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8"/>
  </p:notesMasterIdLst>
  <p:sldIdLst>
    <p:sldId id="256" r:id="rId3"/>
    <p:sldId id="257" r:id="rId4"/>
    <p:sldId id="259" r:id="rId5"/>
    <p:sldId id="276" r:id="rId6"/>
    <p:sldId id="277" r:id="rId7"/>
    <p:sldId id="270" r:id="rId8"/>
    <p:sldId id="261" r:id="rId9"/>
    <p:sldId id="271" r:id="rId10"/>
    <p:sldId id="272" r:id="rId11"/>
    <p:sldId id="264" r:id="rId12"/>
    <p:sldId id="258" r:id="rId13"/>
    <p:sldId id="263" r:id="rId14"/>
    <p:sldId id="262" r:id="rId15"/>
    <p:sldId id="265" r:id="rId16"/>
    <p:sldId id="266" r:id="rId17"/>
    <p:sldId id="267" r:id="rId18"/>
    <p:sldId id="268" r:id="rId19"/>
    <p:sldId id="269" r:id="rId20"/>
    <p:sldId id="275" r:id="rId21"/>
    <p:sldId id="274" r:id="rId22"/>
    <p:sldId id="278" r:id="rId23"/>
    <p:sldId id="260" r:id="rId24"/>
    <p:sldId id="273" r:id="rId25"/>
    <p:sldId id="280" r:id="rId26"/>
    <p:sldId id="279" r:id="rId27"/>
  </p:sldIdLst>
  <p:sldSz cx="12192000" cy="6858000"/>
  <p:notesSz cx="7102475" cy="9388475"/>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157" d="100"/>
          <a:sy n="157" d="100"/>
        </p:scale>
        <p:origin x="15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8E345B4-68A6-4666-9AE7-98631E0EEB0C}" type="datetimeFigureOut">
              <a:rPr lang="en-US" smtClean="0"/>
              <a:t>3/1/2023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A4E82331-6C6B-4845-9F00-E331CF766225}" type="slidenum">
              <a:rPr lang="en-US" smtClean="0"/>
              <a:t>‹#›</a:t>
            </a:fld>
            <a:endParaRPr lang="en-US"/>
          </a:p>
        </p:txBody>
      </p:sp>
    </p:spTree>
    <p:extLst>
      <p:ext uri="{BB962C8B-B14F-4D97-AF65-F5344CB8AC3E}">
        <p14:creationId xmlns:p14="http://schemas.microsoft.com/office/powerpoint/2010/main" val="26269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c0ecd54a9_1_94:notes"/>
          <p:cNvSpPr txBox="1">
            <a:spLocks noGrp="1"/>
          </p:cNvSpPr>
          <p:nvPr>
            <p:ph type="body" idx="1"/>
          </p:nvPr>
        </p:nvSpPr>
        <p:spPr>
          <a:xfrm>
            <a:off x="979008" y="4238381"/>
            <a:ext cx="5381210" cy="4012658"/>
          </a:xfrm>
          <a:prstGeom prst="rect">
            <a:avLst/>
          </a:prstGeom>
        </p:spPr>
        <p:txBody>
          <a:bodyPr spcFirstLastPara="1" wrap="square" lIns="91921" tIns="45935" rIns="91921" bIns="45935" anchor="t" anchorCtr="0">
            <a:noAutofit/>
          </a:bodyPr>
          <a:lstStyle/>
          <a:p>
            <a:pPr>
              <a:spcBef>
                <a:spcPts val="371"/>
              </a:spcBef>
            </a:pPr>
            <a:endParaRPr/>
          </a:p>
        </p:txBody>
      </p:sp>
      <p:sp>
        <p:nvSpPr>
          <p:cNvPr id="182" name="Google Shape;182;g1fc0ecd54a9_1_94: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c0ecd54a9_1_100:notes"/>
          <p:cNvSpPr txBox="1">
            <a:spLocks noGrp="1"/>
          </p:cNvSpPr>
          <p:nvPr>
            <p:ph type="body" idx="1"/>
          </p:nvPr>
        </p:nvSpPr>
        <p:spPr>
          <a:xfrm>
            <a:off x="979008" y="4238381"/>
            <a:ext cx="5381210" cy="4012658"/>
          </a:xfrm>
          <a:prstGeom prst="rect">
            <a:avLst/>
          </a:prstGeom>
        </p:spPr>
        <p:txBody>
          <a:bodyPr spcFirstLastPara="1" wrap="square" lIns="91921" tIns="45935" rIns="91921" bIns="45935" anchor="t" anchorCtr="0">
            <a:noAutofit/>
          </a:bodyPr>
          <a:lstStyle/>
          <a:p>
            <a:pPr>
              <a:spcBef>
                <a:spcPts val="371"/>
              </a:spcBef>
            </a:pPr>
            <a:endParaRPr/>
          </a:p>
        </p:txBody>
      </p:sp>
      <p:sp>
        <p:nvSpPr>
          <p:cNvPr id="189" name="Google Shape;189;g1fc0ecd54a9_1_100: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b1834fa67_0_0: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g1eb1834fa67_0_0:notes"/>
          <p:cNvSpPr txBox="1">
            <a:spLocks noGrp="1"/>
          </p:cNvSpPr>
          <p:nvPr>
            <p:ph type="body" idx="1"/>
          </p:nvPr>
        </p:nvSpPr>
        <p:spPr>
          <a:xfrm>
            <a:off x="979007" y="4238380"/>
            <a:ext cx="5381228" cy="4012587"/>
          </a:xfrm>
          <a:prstGeom prst="rect">
            <a:avLst/>
          </a:prstGeom>
          <a:noFill/>
          <a:ln>
            <a:noFill/>
          </a:ln>
        </p:spPr>
        <p:txBody>
          <a:bodyPr spcFirstLastPara="1" wrap="square" lIns="91921" tIns="45935" rIns="91921" bIns="45935" anchor="t" anchorCtr="0">
            <a:noAutofit/>
          </a:bodyPr>
          <a:lstStyle/>
          <a:p>
            <a:pPr>
              <a:buSzPts val="1400"/>
            </a:pPr>
            <a:endParaRPr/>
          </a:p>
        </p:txBody>
      </p:sp>
      <p:sp>
        <p:nvSpPr>
          <p:cNvPr id="196" name="Google Shape;196;g1eb1834fa67_0_0:notes"/>
          <p:cNvSpPr txBox="1">
            <a:spLocks noGrp="1"/>
          </p:cNvSpPr>
          <p:nvPr>
            <p:ph type="sldNum" idx="12"/>
          </p:nvPr>
        </p:nvSpPr>
        <p:spPr>
          <a:xfrm>
            <a:off x="4159116" y="8473709"/>
            <a:ext cx="3179958" cy="445398"/>
          </a:xfrm>
          <a:prstGeom prst="rect">
            <a:avLst/>
          </a:prstGeom>
          <a:noFill/>
          <a:ln>
            <a:noFill/>
          </a:ln>
        </p:spPr>
        <p:txBody>
          <a:bodyPr spcFirstLastPara="1" wrap="square" lIns="91921" tIns="45935" rIns="91921" bIns="45935" anchor="b" anchorCtr="0">
            <a:noAutofit/>
          </a:bodyPr>
          <a:lstStyle/>
          <a:p>
            <a:pPr>
              <a:spcBef>
                <a:spcPts val="0"/>
              </a:spcBef>
              <a:spcAft>
                <a:spcPts val="0"/>
              </a:spcAft>
              <a:buSzPts val="1400"/>
              <a:buNone/>
            </a:pPr>
            <a:fld id="{00000000-1234-1234-1234-123412341234}" type="slidenum">
              <a:rPr lang="en-US"/>
              <a:pPr>
                <a:spcBef>
                  <a:spcPts val="0"/>
                </a:spcBef>
                <a:spcAft>
                  <a:spcPts val="0"/>
                </a:spcAft>
                <a:buSzPts val="1400"/>
                <a:buNone/>
              </a:p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c0ecd54a9_1_112: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3" name="Google Shape;203;g1fc0ecd54a9_1_112:notes"/>
          <p:cNvSpPr txBox="1">
            <a:spLocks noGrp="1"/>
          </p:cNvSpPr>
          <p:nvPr>
            <p:ph type="body" idx="1"/>
          </p:nvPr>
        </p:nvSpPr>
        <p:spPr>
          <a:xfrm>
            <a:off x="979007" y="4238380"/>
            <a:ext cx="5381228" cy="4012587"/>
          </a:xfrm>
          <a:prstGeom prst="rect">
            <a:avLst/>
          </a:prstGeom>
          <a:noFill/>
          <a:ln>
            <a:noFill/>
          </a:ln>
        </p:spPr>
        <p:txBody>
          <a:bodyPr spcFirstLastPara="1" wrap="square" lIns="91921" tIns="45935" rIns="91921" bIns="45935" anchor="t" anchorCtr="0">
            <a:noAutofit/>
          </a:bodyPr>
          <a:lstStyle/>
          <a:p>
            <a:pPr>
              <a:buSzPts val="1400"/>
            </a:pPr>
            <a:endParaRPr/>
          </a:p>
        </p:txBody>
      </p:sp>
      <p:sp>
        <p:nvSpPr>
          <p:cNvPr id="204" name="Google Shape;204;g1fc0ecd54a9_1_112:notes"/>
          <p:cNvSpPr txBox="1">
            <a:spLocks noGrp="1"/>
          </p:cNvSpPr>
          <p:nvPr>
            <p:ph type="sldNum" idx="12"/>
          </p:nvPr>
        </p:nvSpPr>
        <p:spPr>
          <a:xfrm>
            <a:off x="4159116" y="8473709"/>
            <a:ext cx="3179958" cy="445398"/>
          </a:xfrm>
          <a:prstGeom prst="rect">
            <a:avLst/>
          </a:prstGeom>
          <a:noFill/>
          <a:ln>
            <a:noFill/>
          </a:ln>
        </p:spPr>
        <p:txBody>
          <a:bodyPr spcFirstLastPara="1" wrap="square" lIns="91921" tIns="45935" rIns="91921" bIns="45935" anchor="b" anchorCtr="0">
            <a:noAutofit/>
          </a:bodyPr>
          <a:lstStyle/>
          <a:p>
            <a:pPr>
              <a:spcBef>
                <a:spcPts val="0"/>
              </a:spcBef>
              <a:spcAft>
                <a:spcPts val="0"/>
              </a:spcAft>
              <a:buSzPts val="1400"/>
              <a:buNone/>
            </a:pPr>
            <a:fld id="{00000000-1234-1234-1234-123412341234}" type="slidenum">
              <a:rPr lang="en-US"/>
              <a:pPr>
                <a:spcBef>
                  <a:spcPts val="0"/>
                </a:spcBef>
                <a:spcAft>
                  <a:spcPts val="0"/>
                </a:spcAft>
                <a:buSzPts val="1400"/>
                <a:buNone/>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c0ecd54a9_1_118: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0" name="Google Shape;210;g1fc0ecd54a9_1_118:notes"/>
          <p:cNvSpPr txBox="1">
            <a:spLocks noGrp="1"/>
          </p:cNvSpPr>
          <p:nvPr>
            <p:ph type="body" idx="1"/>
          </p:nvPr>
        </p:nvSpPr>
        <p:spPr>
          <a:xfrm>
            <a:off x="979007" y="4238380"/>
            <a:ext cx="5381228" cy="4012587"/>
          </a:xfrm>
          <a:prstGeom prst="rect">
            <a:avLst/>
          </a:prstGeom>
          <a:noFill/>
          <a:ln>
            <a:noFill/>
          </a:ln>
        </p:spPr>
        <p:txBody>
          <a:bodyPr spcFirstLastPara="1" wrap="square" lIns="91921" tIns="45935" rIns="91921" bIns="45935" anchor="t" anchorCtr="0">
            <a:noAutofit/>
          </a:bodyPr>
          <a:lstStyle/>
          <a:p>
            <a:pPr>
              <a:spcBef>
                <a:spcPts val="371"/>
              </a:spcBef>
              <a:buSzPts val="1400"/>
            </a:pPr>
            <a:endParaRPr/>
          </a:p>
        </p:txBody>
      </p:sp>
      <p:sp>
        <p:nvSpPr>
          <p:cNvPr id="211" name="Google Shape;211;g1fc0ecd54a9_1_118:notes"/>
          <p:cNvSpPr txBox="1">
            <a:spLocks noGrp="1"/>
          </p:cNvSpPr>
          <p:nvPr>
            <p:ph type="sldNum" idx="12"/>
          </p:nvPr>
        </p:nvSpPr>
        <p:spPr>
          <a:xfrm>
            <a:off x="4159116" y="8473709"/>
            <a:ext cx="3179958" cy="445398"/>
          </a:xfrm>
          <a:prstGeom prst="rect">
            <a:avLst/>
          </a:prstGeom>
          <a:noFill/>
          <a:ln>
            <a:noFill/>
          </a:ln>
        </p:spPr>
        <p:txBody>
          <a:bodyPr spcFirstLastPara="1" wrap="square" lIns="91921" tIns="45935" rIns="91921" bIns="45935" anchor="b" anchorCtr="0">
            <a:noAutofit/>
          </a:bodyPr>
          <a:lstStyle/>
          <a:p>
            <a:pPr>
              <a:spcBef>
                <a:spcPts val="0"/>
              </a:spcBef>
              <a:spcAft>
                <a:spcPts val="0"/>
              </a:spcAft>
              <a:buClr>
                <a:srgbClr val="000000"/>
              </a:buClr>
              <a:buSzPts val="1400"/>
              <a:buNone/>
            </a:pPr>
            <a:fld id="{00000000-1234-1234-1234-123412341234}" type="slidenum">
              <a:rPr lang="en-US"/>
              <a:pPr>
                <a:spcBef>
                  <a:spcPts val="0"/>
                </a:spcBef>
                <a:spcAft>
                  <a:spcPts val="0"/>
                </a:spcAft>
                <a:buClr>
                  <a:srgbClr val="000000"/>
                </a:buClr>
                <a:buSzPts val="1400"/>
                <a:buNone/>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fc0ecd54a9_1_124: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g1fc0ecd54a9_1_124:notes"/>
          <p:cNvSpPr txBox="1">
            <a:spLocks noGrp="1"/>
          </p:cNvSpPr>
          <p:nvPr>
            <p:ph type="body" idx="1"/>
          </p:nvPr>
        </p:nvSpPr>
        <p:spPr>
          <a:xfrm>
            <a:off x="979007" y="4238380"/>
            <a:ext cx="5381228" cy="4012587"/>
          </a:xfrm>
          <a:prstGeom prst="rect">
            <a:avLst/>
          </a:prstGeom>
          <a:noFill/>
          <a:ln>
            <a:noFill/>
          </a:ln>
        </p:spPr>
        <p:txBody>
          <a:bodyPr spcFirstLastPara="1" wrap="square" lIns="91921" tIns="45935" rIns="91921" bIns="45935" anchor="t" anchorCtr="0">
            <a:noAutofit/>
          </a:bodyPr>
          <a:lstStyle/>
          <a:p>
            <a:pPr>
              <a:buSzPts val="1400"/>
            </a:pPr>
            <a:endParaRPr/>
          </a:p>
        </p:txBody>
      </p:sp>
      <p:sp>
        <p:nvSpPr>
          <p:cNvPr id="218" name="Google Shape;218;g1fc0ecd54a9_1_124:notes"/>
          <p:cNvSpPr txBox="1">
            <a:spLocks noGrp="1"/>
          </p:cNvSpPr>
          <p:nvPr>
            <p:ph type="sldNum" idx="12"/>
          </p:nvPr>
        </p:nvSpPr>
        <p:spPr>
          <a:xfrm>
            <a:off x="4159116" y="8473709"/>
            <a:ext cx="3179958" cy="445398"/>
          </a:xfrm>
          <a:prstGeom prst="rect">
            <a:avLst/>
          </a:prstGeom>
          <a:noFill/>
          <a:ln>
            <a:noFill/>
          </a:ln>
        </p:spPr>
        <p:txBody>
          <a:bodyPr spcFirstLastPara="1" wrap="square" lIns="91921" tIns="45935" rIns="91921" bIns="45935" anchor="b" anchorCtr="0">
            <a:noAutofit/>
          </a:bodyPr>
          <a:lstStyle/>
          <a:p>
            <a:pPr>
              <a:spcBef>
                <a:spcPts val="0"/>
              </a:spcBef>
              <a:spcAft>
                <a:spcPts val="0"/>
              </a:spcAft>
              <a:buSzPts val="1400"/>
              <a:buNone/>
            </a:pPr>
            <a:fld id="{00000000-1234-1234-1234-123412341234}" type="slidenum">
              <a:rPr lang="en-US"/>
              <a:pPr>
                <a:spcBef>
                  <a:spcPts val="0"/>
                </a:spcBef>
                <a:spcAft>
                  <a:spcPts val="0"/>
                </a:spcAft>
                <a:buSzPts val="1400"/>
                <a:buNone/>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c0ecd54a9_1_130: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g1fc0ecd54a9_1_130:notes"/>
          <p:cNvSpPr txBox="1">
            <a:spLocks noGrp="1"/>
          </p:cNvSpPr>
          <p:nvPr>
            <p:ph type="body" idx="1"/>
          </p:nvPr>
        </p:nvSpPr>
        <p:spPr>
          <a:xfrm>
            <a:off x="979008" y="4238381"/>
            <a:ext cx="5381210" cy="4012658"/>
          </a:xfrm>
          <a:prstGeom prst="rect">
            <a:avLst/>
          </a:prstGeom>
          <a:noFill/>
          <a:ln>
            <a:noFill/>
          </a:ln>
        </p:spPr>
        <p:txBody>
          <a:bodyPr spcFirstLastPara="1" wrap="square" lIns="91921" tIns="45935" rIns="91921" bIns="45935" anchor="t" anchorCtr="0">
            <a:noAutofit/>
          </a:bodyPr>
          <a:lstStyle/>
          <a:p>
            <a:pPr marL="471145" indent="-235572">
              <a:spcBef>
                <a:spcPts val="371"/>
              </a:spcBef>
              <a:buSzPts val="1400"/>
            </a:pPr>
            <a:endParaRPr/>
          </a:p>
        </p:txBody>
      </p:sp>
      <p:sp>
        <p:nvSpPr>
          <p:cNvPr id="225" name="Google Shape;225;g1fc0ecd54a9_1_130:notes"/>
          <p:cNvSpPr txBox="1">
            <a:spLocks noGrp="1"/>
          </p:cNvSpPr>
          <p:nvPr>
            <p:ph type="sldNum" idx="12"/>
          </p:nvPr>
        </p:nvSpPr>
        <p:spPr>
          <a:xfrm>
            <a:off x="4159116" y="8473708"/>
            <a:ext cx="3180109" cy="445343"/>
          </a:xfrm>
          <a:prstGeom prst="rect">
            <a:avLst/>
          </a:prstGeom>
          <a:noFill/>
          <a:ln>
            <a:noFill/>
          </a:ln>
        </p:spPr>
        <p:txBody>
          <a:bodyPr spcFirstLastPara="1" wrap="square" lIns="91921" tIns="45935" rIns="91921" bIns="45935" anchor="b" anchorCtr="0">
            <a:noAutofit/>
          </a:bodyPr>
          <a:lstStyle/>
          <a:p>
            <a:pPr>
              <a:spcBef>
                <a:spcPts val="0"/>
              </a:spcBef>
              <a:spcAft>
                <a:spcPts val="0"/>
              </a:spcAft>
              <a:buSzPts val="1200"/>
              <a:buNone/>
            </a:pPr>
            <a:fld id="{00000000-1234-1234-1234-123412341234}" type="slidenum">
              <a:rPr lang="en-US">
                <a:solidFill>
                  <a:schemeClr val="dk1"/>
                </a:solidFill>
                <a:latin typeface="Times New Roman"/>
                <a:ea typeface="Times New Roman"/>
                <a:cs typeface="Times New Roman"/>
                <a:sym typeface="Times New Roman"/>
              </a:rPr>
              <a:pPr>
                <a:spcBef>
                  <a:spcPts val="0"/>
                </a:spcBef>
                <a:spcAft>
                  <a:spcPts val="0"/>
                </a:spcAft>
                <a:buSzPts val="1200"/>
                <a:buNone/>
              </a:pPr>
              <a:t>10</a:t>
            </a:fld>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60c14410b_1_0:notes"/>
          <p:cNvSpPr>
            <a:spLocks noGrp="1" noRot="1" noChangeAspect="1"/>
          </p:cNvSpPr>
          <p:nvPr>
            <p:ph type="sldImg" idx="2"/>
          </p:nvPr>
        </p:nvSpPr>
        <p:spPr>
          <a:xfrm>
            <a:off x="703263" y="668338"/>
            <a:ext cx="5953125" cy="33480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60c14410b_1_0:notes"/>
          <p:cNvSpPr txBox="1">
            <a:spLocks noGrp="1"/>
          </p:cNvSpPr>
          <p:nvPr>
            <p:ph type="body" idx="1"/>
          </p:nvPr>
        </p:nvSpPr>
        <p:spPr>
          <a:xfrm>
            <a:off x="979007" y="4238380"/>
            <a:ext cx="5381228" cy="4012587"/>
          </a:xfrm>
          <a:prstGeom prst="rect">
            <a:avLst/>
          </a:prstGeom>
        </p:spPr>
        <p:txBody>
          <a:bodyPr spcFirstLastPara="1" wrap="square" lIns="91921" tIns="45935" rIns="91921" bIns="45935" anchor="t" anchorCtr="0">
            <a:noAutofit/>
          </a:bodyPr>
          <a:lstStyle/>
          <a:p>
            <a:pPr>
              <a:spcBef>
                <a:spcPts val="371"/>
              </a:spcBef>
            </a:pPr>
            <a:endParaRPr/>
          </a:p>
        </p:txBody>
      </p:sp>
      <p:sp>
        <p:nvSpPr>
          <p:cNvPr id="186" name="Google Shape;186;g2060c14410b_1_0:notes"/>
          <p:cNvSpPr txBox="1">
            <a:spLocks noGrp="1"/>
          </p:cNvSpPr>
          <p:nvPr>
            <p:ph type="sldNum" idx="12"/>
          </p:nvPr>
        </p:nvSpPr>
        <p:spPr>
          <a:xfrm>
            <a:off x="4159116" y="8473709"/>
            <a:ext cx="3179958" cy="445398"/>
          </a:xfrm>
          <a:prstGeom prst="rect">
            <a:avLst/>
          </a:prstGeom>
        </p:spPr>
        <p:txBody>
          <a:bodyPr spcFirstLastPara="1" wrap="square" lIns="91921" tIns="45935" rIns="91921" bIns="45935" anchor="b" anchorCtr="0">
            <a:noAutofit/>
          </a:bodyPr>
          <a:lstStyle/>
          <a:p>
            <a:pPr>
              <a:spcBef>
                <a:spcPts val="0"/>
              </a:spcBef>
              <a:spcAft>
                <a:spcPts val="0"/>
              </a:spcAft>
              <a:buClr>
                <a:srgbClr val="000000"/>
              </a:buClr>
              <a:buNone/>
            </a:pPr>
            <a:fld id="{00000000-1234-1234-1234-123412341234}" type="slidenum">
              <a:rPr lang="en-US"/>
              <a:pPr>
                <a:spcBef>
                  <a:spcPts val="0"/>
                </a:spcBef>
                <a:spcAft>
                  <a:spcPts val="0"/>
                </a:spcAft>
                <a:buClr>
                  <a:srgbClr val="000000"/>
                </a:buClr>
                <a:buNone/>
              </a:pPr>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6" y="2130126"/>
            <a:ext cx="10362617" cy="1470288"/>
          </a:xfrm>
        </p:spPr>
        <p:txBody>
          <a:bodyPr/>
          <a:lstStyle/>
          <a:p>
            <a:r>
              <a:rPr lang="en-US"/>
              <a:t>Click to edit Master title style</a:t>
            </a:r>
          </a:p>
        </p:txBody>
      </p:sp>
      <p:sp>
        <p:nvSpPr>
          <p:cNvPr id="3" name="Subtitle 2"/>
          <p:cNvSpPr>
            <a:spLocks noGrp="1"/>
          </p:cNvSpPr>
          <p:nvPr>
            <p:ph type="subTitle" idx="1"/>
          </p:nvPr>
        </p:nvSpPr>
        <p:spPr>
          <a:xfrm>
            <a:off x="1829383" y="3885869"/>
            <a:ext cx="8533235"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a:t>Click to edit Master subtitle style</a:t>
            </a:r>
          </a:p>
        </p:txBody>
      </p:sp>
    </p:spTree>
    <p:extLst>
      <p:ext uri="{BB962C8B-B14F-4D97-AF65-F5344CB8AC3E}">
        <p14:creationId xmlns:p14="http://schemas.microsoft.com/office/powerpoint/2010/main" val="1773993750"/>
      </p:ext>
    </p:extLst>
  </p:cSld>
  <p:clrMapOvr>
    <a:masterClrMapping/>
  </p:clrMapOvr>
  <p:transition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29939"/>
      </p:ext>
    </p:extLst>
  </p:cSld>
  <p:clrMapOvr>
    <a:masterClrMapping/>
  </p:clrMapOvr>
  <p:transition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4916" y="-114754"/>
            <a:ext cx="2740189" cy="57807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8521" y="-114754"/>
            <a:ext cx="8039961" cy="5780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753095"/>
      </p:ext>
    </p:extLst>
  </p:cSld>
  <p:clrMapOvr>
    <a:masterClrMapping/>
  </p:clrMapOvr>
  <p:transition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8524" y="-114754"/>
            <a:ext cx="10966585" cy="578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507244"/>
      </p:ext>
    </p:extLst>
  </p:cSld>
  <p:clrMapOvr>
    <a:masterClrMapping/>
  </p:clrMapOvr>
  <p:transition advClick="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286513"/>
      </p:ext>
    </p:extLst>
  </p:cSld>
  <p:clrMapOvr>
    <a:masterClrMapping/>
  </p:clrMapOvr>
  <p:transition advClick="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quarter" idx="1"/>
          </p:nvPr>
        </p:nvSpPr>
        <p:spPr>
          <a:xfrm>
            <a:off x="518520" y="1550620"/>
            <a:ext cx="5389104"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8520" y="3676442"/>
            <a:ext cx="5389104"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920101"/>
      </p:ext>
    </p:extLst>
  </p:cSld>
  <p:clrMapOvr>
    <a:masterClrMapping/>
  </p:clrMapOvr>
  <p:transition advClick="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4" y="1550620"/>
            <a:ext cx="10966585"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8524" y="3676442"/>
            <a:ext cx="10966585"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6463990"/>
      </p:ext>
    </p:extLst>
  </p:cSld>
  <p:clrMapOvr>
    <a:masterClrMapping/>
  </p:clrMapOvr>
  <p:transition advClick="0">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6" y="2130126"/>
            <a:ext cx="10362617" cy="1470288"/>
          </a:xfrm>
        </p:spPr>
        <p:txBody>
          <a:bodyPr/>
          <a:lstStyle/>
          <a:p>
            <a:r>
              <a:rPr lang="en-US"/>
              <a:t>Click to edit Master title style</a:t>
            </a:r>
          </a:p>
        </p:txBody>
      </p:sp>
      <p:sp>
        <p:nvSpPr>
          <p:cNvPr id="3" name="Subtitle 2"/>
          <p:cNvSpPr>
            <a:spLocks noGrp="1"/>
          </p:cNvSpPr>
          <p:nvPr>
            <p:ph type="subTitle" idx="1"/>
          </p:nvPr>
        </p:nvSpPr>
        <p:spPr>
          <a:xfrm>
            <a:off x="1829383" y="3885869"/>
            <a:ext cx="8533235"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a:t>Click to edit Master subtitle style</a:t>
            </a:r>
          </a:p>
        </p:txBody>
      </p:sp>
    </p:spTree>
    <p:extLst>
      <p:ext uri="{BB962C8B-B14F-4D97-AF65-F5344CB8AC3E}">
        <p14:creationId xmlns:p14="http://schemas.microsoft.com/office/powerpoint/2010/main" val="3834953707"/>
      </p:ext>
    </p:extLst>
  </p:cSld>
  <p:clrMapOvr>
    <a:masterClrMapping/>
  </p:clrMapOvr>
  <p:transition advClick="0">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177701"/>
      </p:ext>
    </p:extLst>
  </p:cSld>
  <p:clrMapOvr>
    <a:masterClrMapping/>
  </p:clrMapOvr>
  <p:transition advClick="0">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434062"/>
      </p:ext>
    </p:extLst>
  </p:cSld>
  <p:clrMapOvr>
    <a:masterClrMapping/>
  </p:clrMapOvr>
  <p:transition advClick="0">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4059" y="1550620"/>
            <a:ext cx="5391047"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590358"/>
      </p:ext>
    </p:extLst>
  </p:cSld>
  <p:clrMapOvr>
    <a:masterClrMapping/>
  </p:clrMapOvr>
  <p:transition advClick="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5949630"/>
      </p:ext>
    </p:extLst>
  </p:cSld>
  <p:clrMapOvr>
    <a:masterClrMapping/>
  </p:clrMapOvr>
  <p:transition advClick="0">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98" y="273977"/>
            <a:ext cx="1097241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95" y="1534841"/>
            <a:ext cx="5387163"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4" name="Content Placeholder 3"/>
          <p:cNvSpPr>
            <a:spLocks noGrp="1"/>
          </p:cNvSpPr>
          <p:nvPr>
            <p:ph sz="half" idx="2"/>
          </p:nvPr>
        </p:nvSpPr>
        <p:spPr>
          <a:xfrm>
            <a:off x="609795" y="2174595"/>
            <a:ext cx="5387163"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534841"/>
            <a:ext cx="5389104"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193101" y="2174595"/>
            <a:ext cx="5389104"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588681"/>
      </p:ext>
    </p:extLst>
  </p:cSld>
  <p:clrMapOvr>
    <a:masterClrMapping/>
  </p:clrMapOvr>
  <p:transition advClick="0">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2691275"/>
      </p:ext>
    </p:extLst>
  </p:cSld>
  <p:clrMapOvr>
    <a:masterClrMapping/>
  </p:clrMapOvr>
  <p:transition advClick="0">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810414"/>
      </p:ext>
    </p:extLst>
  </p:cSld>
  <p:clrMapOvr>
    <a:masterClrMapping/>
  </p:clrMapOvr>
  <p:transition advClick="0">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3" y="272545"/>
            <a:ext cx="4010272" cy="1161887"/>
          </a:xfrm>
        </p:spPr>
        <p:txBody>
          <a:bodyPr anchor="b"/>
          <a:lstStyle>
            <a:lvl1pPr algn="l">
              <a:defRPr sz="1800" b="1"/>
            </a:lvl1pPr>
          </a:lstStyle>
          <a:p>
            <a:r>
              <a:rPr lang="en-US"/>
              <a:t>Click to edit Master title style</a:t>
            </a:r>
            <a:endParaRPr lang="en-US" dirty="0"/>
          </a:p>
        </p:txBody>
      </p:sp>
      <p:sp>
        <p:nvSpPr>
          <p:cNvPr id="3" name="Content Placeholder 2"/>
          <p:cNvSpPr>
            <a:spLocks noGrp="1"/>
          </p:cNvSpPr>
          <p:nvPr>
            <p:ph idx="1"/>
          </p:nvPr>
        </p:nvSpPr>
        <p:spPr>
          <a:xfrm>
            <a:off x="4767663" y="272544"/>
            <a:ext cx="6814547"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793" y="1434428"/>
            <a:ext cx="4010272"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772129312"/>
      </p:ext>
    </p:extLst>
  </p:cSld>
  <p:clrMapOvr>
    <a:masterClrMapping/>
  </p:clrMapOvr>
  <p:transition advClick="0">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631" y="4801031"/>
            <a:ext cx="7313647"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390631" y="612505"/>
            <a:ext cx="7313647"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90631" y="5367629"/>
            <a:ext cx="7313647"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809759614"/>
      </p:ext>
    </p:extLst>
  </p:cSld>
  <p:clrMapOvr>
    <a:masterClrMapping/>
  </p:clrMapOvr>
  <p:transition advClick="0">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9820717"/>
      </p:ext>
    </p:extLst>
  </p:cSld>
  <p:clrMapOvr>
    <a:masterClrMapping/>
  </p:clrMapOvr>
  <p:transition advClick="0">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4916" y="-114754"/>
            <a:ext cx="2740189" cy="57807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8521" y="-114754"/>
            <a:ext cx="8039961" cy="5780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8613528"/>
      </p:ext>
    </p:extLst>
  </p:cSld>
  <p:clrMapOvr>
    <a:masterClrMapping/>
  </p:clrMapOvr>
  <p:transition advClick="0">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8524" y="-114754"/>
            <a:ext cx="10966585" cy="578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570663"/>
      </p:ext>
    </p:extLst>
  </p:cSld>
  <p:clrMapOvr>
    <a:masterClrMapping/>
  </p:clrMapOvr>
  <p:transition advClick="0">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831317"/>
      </p:ext>
    </p:extLst>
  </p:cSld>
  <p:clrMapOvr>
    <a:masterClrMapping/>
  </p:clrMapOvr>
  <p:transition advClick="0">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quarter" idx="1"/>
          </p:nvPr>
        </p:nvSpPr>
        <p:spPr>
          <a:xfrm>
            <a:off x="518520" y="1550620"/>
            <a:ext cx="5389104"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8520" y="3676442"/>
            <a:ext cx="5389104"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4059" y="1550620"/>
            <a:ext cx="5391047"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4040346"/>
      </p:ext>
    </p:extLst>
  </p:cSld>
  <p:clrMapOvr>
    <a:masterClrMapping/>
  </p:clrMapOvr>
  <p:transition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2124"/>
      </p:ext>
    </p:extLst>
  </p:cSld>
  <p:clrMapOvr>
    <a:masterClrMapping/>
  </p:clrMapOvr>
  <p:transition advClick="0">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42869" y="-114752"/>
            <a:ext cx="8970188" cy="1143239"/>
          </a:xfrm>
        </p:spPr>
        <p:txBody>
          <a:bodyPr/>
          <a:lstStyle/>
          <a:p>
            <a:r>
              <a:rPr lang="en-US"/>
              <a:t>Click to edit Master title style</a:t>
            </a:r>
          </a:p>
        </p:txBody>
      </p:sp>
      <p:sp>
        <p:nvSpPr>
          <p:cNvPr id="3" name="Content Placeholder 2"/>
          <p:cNvSpPr>
            <a:spLocks noGrp="1"/>
          </p:cNvSpPr>
          <p:nvPr>
            <p:ph sz="half" idx="1"/>
          </p:nvPr>
        </p:nvSpPr>
        <p:spPr>
          <a:xfrm>
            <a:off x="518524" y="1550620"/>
            <a:ext cx="10966585"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8524" y="3676442"/>
            <a:ext cx="10966585"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238514"/>
      </p:ext>
    </p:extLst>
  </p:cSld>
  <p:clrMapOvr>
    <a:masterClrMapping/>
  </p:clrMapOvr>
  <p:transition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8520" y="1550620"/>
            <a:ext cx="5389104"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4059" y="1550620"/>
            <a:ext cx="5391047"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98777"/>
      </p:ext>
    </p:extLst>
  </p:cSld>
  <p:clrMapOvr>
    <a:masterClrMapping/>
  </p:clrMapOvr>
  <p:transition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98" y="273977"/>
            <a:ext cx="1097241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95" y="1534841"/>
            <a:ext cx="5387163"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4" name="Content Placeholder 3"/>
          <p:cNvSpPr>
            <a:spLocks noGrp="1"/>
          </p:cNvSpPr>
          <p:nvPr>
            <p:ph sz="half" idx="2"/>
          </p:nvPr>
        </p:nvSpPr>
        <p:spPr>
          <a:xfrm>
            <a:off x="609795" y="2174595"/>
            <a:ext cx="5387163"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534841"/>
            <a:ext cx="5389104"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193101" y="2174595"/>
            <a:ext cx="5389104"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41358"/>
      </p:ext>
    </p:extLst>
  </p:cSld>
  <p:clrMapOvr>
    <a:masterClrMapping/>
  </p:clrMapOvr>
  <p:transition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1037449"/>
      </p:ext>
    </p:extLst>
  </p:cSld>
  <p:clrMapOvr>
    <a:masterClrMapping/>
  </p:clrMapOvr>
  <p:transition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729543"/>
      </p:ext>
    </p:extLst>
  </p:cSld>
  <p:clrMapOvr>
    <a:masterClrMapping/>
  </p:clrMapOvr>
  <p:transition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3" y="272545"/>
            <a:ext cx="4010272" cy="1161887"/>
          </a:xfrm>
        </p:spPr>
        <p:txBody>
          <a:bodyPr anchor="b"/>
          <a:lstStyle>
            <a:lvl1pPr algn="l">
              <a:defRPr sz="1800" b="1"/>
            </a:lvl1pPr>
          </a:lstStyle>
          <a:p>
            <a:r>
              <a:rPr lang="en-US"/>
              <a:t>Click to edit Master title style</a:t>
            </a:r>
            <a:endParaRPr lang="en-US" dirty="0"/>
          </a:p>
        </p:txBody>
      </p:sp>
      <p:sp>
        <p:nvSpPr>
          <p:cNvPr id="3" name="Content Placeholder 2"/>
          <p:cNvSpPr>
            <a:spLocks noGrp="1"/>
          </p:cNvSpPr>
          <p:nvPr>
            <p:ph idx="1"/>
          </p:nvPr>
        </p:nvSpPr>
        <p:spPr>
          <a:xfrm>
            <a:off x="4767663" y="272544"/>
            <a:ext cx="6814547"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793" y="1434428"/>
            <a:ext cx="4010272"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378685597"/>
      </p:ext>
    </p:extLst>
  </p:cSld>
  <p:clrMapOvr>
    <a:masterClrMapping/>
  </p:clrMapOvr>
  <p:transition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631" y="4801031"/>
            <a:ext cx="7313647"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390631" y="612505"/>
            <a:ext cx="7313647"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90631" y="5367629"/>
            <a:ext cx="7313647"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58289390"/>
      </p:ext>
    </p:extLst>
  </p:cSld>
  <p:clrMapOvr>
    <a:masterClrMapping/>
  </p:clrMapOvr>
  <p:transition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1" y="995081"/>
            <a:ext cx="12192003"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sz="1800" dirty="0">
              <a:cs typeface="+mn-cs"/>
            </a:endParaRPr>
          </a:p>
        </p:txBody>
      </p:sp>
      <p:sp>
        <p:nvSpPr>
          <p:cNvPr id="2051" name="Rectangle 2"/>
          <p:cNvSpPr>
            <a:spLocks noGrp="1" noChangeArrowheads="1"/>
          </p:cNvSpPr>
          <p:nvPr>
            <p:ph type="title"/>
          </p:nvPr>
        </p:nvSpPr>
        <p:spPr bwMode="auto">
          <a:xfrm>
            <a:off x="1042867" y="-114753"/>
            <a:ext cx="8970188"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18522" y="1550619"/>
            <a:ext cx="10966585"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2054" name="Picture 33" descr="chrmblue_std small"/>
          <p:cNvPicPr>
            <a:picLocks noChangeAspect="1" noChangeArrowheads="1"/>
          </p:cNvPicPr>
          <p:nvPr/>
        </p:nvPicPr>
        <p:blipFill>
          <a:blip r:embed="rId17" cstate="print"/>
          <a:srcRect/>
          <a:stretch>
            <a:fillRect/>
          </a:stretch>
        </p:blipFill>
        <p:spPr bwMode="auto">
          <a:xfrm>
            <a:off x="157304" y="129099"/>
            <a:ext cx="1071995" cy="740165"/>
          </a:xfrm>
          <a:prstGeom prst="rect">
            <a:avLst/>
          </a:prstGeom>
          <a:noFill/>
          <a:ln w="9525">
            <a:noFill/>
            <a:miter lim="800000"/>
            <a:headEnd/>
            <a:tailEnd/>
          </a:ln>
        </p:spPr>
      </p:pic>
      <p:pic>
        <p:nvPicPr>
          <p:cNvPr id="19" name="Picture 17" descr="AFIT(good)"/>
          <p:cNvPicPr>
            <a:picLocks noChangeAspect="1" noChangeArrowheads="1"/>
          </p:cNvPicPr>
          <p:nvPr/>
        </p:nvPicPr>
        <p:blipFill>
          <a:blip r:embed="rId18" cstate="print">
            <a:duotone>
              <a:prstClr val="black"/>
              <a:schemeClr val="accent2">
                <a:tint val="45000"/>
                <a:satMod val="400000"/>
              </a:schemeClr>
            </a:duotone>
          </a:blip>
          <a:srcRect/>
          <a:stretch>
            <a:fillRect/>
          </a:stretch>
        </p:blipFill>
        <p:spPr bwMode="auto">
          <a:xfrm>
            <a:off x="10243327" y="208539"/>
            <a:ext cx="1771123" cy="627528"/>
          </a:xfrm>
          <a:prstGeom prst="rect">
            <a:avLst/>
          </a:prstGeom>
          <a:noFill/>
          <a:ln w="9525">
            <a:noFill/>
            <a:miter lim="800000"/>
            <a:headEnd/>
            <a:tailEnd/>
          </a:ln>
        </p:spPr>
      </p:pic>
    </p:spTree>
    <p:extLst>
      <p:ext uri="{BB962C8B-B14F-4D97-AF65-F5344CB8AC3E}">
        <p14:creationId xmlns:p14="http://schemas.microsoft.com/office/powerpoint/2010/main" val="372538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advClick="0">
    <p:wipe dir="r"/>
  </p:transition>
  <p:txStyles>
    <p:titleStyle>
      <a:lvl1pPr algn="ctr" defTabSz="914314" rtl="0" eaLnBrk="1" fontAlgn="base" hangingPunct="1">
        <a:spcBef>
          <a:spcPct val="0"/>
        </a:spcBef>
        <a:spcAft>
          <a:spcPct val="0"/>
        </a:spcAft>
        <a:defRPr sz="3600" b="1">
          <a:solidFill>
            <a:schemeClr val="folHlink"/>
          </a:solidFill>
          <a:latin typeface="+mj-lt"/>
          <a:ea typeface="+mj-ea"/>
          <a:cs typeface="+mj-cs"/>
        </a:defRPr>
      </a:lvl1pPr>
      <a:lvl2pPr algn="ctr" defTabSz="914314" rtl="0" eaLnBrk="1" fontAlgn="base" hangingPunct="1">
        <a:spcBef>
          <a:spcPct val="0"/>
        </a:spcBef>
        <a:spcAft>
          <a:spcPct val="0"/>
        </a:spcAft>
        <a:defRPr sz="3600" b="1">
          <a:solidFill>
            <a:schemeClr val="folHlink"/>
          </a:solidFill>
          <a:latin typeface="Arial" charset="0"/>
        </a:defRPr>
      </a:lvl2pPr>
      <a:lvl3pPr algn="ctr" defTabSz="914314" rtl="0" eaLnBrk="1" fontAlgn="base" hangingPunct="1">
        <a:spcBef>
          <a:spcPct val="0"/>
        </a:spcBef>
        <a:spcAft>
          <a:spcPct val="0"/>
        </a:spcAft>
        <a:defRPr sz="3600" b="1">
          <a:solidFill>
            <a:schemeClr val="folHlink"/>
          </a:solidFill>
          <a:latin typeface="Arial" charset="0"/>
        </a:defRPr>
      </a:lvl3pPr>
      <a:lvl4pPr algn="ctr" defTabSz="914314" rtl="0" eaLnBrk="1" fontAlgn="base" hangingPunct="1">
        <a:spcBef>
          <a:spcPct val="0"/>
        </a:spcBef>
        <a:spcAft>
          <a:spcPct val="0"/>
        </a:spcAft>
        <a:defRPr sz="3600" b="1">
          <a:solidFill>
            <a:schemeClr val="folHlink"/>
          </a:solidFill>
          <a:latin typeface="Arial" charset="0"/>
        </a:defRPr>
      </a:lvl4pPr>
      <a:lvl5pPr algn="ctr" defTabSz="914314" rtl="0" eaLnBrk="1" fontAlgn="base" hangingPunct="1">
        <a:spcBef>
          <a:spcPct val="0"/>
        </a:spcBef>
        <a:spcAft>
          <a:spcPct val="0"/>
        </a:spcAft>
        <a:defRPr sz="3600" b="1">
          <a:solidFill>
            <a:schemeClr val="folHlink"/>
          </a:solidFill>
          <a:latin typeface="Arial" charset="0"/>
        </a:defRPr>
      </a:lvl5pPr>
      <a:lvl6pPr marL="416649" algn="ctr" defTabSz="914314" rtl="0" eaLnBrk="1" fontAlgn="base" hangingPunct="1">
        <a:spcBef>
          <a:spcPct val="0"/>
        </a:spcBef>
        <a:spcAft>
          <a:spcPct val="0"/>
        </a:spcAft>
        <a:defRPr sz="3600" b="1">
          <a:solidFill>
            <a:schemeClr val="folHlink"/>
          </a:solidFill>
          <a:latin typeface="Arial" charset="0"/>
        </a:defRPr>
      </a:lvl6pPr>
      <a:lvl7pPr marL="833298" algn="ctr" defTabSz="914314" rtl="0" eaLnBrk="1" fontAlgn="base" hangingPunct="1">
        <a:spcBef>
          <a:spcPct val="0"/>
        </a:spcBef>
        <a:spcAft>
          <a:spcPct val="0"/>
        </a:spcAft>
        <a:defRPr sz="3600" b="1">
          <a:solidFill>
            <a:schemeClr val="folHlink"/>
          </a:solidFill>
          <a:latin typeface="Arial" charset="0"/>
        </a:defRPr>
      </a:lvl7pPr>
      <a:lvl8pPr marL="1249947" algn="ctr" defTabSz="914314" rtl="0" eaLnBrk="1" fontAlgn="base" hangingPunct="1">
        <a:spcBef>
          <a:spcPct val="0"/>
        </a:spcBef>
        <a:spcAft>
          <a:spcPct val="0"/>
        </a:spcAft>
        <a:defRPr sz="3600" b="1">
          <a:solidFill>
            <a:schemeClr val="folHlink"/>
          </a:solidFill>
          <a:latin typeface="Arial" charset="0"/>
        </a:defRPr>
      </a:lvl8pPr>
      <a:lvl9pPr marL="1666596" algn="ctr" defTabSz="914314" rtl="0" eaLnBrk="1" fontAlgn="base" hangingPunct="1">
        <a:spcBef>
          <a:spcPct val="0"/>
        </a:spcBef>
        <a:spcAft>
          <a:spcPct val="0"/>
        </a:spcAft>
        <a:defRPr sz="3600" b="1">
          <a:solidFill>
            <a:schemeClr val="folHlink"/>
          </a:solidFill>
          <a:latin typeface="Arial" charset="0"/>
        </a:defRPr>
      </a:lvl9pPr>
    </p:titleStyle>
    <p:bodyStyle>
      <a:lvl1pPr marL="342868" indent="-342868" algn="l" defTabSz="914314" rtl="0" eaLnBrk="1" fontAlgn="base" hangingPunct="1">
        <a:spcBef>
          <a:spcPct val="20000"/>
        </a:spcBef>
        <a:spcAft>
          <a:spcPct val="0"/>
        </a:spcAft>
        <a:buChar char="•"/>
        <a:defRPr sz="2600">
          <a:solidFill>
            <a:schemeClr val="tx1"/>
          </a:solidFill>
          <a:latin typeface="+mn-lt"/>
          <a:ea typeface="+mn-ea"/>
          <a:cs typeface="+mn-cs"/>
        </a:defRPr>
      </a:lvl1pPr>
      <a:lvl2pPr marL="742157" indent="-284999" algn="l" defTabSz="914314" rtl="0" eaLnBrk="1" fontAlgn="base" hangingPunct="1">
        <a:spcBef>
          <a:spcPct val="20000"/>
        </a:spcBef>
        <a:spcAft>
          <a:spcPct val="0"/>
        </a:spcAft>
        <a:buChar char="•"/>
        <a:defRPr sz="2200">
          <a:solidFill>
            <a:schemeClr val="tx1"/>
          </a:solidFill>
          <a:latin typeface="+mn-lt"/>
        </a:defRPr>
      </a:lvl2pPr>
      <a:lvl3pPr marL="1142892" indent="-228578" algn="l" defTabSz="914314" rtl="0" eaLnBrk="1" fontAlgn="base" hangingPunct="1">
        <a:spcBef>
          <a:spcPct val="20000"/>
        </a:spcBef>
        <a:spcAft>
          <a:spcPct val="0"/>
        </a:spcAft>
        <a:buChar char="•"/>
        <a:defRPr sz="1800">
          <a:solidFill>
            <a:schemeClr val="tx1"/>
          </a:solidFill>
          <a:latin typeface="+mn-lt"/>
        </a:defRPr>
      </a:lvl3pPr>
      <a:lvl4pPr marL="1600048" indent="-228578" algn="l" defTabSz="914314" rtl="0" eaLnBrk="1" fontAlgn="base" hangingPunct="1">
        <a:spcBef>
          <a:spcPct val="20000"/>
        </a:spcBef>
        <a:spcAft>
          <a:spcPct val="0"/>
        </a:spcAft>
        <a:defRPr sz="1800">
          <a:solidFill>
            <a:schemeClr val="tx1"/>
          </a:solidFill>
          <a:latin typeface="+mn-lt"/>
        </a:defRPr>
      </a:lvl4pPr>
      <a:lvl5pPr marL="2057205" indent="-228578" algn="l" defTabSz="914314" rtl="0" eaLnBrk="1" fontAlgn="base" hangingPunct="1">
        <a:spcBef>
          <a:spcPct val="20000"/>
        </a:spcBef>
        <a:spcAft>
          <a:spcPct val="0"/>
        </a:spcAft>
        <a:buChar char="»"/>
        <a:defRPr sz="1800">
          <a:solidFill>
            <a:schemeClr val="tx1"/>
          </a:solidFill>
          <a:latin typeface="+mn-lt"/>
        </a:defRPr>
      </a:lvl5pPr>
      <a:lvl6pPr marL="2473854" indent="-228578" algn="l" defTabSz="914314" rtl="0" eaLnBrk="1" fontAlgn="base" hangingPunct="1">
        <a:spcBef>
          <a:spcPct val="20000"/>
        </a:spcBef>
        <a:spcAft>
          <a:spcPct val="0"/>
        </a:spcAft>
        <a:buChar char="»"/>
        <a:defRPr sz="1800">
          <a:solidFill>
            <a:schemeClr val="tx1"/>
          </a:solidFill>
          <a:latin typeface="+mn-lt"/>
        </a:defRPr>
      </a:lvl6pPr>
      <a:lvl7pPr marL="2890503" indent="-228578" algn="l" defTabSz="914314" rtl="0" eaLnBrk="1" fontAlgn="base" hangingPunct="1">
        <a:spcBef>
          <a:spcPct val="20000"/>
        </a:spcBef>
        <a:spcAft>
          <a:spcPct val="0"/>
        </a:spcAft>
        <a:buChar char="»"/>
        <a:defRPr sz="1800">
          <a:solidFill>
            <a:schemeClr val="tx1"/>
          </a:solidFill>
          <a:latin typeface="+mn-lt"/>
        </a:defRPr>
      </a:lvl7pPr>
      <a:lvl8pPr marL="3307153" indent="-228578" algn="l" defTabSz="914314" rtl="0" eaLnBrk="1" fontAlgn="base" hangingPunct="1">
        <a:spcBef>
          <a:spcPct val="20000"/>
        </a:spcBef>
        <a:spcAft>
          <a:spcPct val="0"/>
        </a:spcAft>
        <a:buChar char="»"/>
        <a:defRPr sz="1800">
          <a:solidFill>
            <a:schemeClr val="tx1"/>
          </a:solidFill>
          <a:latin typeface="+mn-lt"/>
        </a:defRPr>
      </a:lvl8pPr>
      <a:lvl9pPr marL="3723801" indent="-228578" algn="l" defTabSz="91431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1" y="995081"/>
            <a:ext cx="12192003"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sz="2400" dirty="0">
              <a:cs typeface="+mn-cs"/>
            </a:endParaRPr>
          </a:p>
        </p:txBody>
      </p:sp>
      <p:sp>
        <p:nvSpPr>
          <p:cNvPr id="2051" name="Rectangle 2"/>
          <p:cNvSpPr>
            <a:spLocks noGrp="1" noChangeArrowheads="1"/>
          </p:cNvSpPr>
          <p:nvPr>
            <p:ph type="title"/>
          </p:nvPr>
        </p:nvSpPr>
        <p:spPr bwMode="auto">
          <a:xfrm>
            <a:off x="1042867" y="-114753"/>
            <a:ext cx="8970188"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18522" y="1550619"/>
            <a:ext cx="10966585"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2054" name="Picture 33" descr="chrmblue_std small"/>
          <p:cNvPicPr>
            <a:picLocks noChangeAspect="1" noChangeArrowheads="1"/>
          </p:cNvPicPr>
          <p:nvPr/>
        </p:nvPicPr>
        <p:blipFill>
          <a:blip r:embed="rId17" cstate="print"/>
          <a:srcRect/>
          <a:stretch>
            <a:fillRect/>
          </a:stretch>
        </p:blipFill>
        <p:spPr bwMode="auto">
          <a:xfrm>
            <a:off x="157304" y="129099"/>
            <a:ext cx="1071995" cy="740165"/>
          </a:xfrm>
          <a:prstGeom prst="rect">
            <a:avLst/>
          </a:prstGeom>
          <a:noFill/>
          <a:ln w="9525">
            <a:noFill/>
            <a:miter lim="800000"/>
            <a:headEnd/>
            <a:tailEnd/>
          </a:ln>
        </p:spPr>
      </p:pic>
      <p:pic>
        <p:nvPicPr>
          <p:cNvPr id="19" name="Picture 17" descr="AFIT(good)"/>
          <p:cNvPicPr>
            <a:picLocks noChangeAspect="1" noChangeArrowheads="1"/>
          </p:cNvPicPr>
          <p:nvPr/>
        </p:nvPicPr>
        <p:blipFill>
          <a:blip r:embed="rId18" cstate="print">
            <a:duotone>
              <a:prstClr val="black"/>
              <a:schemeClr val="accent2">
                <a:tint val="45000"/>
                <a:satMod val="400000"/>
              </a:schemeClr>
            </a:duotone>
          </a:blip>
          <a:srcRect/>
          <a:stretch>
            <a:fillRect/>
          </a:stretch>
        </p:blipFill>
        <p:spPr bwMode="auto">
          <a:xfrm>
            <a:off x="10243327" y="208539"/>
            <a:ext cx="1771123" cy="627528"/>
          </a:xfrm>
          <a:prstGeom prst="rect">
            <a:avLst/>
          </a:prstGeom>
          <a:noFill/>
          <a:ln w="9525">
            <a:noFill/>
            <a:miter lim="800000"/>
            <a:headEnd/>
            <a:tailEnd/>
          </a:ln>
        </p:spPr>
      </p:pic>
    </p:spTree>
    <p:extLst>
      <p:ext uri="{BB962C8B-B14F-4D97-AF65-F5344CB8AC3E}">
        <p14:creationId xmlns:p14="http://schemas.microsoft.com/office/powerpoint/2010/main" val="19861765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advClick="0">
    <p:wipe dir="r"/>
  </p:transition>
  <p:txStyles>
    <p:titleStyle>
      <a:lvl1pPr algn="ctr" defTabSz="914314" rtl="0" eaLnBrk="1" fontAlgn="base" hangingPunct="1">
        <a:spcBef>
          <a:spcPct val="0"/>
        </a:spcBef>
        <a:spcAft>
          <a:spcPct val="0"/>
        </a:spcAft>
        <a:defRPr sz="3600" b="1">
          <a:solidFill>
            <a:schemeClr val="folHlink"/>
          </a:solidFill>
          <a:latin typeface="+mj-lt"/>
          <a:ea typeface="+mj-ea"/>
          <a:cs typeface="+mj-cs"/>
        </a:defRPr>
      </a:lvl1pPr>
      <a:lvl2pPr algn="ctr" defTabSz="914314" rtl="0" eaLnBrk="1" fontAlgn="base" hangingPunct="1">
        <a:spcBef>
          <a:spcPct val="0"/>
        </a:spcBef>
        <a:spcAft>
          <a:spcPct val="0"/>
        </a:spcAft>
        <a:defRPr sz="3600" b="1">
          <a:solidFill>
            <a:schemeClr val="folHlink"/>
          </a:solidFill>
          <a:latin typeface="Arial" charset="0"/>
        </a:defRPr>
      </a:lvl2pPr>
      <a:lvl3pPr algn="ctr" defTabSz="914314" rtl="0" eaLnBrk="1" fontAlgn="base" hangingPunct="1">
        <a:spcBef>
          <a:spcPct val="0"/>
        </a:spcBef>
        <a:spcAft>
          <a:spcPct val="0"/>
        </a:spcAft>
        <a:defRPr sz="3600" b="1">
          <a:solidFill>
            <a:schemeClr val="folHlink"/>
          </a:solidFill>
          <a:latin typeface="Arial" charset="0"/>
        </a:defRPr>
      </a:lvl3pPr>
      <a:lvl4pPr algn="ctr" defTabSz="914314" rtl="0" eaLnBrk="1" fontAlgn="base" hangingPunct="1">
        <a:spcBef>
          <a:spcPct val="0"/>
        </a:spcBef>
        <a:spcAft>
          <a:spcPct val="0"/>
        </a:spcAft>
        <a:defRPr sz="3600" b="1">
          <a:solidFill>
            <a:schemeClr val="folHlink"/>
          </a:solidFill>
          <a:latin typeface="Arial" charset="0"/>
        </a:defRPr>
      </a:lvl4pPr>
      <a:lvl5pPr algn="ctr" defTabSz="914314" rtl="0" eaLnBrk="1" fontAlgn="base" hangingPunct="1">
        <a:spcBef>
          <a:spcPct val="0"/>
        </a:spcBef>
        <a:spcAft>
          <a:spcPct val="0"/>
        </a:spcAft>
        <a:defRPr sz="3600" b="1">
          <a:solidFill>
            <a:schemeClr val="folHlink"/>
          </a:solidFill>
          <a:latin typeface="Arial" charset="0"/>
        </a:defRPr>
      </a:lvl5pPr>
      <a:lvl6pPr marL="416649" algn="ctr" defTabSz="914314" rtl="0" eaLnBrk="1" fontAlgn="base" hangingPunct="1">
        <a:spcBef>
          <a:spcPct val="0"/>
        </a:spcBef>
        <a:spcAft>
          <a:spcPct val="0"/>
        </a:spcAft>
        <a:defRPr sz="3600" b="1">
          <a:solidFill>
            <a:schemeClr val="folHlink"/>
          </a:solidFill>
          <a:latin typeface="Arial" charset="0"/>
        </a:defRPr>
      </a:lvl6pPr>
      <a:lvl7pPr marL="833298" algn="ctr" defTabSz="914314" rtl="0" eaLnBrk="1" fontAlgn="base" hangingPunct="1">
        <a:spcBef>
          <a:spcPct val="0"/>
        </a:spcBef>
        <a:spcAft>
          <a:spcPct val="0"/>
        </a:spcAft>
        <a:defRPr sz="3600" b="1">
          <a:solidFill>
            <a:schemeClr val="folHlink"/>
          </a:solidFill>
          <a:latin typeface="Arial" charset="0"/>
        </a:defRPr>
      </a:lvl7pPr>
      <a:lvl8pPr marL="1249947" algn="ctr" defTabSz="914314" rtl="0" eaLnBrk="1" fontAlgn="base" hangingPunct="1">
        <a:spcBef>
          <a:spcPct val="0"/>
        </a:spcBef>
        <a:spcAft>
          <a:spcPct val="0"/>
        </a:spcAft>
        <a:defRPr sz="3600" b="1">
          <a:solidFill>
            <a:schemeClr val="folHlink"/>
          </a:solidFill>
          <a:latin typeface="Arial" charset="0"/>
        </a:defRPr>
      </a:lvl8pPr>
      <a:lvl9pPr marL="1666596" algn="ctr" defTabSz="914314" rtl="0" eaLnBrk="1" fontAlgn="base" hangingPunct="1">
        <a:spcBef>
          <a:spcPct val="0"/>
        </a:spcBef>
        <a:spcAft>
          <a:spcPct val="0"/>
        </a:spcAft>
        <a:defRPr sz="3600" b="1">
          <a:solidFill>
            <a:schemeClr val="folHlink"/>
          </a:solidFill>
          <a:latin typeface="Arial" charset="0"/>
        </a:defRPr>
      </a:lvl9pPr>
    </p:titleStyle>
    <p:bodyStyle>
      <a:lvl1pPr marL="342868" indent="-342868" algn="l" defTabSz="914314" rtl="0" eaLnBrk="1" fontAlgn="base" hangingPunct="1">
        <a:spcBef>
          <a:spcPct val="20000"/>
        </a:spcBef>
        <a:spcAft>
          <a:spcPct val="0"/>
        </a:spcAft>
        <a:buChar char="•"/>
        <a:defRPr sz="2600">
          <a:solidFill>
            <a:schemeClr val="tx1"/>
          </a:solidFill>
          <a:latin typeface="+mn-lt"/>
          <a:ea typeface="+mn-ea"/>
          <a:cs typeface="+mn-cs"/>
        </a:defRPr>
      </a:lvl1pPr>
      <a:lvl2pPr marL="742157" indent="-284999" algn="l" defTabSz="914314" rtl="0" eaLnBrk="1" fontAlgn="base" hangingPunct="1">
        <a:spcBef>
          <a:spcPct val="20000"/>
        </a:spcBef>
        <a:spcAft>
          <a:spcPct val="0"/>
        </a:spcAft>
        <a:buChar char="•"/>
        <a:defRPr sz="2200">
          <a:solidFill>
            <a:schemeClr val="tx1"/>
          </a:solidFill>
          <a:latin typeface="+mn-lt"/>
        </a:defRPr>
      </a:lvl2pPr>
      <a:lvl3pPr marL="1142892" indent="-228578" algn="l" defTabSz="914314" rtl="0" eaLnBrk="1" fontAlgn="base" hangingPunct="1">
        <a:spcBef>
          <a:spcPct val="20000"/>
        </a:spcBef>
        <a:spcAft>
          <a:spcPct val="0"/>
        </a:spcAft>
        <a:buChar char="•"/>
        <a:defRPr sz="1800">
          <a:solidFill>
            <a:schemeClr val="tx1"/>
          </a:solidFill>
          <a:latin typeface="+mn-lt"/>
        </a:defRPr>
      </a:lvl3pPr>
      <a:lvl4pPr marL="1600048" indent="-228578" algn="l" defTabSz="914314" rtl="0" eaLnBrk="1" fontAlgn="base" hangingPunct="1">
        <a:spcBef>
          <a:spcPct val="20000"/>
        </a:spcBef>
        <a:spcAft>
          <a:spcPct val="0"/>
        </a:spcAft>
        <a:defRPr sz="1800">
          <a:solidFill>
            <a:schemeClr val="tx1"/>
          </a:solidFill>
          <a:latin typeface="+mn-lt"/>
        </a:defRPr>
      </a:lvl4pPr>
      <a:lvl5pPr marL="2057205" indent="-228578" algn="l" defTabSz="914314" rtl="0" eaLnBrk="1" fontAlgn="base" hangingPunct="1">
        <a:spcBef>
          <a:spcPct val="20000"/>
        </a:spcBef>
        <a:spcAft>
          <a:spcPct val="0"/>
        </a:spcAft>
        <a:buChar char="»"/>
        <a:defRPr sz="1800">
          <a:solidFill>
            <a:schemeClr val="tx1"/>
          </a:solidFill>
          <a:latin typeface="+mn-lt"/>
        </a:defRPr>
      </a:lvl5pPr>
      <a:lvl6pPr marL="2473854" indent="-228578" algn="l" defTabSz="914314" rtl="0" eaLnBrk="1" fontAlgn="base" hangingPunct="1">
        <a:spcBef>
          <a:spcPct val="20000"/>
        </a:spcBef>
        <a:spcAft>
          <a:spcPct val="0"/>
        </a:spcAft>
        <a:buChar char="»"/>
        <a:defRPr sz="1800">
          <a:solidFill>
            <a:schemeClr val="tx1"/>
          </a:solidFill>
          <a:latin typeface="+mn-lt"/>
        </a:defRPr>
      </a:lvl6pPr>
      <a:lvl7pPr marL="2890503" indent="-228578" algn="l" defTabSz="914314" rtl="0" eaLnBrk="1" fontAlgn="base" hangingPunct="1">
        <a:spcBef>
          <a:spcPct val="20000"/>
        </a:spcBef>
        <a:spcAft>
          <a:spcPct val="0"/>
        </a:spcAft>
        <a:buChar char="»"/>
        <a:defRPr sz="1800">
          <a:solidFill>
            <a:schemeClr val="tx1"/>
          </a:solidFill>
          <a:latin typeface="+mn-lt"/>
        </a:defRPr>
      </a:lvl7pPr>
      <a:lvl8pPr marL="3307153" indent="-228578" algn="l" defTabSz="914314" rtl="0" eaLnBrk="1" fontAlgn="base" hangingPunct="1">
        <a:spcBef>
          <a:spcPct val="20000"/>
        </a:spcBef>
        <a:spcAft>
          <a:spcPct val="0"/>
        </a:spcAft>
        <a:buChar char="»"/>
        <a:defRPr sz="1800">
          <a:solidFill>
            <a:schemeClr val="tx1"/>
          </a:solidFill>
          <a:latin typeface="+mn-lt"/>
        </a:defRPr>
      </a:lvl8pPr>
      <a:lvl9pPr marL="3723801" indent="-228578" algn="l" defTabSz="91431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0B92-B510-3F4D-CB92-CA229BD678B0}"/>
              </a:ext>
            </a:extLst>
          </p:cNvPr>
          <p:cNvSpPr>
            <a:spLocks noGrp="1"/>
          </p:cNvSpPr>
          <p:nvPr>
            <p:ph type="ctrTitle"/>
          </p:nvPr>
        </p:nvSpPr>
        <p:spPr/>
        <p:txBody>
          <a:bodyPr/>
          <a:lstStyle/>
          <a:p>
            <a:r>
              <a:rPr lang="en-US" dirty="0"/>
              <a:t>Modeling of the Resilient Basing – Agile Combat Employment Problem</a:t>
            </a:r>
          </a:p>
        </p:txBody>
      </p:sp>
      <p:sp>
        <p:nvSpPr>
          <p:cNvPr id="3" name="Subtitle 2">
            <a:extLst>
              <a:ext uri="{FF2B5EF4-FFF2-40B4-BE49-F238E27FC236}">
                <a16:creationId xmlns:a16="http://schemas.microsoft.com/office/drawing/2014/main" id="{30186BF1-A4D8-EDA2-82D9-A25516B00D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796708"/>
      </p:ext>
    </p:extLst>
  </p:cSld>
  <p:clrMapOvr>
    <a:masterClrMapping/>
  </p:clrMapOvr>
  <p:transition advClick="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fc0ecd54a9_1_130"/>
          <p:cNvSpPr/>
          <p:nvPr/>
        </p:nvSpPr>
        <p:spPr>
          <a:xfrm>
            <a:off x="0" y="6194546"/>
            <a:ext cx="12192000" cy="71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65">
              <a:solidFill>
                <a:schemeClr val="lt1"/>
              </a:solidFill>
              <a:latin typeface="Arial"/>
              <a:ea typeface="Arial"/>
              <a:cs typeface="Arial"/>
              <a:sym typeface="Arial"/>
            </a:endParaRPr>
          </a:p>
        </p:txBody>
      </p:sp>
      <p:sp>
        <p:nvSpPr>
          <p:cNvPr id="228" name="Google Shape;228;g1fc0ecd54a9_1_130"/>
          <p:cNvSpPr txBox="1">
            <a:spLocks noGrp="1"/>
          </p:cNvSpPr>
          <p:nvPr>
            <p:ph type="title"/>
          </p:nvPr>
        </p:nvSpPr>
        <p:spPr>
          <a:xfrm>
            <a:off x="1437667" y="100970"/>
            <a:ext cx="8845306" cy="742722"/>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Framework: Resilience to LRPM Attack</a:t>
            </a:r>
            <a:endParaRPr/>
          </a:p>
        </p:txBody>
      </p:sp>
      <p:sp>
        <p:nvSpPr>
          <p:cNvPr id="229" name="Google Shape;229;g1fc0ecd54a9_1_130"/>
          <p:cNvSpPr/>
          <p:nvPr/>
        </p:nvSpPr>
        <p:spPr>
          <a:xfrm>
            <a:off x="239142" y="1529538"/>
            <a:ext cx="6086626" cy="4957124"/>
          </a:xfrm>
          <a:prstGeom prst="rect">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0" name="Google Shape;230;g1fc0ecd54a9_1_130"/>
          <p:cNvSpPr/>
          <p:nvPr/>
        </p:nvSpPr>
        <p:spPr>
          <a:xfrm>
            <a:off x="391335" y="3341488"/>
            <a:ext cx="3335399"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1" name="Google Shape;231;g1fc0ecd54a9_1_130"/>
          <p:cNvSpPr/>
          <p:nvPr/>
        </p:nvSpPr>
        <p:spPr>
          <a:xfrm>
            <a:off x="2704455" y="3334933"/>
            <a:ext cx="3514201"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200">
              <a:solidFill>
                <a:schemeClr val="lt1"/>
              </a:solidFill>
              <a:latin typeface="Arial"/>
              <a:ea typeface="Arial"/>
              <a:cs typeface="Arial"/>
              <a:sym typeface="Arial"/>
            </a:endParaRPr>
          </a:p>
        </p:txBody>
      </p:sp>
      <p:sp>
        <p:nvSpPr>
          <p:cNvPr id="232" name="Google Shape;232;g1fc0ecd54a9_1_130"/>
          <p:cNvSpPr/>
          <p:nvPr/>
        </p:nvSpPr>
        <p:spPr>
          <a:xfrm>
            <a:off x="1372507" y="1551360"/>
            <a:ext cx="3514201" cy="3124775"/>
          </a:xfrm>
          <a:prstGeom prst="ellipse">
            <a:avLst/>
          </a:prstGeom>
          <a:noFill/>
          <a:ln w="25400" cap="flat" cmpd="sng">
            <a:solidFill>
              <a:schemeClr val="dk1"/>
            </a:solidFill>
            <a:prstDash val="solid"/>
            <a:round/>
            <a:headEnd type="none" w="sm" len="sm"/>
            <a:tailEnd type="none" w="sm" len="sm"/>
          </a:ln>
        </p:spPr>
        <p:txBody>
          <a:bodyPr spcFirstLastPara="1" wrap="square" lIns="82605" tIns="41291" rIns="82605" bIns="41291" anchor="ctr" anchorCtr="0">
            <a:noAutofit/>
          </a:bodyPr>
          <a:lstStyle/>
          <a:p>
            <a:pPr marL="171434" indent="-95243" algn="ctr">
              <a:spcBef>
                <a:spcPts val="0"/>
              </a:spcBef>
              <a:spcAft>
                <a:spcPts val="0"/>
              </a:spcAft>
              <a:buClr>
                <a:srgbClr val="000000"/>
              </a:buClr>
              <a:buSzPts val="1328"/>
              <a:buNone/>
            </a:pPr>
            <a:endParaRPr sz="1200">
              <a:solidFill>
                <a:schemeClr val="lt1"/>
              </a:solidFill>
              <a:latin typeface="Arial"/>
              <a:ea typeface="Arial"/>
              <a:cs typeface="Arial"/>
              <a:sym typeface="Arial"/>
            </a:endParaRPr>
          </a:p>
        </p:txBody>
      </p:sp>
      <p:sp>
        <p:nvSpPr>
          <p:cNvPr id="233" name="Google Shape;233;g1fc0ecd54a9_1_130"/>
          <p:cNvSpPr txBox="1"/>
          <p:nvPr/>
        </p:nvSpPr>
        <p:spPr>
          <a:xfrm>
            <a:off x="4543347" y="1610977"/>
            <a:ext cx="1046290" cy="452720"/>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Joint / Multinational</a:t>
            </a:r>
            <a:endParaRPr sz="2168"/>
          </a:p>
        </p:txBody>
      </p:sp>
      <p:sp>
        <p:nvSpPr>
          <p:cNvPr id="234" name="Google Shape;234;g1fc0ecd54a9_1_130"/>
          <p:cNvSpPr txBox="1"/>
          <p:nvPr/>
        </p:nvSpPr>
        <p:spPr>
          <a:xfrm>
            <a:off x="5428133" y="3321440"/>
            <a:ext cx="897747" cy="26805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Flexib</a:t>
            </a:r>
            <a:r>
              <a:rPr lang="en-US" sz="1200"/>
              <a:t>ility</a:t>
            </a:r>
            <a:endParaRPr sz="2168"/>
          </a:p>
        </p:txBody>
      </p:sp>
      <p:sp>
        <p:nvSpPr>
          <p:cNvPr id="235" name="Google Shape;235;g1fc0ecd54a9_1_130"/>
          <p:cNvSpPr txBox="1"/>
          <p:nvPr/>
        </p:nvSpPr>
        <p:spPr>
          <a:xfrm>
            <a:off x="1616630" y="1191023"/>
            <a:ext cx="3283336" cy="333585"/>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626" b="1">
                <a:solidFill>
                  <a:srgbClr val="000000"/>
                </a:solidFill>
                <a:latin typeface="Arial"/>
                <a:ea typeface="Arial"/>
                <a:cs typeface="Arial"/>
                <a:sym typeface="Arial"/>
              </a:rPr>
              <a:t>Air Force Resilience to LRPM</a:t>
            </a:r>
            <a:endParaRPr sz="2168"/>
          </a:p>
        </p:txBody>
      </p:sp>
      <p:sp>
        <p:nvSpPr>
          <p:cNvPr id="236" name="Google Shape;236;g1fc0ecd54a9_1_130"/>
          <p:cNvSpPr txBox="1"/>
          <p:nvPr/>
        </p:nvSpPr>
        <p:spPr>
          <a:xfrm>
            <a:off x="521234" y="4169826"/>
            <a:ext cx="1402869" cy="750751"/>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Improve Existing Base Infrastructure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Acquisitions</a:t>
            </a:r>
            <a:endParaRPr sz="2168"/>
          </a:p>
        </p:txBody>
      </p:sp>
      <p:sp>
        <p:nvSpPr>
          <p:cNvPr id="237" name="Google Shape;237;g1fc0ecd54a9_1_130"/>
          <p:cNvSpPr txBox="1"/>
          <p:nvPr/>
        </p:nvSpPr>
        <p:spPr>
          <a:xfrm>
            <a:off x="3862176" y="4585413"/>
            <a:ext cx="2153562" cy="1269098"/>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AF ADA</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Training/Doctrine/Force Structure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Innovative Combat Support Systems</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Ability to attack in moments</a:t>
            </a:r>
            <a:endParaRPr sz="2168"/>
          </a:p>
          <a:p>
            <a:pPr marL="285723" indent="-209532">
              <a:spcBef>
                <a:spcPts val="0"/>
              </a:spcBef>
              <a:spcAft>
                <a:spcPts val="0"/>
              </a:spcAft>
              <a:buClr>
                <a:srgbClr val="000000"/>
              </a:buClr>
              <a:buSzPts val="1328"/>
              <a:buNone/>
            </a:pPr>
            <a:endParaRPr sz="1200">
              <a:solidFill>
                <a:srgbClr val="000000"/>
              </a:solidFill>
              <a:latin typeface="Arial"/>
              <a:ea typeface="Arial"/>
              <a:cs typeface="Arial"/>
              <a:sym typeface="Arial"/>
            </a:endParaRPr>
          </a:p>
        </p:txBody>
      </p:sp>
      <p:sp>
        <p:nvSpPr>
          <p:cNvPr id="238" name="Google Shape;238;g1fc0ecd54a9_1_130"/>
          <p:cNvSpPr txBox="1"/>
          <p:nvPr/>
        </p:nvSpPr>
        <p:spPr>
          <a:xfrm>
            <a:off x="1671261" y="2105985"/>
            <a:ext cx="1607276" cy="1084432"/>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Lower the cost of ‘adding bases’ by using existing facilities from Joint/Multinational Partners</a:t>
            </a:r>
            <a:endParaRPr sz="2168"/>
          </a:p>
        </p:txBody>
      </p:sp>
      <p:sp>
        <p:nvSpPr>
          <p:cNvPr id="239" name="Google Shape;239;g1fc0ecd54a9_1_130"/>
          <p:cNvSpPr/>
          <p:nvPr/>
        </p:nvSpPr>
        <p:spPr>
          <a:xfrm>
            <a:off x="2875130" y="3983724"/>
            <a:ext cx="696548" cy="668315"/>
          </a:xfrm>
          <a:prstGeom prst="star5">
            <a:avLst>
              <a:gd name="adj" fmla="val 19098"/>
              <a:gd name="hf" fmla="val 105146"/>
              <a:gd name="vf" fmla="val 110557"/>
            </a:avLst>
          </a:prstGeom>
          <a:solidFill>
            <a:srgbClr val="00B050"/>
          </a:solidFill>
          <a:ln w="25400" cap="flat" cmpd="sng">
            <a:solidFill>
              <a:srgbClr val="00946F"/>
            </a:solidFill>
            <a:prstDash val="solid"/>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400">
              <a:solidFill>
                <a:schemeClr val="lt1"/>
              </a:solidFill>
              <a:latin typeface="Arial"/>
              <a:ea typeface="Arial"/>
              <a:cs typeface="Arial"/>
              <a:sym typeface="Arial"/>
            </a:endParaRPr>
          </a:p>
        </p:txBody>
      </p:sp>
      <p:sp>
        <p:nvSpPr>
          <p:cNvPr id="240" name="Google Shape;240;g1fc0ecd54a9_1_130"/>
          <p:cNvSpPr txBox="1"/>
          <p:nvPr/>
        </p:nvSpPr>
        <p:spPr>
          <a:xfrm rot="922234">
            <a:off x="1665188" y="3523888"/>
            <a:ext cx="1102971" cy="583910"/>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Army Point Defense</a:t>
            </a:r>
            <a:endParaRPr sz="2168"/>
          </a:p>
        </p:txBody>
      </p:sp>
      <p:grpSp>
        <p:nvGrpSpPr>
          <p:cNvPr id="241" name="Google Shape;241;g1fc0ecd54a9_1_130"/>
          <p:cNvGrpSpPr/>
          <p:nvPr/>
        </p:nvGrpSpPr>
        <p:grpSpPr>
          <a:xfrm>
            <a:off x="7189791" y="1792116"/>
            <a:ext cx="4339360" cy="2269689"/>
            <a:chOff x="6596896" y="1210928"/>
            <a:chExt cx="4962469" cy="2974572"/>
          </a:xfrm>
        </p:grpSpPr>
        <p:cxnSp>
          <p:nvCxnSpPr>
            <p:cNvPr id="242" name="Google Shape;242;g1fc0ecd54a9_1_130"/>
            <p:cNvCxnSpPr/>
            <p:nvPr/>
          </p:nvCxnSpPr>
          <p:spPr>
            <a:xfrm>
              <a:off x="7987863" y="1210928"/>
              <a:ext cx="0" cy="2565539"/>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g1fc0ecd54a9_1_130"/>
            <p:cNvCxnSpPr/>
            <p:nvPr/>
          </p:nvCxnSpPr>
          <p:spPr>
            <a:xfrm>
              <a:off x="7987863" y="3776467"/>
              <a:ext cx="2938929" cy="0"/>
            </a:xfrm>
            <a:prstGeom prst="straightConnector1">
              <a:avLst/>
            </a:prstGeom>
            <a:noFill/>
            <a:ln w="9525" cap="flat" cmpd="sng">
              <a:solidFill>
                <a:schemeClr val="dk1"/>
              </a:solidFill>
              <a:prstDash val="solid"/>
              <a:round/>
              <a:headEnd type="none" w="sm" len="sm"/>
              <a:tailEnd type="none" w="sm" len="sm"/>
            </a:ln>
          </p:spPr>
        </p:cxnSp>
        <p:cxnSp>
          <p:nvCxnSpPr>
            <p:cNvPr id="244" name="Google Shape;244;g1fc0ecd54a9_1_130"/>
            <p:cNvCxnSpPr/>
            <p:nvPr/>
          </p:nvCxnSpPr>
          <p:spPr>
            <a:xfrm rot="10800000" flipH="1">
              <a:off x="7987863" y="1356769"/>
              <a:ext cx="2312275" cy="2419698"/>
            </a:xfrm>
            <a:prstGeom prst="straightConnector1">
              <a:avLst/>
            </a:prstGeom>
            <a:noFill/>
            <a:ln w="9525" cap="flat" cmpd="sng">
              <a:solidFill>
                <a:srgbClr val="00CB97"/>
              </a:solidFill>
              <a:prstDash val="solid"/>
              <a:round/>
              <a:headEnd type="none" w="sm" len="sm"/>
              <a:tailEnd type="triangle" w="med" len="med"/>
            </a:ln>
          </p:spPr>
        </p:cxnSp>
        <p:cxnSp>
          <p:nvCxnSpPr>
            <p:cNvPr id="245" name="Google Shape;245;g1fc0ecd54a9_1_130"/>
            <p:cNvCxnSpPr/>
            <p:nvPr/>
          </p:nvCxnSpPr>
          <p:spPr>
            <a:xfrm rot="10800000" flipH="1">
              <a:off x="7987862" y="2493697"/>
              <a:ext cx="2690648" cy="1282770"/>
            </a:xfrm>
            <a:prstGeom prst="straightConnector1">
              <a:avLst/>
            </a:prstGeom>
            <a:noFill/>
            <a:ln w="9525" cap="flat" cmpd="sng">
              <a:solidFill>
                <a:srgbClr val="FF0000"/>
              </a:solidFill>
              <a:prstDash val="dash"/>
              <a:round/>
              <a:headEnd type="none" w="sm" len="sm"/>
              <a:tailEnd type="triangle" w="med" len="med"/>
            </a:ln>
          </p:spPr>
        </p:cxnSp>
        <p:sp>
          <p:nvSpPr>
            <p:cNvPr id="246" name="Google Shape;246;g1fc0ecd54a9_1_130"/>
            <p:cNvSpPr txBox="1"/>
            <p:nvPr/>
          </p:nvSpPr>
          <p:spPr>
            <a:xfrm>
              <a:off x="6596896" y="2309018"/>
              <a:ext cx="796500"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a:t>
              </a:r>
              <a:endParaRPr sz="2168"/>
            </a:p>
          </p:txBody>
        </p:sp>
        <p:sp>
          <p:nvSpPr>
            <p:cNvPr id="247" name="Google Shape;247;g1fc0ecd54a9_1_130"/>
            <p:cNvSpPr txBox="1"/>
            <p:nvPr/>
          </p:nvSpPr>
          <p:spPr>
            <a:xfrm>
              <a:off x="8594702" y="3793862"/>
              <a:ext cx="1838100"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Number of Bases</a:t>
              </a:r>
              <a:endParaRPr sz="2168"/>
            </a:p>
          </p:txBody>
        </p:sp>
        <p:sp>
          <p:nvSpPr>
            <p:cNvPr id="248" name="Google Shape;248;g1fc0ecd54a9_1_130"/>
            <p:cNvSpPr txBox="1"/>
            <p:nvPr/>
          </p:nvSpPr>
          <p:spPr>
            <a:xfrm rot="18975489">
              <a:off x="8399180" y="1501371"/>
              <a:ext cx="2558388" cy="673991"/>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dirty="0">
                  <a:solidFill>
                    <a:srgbClr val="000000"/>
                  </a:solidFill>
                  <a:latin typeface="Arial"/>
                  <a:ea typeface="Arial"/>
                  <a:cs typeface="Arial"/>
                  <a:sym typeface="Arial"/>
                </a:rPr>
                <a:t>Cost of Building New Bases</a:t>
              </a:r>
              <a:endParaRPr sz="2168" dirty="0"/>
            </a:p>
          </p:txBody>
        </p:sp>
        <p:sp>
          <p:nvSpPr>
            <p:cNvPr id="249" name="Google Shape;249;g1fc0ecd54a9_1_130"/>
            <p:cNvSpPr txBox="1"/>
            <p:nvPr/>
          </p:nvSpPr>
          <p:spPr>
            <a:xfrm rot="20243747">
              <a:off x="8619014" y="2818903"/>
              <a:ext cx="2940351" cy="391638"/>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dirty="0">
                  <a:solidFill>
                    <a:srgbClr val="000000"/>
                  </a:solidFill>
                  <a:latin typeface="Arial"/>
                  <a:ea typeface="Arial"/>
                  <a:cs typeface="Arial"/>
                  <a:sym typeface="Arial"/>
                </a:rPr>
                <a:t>Cost of Building New LRPM</a:t>
              </a:r>
              <a:r>
                <a:rPr lang="en-US" sz="1400" dirty="0"/>
                <a:t>s</a:t>
              </a:r>
              <a:endParaRPr sz="2168" dirty="0"/>
            </a:p>
          </p:txBody>
        </p:sp>
      </p:grpSp>
      <p:grpSp>
        <p:nvGrpSpPr>
          <p:cNvPr id="250" name="Google Shape;250;g1fc0ecd54a9_1_130"/>
          <p:cNvGrpSpPr/>
          <p:nvPr/>
        </p:nvGrpSpPr>
        <p:grpSpPr>
          <a:xfrm>
            <a:off x="6699532" y="4347771"/>
            <a:ext cx="5120254" cy="2464560"/>
            <a:chOff x="6411824" y="1210928"/>
            <a:chExt cx="4673001" cy="2939335"/>
          </a:xfrm>
        </p:grpSpPr>
        <p:cxnSp>
          <p:nvCxnSpPr>
            <p:cNvPr id="251" name="Google Shape;251;g1fc0ecd54a9_1_130"/>
            <p:cNvCxnSpPr/>
            <p:nvPr/>
          </p:nvCxnSpPr>
          <p:spPr>
            <a:xfrm>
              <a:off x="7987863" y="1210928"/>
              <a:ext cx="0" cy="2565539"/>
            </a:xfrm>
            <a:prstGeom prst="straightConnector1">
              <a:avLst/>
            </a:prstGeom>
            <a:noFill/>
            <a:ln w="9525" cap="flat" cmpd="sng">
              <a:solidFill>
                <a:schemeClr val="dk1"/>
              </a:solidFill>
              <a:prstDash val="solid"/>
              <a:round/>
              <a:headEnd type="none" w="sm" len="sm"/>
              <a:tailEnd type="none" w="sm" len="sm"/>
            </a:ln>
          </p:spPr>
        </p:cxnSp>
        <p:cxnSp>
          <p:nvCxnSpPr>
            <p:cNvPr id="252" name="Google Shape;252;g1fc0ecd54a9_1_130"/>
            <p:cNvCxnSpPr/>
            <p:nvPr/>
          </p:nvCxnSpPr>
          <p:spPr>
            <a:xfrm>
              <a:off x="7987861" y="3776467"/>
              <a:ext cx="2938929" cy="0"/>
            </a:xfrm>
            <a:prstGeom prst="straightConnector1">
              <a:avLst/>
            </a:prstGeom>
            <a:noFill/>
            <a:ln w="9525" cap="flat" cmpd="sng">
              <a:solidFill>
                <a:schemeClr val="dk1"/>
              </a:solidFill>
              <a:prstDash val="solid"/>
              <a:round/>
              <a:headEnd type="none" w="sm" len="sm"/>
              <a:tailEnd type="none" w="sm" len="sm"/>
            </a:ln>
          </p:spPr>
        </p:cxnSp>
        <p:cxnSp>
          <p:nvCxnSpPr>
            <p:cNvPr id="253" name="Google Shape;253;g1fc0ecd54a9_1_130"/>
            <p:cNvCxnSpPr/>
            <p:nvPr/>
          </p:nvCxnSpPr>
          <p:spPr>
            <a:xfrm rot="10800000" flipH="1">
              <a:off x="7987861" y="2366575"/>
              <a:ext cx="2639718" cy="630607"/>
            </a:xfrm>
            <a:prstGeom prst="straightConnector1">
              <a:avLst/>
            </a:prstGeom>
            <a:noFill/>
            <a:ln w="9525" cap="flat" cmpd="sng">
              <a:solidFill>
                <a:srgbClr val="00CB97"/>
              </a:solidFill>
              <a:prstDash val="solid"/>
              <a:round/>
              <a:headEnd type="none" w="sm" len="sm"/>
              <a:tailEnd type="triangle" w="med" len="med"/>
            </a:ln>
          </p:spPr>
        </p:cxnSp>
        <p:cxnSp>
          <p:nvCxnSpPr>
            <p:cNvPr id="254" name="Google Shape;254;g1fc0ecd54a9_1_130"/>
            <p:cNvCxnSpPr/>
            <p:nvPr/>
          </p:nvCxnSpPr>
          <p:spPr>
            <a:xfrm rot="10800000" flipH="1">
              <a:off x="7987862" y="2026153"/>
              <a:ext cx="2614250" cy="1250202"/>
            </a:xfrm>
            <a:prstGeom prst="straightConnector1">
              <a:avLst/>
            </a:prstGeom>
            <a:noFill/>
            <a:ln w="9525" cap="flat" cmpd="sng">
              <a:solidFill>
                <a:srgbClr val="FF0000"/>
              </a:solidFill>
              <a:prstDash val="dash"/>
              <a:round/>
              <a:headEnd type="none" w="sm" len="sm"/>
              <a:tailEnd type="triangle" w="med" len="med"/>
            </a:ln>
          </p:spPr>
        </p:cxnSp>
        <p:sp>
          <p:nvSpPr>
            <p:cNvPr id="255" name="Google Shape;255;g1fc0ecd54a9_1_130"/>
            <p:cNvSpPr txBox="1"/>
            <p:nvPr/>
          </p:nvSpPr>
          <p:spPr>
            <a:xfrm>
              <a:off x="6411824" y="2183127"/>
              <a:ext cx="1407900" cy="613346"/>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a:t>
              </a:r>
              <a:endParaRPr sz="2168"/>
            </a:p>
            <a:p>
              <a:pPr>
                <a:spcBef>
                  <a:spcPts val="0"/>
                </a:spcBef>
                <a:spcAft>
                  <a:spcPts val="0"/>
                </a:spcAft>
                <a:buNone/>
              </a:pPr>
              <a:r>
                <a:rPr lang="en-US" sz="1400">
                  <a:solidFill>
                    <a:srgbClr val="000000"/>
                  </a:solidFill>
                  <a:latin typeface="Arial"/>
                  <a:ea typeface="Arial"/>
                  <a:cs typeface="Arial"/>
                  <a:sym typeface="Arial"/>
                </a:rPr>
                <a:t>Diplomatic Cost</a:t>
              </a:r>
              <a:endParaRPr sz="2168"/>
            </a:p>
          </p:txBody>
        </p:sp>
        <p:sp>
          <p:nvSpPr>
            <p:cNvPr id="256" name="Google Shape;256;g1fc0ecd54a9_1_130"/>
            <p:cNvSpPr txBox="1"/>
            <p:nvPr/>
          </p:nvSpPr>
          <p:spPr>
            <a:xfrm>
              <a:off x="8594690" y="3793864"/>
              <a:ext cx="1535400" cy="356399"/>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Number of Bases</a:t>
              </a:r>
              <a:endParaRPr sz="2168"/>
            </a:p>
          </p:txBody>
        </p:sp>
        <p:sp>
          <p:nvSpPr>
            <p:cNvPr id="257" name="Google Shape;257;g1fc0ecd54a9_1_130"/>
            <p:cNvSpPr txBox="1"/>
            <p:nvPr/>
          </p:nvSpPr>
          <p:spPr>
            <a:xfrm rot="20901886">
              <a:off x="7959718" y="2261461"/>
              <a:ext cx="1544028" cy="613347"/>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of Co-opting</a:t>
              </a:r>
              <a:endParaRPr sz="2168"/>
            </a:p>
            <a:p>
              <a:pPr>
                <a:spcBef>
                  <a:spcPts val="0"/>
                </a:spcBef>
                <a:spcAft>
                  <a:spcPts val="0"/>
                </a:spcAft>
                <a:buNone/>
              </a:pPr>
              <a:r>
                <a:rPr lang="en-US" sz="1400">
                  <a:solidFill>
                    <a:srgbClr val="000000"/>
                  </a:solidFill>
                  <a:latin typeface="Arial"/>
                  <a:ea typeface="Arial"/>
                  <a:cs typeface="Arial"/>
                  <a:sym typeface="Arial"/>
                </a:rPr>
                <a:t> Existing Bases</a:t>
              </a:r>
              <a:endParaRPr sz="2168"/>
            </a:p>
          </p:txBody>
        </p:sp>
        <p:sp>
          <p:nvSpPr>
            <p:cNvPr id="258" name="Google Shape;258;g1fc0ecd54a9_1_130"/>
            <p:cNvSpPr txBox="1"/>
            <p:nvPr/>
          </p:nvSpPr>
          <p:spPr>
            <a:xfrm rot="20698758">
              <a:off x="9695764" y="1466735"/>
              <a:ext cx="1389061" cy="613347"/>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Cost of Using</a:t>
              </a:r>
              <a:endParaRPr sz="2168"/>
            </a:p>
            <a:p>
              <a:pPr>
                <a:spcBef>
                  <a:spcPts val="0"/>
                </a:spcBef>
                <a:spcAft>
                  <a:spcPts val="0"/>
                </a:spcAft>
                <a:buNone/>
              </a:pPr>
              <a:r>
                <a:rPr lang="en-US" sz="1400">
                  <a:solidFill>
                    <a:srgbClr val="000000"/>
                  </a:solidFill>
                  <a:latin typeface="Arial"/>
                  <a:ea typeface="Arial"/>
                  <a:cs typeface="Arial"/>
                  <a:sym typeface="Arial"/>
                </a:rPr>
                <a:t> LPRM Missiles</a:t>
              </a:r>
              <a:endParaRPr sz="2168"/>
            </a:p>
          </p:txBody>
        </p:sp>
      </p:grpSp>
      <p:sp>
        <p:nvSpPr>
          <p:cNvPr id="259" name="Google Shape;259;g1fc0ecd54a9_1_130"/>
          <p:cNvSpPr txBox="1"/>
          <p:nvPr/>
        </p:nvSpPr>
        <p:spPr>
          <a:xfrm rot="-1704621">
            <a:off x="3502324" y="3686259"/>
            <a:ext cx="1469377" cy="417070"/>
          </a:xfrm>
          <a:prstGeom prst="rect">
            <a:avLst/>
          </a:prstGeom>
          <a:noFill/>
          <a:ln>
            <a:noFill/>
          </a:ln>
        </p:spPr>
        <p:txBody>
          <a:bodyPr spcFirstLastPara="1" wrap="square" lIns="82605" tIns="41291" rIns="82605" bIns="41291" anchor="t" anchorCtr="0">
            <a:spAutoFit/>
          </a:bodyPr>
          <a:lstStyle/>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Joint Doctrine</a:t>
            </a:r>
            <a:endParaRPr sz="2168"/>
          </a:p>
          <a:p>
            <a:pPr marL="285723" indent="-285723">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C2</a:t>
            </a:r>
            <a:endParaRPr sz="2168"/>
          </a:p>
        </p:txBody>
      </p:sp>
      <p:cxnSp>
        <p:nvCxnSpPr>
          <p:cNvPr id="260" name="Google Shape;260;g1fc0ecd54a9_1_130"/>
          <p:cNvCxnSpPr/>
          <p:nvPr/>
        </p:nvCxnSpPr>
        <p:spPr>
          <a:xfrm rot="10800000" flipH="1">
            <a:off x="8698116" y="5218906"/>
            <a:ext cx="2807518" cy="1240801"/>
          </a:xfrm>
          <a:prstGeom prst="straightConnector1">
            <a:avLst/>
          </a:prstGeom>
          <a:noFill/>
          <a:ln w="9525" cap="flat" cmpd="sng">
            <a:solidFill>
              <a:srgbClr val="FF0000"/>
            </a:solidFill>
            <a:prstDash val="dash"/>
            <a:round/>
            <a:headEnd type="none" w="sm" len="sm"/>
            <a:tailEnd type="triangle" w="med" len="med"/>
          </a:ln>
        </p:spPr>
      </p:cxnSp>
      <p:sp>
        <p:nvSpPr>
          <p:cNvPr id="261" name="Google Shape;261;g1fc0ecd54a9_1_130"/>
          <p:cNvSpPr/>
          <p:nvPr/>
        </p:nvSpPr>
        <p:spPr>
          <a:xfrm>
            <a:off x="9487546" y="5625701"/>
            <a:ext cx="286386" cy="531601"/>
          </a:xfrm>
          <a:prstGeom prst="upArrow">
            <a:avLst>
              <a:gd name="adj1" fmla="val 50000"/>
              <a:gd name="adj2" fmla="val 50000"/>
            </a:avLst>
          </a:prstGeom>
          <a:noFill/>
          <a:ln w="25400" cap="flat" cmpd="sng">
            <a:solidFill>
              <a:schemeClr val="dk1"/>
            </a:solidFill>
            <a:prstDash val="lgDash"/>
            <a:round/>
            <a:headEnd type="none" w="sm" len="sm"/>
            <a:tailEnd type="none" w="sm" len="sm"/>
          </a:ln>
        </p:spPr>
        <p:txBody>
          <a:bodyPr spcFirstLastPara="1" wrap="square" lIns="82605" tIns="41291" rIns="82605" bIns="41291" anchor="ctr" anchorCtr="0">
            <a:noAutofit/>
          </a:bodyPr>
          <a:lstStyle/>
          <a:p>
            <a:pPr algn="ctr">
              <a:spcBef>
                <a:spcPts val="0"/>
              </a:spcBef>
              <a:spcAft>
                <a:spcPts val="0"/>
              </a:spcAft>
              <a:buNone/>
            </a:pPr>
            <a:endParaRPr sz="1400">
              <a:solidFill>
                <a:schemeClr val="lt1"/>
              </a:solidFill>
              <a:latin typeface="Arial"/>
              <a:ea typeface="Arial"/>
              <a:cs typeface="Arial"/>
              <a:sym typeface="Arial"/>
            </a:endParaRPr>
          </a:p>
        </p:txBody>
      </p:sp>
      <p:sp>
        <p:nvSpPr>
          <p:cNvPr id="262" name="Google Shape;262;g1fc0ecd54a9_1_130"/>
          <p:cNvSpPr txBox="1"/>
          <p:nvPr/>
        </p:nvSpPr>
        <p:spPr>
          <a:xfrm>
            <a:off x="9738247" y="5993619"/>
            <a:ext cx="1492101" cy="298832"/>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00">
                <a:solidFill>
                  <a:srgbClr val="000000"/>
                </a:solidFill>
                <a:latin typeface="Arial"/>
                <a:ea typeface="Arial"/>
                <a:cs typeface="Arial"/>
                <a:sym typeface="Arial"/>
              </a:rPr>
              <a:t>*Diplomatic Cost</a:t>
            </a:r>
            <a:endParaRPr sz="2168"/>
          </a:p>
        </p:txBody>
      </p:sp>
      <p:sp>
        <p:nvSpPr>
          <p:cNvPr id="263" name="Google Shape;263;g1fc0ecd54a9_1_130"/>
          <p:cNvSpPr txBox="1"/>
          <p:nvPr/>
        </p:nvSpPr>
        <p:spPr>
          <a:xfrm>
            <a:off x="255892" y="3632079"/>
            <a:ext cx="715547" cy="26805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200">
                <a:solidFill>
                  <a:srgbClr val="000000"/>
                </a:solidFill>
                <a:latin typeface="Arial"/>
                <a:ea typeface="Arial"/>
                <a:cs typeface="Arial"/>
                <a:sym typeface="Arial"/>
              </a:rPr>
              <a:t>Cost</a:t>
            </a:r>
            <a:endParaRPr sz="2168"/>
          </a:p>
        </p:txBody>
      </p:sp>
      <p:sp>
        <p:nvSpPr>
          <p:cNvPr id="264" name="Google Shape;264;g1fc0ecd54a9_1_130"/>
          <p:cNvSpPr txBox="1"/>
          <p:nvPr/>
        </p:nvSpPr>
        <p:spPr>
          <a:xfrm>
            <a:off x="3087515" y="2103350"/>
            <a:ext cx="1748032" cy="1140088"/>
          </a:xfrm>
          <a:prstGeom prst="rect">
            <a:avLst/>
          </a:prstGeom>
          <a:noFill/>
          <a:ln>
            <a:noFill/>
          </a:ln>
        </p:spPr>
        <p:txBody>
          <a:bodyPr spcFirstLastPara="1" wrap="square" lIns="82605" tIns="41291" rIns="82605" bIns="41291" anchor="t" anchorCtr="0">
            <a:spAutoFit/>
          </a:bodyPr>
          <a:lstStyle/>
          <a:p>
            <a:pPr marL="258175" indent="-258175">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Increase interoperability</a:t>
            </a:r>
            <a:endParaRPr sz="2168"/>
          </a:p>
          <a:p>
            <a:pPr marL="258175" indent="-258175">
              <a:spcBef>
                <a:spcPts val="0"/>
              </a:spcBef>
              <a:spcAft>
                <a:spcPts val="0"/>
              </a:spcAft>
              <a:buClr>
                <a:srgbClr val="000000"/>
              </a:buClr>
              <a:buSzPts val="1200"/>
              <a:buFont typeface="Arial"/>
              <a:buChar char="•"/>
            </a:pPr>
            <a:r>
              <a:rPr lang="en-US" sz="1084">
                <a:solidFill>
                  <a:srgbClr val="000000"/>
                </a:solidFill>
                <a:latin typeface="Arial"/>
                <a:ea typeface="Arial"/>
                <a:cs typeface="Arial"/>
                <a:sym typeface="Arial"/>
              </a:rPr>
              <a:t>Maximize joint force lethality</a:t>
            </a:r>
            <a:endParaRPr sz="2168"/>
          </a:p>
          <a:p>
            <a:pPr marL="258175" indent="-177854">
              <a:spcBef>
                <a:spcPts val="0"/>
              </a:spcBef>
              <a:spcAft>
                <a:spcPts val="0"/>
              </a:spcAft>
              <a:buClr>
                <a:srgbClr val="000000"/>
              </a:buClr>
              <a:buSzPts val="1400"/>
              <a:buNone/>
            </a:pPr>
            <a:endParaRPr sz="1265">
              <a:solidFill>
                <a:srgbClr val="000000"/>
              </a:solidFill>
              <a:latin typeface="Arial"/>
              <a:ea typeface="Arial"/>
              <a:cs typeface="Arial"/>
              <a:sym typeface="Arial"/>
            </a:endParaRPr>
          </a:p>
          <a:p>
            <a:pPr marL="258175" indent="-177854">
              <a:spcBef>
                <a:spcPts val="0"/>
              </a:spcBef>
              <a:spcAft>
                <a:spcPts val="0"/>
              </a:spcAft>
              <a:buClr>
                <a:srgbClr val="000000"/>
              </a:buClr>
              <a:buSzPts val="1400"/>
              <a:buNone/>
            </a:pPr>
            <a:endParaRPr sz="1265">
              <a:solidFill>
                <a:srgbClr val="000000"/>
              </a:solidFill>
              <a:latin typeface="Arial"/>
              <a:ea typeface="Arial"/>
              <a:cs typeface="Arial"/>
              <a:sym typeface="Arial"/>
            </a:endParaRPr>
          </a:p>
        </p:txBody>
      </p:sp>
      <p:sp>
        <p:nvSpPr>
          <p:cNvPr id="265" name="Google Shape;265;g1fc0ecd54a9_1_130"/>
          <p:cNvSpPr txBox="1"/>
          <p:nvPr/>
        </p:nvSpPr>
        <p:spPr>
          <a:xfrm>
            <a:off x="8269530" y="1177071"/>
            <a:ext cx="3774223" cy="834057"/>
          </a:xfrm>
          <a:prstGeom prst="rect">
            <a:avLst/>
          </a:prstGeom>
          <a:noFill/>
          <a:ln>
            <a:noFill/>
          </a:ln>
        </p:spPr>
        <p:txBody>
          <a:bodyPr spcFirstLastPara="1" wrap="square" lIns="82605" tIns="82605" rIns="82605" bIns="82605" anchor="t" anchorCtr="0">
            <a:spAutoFit/>
          </a:bodyPr>
          <a:lstStyle/>
          <a:p>
            <a:pPr>
              <a:spcBef>
                <a:spcPts val="0"/>
              </a:spcBef>
              <a:spcAft>
                <a:spcPts val="0"/>
              </a:spcAft>
              <a:buNone/>
            </a:pPr>
            <a:r>
              <a:rPr lang="en-US" sz="2168"/>
              <a:t>Cost w/out Joint/Multinational Considerations</a:t>
            </a:r>
            <a:endParaRPr sz="2168"/>
          </a:p>
        </p:txBody>
      </p:sp>
      <p:sp>
        <p:nvSpPr>
          <p:cNvPr id="266" name="Google Shape;266;g1fc0ecd54a9_1_130"/>
          <p:cNvSpPr txBox="1"/>
          <p:nvPr/>
        </p:nvSpPr>
        <p:spPr>
          <a:xfrm>
            <a:off x="8417777" y="4061702"/>
            <a:ext cx="3774223" cy="834057"/>
          </a:xfrm>
          <a:prstGeom prst="rect">
            <a:avLst/>
          </a:prstGeom>
          <a:noFill/>
          <a:ln>
            <a:noFill/>
          </a:ln>
        </p:spPr>
        <p:txBody>
          <a:bodyPr spcFirstLastPara="1" wrap="square" lIns="82605" tIns="82605" rIns="82605" bIns="82605" anchor="t" anchorCtr="0">
            <a:spAutoFit/>
          </a:bodyPr>
          <a:lstStyle/>
          <a:p>
            <a:pPr>
              <a:spcBef>
                <a:spcPts val="0"/>
              </a:spcBef>
              <a:spcAft>
                <a:spcPts val="0"/>
              </a:spcAft>
              <a:buNone/>
            </a:pPr>
            <a:r>
              <a:rPr lang="en-US" sz="2168"/>
              <a:t>Cost + Joint/Multinational Considerations</a:t>
            </a:r>
            <a:endParaRPr sz="2168"/>
          </a:p>
        </p:txBody>
      </p:sp>
    </p:spTree>
  </p:cSld>
  <p:clrMapOvr>
    <a:masterClrMapping/>
  </p:clrMapOvr>
  <p:transition advClick="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9BE-3BA0-3BC3-A49A-BC8EA01C17FB}"/>
              </a:ext>
            </a:extLst>
          </p:cNvPr>
          <p:cNvSpPr>
            <a:spLocks noGrp="1"/>
          </p:cNvSpPr>
          <p:nvPr>
            <p:ph type="title"/>
          </p:nvPr>
        </p:nvSpPr>
        <p:spPr/>
        <p:txBody>
          <a:bodyPr/>
          <a:lstStyle/>
          <a:p>
            <a:r>
              <a:rPr lang="en-US" dirty="0"/>
              <a:t>Problem Frame</a:t>
            </a:r>
          </a:p>
        </p:txBody>
      </p:sp>
      <p:sp>
        <p:nvSpPr>
          <p:cNvPr id="3" name="Content Placeholder 2">
            <a:extLst>
              <a:ext uri="{FF2B5EF4-FFF2-40B4-BE49-F238E27FC236}">
                <a16:creationId xmlns:a16="http://schemas.microsoft.com/office/drawing/2014/main" id="{09641460-1ECD-70B3-5579-61884699B675}"/>
              </a:ext>
            </a:extLst>
          </p:cNvPr>
          <p:cNvSpPr>
            <a:spLocks noGrp="1"/>
          </p:cNvSpPr>
          <p:nvPr>
            <p:ph idx="1"/>
          </p:nvPr>
        </p:nvSpPr>
        <p:spPr>
          <a:xfrm>
            <a:off x="339634" y="1125747"/>
            <a:ext cx="11504023" cy="4738504"/>
          </a:xfrm>
        </p:spPr>
        <p:txBody>
          <a:bodyPr/>
          <a:lstStyle/>
          <a:p>
            <a:r>
              <a:rPr lang="en-US" sz="2400" dirty="0"/>
              <a:t>What is Desired: Sets of Investments that the Air Force, or DoD Joint Force can make that promote the preservation of combat power in INDOPACOM despite the threat of ENY LRPM.  Combat Power measured in “Post-Attack Sorties Available” (PASA)</a:t>
            </a:r>
          </a:p>
          <a:p>
            <a:r>
              <a:rPr lang="en-US" sz="2400" dirty="0"/>
              <a:t>Inputs: </a:t>
            </a:r>
          </a:p>
          <a:p>
            <a:pPr lvl="1"/>
            <a:r>
              <a:rPr lang="en-US" sz="2000" dirty="0"/>
              <a:t>Sets of investments or actions that the force can take to either make bases resilient or enable ACE</a:t>
            </a:r>
          </a:p>
          <a:p>
            <a:pPr lvl="1"/>
            <a:r>
              <a:rPr lang="en-US" sz="2000" dirty="0"/>
              <a:t>Costs of the various investments / investment portfolios and their constituent parts</a:t>
            </a:r>
          </a:p>
          <a:p>
            <a:pPr lvl="1"/>
            <a:r>
              <a:rPr lang="en-US" sz="2000" dirty="0"/>
              <a:t>Some method to contextualize the effectiveness of the inputs, given some level of LRPM attack</a:t>
            </a:r>
          </a:p>
          <a:p>
            <a:r>
              <a:rPr lang="en-US" sz="2400" dirty="0"/>
              <a:t>Output: Distributions of PASA at various cost-points of investment</a:t>
            </a:r>
            <a:endParaRPr lang="en-US" dirty="0"/>
          </a:p>
          <a:p>
            <a:pPr marL="0" indent="0">
              <a:buNone/>
            </a:pPr>
            <a:endParaRPr lang="en-US" b="1" dirty="0"/>
          </a:p>
          <a:p>
            <a:pPr marL="0" indent="0">
              <a:buNone/>
            </a:pPr>
            <a:r>
              <a:rPr lang="en-US" b="1" dirty="0"/>
              <a:t>Goal: </a:t>
            </a:r>
            <a:r>
              <a:rPr lang="en-US" dirty="0"/>
              <a:t>Maintain the ability to launch retaliation sorties shortly after an Attack with a mix of cost-effective investments</a:t>
            </a:r>
          </a:p>
          <a:p>
            <a:pPr lvl="1"/>
            <a:endParaRPr lang="en-US" dirty="0"/>
          </a:p>
        </p:txBody>
      </p:sp>
    </p:spTree>
    <p:extLst>
      <p:ext uri="{BB962C8B-B14F-4D97-AF65-F5344CB8AC3E}">
        <p14:creationId xmlns:p14="http://schemas.microsoft.com/office/powerpoint/2010/main" val="1322980740"/>
      </p:ext>
    </p:extLst>
  </p:cSld>
  <p:clrMapOvr>
    <a:masterClrMapping/>
  </p:clrMapOvr>
  <p:transition advClick="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a:t>
            </a:r>
          </a:p>
        </p:txBody>
      </p:sp>
      <p:sp>
        <p:nvSpPr>
          <p:cNvPr id="4" name="TextBox 3">
            <a:extLst>
              <a:ext uri="{FF2B5EF4-FFF2-40B4-BE49-F238E27FC236}">
                <a16:creationId xmlns:a16="http://schemas.microsoft.com/office/drawing/2014/main" id="{FFDA56B4-C04D-D4AB-1928-C481CCDD3BF1}"/>
              </a:ext>
            </a:extLst>
          </p:cNvPr>
          <p:cNvSpPr txBox="1"/>
          <p:nvPr/>
        </p:nvSpPr>
        <p:spPr>
          <a:xfrm>
            <a:off x="362323" y="1134037"/>
            <a:ext cx="4315060" cy="3046988"/>
          </a:xfrm>
          <a:prstGeom prst="rect">
            <a:avLst/>
          </a:prstGeom>
          <a:noFill/>
        </p:spPr>
        <p:txBody>
          <a:bodyPr wrap="square" rtlCol="0">
            <a:spAutoFit/>
          </a:bodyPr>
          <a:lstStyle/>
          <a:p>
            <a:pPr>
              <a:buNone/>
            </a:pPr>
            <a:r>
              <a:rPr lang="en-US" dirty="0"/>
              <a:t>1. 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that lead to sortie generation</a:t>
            </a:r>
          </a:p>
        </p:txBody>
      </p:sp>
      <p:sp>
        <p:nvSpPr>
          <p:cNvPr id="5" name="TextBox 4">
            <a:extLst>
              <a:ext uri="{FF2B5EF4-FFF2-40B4-BE49-F238E27FC236}">
                <a16:creationId xmlns:a16="http://schemas.microsoft.com/office/drawing/2014/main" id="{F6CCC6E3-8528-2266-BBF1-4CB9525D160F}"/>
              </a:ext>
            </a:extLst>
          </p:cNvPr>
          <p:cNvSpPr txBox="1"/>
          <p:nvPr/>
        </p:nvSpPr>
        <p:spPr>
          <a:xfrm>
            <a:off x="348423" y="4179310"/>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C11B35-56E3-0D22-515D-44FB1BC21EBA}"/>
                  </a:ext>
                </a:extLst>
              </p:cNvPr>
              <p:cNvSpPr txBox="1"/>
              <p:nvPr/>
            </p:nvSpPr>
            <p:spPr>
              <a:xfrm>
                <a:off x="356338" y="5167360"/>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88C11B35-56E3-0D22-515D-44FB1BC21EBA}"/>
                  </a:ext>
                </a:extLst>
              </p:cNvPr>
              <p:cNvSpPr txBox="1">
                <a:spLocks noRot="1" noChangeAspect="1" noMove="1" noResize="1" noEditPoints="1" noAdjustHandles="1" noChangeArrowheads="1" noChangeShapeType="1" noTextEdit="1"/>
              </p:cNvSpPr>
              <p:nvPr/>
            </p:nvSpPr>
            <p:spPr>
              <a:xfrm>
                <a:off x="356338" y="5167360"/>
                <a:ext cx="3963586" cy="367986"/>
              </a:xfrm>
              <a:prstGeom prst="rect">
                <a:avLst/>
              </a:prstGeom>
              <a:blipFill>
                <a:blip r:embed="rId2"/>
                <a:stretch>
                  <a:fillRect l="-768" t="-1667" r="-1536" b="-21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FC204D9-C93E-C485-8ED8-A2851CF2811F}"/>
              </a:ext>
            </a:extLst>
          </p:cNvPr>
          <p:cNvSpPr txBox="1"/>
          <p:nvPr/>
        </p:nvSpPr>
        <p:spPr>
          <a:xfrm>
            <a:off x="7776179" y="1194012"/>
            <a:ext cx="3504486" cy="461665"/>
          </a:xfrm>
          <a:prstGeom prst="rect">
            <a:avLst/>
          </a:prstGeom>
          <a:noFill/>
        </p:spPr>
        <p:txBody>
          <a:bodyPr wrap="none" rtlCol="0">
            <a:spAutoFit/>
          </a:bodyPr>
          <a:lstStyle/>
          <a:p>
            <a:pPr>
              <a:buNone/>
            </a:pPr>
            <a:r>
              <a:rPr lang="en-US" dirty="0"/>
              <a:t>What goes into a sortie?</a:t>
            </a:r>
          </a:p>
        </p:txBody>
      </p:sp>
      <p:pic>
        <p:nvPicPr>
          <p:cNvPr id="9" name="Graphic 8" descr="Airplane outline">
            <a:extLst>
              <a:ext uri="{FF2B5EF4-FFF2-40B4-BE49-F238E27FC236}">
                <a16:creationId xmlns:a16="http://schemas.microsoft.com/office/drawing/2014/main" id="{51A30A65-ECAF-4EBF-F0DC-B180BC36A9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7931" y="1743131"/>
            <a:ext cx="914400" cy="914400"/>
          </a:xfrm>
          <a:prstGeom prst="rect">
            <a:avLst/>
          </a:prstGeom>
        </p:spPr>
      </p:pic>
      <p:cxnSp>
        <p:nvCxnSpPr>
          <p:cNvPr id="11" name="Straight Connector 10">
            <a:extLst>
              <a:ext uri="{FF2B5EF4-FFF2-40B4-BE49-F238E27FC236}">
                <a16:creationId xmlns:a16="http://schemas.microsoft.com/office/drawing/2014/main" id="{7CBDBA5A-AB44-C70A-9496-E9F7007E0612}"/>
              </a:ext>
            </a:extLst>
          </p:cNvPr>
          <p:cNvCxnSpPr>
            <a:cxnSpLocks/>
            <a:stCxn id="9" idx="1"/>
            <a:endCxn id="23" idx="0"/>
          </p:cNvCxnSpPr>
          <p:nvPr/>
        </p:nvCxnSpPr>
        <p:spPr bwMode="auto">
          <a:xfrm flipH="1">
            <a:off x="7640152" y="2200331"/>
            <a:ext cx="1527779" cy="11105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91478B5B-B945-067F-9E05-43BD2AE38CB0}"/>
              </a:ext>
            </a:extLst>
          </p:cNvPr>
          <p:cNvCxnSpPr>
            <a:cxnSpLocks/>
            <a:stCxn id="9" idx="3"/>
            <a:endCxn id="24" idx="0"/>
          </p:cNvCxnSpPr>
          <p:nvPr/>
        </p:nvCxnSpPr>
        <p:spPr bwMode="auto">
          <a:xfrm>
            <a:off x="10082331" y="2200331"/>
            <a:ext cx="1278395" cy="10985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BC2F63E1-DFEB-3BAA-1C18-EAE23CD66314}"/>
              </a:ext>
            </a:extLst>
          </p:cNvPr>
          <p:cNvSpPr txBox="1"/>
          <p:nvPr/>
        </p:nvSpPr>
        <p:spPr>
          <a:xfrm>
            <a:off x="5370480" y="1969498"/>
            <a:ext cx="989373" cy="461665"/>
          </a:xfrm>
          <a:prstGeom prst="rect">
            <a:avLst/>
          </a:prstGeom>
          <a:noFill/>
        </p:spPr>
        <p:txBody>
          <a:bodyPr wrap="none" rtlCol="0">
            <a:spAutoFit/>
          </a:bodyPr>
          <a:lstStyle/>
          <a:p>
            <a:pPr>
              <a:buNone/>
            </a:pPr>
            <a:r>
              <a:rPr lang="en-US" dirty="0"/>
              <a:t>Sortie</a:t>
            </a:r>
          </a:p>
        </p:txBody>
      </p:sp>
      <p:cxnSp>
        <p:nvCxnSpPr>
          <p:cNvPr id="20" name="Straight Connector 19">
            <a:extLst>
              <a:ext uri="{FF2B5EF4-FFF2-40B4-BE49-F238E27FC236}">
                <a16:creationId xmlns:a16="http://schemas.microsoft.com/office/drawing/2014/main" id="{E04E9494-282D-7C30-2AFE-68AA20026F2C}"/>
              </a:ext>
            </a:extLst>
          </p:cNvPr>
          <p:cNvCxnSpPr>
            <a:cxnSpLocks/>
            <a:stCxn id="9" idx="2"/>
            <a:endCxn id="25" idx="0"/>
          </p:cNvCxnSpPr>
          <p:nvPr/>
        </p:nvCxnSpPr>
        <p:spPr bwMode="auto">
          <a:xfrm>
            <a:off x="9625131" y="2657531"/>
            <a:ext cx="0" cy="69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Box 22">
            <a:extLst>
              <a:ext uri="{FF2B5EF4-FFF2-40B4-BE49-F238E27FC236}">
                <a16:creationId xmlns:a16="http://schemas.microsoft.com/office/drawing/2014/main" id="{533D9F24-E586-2BB3-5973-04093142F7FB}"/>
              </a:ext>
            </a:extLst>
          </p:cNvPr>
          <p:cNvSpPr txBox="1"/>
          <p:nvPr/>
        </p:nvSpPr>
        <p:spPr>
          <a:xfrm>
            <a:off x="7005362" y="3310918"/>
            <a:ext cx="1269580" cy="830997"/>
          </a:xfrm>
          <a:prstGeom prst="rect">
            <a:avLst/>
          </a:prstGeom>
          <a:noFill/>
        </p:spPr>
        <p:txBody>
          <a:bodyPr wrap="square" rtlCol="0">
            <a:spAutoFit/>
          </a:bodyPr>
          <a:lstStyle/>
          <a:p>
            <a:pPr algn="ctr">
              <a:buNone/>
            </a:pPr>
            <a:r>
              <a:rPr lang="en-US" dirty="0"/>
              <a:t>Austere Bases</a:t>
            </a:r>
          </a:p>
        </p:txBody>
      </p:sp>
      <p:sp>
        <p:nvSpPr>
          <p:cNvPr id="24" name="TextBox 23">
            <a:extLst>
              <a:ext uri="{FF2B5EF4-FFF2-40B4-BE49-F238E27FC236}">
                <a16:creationId xmlns:a16="http://schemas.microsoft.com/office/drawing/2014/main" id="{406D5DB7-3B2B-5744-5CAC-6A3902A97B2E}"/>
              </a:ext>
            </a:extLst>
          </p:cNvPr>
          <p:cNvSpPr txBox="1"/>
          <p:nvPr/>
        </p:nvSpPr>
        <p:spPr>
          <a:xfrm>
            <a:off x="10725936" y="3298897"/>
            <a:ext cx="1269580" cy="830997"/>
          </a:xfrm>
          <a:prstGeom prst="rect">
            <a:avLst/>
          </a:prstGeom>
          <a:noFill/>
        </p:spPr>
        <p:txBody>
          <a:bodyPr wrap="square" rtlCol="0">
            <a:spAutoFit/>
          </a:bodyPr>
          <a:lstStyle/>
          <a:p>
            <a:pPr algn="ctr">
              <a:buNone/>
            </a:pPr>
            <a:r>
              <a:rPr lang="en-US" dirty="0"/>
              <a:t>Support Bases</a:t>
            </a:r>
          </a:p>
        </p:txBody>
      </p:sp>
      <p:sp>
        <p:nvSpPr>
          <p:cNvPr id="25" name="TextBox 24">
            <a:extLst>
              <a:ext uri="{FF2B5EF4-FFF2-40B4-BE49-F238E27FC236}">
                <a16:creationId xmlns:a16="http://schemas.microsoft.com/office/drawing/2014/main" id="{640D6102-05CF-2B2A-F2F8-28E00D94A29A}"/>
              </a:ext>
            </a:extLst>
          </p:cNvPr>
          <p:cNvSpPr txBox="1"/>
          <p:nvPr/>
        </p:nvSpPr>
        <p:spPr>
          <a:xfrm>
            <a:off x="8990341" y="3348313"/>
            <a:ext cx="1269580" cy="830997"/>
          </a:xfrm>
          <a:prstGeom prst="rect">
            <a:avLst/>
          </a:prstGeom>
          <a:noFill/>
        </p:spPr>
        <p:txBody>
          <a:bodyPr wrap="square" rtlCol="0">
            <a:spAutoFit/>
          </a:bodyPr>
          <a:lstStyle/>
          <a:p>
            <a:pPr algn="ctr">
              <a:buNone/>
            </a:pPr>
            <a:r>
              <a:rPr lang="en-US" dirty="0"/>
              <a:t>Main Bases</a:t>
            </a:r>
          </a:p>
        </p:txBody>
      </p:sp>
      <p:cxnSp>
        <p:nvCxnSpPr>
          <p:cNvPr id="27" name="Straight Connector 26">
            <a:extLst>
              <a:ext uri="{FF2B5EF4-FFF2-40B4-BE49-F238E27FC236}">
                <a16:creationId xmlns:a16="http://schemas.microsoft.com/office/drawing/2014/main" id="{5CE54EFA-F3A6-2050-09B0-0772FD2FC992}"/>
              </a:ext>
            </a:extLst>
          </p:cNvPr>
          <p:cNvCxnSpPr>
            <a:cxnSpLocks/>
            <a:stCxn id="28" idx="0"/>
            <a:endCxn id="25" idx="2"/>
          </p:cNvCxnSpPr>
          <p:nvPr/>
        </p:nvCxnSpPr>
        <p:spPr bwMode="auto">
          <a:xfrm flipV="1">
            <a:off x="7371377" y="4179310"/>
            <a:ext cx="2253754"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06DEA95D-6F53-30C2-4C36-00200785CCDE}"/>
              </a:ext>
            </a:extLst>
          </p:cNvPr>
          <p:cNvSpPr txBox="1"/>
          <p:nvPr/>
        </p:nvSpPr>
        <p:spPr>
          <a:xfrm>
            <a:off x="6964053" y="5557112"/>
            <a:ext cx="814647" cy="276999"/>
          </a:xfrm>
          <a:prstGeom prst="rect">
            <a:avLst/>
          </a:prstGeom>
          <a:noFill/>
        </p:spPr>
        <p:txBody>
          <a:bodyPr wrap="none" rtlCol="0">
            <a:spAutoFit/>
          </a:bodyPr>
          <a:lstStyle/>
          <a:p>
            <a:pPr>
              <a:buNone/>
            </a:pPr>
            <a:r>
              <a:rPr lang="en-US" sz="1200" dirty="0"/>
              <a:t>Runways</a:t>
            </a:r>
          </a:p>
        </p:txBody>
      </p:sp>
      <p:sp>
        <p:nvSpPr>
          <p:cNvPr id="37" name="TextBox 36">
            <a:extLst>
              <a:ext uri="{FF2B5EF4-FFF2-40B4-BE49-F238E27FC236}">
                <a16:creationId xmlns:a16="http://schemas.microsoft.com/office/drawing/2014/main" id="{9A92588F-6552-19A2-CB69-E630BCD6AB8B}"/>
              </a:ext>
            </a:extLst>
          </p:cNvPr>
          <p:cNvSpPr txBox="1"/>
          <p:nvPr/>
        </p:nvSpPr>
        <p:spPr>
          <a:xfrm>
            <a:off x="7830034" y="5557112"/>
            <a:ext cx="482824" cy="276999"/>
          </a:xfrm>
          <a:prstGeom prst="rect">
            <a:avLst/>
          </a:prstGeom>
          <a:noFill/>
        </p:spPr>
        <p:txBody>
          <a:bodyPr wrap="none" rtlCol="0">
            <a:spAutoFit/>
          </a:bodyPr>
          <a:lstStyle/>
          <a:p>
            <a:pPr>
              <a:buNone/>
            </a:pPr>
            <a:r>
              <a:rPr lang="en-US" sz="1200" dirty="0"/>
              <a:t>Fuel</a:t>
            </a:r>
          </a:p>
        </p:txBody>
      </p:sp>
      <p:sp>
        <p:nvSpPr>
          <p:cNvPr id="38" name="TextBox 37">
            <a:extLst>
              <a:ext uri="{FF2B5EF4-FFF2-40B4-BE49-F238E27FC236}">
                <a16:creationId xmlns:a16="http://schemas.microsoft.com/office/drawing/2014/main" id="{551413A0-E4BC-A6EE-62BD-25C5DDD0F03E}"/>
              </a:ext>
            </a:extLst>
          </p:cNvPr>
          <p:cNvSpPr txBox="1"/>
          <p:nvPr/>
        </p:nvSpPr>
        <p:spPr>
          <a:xfrm>
            <a:off x="8364192" y="5557111"/>
            <a:ext cx="1061509" cy="276999"/>
          </a:xfrm>
          <a:prstGeom prst="rect">
            <a:avLst/>
          </a:prstGeom>
          <a:noFill/>
        </p:spPr>
        <p:txBody>
          <a:bodyPr wrap="none" rtlCol="0">
            <a:spAutoFit/>
          </a:bodyPr>
          <a:lstStyle/>
          <a:p>
            <a:pPr>
              <a:buNone/>
            </a:pPr>
            <a:r>
              <a:rPr lang="en-US" sz="1200" dirty="0"/>
              <a:t>Maintenance</a:t>
            </a:r>
          </a:p>
        </p:txBody>
      </p:sp>
      <p:sp>
        <p:nvSpPr>
          <p:cNvPr id="39" name="TextBox 38">
            <a:extLst>
              <a:ext uri="{FF2B5EF4-FFF2-40B4-BE49-F238E27FC236}">
                <a16:creationId xmlns:a16="http://schemas.microsoft.com/office/drawing/2014/main" id="{0BDC4D02-57EE-5C3C-A0E1-11A40C9C59ED}"/>
              </a:ext>
            </a:extLst>
          </p:cNvPr>
          <p:cNvSpPr txBox="1"/>
          <p:nvPr/>
        </p:nvSpPr>
        <p:spPr>
          <a:xfrm>
            <a:off x="9477035" y="5557111"/>
            <a:ext cx="628698" cy="276999"/>
          </a:xfrm>
          <a:prstGeom prst="rect">
            <a:avLst/>
          </a:prstGeom>
          <a:noFill/>
        </p:spPr>
        <p:txBody>
          <a:bodyPr wrap="none" rtlCol="0">
            <a:spAutoFit/>
          </a:bodyPr>
          <a:lstStyle/>
          <a:p>
            <a:pPr>
              <a:buNone/>
            </a:pPr>
            <a:r>
              <a:rPr lang="en-US" sz="1200" dirty="0"/>
              <a:t>Ammo</a:t>
            </a:r>
          </a:p>
        </p:txBody>
      </p:sp>
      <p:sp>
        <p:nvSpPr>
          <p:cNvPr id="40" name="TextBox 39">
            <a:extLst>
              <a:ext uri="{FF2B5EF4-FFF2-40B4-BE49-F238E27FC236}">
                <a16:creationId xmlns:a16="http://schemas.microsoft.com/office/drawing/2014/main" id="{6DE5EEAE-B9FD-60CC-25BA-19BACE4239BB}"/>
              </a:ext>
            </a:extLst>
          </p:cNvPr>
          <p:cNvSpPr txBox="1"/>
          <p:nvPr/>
        </p:nvSpPr>
        <p:spPr>
          <a:xfrm>
            <a:off x="10072108" y="5557111"/>
            <a:ext cx="987771" cy="276999"/>
          </a:xfrm>
          <a:prstGeom prst="rect">
            <a:avLst/>
          </a:prstGeom>
          <a:noFill/>
        </p:spPr>
        <p:txBody>
          <a:bodyPr wrap="none" rtlCol="0">
            <a:spAutoFit/>
          </a:bodyPr>
          <a:lstStyle/>
          <a:p>
            <a:pPr>
              <a:buNone/>
            </a:pPr>
            <a:r>
              <a:rPr lang="en-US" sz="1200" dirty="0"/>
              <a:t>C2 systems</a:t>
            </a:r>
          </a:p>
        </p:txBody>
      </p:sp>
      <p:cxnSp>
        <p:nvCxnSpPr>
          <p:cNvPr id="41" name="Straight Connector 40">
            <a:extLst>
              <a:ext uri="{FF2B5EF4-FFF2-40B4-BE49-F238E27FC236}">
                <a16:creationId xmlns:a16="http://schemas.microsoft.com/office/drawing/2014/main" id="{2D07DC7D-3108-0C70-DF6B-D00E3D3DAFBD}"/>
              </a:ext>
            </a:extLst>
          </p:cNvPr>
          <p:cNvCxnSpPr>
            <a:cxnSpLocks/>
            <a:stCxn id="37" idx="0"/>
            <a:endCxn id="25" idx="2"/>
          </p:cNvCxnSpPr>
          <p:nvPr/>
        </p:nvCxnSpPr>
        <p:spPr bwMode="auto">
          <a:xfrm flipV="1">
            <a:off x="8071446" y="4179310"/>
            <a:ext cx="1553685"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0B1CEFF7-917F-BC58-7DBB-A15B6FAE7B60}"/>
              </a:ext>
            </a:extLst>
          </p:cNvPr>
          <p:cNvCxnSpPr>
            <a:cxnSpLocks/>
            <a:stCxn id="38" idx="0"/>
            <a:endCxn id="25" idx="2"/>
          </p:cNvCxnSpPr>
          <p:nvPr/>
        </p:nvCxnSpPr>
        <p:spPr bwMode="auto">
          <a:xfrm flipV="1">
            <a:off x="8894947" y="4179310"/>
            <a:ext cx="730184"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CFEDEE5-23BD-393C-722F-BA8C464DA37F}"/>
              </a:ext>
            </a:extLst>
          </p:cNvPr>
          <p:cNvCxnSpPr>
            <a:cxnSpLocks/>
            <a:stCxn id="39" idx="0"/>
            <a:endCxn id="25" idx="2"/>
          </p:cNvCxnSpPr>
          <p:nvPr/>
        </p:nvCxnSpPr>
        <p:spPr bwMode="auto">
          <a:xfrm flipH="1" flipV="1">
            <a:off x="9625131" y="4179310"/>
            <a:ext cx="16625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4095B143-4C23-8525-B641-1395B6D21015}"/>
              </a:ext>
            </a:extLst>
          </p:cNvPr>
          <p:cNvCxnSpPr>
            <a:cxnSpLocks/>
            <a:stCxn id="40" idx="0"/>
            <a:endCxn id="25" idx="2"/>
          </p:cNvCxnSpPr>
          <p:nvPr/>
        </p:nvCxnSpPr>
        <p:spPr bwMode="auto">
          <a:xfrm flipH="1" flipV="1">
            <a:off x="9625131" y="4179310"/>
            <a:ext cx="94086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AF9D1E42-E7E2-A031-FE8C-84BC28F17970}"/>
              </a:ext>
            </a:extLst>
          </p:cNvPr>
          <p:cNvSpPr txBox="1"/>
          <p:nvPr/>
        </p:nvSpPr>
        <p:spPr>
          <a:xfrm>
            <a:off x="11111213" y="5557110"/>
            <a:ext cx="500458" cy="276999"/>
          </a:xfrm>
          <a:prstGeom prst="rect">
            <a:avLst/>
          </a:prstGeom>
          <a:noFill/>
        </p:spPr>
        <p:txBody>
          <a:bodyPr wrap="none" rtlCol="0">
            <a:spAutoFit/>
          </a:bodyPr>
          <a:lstStyle/>
          <a:p>
            <a:pPr>
              <a:buNone/>
            </a:pPr>
            <a:r>
              <a:rPr lang="en-US" sz="1200" dirty="0"/>
              <a:t>ADA</a:t>
            </a:r>
          </a:p>
        </p:txBody>
      </p:sp>
      <p:cxnSp>
        <p:nvCxnSpPr>
          <p:cNvPr id="55" name="Straight Connector 54">
            <a:extLst>
              <a:ext uri="{FF2B5EF4-FFF2-40B4-BE49-F238E27FC236}">
                <a16:creationId xmlns:a16="http://schemas.microsoft.com/office/drawing/2014/main" id="{04E90B7F-6026-45FC-B592-AD833130FA04}"/>
              </a:ext>
            </a:extLst>
          </p:cNvPr>
          <p:cNvCxnSpPr>
            <a:cxnSpLocks/>
            <a:stCxn id="54" idx="0"/>
            <a:endCxn id="25" idx="2"/>
          </p:cNvCxnSpPr>
          <p:nvPr/>
        </p:nvCxnSpPr>
        <p:spPr bwMode="auto">
          <a:xfrm flipH="1" flipV="1">
            <a:off x="9625131" y="4179310"/>
            <a:ext cx="1736311" cy="1377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EA6AF551-8218-CF37-A605-6008D8A19B04}"/>
              </a:ext>
            </a:extLst>
          </p:cNvPr>
          <p:cNvSpPr txBox="1"/>
          <p:nvPr/>
        </p:nvSpPr>
        <p:spPr>
          <a:xfrm>
            <a:off x="11663007" y="5557109"/>
            <a:ext cx="441146" cy="276999"/>
          </a:xfrm>
          <a:prstGeom prst="rect">
            <a:avLst/>
          </a:prstGeom>
          <a:noFill/>
        </p:spPr>
        <p:txBody>
          <a:bodyPr wrap="none" rtlCol="0">
            <a:spAutoFit/>
          </a:bodyPr>
          <a:lstStyle/>
          <a:p>
            <a:pPr>
              <a:buNone/>
            </a:pPr>
            <a:r>
              <a:rPr lang="en-US" sz="1200" dirty="0"/>
              <a:t>A/C</a:t>
            </a:r>
          </a:p>
        </p:txBody>
      </p:sp>
      <p:cxnSp>
        <p:nvCxnSpPr>
          <p:cNvPr id="59" name="Straight Connector 58">
            <a:extLst>
              <a:ext uri="{FF2B5EF4-FFF2-40B4-BE49-F238E27FC236}">
                <a16:creationId xmlns:a16="http://schemas.microsoft.com/office/drawing/2014/main" id="{18714EF2-4056-7863-D820-4149C23C7E30}"/>
              </a:ext>
            </a:extLst>
          </p:cNvPr>
          <p:cNvCxnSpPr>
            <a:cxnSpLocks/>
            <a:stCxn id="58" idx="0"/>
            <a:endCxn id="25" idx="2"/>
          </p:cNvCxnSpPr>
          <p:nvPr/>
        </p:nvCxnSpPr>
        <p:spPr bwMode="auto">
          <a:xfrm flipH="1" flipV="1">
            <a:off x="9625131" y="4179310"/>
            <a:ext cx="2258449" cy="137779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Box 2">
            <a:extLst>
              <a:ext uri="{FF2B5EF4-FFF2-40B4-BE49-F238E27FC236}">
                <a16:creationId xmlns:a16="http://schemas.microsoft.com/office/drawing/2014/main" id="{FC2D778D-94FD-3BF9-73B9-52E925CDBDD5}"/>
              </a:ext>
            </a:extLst>
          </p:cNvPr>
          <p:cNvSpPr txBox="1"/>
          <p:nvPr/>
        </p:nvSpPr>
        <p:spPr>
          <a:xfrm>
            <a:off x="5370480" y="3361289"/>
            <a:ext cx="1040670" cy="461665"/>
          </a:xfrm>
          <a:prstGeom prst="rect">
            <a:avLst/>
          </a:prstGeom>
          <a:noFill/>
        </p:spPr>
        <p:txBody>
          <a:bodyPr wrap="none" rtlCol="0">
            <a:spAutoFit/>
          </a:bodyPr>
          <a:lstStyle/>
          <a:p>
            <a:pPr>
              <a:buNone/>
            </a:pPr>
            <a:r>
              <a:rPr lang="en-US" dirty="0"/>
              <a:t>Bases</a:t>
            </a:r>
          </a:p>
        </p:txBody>
      </p:sp>
      <p:sp>
        <p:nvSpPr>
          <p:cNvPr id="8" name="TextBox 7">
            <a:extLst>
              <a:ext uri="{FF2B5EF4-FFF2-40B4-BE49-F238E27FC236}">
                <a16:creationId xmlns:a16="http://schemas.microsoft.com/office/drawing/2014/main" id="{F3FE9F53-FC3F-7AEE-EF8C-E5FE2158AFFE}"/>
              </a:ext>
            </a:extLst>
          </p:cNvPr>
          <p:cNvSpPr txBox="1"/>
          <p:nvPr/>
        </p:nvSpPr>
        <p:spPr>
          <a:xfrm>
            <a:off x="5370480" y="5372443"/>
            <a:ext cx="1107996" cy="461665"/>
          </a:xfrm>
          <a:prstGeom prst="rect">
            <a:avLst/>
          </a:prstGeom>
          <a:noFill/>
        </p:spPr>
        <p:txBody>
          <a:bodyPr wrap="none" rtlCol="0">
            <a:spAutoFit/>
          </a:bodyPr>
          <a:lstStyle/>
          <a:p>
            <a:pPr>
              <a:buNone/>
            </a:pPr>
            <a:r>
              <a:rPr lang="en-US" dirty="0"/>
              <a:t>Assets</a:t>
            </a:r>
          </a:p>
        </p:txBody>
      </p:sp>
      <p:sp>
        <p:nvSpPr>
          <p:cNvPr id="10" name="TextBox 9">
            <a:extLst>
              <a:ext uri="{FF2B5EF4-FFF2-40B4-BE49-F238E27FC236}">
                <a16:creationId xmlns:a16="http://schemas.microsoft.com/office/drawing/2014/main" id="{17AC247C-DB9F-FA20-3466-601EA69823B1}"/>
              </a:ext>
            </a:extLst>
          </p:cNvPr>
          <p:cNvSpPr txBox="1"/>
          <p:nvPr/>
        </p:nvSpPr>
        <p:spPr>
          <a:xfrm>
            <a:off x="356338" y="5834108"/>
            <a:ext cx="4315060" cy="461665"/>
          </a:xfrm>
          <a:prstGeom prst="rect">
            <a:avLst/>
          </a:prstGeom>
          <a:noFill/>
        </p:spPr>
        <p:txBody>
          <a:bodyPr wrap="square" rtlCol="0">
            <a:spAutoFit/>
          </a:bodyPr>
          <a:lstStyle/>
          <a:p>
            <a:pPr>
              <a:buNone/>
            </a:pPr>
            <a:r>
              <a:rPr lang="en-US" dirty="0"/>
              <a:t>3. Calculate PASA</a:t>
            </a:r>
          </a:p>
        </p:txBody>
      </p:sp>
    </p:spTree>
    <p:extLst>
      <p:ext uri="{BB962C8B-B14F-4D97-AF65-F5344CB8AC3E}">
        <p14:creationId xmlns:p14="http://schemas.microsoft.com/office/powerpoint/2010/main" val="2434590975"/>
      </p:ext>
    </p:extLst>
  </p:cSld>
  <p:clrMapOvr>
    <a:masterClrMapping/>
  </p:clrMapOvr>
  <p:transition advClick="0">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683373-F907-8060-D2E9-952C8AF98A96}"/>
              </a:ext>
            </a:extLst>
          </p:cNvPr>
          <p:cNvSpPr/>
          <p:nvPr/>
        </p:nvSpPr>
        <p:spPr bwMode="auto">
          <a:xfrm>
            <a:off x="7756029" y="2492173"/>
            <a:ext cx="4335071" cy="35767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ndParaRPr>
          </a:p>
        </p:txBody>
      </p:sp>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a:t>
            </a:r>
          </a:p>
        </p:txBody>
      </p:sp>
      <p:cxnSp>
        <p:nvCxnSpPr>
          <p:cNvPr id="27" name="Straight Connector 26">
            <a:extLst>
              <a:ext uri="{FF2B5EF4-FFF2-40B4-BE49-F238E27FC236}">
                <a16:creationId xmlns:a16="http://schemas.microsoft.com/office/drawing/2014/main" id="{5CE54EFA-F3A6-2050-09B0-0772FD2FC992}"/>
              </a:ext>
            </a:extLst>
          </p:cNvPr>
          <p:cNvCxnSpPr>
            <a:cxnSpLocks/>
            <a:stCxn id="28" idx="0"/>
          </p:cNvCxnSpPr>
          <p:nvPr/>
        </p:nvCxnSpPr>
        <p:spPr bwMode="auto">
          <a:xfrm flipV="1">
            <a:off x="7348706" y="629399"/>
            <a:ext cx="2253754"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06DEA95D-6F53-30C2-4C36-00200785CCDE}"/>
              </a:ext>
            </a:extLst>
          </p:cNvPr>
          <p:cNvSpPr txBox="1"/>
          <p:nvPr/>
        </p:nvSpPr>
        <p:spPr>
          <a:xfrm>
            <a:off x="6941382" y="2007201"/>
            <a:ext cx="814647" cy="276999"/>
          </a:xfrm>
          <a:prstGeom prst="rect">
            <a:avLst/>
          </a:prstGeom>
          <a:noFill/>
        </p:spPr>
        <p:txBody>
          <a:bodyPr wrap="none" rtlCol="0">
            <a:spAutoFit/>
          </a:bodyPr>
          <a:lstStyle/>
          <a:p>
            <a:pPr>
              <a:buNone/>
            </a:pPr>
            <a:r>
              <a:rPr lang="en-US" sz="1200" dirty="0"/>
              <a:t>Runways</a:t>
            </a:r>
          </a:p>
        </p:txBody>
      </p:sp>
      <p:sp>
        <p:nvSpPr>
          <p:cNvPr id="37" name="TextBox 36">
            <a:extLst>
              <a:ext uri="{FF2B5EF4-FFF2-40B4-BE49-F238E27FC236}">
                <a16:creationId xmlns:a16="http://schemas.microsoft.com/office/drawing/2014/main" id="{9A92588F-6552-19A2-CB69-E630BCD6AB8B}"/>
              </a:ext>
            </a:extLst>
          </p:cNvPr>
          <p:cNvSpPr txBox="1"/>
          <p:nvPr/>
        </p:nvSpPr>
        <p:spPr>
          <a:xfrm>
            <a:off x="7807363" y="2007201"/>
            <a:ext cx="482824" cy="276999"/>
          </a:xfrm>
          <a:prstGeom prst="rect">
            <a:avLst/>
          </a:prstGeom>
          <a:noFill/>
        </p:spPr>
        <p:txBody>
          <a:bodyPr wrap="none" rtlCol="0">
            <a:spAutoFit/>
          </a:bodyPr>
          <a:lstStyle/>
          <a:p>
            <a:pPr>
              <a:buNone/>
            </a:pPr>
            <a:r>
              <a:rPr lang="en-US" sz="1200" dirty="0"/>
              <a:t>Fuel</a:t>
            </a:r>
          </a:p>
        </p:txBody>
      </p:sp>
      <p:sp>
        <p:nvSpPr>
          <p:cNvPr id="38" name="TextBox 37">
            <a:extLst>
              <a:ext uri="{FF2B5EF4-FFF2-40B4-BE49-F238E27FC236}">
                <a16:creationId xmlns:a16="http://schemas.microsoft.com/office/drawing/2014/main" id="{551413A0-E4BC-A6EE-62BD-25C5DDD0F03E}"/>
              </a:ext>
            </a:extLst>
          </p:cNvPr>
          <p:cNvSpPr txBox="1"/>
          <p:nvPr/>
        </p:nvSpPr>
        <p:spPr>
          <a:xfrm>
            <a:off x="8341521" y="2007200"/>
            <a:ext cx="1061509" cy="276999"/>
          </a:xfrm>
          <a:prstGeom prst="rect">
            <a:avLst/>
          </a:prstGeom>
          <a:noFill/>
        </p:spPr>
        <p:txBody>
          <a:bodyPr wrap="none" rtlCol="0">
            <a:spAutoFit/>
          </a:bodyPr>
          <a:lstStyle/>
          <a:p>
            <a:pPr>
              <a:buNone/>
            </a:pPr>
            <a:r>
              <a:rPr lang="en-US" sz="1200" dirty="0"/>
              <a:t>Maintenance</a:t>
            </a:r>
          </a:p>
        </p:txBody>
      </p:sp>
      <p:sp>
        <p:nvSpPr>
          <p:cNvPr id="39" name="TextBox 38">
            <a:extLst>
              <a:ext uri="{FF2B5EF4-FFF2-40B4-BE49-F238E27FC236}">
                <a16:creationId xmlns:a16="http://schemas.microsoft.com/office/drawing/2014/main" id="{0BDC4D02-57EE-5C3C-A0E1-11A40C9C59ED}"/>
              </a:ext>
            </a:extLst>
          </p:cNvPr>
          <p:cNvSpPr txBox="1"/>
          <p:nvPr/>
        </p:nvSpPr>
        <p:spPr>
          <a:xfrm>
            <a:off x="9454364" y="2007200"/>
            <a:ext cx="628698" cy="276999"/>
          </a:xfrm>
          <a:prstGeom prst="rect">
            <a:avLst/>
          </a:prstGeom>
          <a:noFill/>
        </p:spPr>
        <p:txBody>
          <a:bodyPr wrap="none" rtlCol="0">
            <a:spAutoFit/>
          </a:bodyPr>
          <a:lstStyle/>
          <a:p>
            <a:pPr>
              <a:buNone/>
            </a:pPr>
            <a:r>
              <a:rPr lang="en-US" sz="1200" dirty="0"/>
              <a:t>Ammo</a:t>
            </a:r>
          </a:p>
        </p:txBody>
      </p:sp>
      <p:sp>
        <p:nvSpPr>
          <p:cNvPr id="40" name="TextBox 39">
            <a:extLst>
              <a:ext uri="{FF2B5EF4-FFF2-40B4-BE49-F238E27FC236}">
                <a16:creationId xmlns:a16="http://schemas.microsoft.com/office/drawing/2014/main" id="{6DE5EEAE-B9FD-60CC-25BA-19BACE4239BB}"/>
              </a:ext>
            </a:extLst>
          </p:cNvPr>
          <p:cNvSpPr txBox="1"/>
          <p:nvPr/>
        </p:nvSpPr>
        <p:spPr>
          <a:xfrm>
            <a:off x="10049437" y="2007200"/>
            <a:ext cx="987771" cy="276999"/>
          </a:xfrm>
          <a:prstGeom prst="rect">
            <a:avLst/>
          </a:prstGeom>
          <a:noFill/>
        </p:spPr>
        <p:txBody>
          <a:bodyPr wrap="none" rtlCol="0">
            <a:spAutoFit/>
          </a:bodyPr>
          <a:lstStyle/>
          <a:p>
            <a:pPr>
              <a:buNone/>
            </a:pPr>
            <a:r>
              <a:rPr lang="en-US" sz="1200" dirty="0"/>
              <a:t>C2 systems</a:t>
            </a:r>
          </a:p>
        </p:txBody>
      </p:sp>
      <p:cxnSp>
        <p:nvCxnSpPr>
          <p:cNvPr id="41" name="Straight Connector 40">
            <a:extLst>
              <a:ext uri="{FF2B5EF4-FFF2-40B4-BE49-F238E27FC236}">
                <a16:creationId xmlns:a16="http://schemas.microsoft.com/office/drawing/2014/main" id="{2D07DC7D-3108-0C70-DF6B-D00E3D3DAFBD}"/>
              </a:ext>
            </a:extLst>
          </p:cNvPr>
          <p:cNvCxnSpPr>
            <a:cxnSpLocks/>
            <a:stCxn id="37" idx="0"/>
          </p:cNvCxnSpPr>
          <p:nvPr/>
        </p:nvCxnSpPr>
        <p:spPr bwMode="auto">
          <a:xfrm flipV="1">
            <a:off x="8048775" y="629399"/>
            <a:ext cx="1553685" cy="13778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0B1CEFF7-917F-BC58-7DBB-A15B6FAE7B60}"/>
              </a:ext>
            </a:extLst>
          </p:cNvPr>
          <p:cNvCxnSpPr>
            <a:cxnSpLocks/>
            <a:stCxn id="38" idx="0"/>
          </p:cNvCxnSpPr>
          <p:nvPr/>
        </p:nvCxnSpPr>
        <p:spPr bwMode="auto">
          <a:xfrm flipV="1">
            <a:off x="8872276" y="629399"/>
            <a:ext cx="730184"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CFEDEE5-23BD-393C-722F-BA8C464DA37F}"/>
              </a:ext>
            </a:extLst>
          </p:cNvPr>
          <p:cNvCxnSpPr>
            <a:cxnSpLocks/>
            <a:stCxn id="39" idx="0"/>
          </p:cNvCxnSpPr>
          <p:nvPr/>
        </p:nvCxnSpPr>
        <p:spPr bwMode="auto">
          <a:xfrm flipH="1" flipV="1">
            <a:off x="9602460" y="629399"/>
            <a:ext cx="16625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4095B143-4C23-8525-B641-1395B6D21015}"/>
              </a:ext>
            </a:extLst>
          </p:cNvPr>
          <p:cNvCxnSpPr>
            <a:cxnSpLocks/>
            <a:stCxn id="40" idx="0"/>
          </p:cNvCxnSpPr>
          <p:nvPr/>
        </p:nvCxnSpPr>
        <p:spPr bwMode="auto">
          <a:xfrm flipH="1" flipV="1">
            <a:off x="9602460" y="629399"/>
            <a:ext cx="940863" cy="137780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AF9D1E42-E7E2-A031-FE8C-84BC28F17970}"/>
              </a:ext>
            </a:extLst>
          </p:cNvPr>
          <p:cNvSpPr txBox="1"/>
          <p:nvPr/>
        </p:nvSpPr>
        <p:spPr>
          <a:xfrm>
            <a:off x="11088542" y="2007199"/>
            <a:ext cx="500458" cy="276999"/>
          </a:xfrm>
          <a:prstGeom prst="rect">
            <a:avLst/>
          </a:prstGeom>
          <a:noFill/>
        </p:spPr>
        <p:txBody>
          <a:bodyPr wrap="none" rtlCol="0">
            <a:spAutoFit/>
          </a:bodyPr>
          <a:lstStyle/>
          <a:p>
            <a:pPr>
              <a:buNone/>
            </a:pPr>
            <a:r>
              <a:rPr lang="en-US" sz="1200" dirty="0"/>
              <a:t>ADA</a:t>
            </a:r>
          </a:p>
        </p:txBody>
      </p:sp>
      <p:cxnSp>
        <p:nvCxnSpPr>
          <p:cNvPr id="55" name="Straight Connector 54">
            <a:extLst>
              <a:ext uri="{FF2B5EF4-FFF2-40B4-BE49-F238E27FC236}">
                <a16:creationId xmlns:a16="http://schemas.microsoft.com/office/drawing/2014/main" id="{04E90B7F-6026-45FC-B592-AD833130FA04}"/>
              </a:ext>
            </a:extLst>
          </p:cNvPr>
          <p:cNvCxnSpPr>
            <a:cxnSpLocks/>
            <a:stCxn id="54" idx="0"/>
          </p:cNvCxnSpPr>
          <p:nvPr/>
        </p:nvCxnSpPr>
        <p:spPr bwMode="auto">
          <a:xfrm flipH="1" flipV="1">
            <a:off x="9602460" y="629399"/>
            <a:ext cx="1736311" cy="1377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EA6AF551-8218-CF37-A605-6008D8A19B04}"/>
              </a:ext>
            </a:extLst>
          </p:cNvPr>
          <p:cNvSpPr txBox="1"/>
          <p:nvPr/>
        </p:nvSpPr>
        <p:spPr>
          <a:xfrm>
            <a:off x="11640336" y="2007198"/>
            <a:ext cx="441146" cy="276999"/>
          </a:xfrm>
          <a:prstGeom prst="rect">
            <a:avLst/>
          </a:prstGeom>
          <a:noFill/>
        </p:spPr>
        <p:txBody>
          <a:bodyPr wrap="none" rtlCol="0">
            <a:spAutoFit/>
          </a:bodyPr>
          <a:lstStyle/>
          <a:p>
            <a:pPr>
              <a:buNone/>
            </a:pPr>
            <a:r>
              <a:rPr lang="en-US" sz="1200" dirty="0"/>
              <a:t>A/C</a:t>
            </a:r>
          </a:p>
        </p:txBody>
      </p:sp>
      <p:cxnSp>
        <p:nvCxnSpPr>
          <p:cNvPr id="59" name="Straight Connector 58">
            <a:extLst>
              <a:ext uri="{FF2B5EF4-FFF2-40B4-BE49-F238E27FC236}">
                <a16:creationId xmlns:a16="http://schemas.microsoft.com/office/drawing/2014/main" id="{18714EF2-4056-7863-D820-4149C23C7E30}"/>
              </a:ext>
            </a:extLst>
          </p:cNvPr>
          <p:cNvCxnSpPr>
            <a:cxnSpLocks/>
            <a:stCxn id="58" idx="0"/>
          </p:cNvCxnSpPr>
          <p:nvPr/>
        </p:nvCxnSpPr>
        <p:spPr bwMode="auto">
          <a:xfrm flipH="1" flipV="1">
            <a:off x="9602460" y="629399"/>
            <a:ext cx="2258449" cy="137779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F3FE9F53-FC3F-7AEE-EF8C-E5FE2158AFFE}"/>
              </a:ext>
            </a:extLst>
          </p:cNvPr>
          <p:cNvSpPr txBox="1"/>
          <p:nvPr/>
        </p:nvSpPr>
        <p:spPr>
          <a:xfrm>
            <a:off x="5094236" y="1842439"/>
            <a:ext cx="1107996" cy="461665"/>
          </a:xfrm>
          <a:prstGeom prst="rect">
            <a:avLst/>
          </a:prstGeom>
          <a:noFill/>
        </p:spPr>
        <p:txBody>
          <a:bodyPr wrap="none" rtlCol="0">
            <a:spAutoFit/>
          </a:bodyPr>
          <a:lstStyle/>
          <a:p>
            <a:pPr>
              <a:buNone/>
            </a:pPr>
            <a:r>
              <a:rPr lang="en-US" dirty="0"/>
              <a:t>Assets</a:t>
            </a:r>
          </a:p>
        </p:txBody>
      </p:sp>
      <p:sp>
        <p:nvSpPr>
          <p:cNvPr id="10" name="TextBox 9">
            <a:extLst>
              <a:ext uri="{FF2B5EF4-FFF2-40B4-BE49-F238E27FC236}">
                <a16:creationId xmlns:a16="http://schemas.microsoft.com/office/drawing/2014/main" id="{CCB9641F-D900-EBF6-EEEE-F1AF92DB684F}"/>
              </a:ext>
            </a:extLst>
          </p:cNvPr>
          <p:cNvSpPr txBox="1"/>
          <p:nvPr/>
        </p:nvSpPr>
        <p:spPr>
          <a:xfrm>
            <a:off x="4893079" y="3198931"/>
            <a:ext cx="1457292" cy="1200329"/>
          </a:xfrm>
          <a:prstGeom prst="rect">
            <a:avLst/>
          </a:prstGeom>
          <a:noFill/>
        </p:spPr>
        <p:txBody>
          <a:bodyPr wrap="square" rtlCol="0">
            <a:spAutoFit/>
          </a:bodyPr>
          <a:lstStyle/>
          <a:p>
            <a:pPr algn="ctr">
              <a:buNone/>
            </a:pPr>
            <a:r>
              <a:rPr lang="en-US" dirty="0"/>
              <a:t>Decision Variables (Binary)</a:t>
            </a:r>
          </a:p>
        </p:txBody>
      </p:sp>
      <p:sp>
        <p:nvSpPr>
          <p:cNvPr id="14" name="TextBox 13">
            <a:extLst>
              <a:ext uri="{FF2B5EF4-FFF2-40B4-BE49-F238E27FC236}">
                <a16:creationId xmlns:a16="http://schemas.microsoft.com/office/drawing/2014/main" id="{416CE9CF-E7D2-1C99-6012-5D3F28BAA57F}"/>
              </a:ext>
            </a:extLst>
          </p:cNvPr>
          <p:cNvSpPr txBox="1"/>
          <p:nvPr/>
        </p:nvSpPr>
        <p:spPr>
          <a:xfrm>
            <a:off x="6941382" y="2492173"/>
            <a:ext cx="955709" cy="1754326"/>
          </a:xfrm>
          <a:prstGeom prst="rect">
            <a:avLst/>
          </a:prstGeom>
          <a:noFill/>
        </p:spPr>
        <p:txBody>
          <a:bodyPr wrap="square" rtlCol="0">
            <a:spAutoFit/>
          </a:bodyPr>
          <a:lstStyle/>
          <a:p>
            <a:pPr>
              <a:buNone/>
            </a:pPr>
            <a:r>
              <a:rPr lang="en-US" sz="1200" dirty="0"/>
              <a:t>Runways</a:t>
            </a:r>
          </a:p>
          <a:p>
            <a:pPr>
              <a:buNone/>
            </a:pPr>
            <a:endParaRPr lang="en-US" sz="1200" dirty="0"/>
          </a:p>
          <a:p>
            <a:pPr>
              <a:buNone/>
            </a:pPr>
            <a:r>
              <a:rPr lang="en-US" sz="1200" dirty="0"/>
              <a:t>Taxiways</a:t>
            </a:r>
          </a:p>
          <a:p>
            <a:pPr>
              <a:buNone/>
            </a:pPr>
            <a:endParaRPr lang="en-US" sz="1200" dirty="0"/>
          </a:p>
          <a:p>
            <a:pPr>
              <a:buNone/>
            </a:pPr>
            <a:r>
              <a:rPr lang="en-US" sz="1200" dirty="0"/>
              <a:t>Rapid Runway Repair</a:t>
            </a:r>
          </a:p>
        </p:txBody>
      </p:sp>
      <p:sp>
        <p:nvSpPr>
          <p:cNvPr id="15" name="TextBox 14">
            <a:extLst>
              <a:ext uri="{FF2B5EF4-FFF2-40B4-BE49-F238E27FC236}">
                <a16:creationId xmlns:a16="http://schemas.microsoft.com/office/drawing/2014/main" id="{9715A077-64BE-FDA8-FBA9-D210457B1E61}"/>
              </a:ext>
            </a:extLst>
          </p:cNvPr>
          <p:cNvSpPr txBox="1"/>
          <p:nvPr/>
        </p:nvSpPr>
        <p:spPr>
          <a:xfrm>
            <a:off x="7694841" y="4236494"/>
            <a:ext cx="1130776" cy="1754326"/>
          </a:xfrm>
          <a:prstGeom prst="rect">
            <a:avLst/>
          </a:prstGeom>
          <a:noFill/>
        </p:spPr>
        <p:txBody>
          <a:bodyPr wrap="square" rtlCol="0">
            <a:spAutoFit/>
          </a:bodyPr>
          <a:lstStyle/>
          <a:p>
            <a:pPr>
              <a:buNone/>
            </a:pPr>
            <a:r>
              <a:rPr lang="en-US" sz="1200" dirty="0"/>
              <a:t>Fixed Fuel </a:t>
            </a:r>
          </a:p>
          <a:p>
            <a:pPr>
              <a:buNone/>
            </a:pPr>
            <a:endParaRPr lang="en-US" sz="1200" dirty="0"/>
          </a:p>
          <a:p>
            <a:pPr>
              <a:buNone/>
            </a:pPr>
            <a:r>
              <a:rPr lang="en-US" sz="1200" dirty="0"/>
              <a:t>Fuel Bladders</a:t>
            </a:r>
          </a:p>
          <a:p>
            <a:pPr>
              <a:buNone/>
            </a:pPr>
            <a:endParaRPr lang="en-US" sz="1200" dirty="0"/>
          </a:p>
          <a:p>
            <a:pPr>
              <a:buNone/>
            </a:pPr>
            <a:r>
              <a:rPr lang="en-US" sz="1200" dirty="0"/>
              <a:t>Resilient Distribution Infrastructure</a:t>
            </a:r>
          </a:p>
        </p:txBody>
      </p:sp>
      <p:sp>
        <p:nvSpPr>
          <p:cNvPr id="16" name="TextBox 15">
            <a:extLst>
              <a:ext uri="{FF2B5EF4-FFF2-40B4-BE49-F238E27FC236}">
                <a16:creationId xmlns:a16="http://schemas.microsoft.com/office/drawing/2014/main" id="{726AC590-4854-4CDA-1583-89BEFD3DC1BB}"/>
              </a:ext>
            </a:extLst>
          </p:cNvPr>
          <p:cNvSpPr txBox="1"/>
          <p:nvPr/>
        </p:nvSpPr>
        <p:spPr>
          <a:xfrm>
            <a:off x="8323588" y="2530239"/>
            <a:ext cx="1130776" cy="1015663"/>
          </a:xfrm>
          <a:prstGeom prst="rect">
            <a:avLst/>
          </a:prstGeom>
          <a:noFill/>
        </p:spPr>
        <p:txBody>
          <a:bodyPr wrap="square" rtlCol="0">
            <a:spAutoFit/>
          </a:bodyPr>
          <a:lstStyle/>
          <a:p>
            <a:pPr>
              <a:buNone/>
            </a:pPr>
            <a:r>
              <a:rPr lang="en-US" sz="1200" dirty="0"/>
              <a:t>**People</a:t>
            </a:r>
          </a:p>
          <a:p>
            <a:pPr>
              <a:buNone/>
            </a:pPr>
            <a:endParaRPr lang="en-US" sz="1200" dirty="0"/>
          </a:p>
          <a:p>
            <a:pPr>
              <a:buNone/>
            </a:pPr>
            <a:r>
              <a:rPr lang="en-US" sz="1200" dirty="0"/>
              <a:t>**Support Equipment</a:t>
            </a:r>
          </a:p>
        </p:txBody>
      </p:sp>
      <p:sp>
        <p:nvSpPr>
          <p:cNvPr id="18" name="TextBox 17">
            <a:extLst>
              <a:ext uri="{FF2B5EF4-FFF2-40B4-BE49-F238E27FC236}">
                <a16:creationId xmlns:a16="http://schemas.microsoft.com/office/drawing/2014/main" id="{B35D73BD-15C4-CE63-5CAA-046B13A962DC}"/>
              </a:ext>
            </a:extLst>
          </p:cNvPr>
          <p:cNvSpPr txBox="1"/>
          <p:nvPr/>
        </p:nvSpPr>
        <p:spPr>
          <a:xfrm>
            <a:off x="9237368" y="4333396"/>
            <a:ext cx="1130776" cy="276999"/>
          </a:xfrm>
          <a:prstGeom prst="rect">
            <a:avLst/>
          </a:prstGeom>
          <a:noFill/>
        </p:spPr>
        <p:txBody>
          <a:bodyPr wrap="square" rtlCol="0">
            <a:spAutoFit/>
          </a:bodyPr>
          <a:lstStyle/>
          <a:p>
            <a:pPr>
              <a:buNone/>
            </a:pPr>
            <a:r>
              <a:rPr lang="en-US" sz="1200" dirty="0"/>
              <a:t>Ammo</a:t>
            </a:r>
          </a:p>
        </p:txBody>
      </p:sp>
      <p:sp>
        <p:nvSpPr>
          <p:cNvPr id="19" name="TextBox 18">
            <a:extLst>
              <a:ext uri="{FF2B5EF4-FFF2-40B4-BE49-F238E27FC236}">
                <a16:creationId xmlns:a16="http://schemas.microsoft.com/office/drawing/2014/main" id="{7B2449F6-C0BA-9A84-EADE-B061043AB5F6}"/>
              </a:ext>
            </a:extLst>
          </p:cNvPr>
          <p:cNvSpPr txBox="1"/>
          <p:nvPr/>
        </p:nvSpPr>
        <p:spPr>
          <a:xfrm>
            <a:off x="10049437" y="2561885"/>
            <a:ext cx="1130776" cy="1015663"/>
          </a:xfrm>
          <a:prstGeom prst="rect">
            <a:avLst/>
          </a:prstGeom>
          <a:noFill/>
        </p:spPr>
        <p:txBody>
          <a:bodyPr wrap="square" rtlCol="0">
            <a:spAutoFit/>
          </a:bodyPr>
          <a:lstStyle/>
          <a:p>
            <a:pPr>
              <a:buNone/>
            </a:pPr>
            <a:r>
              <a:rPr lang="en-US" sz="1200" dirty="0"/>
              <a:t>Comms</a:t>
            </a:r>
          </a:p>
          <a:p>
            <a:pPr>
              <a:buNone/>
            </a:pPr>
            <a:endParaRPr lang="en-US" sz="1200" dirty="0"/>
          </a:p>
          <a:p>
            <a:pPr>
              <a:buNone/>
            </a:pPr>
            <a:r>
              <a:rPr lang="en-US" sz="1200" dirty="0"/>
              <a:t>Mission Planning</a:t>
            </a:r>
          </a:p>
        </p:txBody>
      </p:sp>
      <p:sp>
        <p:nvSpPr>
          <p:cNvPr id="21" name="TextBox 20">
            <a:extLst>
              <a:ext uri="{FF2B5EF4-FFF2-40B4-BE49-F238E27FC236}">
                <a16:creationId xmlns:a16="http://schemas.microsoft.com/office/drawing/2014/main" id="{E4AE6B8D-9CD6-8A6B-8C92-DA289546DC68}"/>
              </a:ext>
            </a:extLst>
          </p:cNvPr>
          <p:cNvSpPr txBox="1"/>
          <p:nvPr/>
        </p:nvSpPr>
        <p:spPr>
          <a:xfrm>
            <a:off x="10960324" y="4333396"/>
            <a:ext cx="1130776" cy="276999"/>
          </a:xfrm>
          <a:prstGeom prst="rect">
            <a:avLst/>
          </a:prstGeom>
          <a:noFill/>
        </p:spPr>
        <p:txBody>
          <a:bodyPr wrap="square" rtlCol="0">
            <a:spAutoFit/>
          </a:bodyPr>
          <a:lstStyle/>
          <a:p>
            <a:pPr>
              <a:buNone/>
            </a:pPr>
            <a:r>
              <a:rPr lang="en-US" sz="1200" dirty="0"/>
              <a:t>ADA Systems</a:t>
            </a:r>
          </a:p>
        </p:txBody>
      </p:sp>
      <p:sp>
        <p:nvSpPr>
          <p:cNvPr id="26" name="TextBox 25">
            <a:extLst>
              <a:ext uri="{FF2B5EF4-FFF2-40B4-BE49-F238E27FC236}">
                <a16:creationId xmlns:a16="http://schemas.microsoft.com/office/drawing/2014/main" id="{9513FCD0-9617-86F8-C622-03741753193C}"/>
              </a:ext>
            </a:extLst>
          </p:cNvPr>
          <p:cNvSpPr txBox="1"/>
          <p:nvPr/>
        </p:nvSpPr>
        <p:spPr>
          <a:xfrm>
            <a:off x="9138550" y="2195465"/>
            <a:ext cx="1659429" cy="369332"/>
          </a:xfrm>
          <a:prstGeom prst="rect">
            <a:avLst/>
          </a:prstGeom>
          <a:noFill/>
        </p:spPr>
        <p:txBody>
          <a:bodyPr wrap="none" rtlCol="0">
            <a:spAutoFit/>
          </a:bodyPr>
          <a:lstStyle/>
          <a:p>
            <a:pPr>
              <a:buNone/>
            </a:pPr>
            <a:r>
              <a:rPr lang="en-US" sz="1800" dirty="0"/>
              <a:t>**Sheltered?**</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1CEDA57-EB29-0524-7D05-9CCF048CE715}"/>
                  </a:ext>
                </a:extLst>
              </p:cNvPr>
              <p:cNvSpPr txBox="1"/>
              <p:nvPr/>
            </p:nvSpPr>
            <p:spPr>
              <a:xfrm>
                <a:off x="7731339" y="6031388"/>
                <a:ext cx="4473850" cy="830997"/>
              </a:xfrm>
              <a:prstGeom prst="rect">
                <a:avLst/>
              </a:prstGeom>
              <a:noFill/>
            </p:spPr>
            <p:txBody>
              <a:bodyPr wrap="square" rtlCol="0">
                <a:spAutoFit/>
              </a:bodyPr>
              <a:lstStyle/>
              <a:p>
                <a:pPr>
                  <a:buNone/>
                </a:pPr>
                <a:r>
                  <a:rPr lang="en-US" dirty="0"/>
                  <a:t>Each DV has a corresponding cost, capability,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sub>
                    </m:sSub>
                  </m:oMath>
                </a14:m>
                <a:r>
                  <a:rPr lang="en-US" dirty="0"/>
                  <a:t> values</a:t>
                </a:r>
              </a:p>
            </p:txBody>
          </p:sp>
        </mc:Choice>
        <mc:Fallback xmlns="">
          <p:sp>
            <p:nvSpPr>
              <p:cNvPr id="29" name="TextBox 28">
                <a:extLst>
                  <a:ext uri="{FF2B5EF4-FFF2-40B4-BE49-F238E27FC236}">
                    <a16:creationId xmlns:a16="http://schemas.microsoft.com/office/drawing/2014/main" id="{51CEDA57-EB29-0524-7D05-9CCF048CE715}"/>
                  </a:ext>
                </a:extLst>
              </p:cNvPr>
              <p:cNvSpPr txBox="1">
                <a:spLocks noRot="1" noChangeAspect="1" noMove="1" noResize="1" noEditPoints="1" noAdjustHandles="1" noChangeArrowheads="1" noChangeShapeType="1" noTextEdit="1"/>
              </p:cNvSpPr>
              <p:nvPr/>
            </p:nvSpPr>
            <p:spPr>
              <a:xfrm>
                <a:off x="7731339" y="6031388"/>
                <a:ext cx="4473850" cy="830997"/>
              </a:xfrm>
              <a:prstGeom prst="rect">
                <a:avLst/>
              </a:prstGeom>
              <a:blipFill>
                <a:blip r:embed="rId2"/>
                <a:stretch>
                  <a:fillRect l="-2044" t="-5109" b="-1605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7B99FD9C-1476-94E0-5D4C-61AF7CD02EEB}"/>
              </a:ext>
            </a:extLst>
          </p:cNvPr>
          <p:cNvSpPr txBox="1"/>
          <p:nvPr/>
        </p:nvSpPr>
        <p:spPr>
          <a:xfrm>
            <a:off x="362323" y="1134037"/>
            <a:ext cx="4315060" cy="3046988"/>
          </a:xfrm>
          <a:prstGeom prst="rect">
            <a:avLst/>
          </a:prstGeom>
          <a:noFill/>
        </p:spPr>
        <p:txBody>
          <a:bodyPr wrap="square" rtlCol="0">
            <a:spAutoFit/>
          </a:bodyPr>
          <a:lstStyle/>
          <a:p>
            <a:pPr>
              <a:buNone/>
            </a:pPr>
            <a:r>
              <a:rPr lang="en-US" dirty="0"/>
              <a:t>1. 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that lead to sortie generation</a:t>
            </a:r>
          </a:p>
        </p:txBody>
      </p:sp>
      <p:sp>
        <p:nvSpPr>
          <p:cNvPr id="35" name="TextBox 34">
            <a:extLst>
              <a:ext uri="{FF2B5EF4-FFF2-40B4-BE49-F238E27FC236}">
                <a16:creationId xmlns:a16="http://schemas.microsoft.com/office/drawing/2014/main" id="{8B5B4B01-6755-D10A-21AA-60FDA6A2F77F}"/>
              </a:ext>
            </a:extLst>
          </p:cNvPr>
          <p:cNvSpPr txBox="1"/>
          <p:nvPr/>
        </p:nvSpPr>
        <p:spPr>
          <a:xfrm>
            <a:off x="348423" y="4179310"/>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9D7E129-C6D4-F536-AB19-60FA6A1E61FA}"/>
                  </a:ext>
                </a:extLst>
              </p:cNvPr>
              <p:cNvSpPr txBox="1"/>
              <p:nvPr/>
            </p:nvSpPr>
            <p:spPr>
              <a:xfrm>
                <a:off x="356338" y="5167360"/>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36" name="TextBox 35">
                <a:extLst>
                  <a:ext uri="{FF2B5EF4-FFF2-40B4-BE49-F238E27FC236}">
                    <a16:creationId xmlns:a16="http://schemas.microsoft.com/office/drawing/2014/main" id="{A9D7E129-C6D4-F536-AB19-60FA6A1E61FA}"/>
                  </a:ext>
                </a:extLst>
              </p:cNvPr>
              <p:cNvSpPr txBox="1">
                <a:spLocks noRot="1" noChangeAspect="1" noMove="1" noResize="1" noEditPoints="1" noAdjustHandles="1" noChangeArrowheads="1" noChangeShapeType="1" noTextEdit="1"/>
              </p:cNvSpPr>
              <p:nvPr/>
            </p:nvSpPr>
            <p:spPr>
              <a:xfrm>
                <a:off x="356338" y="5167360"/>
                <a:ext cx="3963586" cy="367986"/>
              </a:xfrm>
              <a:prstGeom prst="rect">
                <a:avLst/>
              </a:prstGeom>
              <a:blipFill>
                <a:blip r:embed="rId3"/>
                <a:stretch>
                  <a:fillRect l="-768" t="-1667" r="-1536" b="-21667"/>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B525D959-A28E-9592-7A17-A17E69FA309F}"/>
              </a:ext>
            </a:extLst>
          </p:cNvPr>
          <p:cNvSpPr txBox="1"/>
          <p:nvPr/>
        </p:nvSpPr>
        <p:spPr>
          <a:xfrm>
            <a:off x="356338" y="5834108"/>
            <a:ext cx="4315060" cy="461665"/>
          </a:xfrm>
          <a:prstGeom prst="rect">
            <a:avLst/>
          </a:prstGeom>
          <a:noFill/>
        </p:spPr>
        <p:txBody>
          <a:bodyPr wrap="square" rtlCol="0">
            <a:spAutoFit/>
          </a:bodyPr>
          <a:lstStyle/>
          <a:p>
            <a:pPr>
              <a:buNone/>
            </a:pPr>
            <a:r>
              <a:rPr lang="en-US" dirty="0"/>
              <a:t>3. Calculate PASA</a:t>
            </a:r>
          </a:p>
        </p:txBody>
      </p:sp>
    </p:spTree>
    <p:extLst>
      <p:ext uri="{BB962C8B-B14F-4D97-AF65-F5344CB8AC3E}">
        <p14:creationId xmlns:p14="http://schemas.microsoft.com/office/powerpoint/2010/main" val="1856927848"/>
      </p:ext>
    </p:extLst>
  </p:cSld>
  <p:clrMapOvr>
    <a:masterClrMapping/>
  </p:clrMapOvr>
  <p:transition advClick="0">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1</a:t>
            </a:r>
          </a:p>
        </p:txBody>
      </p:sp>
      <p:sp>
        <p:nvSpPr>
          <p:cNvPr id="4" name="TextBox 3">
            <a:extLst>
              <a:ext uri="{FF2B5EF4-FFF2-40B4-BE49-F238E27FC236}">
                <a16:creationId xmlns:a16="http://schemas.microsoft.com/office/drawing/2014/main" id="{FFDA56B4-C04D-D4AB-1928-C481CCDD3BF1}"/>
              </a:ext>
            </a:extLst>
          </p:cNvPr>
          <p:cNvSpPr txBox="1"/>
          <p:nvPr/>
        </p:nvSpPr>
        <p:spPr>
          <a:xfrm>
            <a:off x="139820" y="1223057"/>
            <a:ext cx="4315060" cy="2677656"/>
          </a:xfrm>
          <a:prstGeom prst="rect">
            <a:avLst/>
          </a:prstGeom>
          <a:noFill/>
        </p:spPr>
        <p:txBody>
          <a:bodyPr wrap="square" rtlCol="0">
            <a:spAutoFit/>
          </a:bodyPr>
          <a:lstStyle/>
          <a:p>
            <a:pPr marL="457200" indent="-457200">
              <a:buAutoNum type="arabicPeriod"/>
            </a:pPr>
            <a:r>
              <a:rPr lang="en-US" dirty="0"/>
              <a:t>Develop portfolios of investment at different price points with MDKP.</a:t>
            </a:r>
          </a:p>
          <a:p>
            <a:pPr marL="1371600" lvl="2" indent="-457200">
              <a:buAutoNum type="arabicPeriod"/>
            </a:pPr>
            <a:r>
              <a:rPr lang="en-US" dirty="0"/>
              <a:t>Reflect costs</a:t>
            </a:r>
          </a:p>
          <a:p>
            <a:pPr marL="1371600" lvl="2" indent="-457200">
              <a:buAutoNum type="arabicPeriod"/>
            </a:pPr>
            <a:r>
              <a:rPr lang="en-US" dirty="0"/>
              <a:t>Capabilities to generate sorties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7C351F-4B6C-C614-09F2-E5C8D410D244}"/>
                  </a:ext>
                </a:extLst>
              </p:cNvPr>
              <p:cNvSpPr txBox="1"/>
              <p:nvPr/>
            </p:nvSpPr>
            <p:spPr>
              <a:xfrm>
                <a:off x="5793537" y="2188303"/>
                <a:ext cx="1773241"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e>
                                <m:r>
                                  <a:rPr lang="en-US" i="1" smtClean="0">
                                    <a:latin typeface="Cambria Math" panose="02040503050406030204" pitchFamily="18" charset="0"/>
                                  </a:rPr>
                                  <m:t>⋯</m:t>
                                </m:r>
                              </m:e>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e>
                                <m:r>
                                  <a:rPr lang="en-US" i="1" smtClean="0">
                                    <a:latin typeface="Cambria Math" panose="02040503050406030204" pitchFamily="18" charset="0"/>
                                  </a:rPr>
                                  <m:t>⋯</m:t>
                                </m:r>
                              </m:e>
                              <m:e/>
                            </m:mr>
                          </m:m>
                        </m:e>
                      </m:d>
                    </m:oMath>
                  </m:oMathPara>
                </a14:m>
                <a:endParaRPr lang="en-US" dirty="0"/>
              </a:p>
            </p:txBody>
          </p:sp>
        </mc:Choice>
        <mc:Fallback xmlns="">
          <p:sp>
            <p:nvSpPr>
              <p:cNvPr id="3" name="TextBox 2">
                <a:extLst>
                  <a:ext uri="{FF2B5EF4-FFF2-40B4-BE49-F238E27FC236}">
                    <a16:creationId xmlns:a16="http://schemas.microsoft.com/office/drawing/2014/main" id="{887C351F-4B6C-C614-09F2-E5C8D410D244}"/>
                  </a:ext>
                </a:extLst>
              </p:cNvPr>
              <p:cNvSpPr txBox="1">
                <a:spLocks noRot="1" noChangeAspect="1" noMove="1" noResize="1" noEditPoints="1" noAdjustHandles="1" noChangeArrowheads="1" noChangeShapeType="1" noTextEdit="1"/>
              </p:cNvSpPr>
              <p:nvPr/>
            </p:nvSpPr>
            <p:spPr>
              <a:xfrm>
                <a:off x="5793537" y="2188303"/>
                <a:ext cx="1773241" cy="10061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EF03ED-9149-E358-08E0-8791100CA256}"/>
                  </a:ext>
                </a:extLst>
              </p:cNvPr>
              <p:cNvSpPr txBox="1"/>
              <p:nvPr/>
            </p:nvSpPr>
            <p:spPr>
              <a:xfrm>
                <a:off x="7839834" y="2175770"/>
                <a:ext cx="612667"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9" name="TextBox 8">
                <a:extLst>
                  <a:ext uri="{FF2B5EF4-FFF2-40B4-BE49-F238E27FC236}">
                    <a16:creationId xmlns:a16="http://schemas.microsoft.com/office/drawing/2014/main" id="{25EF03ED-9149-E358-08E0-8791100CA256}"/>
                  </a:ext>
                </a:extLst>
              </p:cNvPr>
              <p:cNvSpPr txBox="1">
                <a:spLocks noRot="1" noChangeAspect="1" noMove="1" noResize="1" noEditPoints="1" noAdjustHandles="1" noChangeArrowheads="1" noChangeShapeType="1" noTextEdit="1"/>
              </p:cNvSpPr>
              <p:nvPr/>
            </p:nvSpPr>
            <p:spPr>
              <a:xfrm>
                <a:off x="7839834" y="2175770"/>
                <a:ext cx="612667" cy="10061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1F1C9B-A30B-7D2F-ECC2-179BE4C9A809}"/>
                  </a:ext>
                </a:extLst>
              </p:cNvPr>
              <p:cNvSpPr txBox="1"/>
              <p:nvPr/>
            </p:nvSpPr>
            <p:spPr>
              <a:xfrm>
                <a:off x="5730699" y="1223057"/>
                <a:ext cx="4670766"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𝑃𝑜𝑟𝑡𝑓𝑜𝑙𝑖𝑜</m:t>
                      </m:r>
                      <m:r>
                        <a:rPr lang="en-US" b="0" i="1" smtClean="0">
                          <a:latin typeface="Cambria Math" panose="02040503050406030204" pitchFamily="18" charset="0"/>
                        </a:rPr>
                        <m:t> </m:t>
                      </m:r>
                      <m:r>
                        <a:rPr lang="en-US" b="0" i="1" smtClean="0">
                          <a:latin typeface="Cambria Math" panose="02040503050406030204" pitchFamily="18" charset="0"/>
                        </a:rPr>
                        <m:t>𝐶𝑜𝑠𝑡</m:t>
                      </m:r>
                      <m:r>
                        <a:rPr lang="en-US" b="0" i="1" smtClean="0">
                          <a:latin typeface="Cambria Math" panose="02040503050406030204" pitchFamily="18" charset="0"/>
                        </a:rPr>
                        <m:t>=</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𝑝𝑜𝑟𝑓𝑜𝑙𝑖𝑜</m:t>
                      </m:r>
                      <m:r>
                        <a:rPr lang="en-US" b="0" i="1" smtClean="0">
                          <a:latin typeface="Cambria Math" panose="02040503050406030204" pitchFamily="18" charset="0"/>
                        </a:rPr>
                        <m:t> </m:t>
                      </m:r>
                    </m:oMath>
                  </m:oMathPara>
                </a14:m>
                <a:endParaRPr lang="en-US" dirty="0"/>
              </a:p>
            </p:txBody>
          </p:sp>
        </mc:Choice>
        <mc:Fallback xmlns="">
          <p:sp>
            <p:nvSpPr>
              <p:cNvPr id="11" name="TextBox 10">
                <a:extLst>
                  <a:ext uri="{FF2B5EF4-FFF2-40B4-BE49-F238E27FC236}">
                    <a16:creationId xmlns:a16="http://schemas.microsoft.com/office/drawing/2014/main" id="{D71F1C9B-A30B-7D2F-ECC2-179BE4C9A809}"/>
                  </a:ext>
                </a:extLst>
              </p:cNvPr>
              <p:cNvSpPr txBox="1">
                <a:spLocks noRot="1" noChangeAspect="1" noMove="1" noResize="1" noEditPoints="1" noAdjustHandles="1" noChangeArrowheads="1" noChangeShapeType="1" noTextEdit="1"/>
              </p:cNvSpPr>
              <p:nvPr/>
            </p:nvSpPr>
            <p:spPr>
              <a:xfrm>
                <a:off x="5730699" y="1223057"/>
                <a:ext cx="4670766" cy="369332"/>
              </a:xfrm>
              <a:prstGeom prst="rect">
                <a:avLst/>
              </a:prstGeom>
              <a:blipFill>
                <a:blip r:embed="rId4"/>
                <a:stretch>
                  <a:fillRect l="-1567" r="-392" b="-3833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59C73C1-7ED8-0EE7-06A5-669D33FFB0B2}"/>
              </a:ext>
            </a:extLst>
          </p:cNvPr>
          <p:cNvSpPr txBox="1"/>
          <p:nvPr/>
        </p:nvSpPr>
        <p:spPr>
          <a:xfrm>
            <a:off x="7566778" y="1671623"/>
            <a:ext cx="1281120" cy="461665"/>
          </a:xfrm>
          <a:prstGeom prst="rect">
            <a:avLst/>
          </a:prstGeom>
          <a:noFill/>
        </p:spPr>
        <p:txBody>
          <a:bodyPr wrap="none" rtlCol="0">
            <a:spAutoFit/>
          </a:bodyPr>
          <a:lstStyle/>
          <a:p>
            <a:pPr>
              <a:buNone/>
            </a:pPr>
            <a:r>
              <a:rPr lang="en-US" dirty="0"/>
              <a:t>portfolio</a:t>
            </a:r>
          </a:p>
        </p:txBody>
      </p:sp>
      <p:sp>
        <p:nvSpPr>
          <p:cNvPr id="13" name="TextBox 12">
            <a:extLst>
              <a:ext uri="{FF2B5EF4-FFF2-40B4-BE49-F238E27FC236}">
                <a16:creationId xmlns:a16="http://schemas.microsoft.com/office/drawing/2014/main" id="{4ED9B5A7-6126-3B2F-397B-8961B30B6895}"/>
              </a:ext>
            </a:extLst>
          </p:cNvPr>
          <p:cNvSpPr txBox="1"/>
          <p:nvPr/>
        </p:nvSpPr>
        <p:spPr>
          <a:xfrm>
            <a:off x="5843229" y="1714105"/>
            <a:ext cx="1673856" cy="461665"/>
          </a:xfrm>
          <a:prstGeom prst="rect">
            <a:avLst/>
          </a:prstGeom>
          <a:noFill/>
        </p:spPr>
        <p:txBody>
          <a:bodyPr wrap="none" rtlCol="0">
            <a:spAutoFit/>
          </a:bodyPr>
          <a:lstStyle/>
          <a:p>
            <a:pPr>
              <a:buNone/>
            </a:pPr>
            <a:r>
              <a:rPr lang="en-US" dirty="0"/>
              <a:t>constraints</a:t>
            </a:r>
          </a:p>
        </p:txBody>
      </p:sp>
      <p:sp>
        <p:nvSpPr>
          <p:cNvPr id="17" name="TextBox 16">
            <a:extLst>
              <a:ext uri="{FF2B5EF4-FFF2-40B4-BE49-F238E27FC236}">
                <a16:creationId xmlns:a16="http://schemas.microsoft.com/office/drawing/2014/main" id="{AF3C9FAD-2A16-EB38-3E92-8B84690A8B08}"/>
              </a:ext>
            </a:extLst>
          </p:cNvPr>
          <p:cNvSpPr txBox="1"/>
          <p:nvPr/>
        </p:nvSpPr>
        <p:spPr>
          <a:xfrm>
            <a:off x="5700822" y="3343402"/>
            <a:ext cx="5503358" cy="3600986"/>
          </a:xfrm>
          <a:prstGeom prst="rect">
            <a:avLst/>
          </a:prstGeom>
          <a:noFill/>
        </p:spPr>
        <p:txBody>
          <a:bodyPr wrap="square" rtlCol="0">
            <a:spAutoFit/>
          </a:bodyPr>
          <a:lstStyle/>
          <a:p>
            <a:pPr>
              <a:buNone/>
            </a:pPr>
            <a:r>
              <a:rPr lang="en-US" dirty="0"/>
              <a:t>Key Things for Constraints</a:t>
            </a:r>
          </a:p>
          <a:p>
            <a:pPr marL="457200" indent="-457200">
              <a:buAutoNum type="arabicPeriod"/>
            </a:pPr>
            <a:r>
              <a:rPr lang="en-US" dirty="0"/>
              <a:t>Some way to eliminate non-sensical portfolios (investing too much in only one area, not leading to overall increased PASA)</a:t>
            </a:r>
          </a:p>
          <a:p>
            <a:pPr marL="457200" indent="-457200">
              <a:buAutoNum type="arabicPeriod"/>
            </a:pPr>
            <a:r>
              <a:rPr lang="en-US" dirty="0"/>
              <a:t>Existing capabilities cost zero, always included in the basis</a:t>
            </a:r>
          </a:p>
          <a:p>
            <a:pPr>
              <a:buNone/>
            </a:pPr>
            <a:endParaRPr lang="en-US" dirty="0"/>
          </a:p>
        </p:txBody>
      </p:sp>
    </p:spTree>
    <p:extLst>
      <p:ext uri="{BB962C8B-B14F-4D97-AF65-F5344CB8AC3E}">
        <p14:creationId xmlns:p14="http://schemas.microsoft.com/office/powerpoint/2010/main" val="3492325290"/>
      </p:ext>
    </p:extLst>
  </p:cSld>
  <p:clrMapOvr>
    <a:masterClrMapping/>
  </p:clrMapOvr>
  <p:transition advClick="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EF03ED-9149-E358-08E0-8791100CA256}"/>
                  </a:ext>
                </a:extLst>
              </p:cNvPr>
              <p:cNvSpPr txBox="1"/>
              <p:nvPr/>
            </p:nvSpPr>
            <p:spPr>
              <a:xfrm>
                <a:off x="7291853" y="1721009"/>
                <a:ext cx="612667" cy="100610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9" name="TextBox 8">
                <a:extLst>
                  <a:ext uri="{FF2B5EF4-FFF2-40B4-BE49-F238E27FC236}">
                    <a16:creationId xmlns:a16="http://schemas.microsoft.com/office/drawing/2014/main" id="{25EF03ED-9149-E358-08E0-8791100CA256}"/>
                  </a:ext>
                </a:extLst>
              </p:cNvPr>
              <p:cNvSpPr txBox="1">
                <a:spLocks noRot="1" noChangeAspect="1" noMove="1" noResize="1" noEditPoints="1" noAdjustHandles="1" noChangeArrowheads="1" noChangeShapeType="1" noTextEdit="1"/>
              </p:cNvSpPr>
              <p:nvPr/>
            </p:nvSpPr>
            <p:spPr>
              <a:xfrm>
                <a:off x="7291853" y="1721009"/>
                <a:ext cx="612667" cy="1006109"/>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59C73C1-7ED8-0EE7-06A5-669D33FFB0B2}"/>
              </a:ext>
            </a:extLst>
          </p:cNvPr>
          <p:cNvSpPr txBox="1"/>
          <p:nvPr/>
        </p:nvSpPr>
        <p:spPr>
          <a:xfrm>
            <a:off x="6940794" y="1259175"/>
            <a:ext cx="1314784" cy="461665"/>
          </a:xfrm>
          <a:prstGeom prst="rect">
            <a:avLst/>
          </a:prstGeom>
          <a:noFill/>
        </p:spPr>
        <p:txBody>
          <a:bodyPr wrap="none" rtlCol="0">
            <a:spAutoFit/>
          </a:bodyPr>
          <a:lstStyle/>
          <a:p>
            <a:pPr>
              <a:buNone/>
            </a:pPr>
            <a:r>
              <a:rPr lang="en-US" dirty="0"/>
              <a:t>Portfolio</a:t>
            </a:r>
          </a:p>
        </p:txBody>
      </p:sp>
      <p:sp>
        <p:nvSpPr>
          <p:cNvPr id="5" name="TextBox 4">
            <a:extLst>
              <a:ext uri="{FF2B5EF4-FFF2-40B4-BE49-F238E27FC236}">
                <a16:creationId xmlns:a16="http://schemas.microsoft.com/office/drawing/2014/main" id="{73CF3038-FD96-C771-FA9E-A3FAAE3C3941}"/>
              </a:ext>
            </a:extLst>
          </p:cNvPr>
          <p:cNvSpPr txBox="1"/>
          <p:nvPr/>
        </p:nvSpPr>
        <p:spPr>
          <a:xfrm>
            <a:off x="278755" y="1371082"/>
            <a:ext cx="4315060" cy="830997"/>
          </a:xfrm>
          <a:prstGeom prst="rect">
            <a:avLst/>
          </a:prstGeom>
          <a:noFill/>
        </p:spPr>
        <p:txBody>
          <a:bodyPr wrap="square" rtlCol="0">
            <a:spAutoFit/>
          </a:bodyPr>
          <a:lstStyle/>
          <a:p>
            <a:pPr>
              <a:buNone/>
            </a:pPr>
            <a:r>
              <a:rPr lang="en-US" dirty="0"/>
              <a:t>2. Subject portfolios to LRPM attacks of fixed magnitude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A84760-FB69-FBEF-8D6D-C4B3C83B8D7A}"/>
                  </a:ext>
                </a:extLst>
              </p:cNvPr>
              <p:cNvSpPr txBox="1"/>
              <p:nvPr/>
            </p:nvSpPr>
            <p:spPr>
              <a:xfrm>
                <a:off x="286670" y="2359132"/>
                <a:ext cx="3963586" cy="36798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𝑓𝑖𝑛𝑑</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𝑓𝑖𝑥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h𝑖𝑡</m:t>
                          </m:r>
                        </m:sub>
                      </m:sSub>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𝑑𝑒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𝑖𝑛𝑡𝑒𝑟𝑐𝑒𝑝𝑡</m:t>
                              </m:r>
                            </m:sub>
                          </m:sSub>
                        </m:sub>
                      </m:sSub>
                      <m:r>
                        <a:rPr lang="en-US" sz="2000" b="0" i="1" smtClean="0">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6FA84760-FB69-FBEF-8D6D-C4B3C83B8D7A}"/>
                  </a:ext>
                </a:extLst>
              </p:cNvPr>
              <p:cNvSpPr txBox="1">
                <a:spLocks noRot="1" noChangeAspect="1" noMove="1" noResize="1" noEditPoints="1" noAdjustHandles="1" noChangeArrowheads="1" noChangeShapeType="1" noTextEdit="1"/>
              </p:cNvSpPr>
              <p:nvPr/>
            </p:nvSpPr>
            <p:spPr>
              <a:xfrm>
                <a:off x="286670" y="2359132"/>
                <a:ext cx="3963586" cy="367986"/>
              </a:xfrm>
              <a:prstGeom prst="rect">
                <a:avLst/>
              </a:prstGeom>
              <a:blipFill>
                <a:blip r:embed="rId3"/>
                <a:stretch>
                  <a:fillRect l="-769" r="-1692"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45D515-0BCF-8DFD-D3DC-309D9E22BA55}"/>
                  </a:ext>
                </a:extLst>
              </p:cNvPr>
              <p:cNvSpPr txBox="1"/>
              <p:nvPr/>
            </p:nvSpPr>
            <p:spPr>
              <a:xfrm>
                <a:off x="1802675" y="3429000"/>
                <a:ext cx="9588136" cy="2492990"/>
              </a:xfrm>
              <a:prstGeom prst="rect">
                <a:avLst/>
              </a:prstGeom>
              <a:noFill/>
            </p:spPr>
            <p:txBody>
              <a:bodyPr wrap="square" rtlCol="0">
                <a:spAutoFit/>
              </a:bodyPr>
              <a:lstStyle/>
              <a:p>
                <a:pPr marL="457200" indent="-457200">
                  <a:buFont typeface="+mj-lt"/>
                  <a:buAutoNum type="arabicPeriod"/>
                </a:pPr>
                <a:r>
                  <a:rPr lang="en-US" dirty="0"/>
                  <a:t>Each item in the basis has corresponding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sub>
                    </m:sSub>
                  </m:oMath>
                </a14:m>
                <a:r>
                  <a:rPr lang="en-US" dirty="0"/>
                  <a:t> values</a:t>
                </a:r>
              </a:p>
              <a:p>
                <a:pPr marL="457200" indent="-457200">
                  <a:buFont typeface="+mj-lt"/>
                  <a:buAutoNum type="arabicPeriod"/>
                </a:pPr>
                <a:r>
                  <a:rPr lang="en-US" dirty="0"/>
                  <a:t>Either use random selection or a more intelligent method of matching LRPMs to assets in the portfolio for attack</a:t>
                </a:r>
              </a:p>
              <a:p>
                <a:pPr marL="457200" indent="-457200">
                  <a:buFont typeface="+mj-lt"/>
                  <a:buAutoNum type="arabicPeriod"/>
                </a:pPr>
                <a:r>
                  <a:rPr lang="en-US" dirty="0"/>
                  <a:t>Attack quantity </a:t>
                </a:r>
                <a:r>
                  <a:rPr lang="en-US" i="1" dirty="0"/>
                  <a:t>q</a:t>
                </a:r>
                <a:r>
                  <a:rPr lang="en-US" dirty="0"/>
                  <a:t> items in the basis and check for surviving assets</a:t>
                </a:r>
              </a:p>
              <a:p>
                <a:pPr marL="457200" indent="-457200">
                  <a:buFont typeface="+mj-lt"/>
                  <a:buAutoNum type="arabicPeriod"/>
                </a:pPr>
                <a:r>
                  <a:rPr lang="en-US" dirty="0"/>
                  <a:t>Carry over the survivors for the PASA calculation</a:t>
                </a:r>
              </a:p>
            </p:txBody>
          </p:sp>
        </mc:Choice>
        <mc:Fallback xmlns="">
          <p:sp>
            <p:nvSpPr>
              <p:cNvPr id="7" name="TextBox 6">
                <a:extLst>
                  <a:ext uri="{FF2B5EF4-FFF2-40B4-BE49-F238E27FC236}">
                    <a16:creationId xmlns:a16="http://schemas.microsoft.com/office/drawing/2014/main" id="{C245D515-0BCF-8DFD-D3DC-309D9E22BA55}"/>
                  </a:ext>
                </a:extLst>
              </p:cNvPr>
              <p:cNvSpPr txBox="1">
                <a:spLocks noRot="1" noChangeAspect="1" noMove="1" noResize="1" noEditPoints="1" noAdjustHandles="1" noChangeArrowheads="1" noChangeShapeType="1" noTextEdit="1"/>
              </p:cNvSpPr>
              <p:nvPr/>
            </p:nvSpPr>
            <p:spPr>
              <a:xfrm>
                <a:off x="1802675" y="3429000"/>
                <a:ext cx="9588136" cy="2492990"/>
              </a:xfrm>
              <a:prstGeom prst="rect">
                <a:avLst/>
              </a:prstGeom>
              <a:blipFill>
                <a:blip r:embed="rId4"/>
                <a:stretch>
                  <a:fillRect l="-890" t="-1716" r="-64" b="-4902"/>
                </a:stretch>
              </a:blipFill>
            </p:spPr>
            <p:txBody>
              <a:bodyPr/>
              <a:lstStyle/>
              <a:p>
                <a:r>
                  <a:rPr lang="en-US">
                    <a:noFill/>
                  </a:rPr>
                  <a:t> </a:t>
                </a:r>
              </a:p>
            </p:txBody>
          </p:sp>
        </mc:Fallback>
      </mc:AlternateContent>
    </p:spTree>
    <p:extLst>
      <p:ext uri="{BB962C8B-B14F-4D97-AF65-F5344CB8AC3E}">
        <p14:creationId xmlns:p14="http://schemas.microsoft.com/office/powerpoint/2010/main" val="2253163930"/>
      </p:ext>
    </p:extLst>
  </p:cSld>
  <p:clrMapOvr>
    <a:masterClrMapping/>
  </p:clrMapOvr>
  <p:transition advClick="0">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314-A11E-0758-EB9F-D593BCB4B0B9}"/>
              </a:ext>
            </a:extLst>
          </p:cNvPr>
          <p:cNvSpPr>
            <a:spLocks noGrp="1"/>
          </p:cNvSpPr>
          <p:nvPr>
            <p:ph type="title"/>
          </p:nvPr>
        </p:nvSpPr>
        <p:spPr/>
        <p:txBody>
          <a:bodyPr/>
          <a:lstStyle/>
          <a:p>
            <a:r>
              <a:rPr lang="en-US" dirty="0"/>
              <a:t>Modeling Approach Part 3</a:t>
            </a:r>
          </a:p>
        </p:txBody>
      </p:sp>
      <p:sp>
        <p:nvSpPr>
          <p:cNvPr id="3" name="TextBox 2">
            <a:extLst>
              <a:ext uri="{FF2B5EF4-FFF2-40B4-BE49-F238E27FC236}">
                <a16:creationId xmlns:a16="http://schemas.microsoft.com/office/drawing/2014/main" id="{C189359C-B473-919D-7B4E-D4796ED816D4}"/>
              </a:ext>
            </a:extLst>
          </p:cNvPr>
          <p:cNvSpPr txBox="1"/>
          <p:nvPr/>
        </p:nvSpPr>
        <p:spPr>
          <a:xfrm>
            <a:off x="292675" y="1276754"/>
            <a:ext cx="4315060" cy="461665"/>
          </a:xfrm>
          <a:prstGeom prst="rect">
            <a:avLst/>
          </a:prstGeom>
          <a:noFill/>
        </p:spPr>
        <p:txBody>
          <a:bodyPr wrap="square" rtlCol="0">
            <a:spAutoFit/>
          </a:bodyPr>
          <a:lstStyle/>
          <a:p>
            <a:pPr>
              <a:buNone/>
            </a:pPr>
            <a:r>
              <a:rPr lang="en-US" dirty="0"/>
              <a:t>3. Calculate PASA</a:t>
            </a:r>
          </a:p>
        </p:txBody>
      </p:sp>
      <p:pic>
        <p:nvPicPr>
          <p:cNvPr id="8" name="Graphic 7" descr="Airplane outline">
            <a:extLst>
              <a:ext uri="{FF2B5EF4-FFF2-40B4-BE49-F238E27FC236}">
                <a16:creationId xmlns:a16="http://schemas.microsoft.com/office/drawing/2014/main" id="{C89D92AA-ED50-B3F8-1E90-DD40C1EE3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8146" y="1490266"/>
            <a:ext cx="914400" cy="914400"/>
          </a:xfrm>
          <a:prstGeom prst="rect">
            <a:avLst/>
          </a:prstGeom>
        </p:spPr>
      </p:pic>
      <p:cxnSp>
        <p:nvCxnSpPr>
          <p:cNvPr id="10" name="Straight Connector 9">
            <a:extLst>
              <a:ext uri="{FF2B5EF4-FFF2-40B4-BE49-F238E27FC236}">
                <a16:creationId xmlns:a16="http://schemas.microsoft.com/office/drawing/2014/main" id="{1801133A-35F6-AE93-244F-AB5A89C819DD}"/>
              </a:ext>
            </a:extLst>
          </p:cNvPr>
          <p:cNvCxnSpPr>
            <a:cxnSpLocks/>
            <a:stCxn id="8" idx="1"/>
            <a:endCxn id="58" idx="0"/>
          </p:cNvCxnSpPr>
          <p:nvPr/>
        </p:nvCxnSpPr>
        <p:spPr bwMode="auto">
          <a:xfrm flipH="1">
            <a:off x="3489676" y="1947466"/>
            <a:ext cx="1928470" cy="915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AC291E43-1408-92D8-AACC-4B75712B9950}"/>
              </a:ext>
            </a:extLst>
          </p:cNvPr>
          <p:cNvCxnSpPr>
            <a:cxnSpLocks/>
            <a:stCxn id="8" idx="3"/>
            <a:endCxn id="17" idx="0"/>
          </p:cNvCxnSpPr>
          <p:nvPr/>
        </p:nvCxnSpPr>
        <p:spPr bwMode="auto">
          <a:xfrm>
            <a:off x="6332546" y="1947466"/>
            <a:ext cx="2839333" cy="9150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BB990BB0-4FA9-B7A5-DABF-BF10AF07080F}"/>
              </a:ext>
            </a:extLst>
          </p:cNvPr>
          <p:cNvSpPr txBox="1"/>
          <p:nvPr/>
        </p:nvSpPr>
        <p:spPr>
          <a:xfrm>
            <a:off x="8537089" y="2862560"/>
            <a:ext cx="1269580" cy="461665"/>
          </a:xfrm>
          <a:prstGeom prst="rect">
            <a:avLst/>
          </a:prstGeom>
          <a:noFill/>
        </p:spPr>
        <p:txBody>
          <a:bodyPr wrap="square" rtlCol="0">
            <a:spAutoFit/>
          </a:bodyPr>
          <a:lstStyle/>
          <a:p>
            <a:pPr algn="ctr">
              <a:buNone/>
            </a:pPr>
            <a:r>
              <a:rPr lang="en-US" dirty="0"/>
              <a:t>Base 2</a:t>
            </a:r>
          </a:p>
        </p:txBody>
      </p:sp>
      <p:cxnSp>
        <p:nvCxnSpPr>
          <p:cNvPr id="18" name="Straight Connector 17">
            <a:extLst>
              <a:ext uri="{FF2B5EF4-FFF2-40B4-BE49-F238E27FC236}">
                <a16:creationId xmlns:a16="http://schemas.microsoft.com/office/drawing/2014/main" id="{8E075E3C-CC59-C88B-AC59-6B91B22CE42B}"/>
              </a:ext>
            </a:extLst>
          </p:cNvPr>
          <p:cNvCxnSpPr>
            <a:cxnSpLocks/>
            <a:stCxn id="19" idx="0"/>
            <a:endCxn id="17" idx="2"/>
          </p:cNvCxnSpPr>
          <p:nvPr/>
        </p:nvCxnSpPr>
        <p:spPr bwMode="auto">
          <a:xfrm flipV="1">
            <a:off x="7157272" y="3324225"/>
            <a:ext cx="2014607" cy="169557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17957975-9519-2747-4731-3A80CFB4B206}"/>
              </a:ext>
            </a:extLst>
          </p:cNvPr>
          <p:cNvSpPr txBox="1"/>
          <p:nvPr/>
        </p:nvSpPr>
        <p:spPr>
          <a:xfrm>
            <a:off x="6749948" y="5019800"/>
            <a:ext cx="814647" cy="276999"/>
          </a:xfrm>
          <a:prstGeom prst="rect">
            <a:avLst/>
          </a:prstGeom>
          <a:noFill/>
        </p:spPr>
        <p:txBody>
          <a:bodyPr wrap="none" rtlCol="0">
            <a:spAutoFit/>
          </a:bodyPr>
          <a:lstStyle/>
          <a:p>
            <a:pPr>
              <a:buNone/>
            </a:pPr>
            <a:r>
              <a:rPr lang="en-US" sz="1200" dirty="0">
                <a:highlight>
                  <a:srgbClr val="FFFF00"/>
                </a:highlight>
              </a:rPr>
              <a:t>Runways</a:t>
            </a:r>
          </a:p>
        </p:txBody>
      </p:sp>
      <p:sp>
        <p:nvSpPr>
          <p:cNvPr id="20" name="TextBox 19">
            <a:extLst>
              <a:ext uri="{FF2B5EF4-FFF2-40B4-BE49-F238E27FC236}">
                <a16:creationId xmlns:a16="http://schemas.microsoft.com/office/drawing/2014/main" id="{8931E166-5CF7-1B56-544A-AA1C6B20BDA7}"/>
              </a:ext>
            </a:extLst>
          </p:cNvPr>
          <p:cNvSpPr txBox="1"/>
          <p:nvPr/>
        </p:nvSpPr>
        <p:spPr>
          <a:xfrm>
            <a:off x="7615929" y="5019800"/>
            <a:ext cx="482824" cy="276999"/>
          </a:xfrm>
          <a:prstGeom prst="rect">
            <a:avLst/>
          </a:prstGeom>
          <a:noFill/>
        </p:spPr>
        <p:txBody>
          <a:bodyPr wrap="none" rtlCol="0">
            <a:spAutoFit/>
          </a:bodyPr>
          <a:lstStyle/>
          <a:p>
            <a:pPr>
              <a:buNone/>
            </a:pPr>
            <a:r>
              <a:rPr lang="en-US" sz="1200" dirty="0">
                <a:highlight>
                  <a:srgbClr val="00FF00"/>
                </a:highlight>
              </a:rPr>
              <a:t>Fuel</a:t>
            </a:r>
          </a:p>
        </p:txBody>
      </p:sp>
      <p:sp>
        <p:nvSpPr>
          <p:cNvPr id="21" name="TextBox 20">
            <a:extLst>
              <a:ext uri="{FF2B5EF4-FFF2-40B4-BE49-F238E27FC236}">
                <a16:creationId xmlns:a16="http://schemas.microsoft.com/office/drawing/2014/main" id="{38A24695-E302-9E51-B321-FB48BC523A14}"/>
              </a:ext>
            </a:extLst>
          </p:cNvPr>
          <p:cNvSpPr txBox="1"/>
          <p:nvPr/>
        </p:nvSpPr>
        <p:spPr>
          <a:xfrm>
            <a:off x="8150087" y="5019799"/>
            <a:ext cx="1061509" cy="276999"/>
          </a:xfrm>
          <a:prstGeom prst="rect">
            <a:avLst/>
          </a:prstGeom>
          <a:noFill/>
        </p:spPr>
        <p:txBody>
          <a:bodyPr wrap="none" rtlCol="0">
            <a:spAutoFit/>
          </a:bodyPr>
          <a:lstStyle/>
          <a:p>
            <a:pPr>
              <a:buNone/>
            </a:pPr>
            <a:r>
              <a:rPr lang="en-US" sz="1200" dirty="0">
                <a:highlight>
                  <a:srgbClr val="00FF00"/>
                </a:highlight>
              </a:rPr>
              <a:t>Maintenance</a:t>
            </a:r>
          </a:p>
        </p:txBody>
      </p:sp>
      <p:sp>
        <p:nvSpPr>
          <p:cNvPr id="22" name="TextBox 21">
            <a:extLst>
              <a:ext uri="{FF2B5EF4-FFF2-40B4-BE49-F238E27FC236}">
                <a16:creationId xmlns:a16="http://schemas.microsoft.com/office/drawing/2014/main" id="{7FA74467-0BAD-7897-398A-D9FC53874D55}"/>
              </a:ext>
            </a:extLst>
          </p:cNvPr>
          <p:cNvSpPr txBox="1"/>
          <p:nvPr/>
        </p:nvSpPr>
        <p:spPr>
          <a:xfrm>
            <a:off x="9262930" y="5019799"/>
            <a:ext cx="628698" cy="276999"/>
          </a:xfrm>
          <a:prstGeom prst="rect">
            <a:avLst/>
          </a:prstGeom>
          <a:noFill/>
        </p:spPr>
        <p:txBody>
          <a:bodyPr wrap="none" rtlCol="0">
            <a:spAutoFit/>
          </a:bodyPr>
          <a:lstStyle/>
          <a:p>
            <a:pPr>
              <a:buNone/>
            </a:pPr>
            <a:r>
              <a:rPr lang="en-US" sz="1200" dirty="0">
                <a:highlight>
                  <a:srgbClr val="00FF00"/>
                </a:highlight>
              </a:rPr>
              <a:t>Ammo</a:t>
            </a:r>
          </a:p>
        </p:txBody>
      </p:sp>
      <p:sp>
        <p:nvSpPr>
          <p:cNvPr id="23" name="TextBox 22">
            <a:extLst>
              <a:ext uri="{FF2B5EF4-FFF2-40B4-BE49-F238E27FC236}">
                <a16:creationId xmlns:a16="http://schemas.microsoft.com/office/drawing/2014/main" id="{C6501627-6089-0C81-11E1-00F78F6B362B}"/>
              </a:ext>
            </a:extLst>
          </p:cNvPr>
          <p:cNvSpPr txBox="1"/>
          <p:nvPr/>
        </p:nvSpPr>
        <p:spPr>
          <a:xfrm>
            <a:off x="9858003" y="5019799"/>
            <a:ext cx="987771" cy="276999"/>
          </a:xfrm>
          <a:prstGeom prst="rect">
            <a:avLst/>
          </a:prstGeom>
          <a:noFill/>
        </p:spPr>
        <p:txBody>
          <a:bodyPr wrap="none" rtlCol="0">
            <a:spAutoFit/>
          </a:bodyPr>
          <a:lstStyle/>
          <a:p>
            <a:pPr>
              <a:buNone/>
            </a:pPr>
            <a:r>
              <a:rPr lang="en-US" sz="1200" dirty="0">
                <a:highlight>
                  <a:srgbClr val="FFFF00"/>
                </a:highlight>
              </a:rPr>
              <a:t>C2 systems</a:t>
            </a:r>
          </a:p>
        </p:txBody>
      </p:sp>
      <p:cxnSp>
        <p:nvCxnSpPr>
          <p:cNvPr id="24" name="Straight Connector 23">
            <a:extLst>
              <a:ext uri="{FF2B5EF4-FFF2-40B4-BE49-F238E27FC236}">
                <a16:creationId xmlns:a16="http://schemas.microsoft.com/office/drawing/2014/main" id="{E3717FB5-E158-5D3D-42DA-AD42CA068190}"/>
              </a:ext>
            </a:extLst>
          </p:cNvPr>
          <p:cNvCxnSpPr>
            <a:cxnSpLocks/>
            <a:stCxn id="20" idx="0"/>
            <a:endCxn id="17" idx="2"/>
          </p:cNvCxnSpPr>
          <p:nvPr/>
        </p:nvCxnSpPr>
        <p:spPr bwMode="auto">
          <a:xfrm flipV="1">
            <a:off x="7857341" y="3324225"/>
            <a:ext cx="1314538" cy="16955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3B64E78-E09C-DAC6-4D32-87A084B686D5}"/>
              </a:ext>
            </a:extLst>
          </p:cNvPr>
          <p:cNvCxnSpPr>
            <a:cxnSpLocks/>
            <a:stCxn id="21" idx="0"/>
            <a:endCxn id="17" idx="2"/>
          </p:cNvCxnSpPr>
          <p:nvPr/>
        </p:nvCxnSpPr>
        <p:spPr bwMode="auto">
          <a:xfrm flipV="1">
            <a:off x="8680842" y="3324225"/>
            <a:ext cx="491037"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2E54DD11-7968-3AD8-C981-1B9D913AD95F}"/>
              </a:ext>
            </a:extLst>
          </p:cNvPr>
          <p:cNvCxnSpPr>
            <a:cxnSpLocks/>
            <a:stCxn id="22" idx="0"/>
            <a:endCxn id="17" idx="2"/>
          </p:cNvCxnSpPr>
          <p:nvPr/>
        </p:nvCxnSpPr>
        <p:spPr bwMode="auto">
          <a:xfrm flipH="1" flipV="1">
            <a:off x="9171879" y="3324225"/>
            <a:ext cx="405400"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F1E619C-11A2-2819-5056-3FBE08F4F2A6}"/>
              </a:ext>
            </a:extLst>
          </p:cNvPr>
          <p:cNvCxnSpPr>
            <a:cxnSpLocks/>
            <a:stCxn id="23" idx="0"/>
            <a:endCxn id="17" idx="2"/>
          </p:cNvCxnSpPr>
          <p:nvPr/>
        </p:nvCxnSpPr>
        <p:spPr bwMode="auto">
          <a:xfrm flipH="1" flipV="1">
            <a:off x="9171879" y="3324225"/>
            <a:ext cx="1180010" cy="16955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DBEBD3BB-603F-CBC7-80E1-4AA99D2D13B6}"/>
              </a:ext>
            </a:extLst>
          </p:cNvPr>
          <p:cNvSpPr txBox="1"/>
          <p:nvPr/>
        </p:nvSpPr>
        <p:spPr>
          <a:xfrm>
            <a:off x="10897108" y="5019798"/>
            <a:ext cx="500458" cy="276999"/>
          </a:xfrm>
          <a:prstGeom prst="rect">
            <a:avLst/>
          </a:prstGeom>
          <a:noFill/>
        </p:spPr>
        <p:txBody>
          <a:bodyPr wrap="none" rtlCol="0">
            <a:spAutoFit/>
          </a:bodyPr>
          <a:lstStyle/>
          <a:p>
            <a:pPr>
              <a:buNone/>
            </a:pPr>
            <a:r>
              <a:rPr lang="en-US" sz="1200" dirty="0">
                <a:highlight>
                  <a:srgbClr val="00FF00"/>
                </a:highlight>
              </a:rPr>
              <a:t>ADA</a:t>
            </a:r>
          </a:p>
        </p:txBody>
      </p:sp>
      <p:cxnSp>
        <p:nvCxnSpPr>
          <p:cNvPr id="29" name="Straight Connector 28">
            <a:extLst>
              <a:ext uri="{FF2B5EF4-FFF2-40B4-BE49-F238E27FC236}">
                <a16:creationId xmlns:a16="http://schemas.microsoft.com/office/drawing/2014/main" id="{B46F3E4D-C8B0-F3A2-E099-5C05D798205A}"/>
              </a:ext>
            </a:extLst>
          </p:cNvPr>
          <p:cNvCxnSpPr>
            <a:cxnSpLocks/>
            <a:stCxn id="28" idx="0"/>
            <a:endCxn id="17" idx="2"/>
          </p:cNvCxnSpPr>
          <p:nvPr/>
        </p:nvCxnSpPr>
        <p:spPr bwMode="auto">
          <a:xfrm flipH="1" flipV="1">
            <a:off x="9171879" y="3324225"/>
            <a:ext cx="1975458"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56C7299E-62AB-9A6F-924E-2731B131841C}"/>
              </a:ext>
            </a:extLst>
          </p:cNvPr>
          <p:cNvSpPr txBox="1"/>
          <p:nvPr/>
        </p:nvSpPr>
        <p:spPr>
          <a:xfrm>
            <a:off x="11448902" y="5019797"/>
            <a:ext cx="441146" cy="276999"/>
          </a:xfrm>
          <a:prstGeom prst="rect">
            <a:avLst/>
          </a:prstGeom>
          <a:noFill/>
        </p:spPr>
        <p:txBody>
          <a:bodyPr wrap="none" rtlCol="0">
            <a:spAutoFit/>
          </a:bodyPr>
          <a:lstStyle/>
          <a:p>
            <a:pPr>
              <a:buNone/>
            </a:pPr>
            <a:r>
              <a:rPr lang="en-US" sz="1200" dirty="0">
                <a:highlight>
                  <a:srgbClr val="FFFF00"/>
                </a:highlight>
              </a:rPr>
              <a:t>A/C</a:t>
            </a:r>
          </a:p>
        </p:txBody>
      </p:sp>
      <p:cxnSp>
        <p:nvCxnSpPr>
          <p:cNvPr id="31" name="Straight Connector 30">
            <a:extLst>
              <a:ext uri="{FF2B5EF4-FFF2-40B4-BE49-F238E27FC236}">
                <a16:creationId xmlns:a16="http://schemas.microsoft.com/office/drawing/2014/main" id="{B62A3EB2-D152-2084-D243-A848820A849D}"/>
              </a:ext>
            </a:extLst>
          </p:cNvPr>
          <p:cNvCxnSpPr>
            <a:cxnSpLocks/>
            <a:stCxn id="30" idx="0"/>
            <a:endCxn id="17" idx="2"/>
          </p:cNvCxnSpPr>
          <p:nvPr/>
        </p:nvCxnSpPr>
        <p:spPr bwMode="auto">
          <a:xfrm flipH="1" flipV="1">
            <a:off x="9171879" y="3324225"/>
            <a:ext cx="2497596"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11E3BAF1-5A9D-303A-1F14-F50F015E722F}"/>
              </a:ext>
            </a:extLst>
          </p:cNvPr>
          <p:cNvSpPr txBox="1"/>
          <p:nvPr/>
        </p:nvSpPr>
        <p:spPr>
          <a:xfrm>
            <a:off x="2854886" y="2862560"/>
            <a:ext cx="1269580" cy="461665"/>
          </a:xfrm>
          <a:prstGeom prst="rect">
            <a:avLst/>
          </a:prstGeom>
          <a:noFill/>
        </p:spPr>
        <p:txBody>
          <a:bodyPr wrap="square" rtlCol="0">
            <a:spAutoFit/>
          </a:bodyPr>
          <a:lstStyle/>
          <a:p>
            <a:pPr algn="ctr">
              <a:buNone/>
            </a:pPr>
            <a:r>
              <a:rPr lang="en-US" dirty="0"/>
              <a:t>Base 1</a:t>
            </a:r>
          </a:p>
        </p:txBody>
      </p:sp>
      <p:cxnSp>
        <p:nvCxnSpPr>
          <p:cNvPr id="59" name="Straight Connector 58">
            <a:extLst>
              <a:ext uri="{FF2B5EF4-FFF2-40B4-BE49-F238E27FC236}">
                <a16:creationId xmlns:a16="http://schemas.microsoft.com/office/drawing/2014/main" id="{41BF06B8-9EDC-560B-369B-918D30DE686A}"/>
              </a:ext>
            </a:extLst>
          </p:cNvPr>
          <p:cNvCxnSpPr>
            <a:cxnSpLocks/>
            <a:stCxn id="60" idx="0"/>
            <a:endCxn id="58" idx="2"/>
          </p:cNvCxnSpPr>
          <p:nvPr/>
        </p:nvCxnSpPr>
        <p:spPr bwMode="auto">
          <a:xfrm flipV="1">
            <a:off x="966266" y="3324225"/>
            <a:ext cx="2523410"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0" name="TextBox 59">
            <a:extLst>
              <a:ext uri="{FF2B5EF4-FFF2-40B4-BE49-F238E27FC236}">
                <a16:creationId xmlns:a16="http://schemas.microsoft.com/office/drawing/2014/main" id="{0684390A-504B-6288-AEB8-370D5F118E62}"/>
              </a:ext>
            </a:extLst>
          </p:cNvPr>
          <p:cNvSpPr txBox="1"/>
          <p:nvPr/>
        </p:nvSpPr>
        <p:spPr>
          <a:xfrm>
            <a:off x="558942" y="5019798"/>
            <a:ext cx="814647" cy="276999"/>
          </a:xfrm>
          <a:prstGeom prst="rect">
            <a:avLst/>
          </a:prstGeom>
          <a:noFill/>
        </p:spPr>
        <p:txBody>
          <a:bodyPr wrap="none" rtlCol="0">
            <a:spAutoFit/>
          </a:bodyPr>
          <a:lstStyle/>
          <a:p>
            <a:pPr>
              <a:buNone/>
            </a:pPr>
            <a:r>
              <a:rPr lang="en-US" sz="1200" dirty="0">
                <a:highlight>
                  <a:srgbClr val="00FF00"/>
                </a:highlight>
              </a:rPr>
              <a:t>Runways</a:t>
            </a:r>
          </a:p>
        </p:txBody>
      </p:sp>
      <p:sp>
        <p:nvSpPr>
          <p:cNvPr id="61" name="TextBox 60">
            <a:extLst>
              <a:ext uri="{FF2B5EF4-FFF2-40B4-BE49-F238E27FC236}">
                <a16:creationId xmlns:a16="http://schemas.microsoft.com/office/drawing/2014/main" id="{14238EAB-16B0-B73D-4BF4-48743699E8BB}"/>
              </a:ext>
            </a:extLst>
          </p:cNvPr>
          <p:cNvSpPr txBox="1"/>
          <p:nvPr/>
        </p:nvSpPr>
        <p:spPr>
          <a:xfrm>
            <a:off x="1424923" y="5019798"/>
            <a:ext cx="482824" cy="276999"/>
          </a:xfrm>
          <a:prstGeom prst="rect">
            <a:avLst/>
          </a:prstGeom>
          <a:noFill/>
        </p:spPr>
        <p:txBody>
          <a:bodyPr wrap="none" rtlCol="0">
            <a:spAutoFit/>
          </a:bodyPr>
          <a:lstStyle/>
          <a:p>
            <a:pPr>
              <a:buNone/>
            </a:pPr>
            <a:r>
              <a:rPr lang="en-US" sz="1200" dirty="0">
                <a:highlight>
                  <a:srgbClr val="FF0000"/>
                </a:highlight>
              </a:rPr>
              <a:t>Fuel</a:t>
            </a:r>
          </a:p>
        </p:txBody>
      </p:sp>
      <p:sp>
        <p:nvSpPr>
          <p:cNvPr id="62" name="TextBox 61">
            <a:extLst>
              <a:ext uri="{FF2B5EF4-FFF2-40B4-BE49-F238E27FC236}">
                <a16:creationId xmlns:a16="http://schemas.microsoft.com/office/drawing/2014/main" id="{159BA47D-CD6D-9EC1-191F-B273DE654330}"/>
              </a:ext>
            </a:extLst>
          </p:cNvPr>
          <p:cNvSpPr txBox="1"/>
          <p:nvPr/>
        </p:nvSpPr>
        <p:spPr>
          <a:xfrm>
            <a:off x="1959081" y="5019797"/>
            <a:ext cx="1061509" cy="276999"/>
          </a:xfrm>
          <a:prstGeom prst="rect">
            <a:avLst/>
          </a:prstGeom>
          <a:noFill/>
        </p:spPr>
        <p:txBody>
          <a:bodyPr wrap="none" rtlCol="0">
            <a:spAutoFit/>
          </a:bodyPr>
          <a:lstStyle/>
          <a:p>
            <a:pPr>
              <a:buNone/>
            </a:pPr>
            <a:r>
              <a:rPr lang="en-US" sz="1200" dirty="0">
                <a:highlight>
                  <a:srgbClr val="00FF00"/>
                </a:highlight>
              </a:rPr>
              <a:t>Maintenance</a:t>
            </a:r>
          </a:p>
        </p:txBody>
      </p:sp>
      <p:sp>
        <p:nvSpPr>
          <p:cNvPr id="63" name="TextBox 62">
            <a:extLst>
              <a:ext uri="{FF2B5EF4-FFF2-40B4-BE49-F238E27FC236}">
                <a16:creationId xmlns:a16="http://schemas.microsoft.com/office/drawing/2014/main" id="{A5146DF2-F733-E37D-27F1-1DD6D5154000}"/>
              </a:ext>
            </a:extLst>
          </p:cNvPr>
          <p:cNvSpPr txBox="1"/>
          <p:nvPr/>
        </p:nvSpPr>
        <p:spPr>
          <a:xfrm>
            <a:off x="3071924" y="5019797"/>
            <a:ext cx="628698" cy="276999"/>
          </a:xfrm>
          <a:prstGeom prst="rect">
            <a:avLst/>
          </a:prstGeom>
          <a:noFill/>
        </p:spPr>
        <p:txBody>
          <a:bodyPr wrap="none" rtlCol="0">
            <a:spAutoFit/>
          </a:bodyPr>
          <a:lstStyle/>
          <a:p>
            <a:pPr>
              <a:buNone/>
            </a:pPr>
            <a:r>
              <a:rPr lang="en-US" sz="1200" dirty="0">
                <a:highlight>
                  <a:srgbClr val="00FF00"/>
                </a:highlight>
              </a:rPr>
              <a:t>Ammo</a:t>
            </a:r>
          </a:p>
        </p:txBody>
      </p:sp>
      <p:sp>
        <p:nvSpPr>
          <p:cNvPr id="64" name="TextBox 63">
            <a:extLst>
              <a:ext uri="{FF2B5EF4-FFF2-40B4-BE49-F238E27FC236}">
                <a16:creationId xmlns:a16="http://schemas.microsoft.com/office/drawing/2014/main" id="{1C9D12C9-EC69-AE78-D62E-967428630364}"/>
              </a:ext>
            </a:extLst>
          </p:cNvPr>
          <p:cNvSpPr txBox="1"/>
          <p:nvPr/>
        </p:nvSpPr>
        <p:spPr>
          <a:xfrm>
            <a:off x="3666997" y="5019797"/>
            <a:ext cx="987771" cy="276999"/>
          </a:xfrm>
          <a:prstGeom prst="rect">
            <a:avLst/>
          </a:prstGeom>
          <a:noFill/>
        </p:spPr>
        <p:txBody>
          <a:bodyPr wrap="none" rtlCol="0">
            <a:spAutoFit/>
          </a:bodyPr>
          <a:lstStyle/>
          <a:p>
            <a:pPr>
              <a:buNone/>
            </a:pPr>
            <a:r>
              <a:rPr lang="en-US" sz="1200" dirty="0">
                <a:highlight>
                  <a:srgbClr val="00FF00"/>
                </a:highlight>
              </a:rPr>
              <a:t>C2 systems</a:t>
            </a:r>
          </a:p>
        </p:txBody>
      </p:sp>
      <p:cxnSp>
        <p:nvCxnSpPr>
          <p:cNvPr id="65" name="Straight Connector 64">
            <a:extLst>
              <a:ext uri="{FF2B5EF4-FFF2-40B4-BE49-F238E27FC236}">
                <a16:creationId xmlns:a16="http://schemas.microsoft.com/office/drawing/2014/main" id="{81E97E34-1DF2-C070-4890-D992D310D7C3}"/>
              </a:ext>
            </a:extLst>
          </p:cNvPr>
          <p:cNvCxnSpPr>
            <a:cxnSpLocks/>
            <a:stCxn id="61" idx="0"/>
            <a:endCxn id="58" idx="2"/>
          </p:cNvCxnSpPr>
          <p:nvPr/>
        </p:nvCxnSpPr>
        <p:spPr bwMode="auto">
          <a:xfrm flipV="1">
            <a:off x="1666335" y="3324225"/>
            <a:ext cx="1823341" cy="16955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37B4434A-461E-4A44-FB82-FD01C075A833}"/>
              </a:ext>
            </a:extLst>
          </p:cNvPr>
          <p:cNvCxnSpPr>
            <a:cxnSpLocks/>
            <a:stCxn id="62" idx="0"/>
            <a:endCxn id="58" idx="2"/>
          </p:cNvCxnSpPr>
          <p:nvPr/>
        </p:nvCxnSpPr>
        <p:spPr bwMode="auto">
          <a:xfrm flipV="1">
            <a:off x="2489836" y="3324225"/>
            <a:ext cx="999840"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4C46E04-0378-671E-0E8D-0CBEB31062B3}"/>
              </a:ext>
            </a:extLst>
          </p:cNvPr>
          <p:cNvCxnSpPr>
            <a:cxnSpLocks/>
            <a:stCxn id="63" idx="0"/>
            <a:endCxn id="58" idx="2"/>
          </p:cNvCxnSpPr>
          <p:nvPr/>
        </p:nvCxnSpPr>
        <p:spPr bwMode="auto">
          <a:xfrm flipV="1">
            <a:off x="3386273" y="3324225"/>
            <a:ext cx="103403"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62176ACA-3748-C4AB-D676-EFBFF87563BC}"/>
              </a:ext>
            </a:extLst>
          </p:cNvPr>
          <p:cNvCxnSpPr>
            <a:cxnSpLocks/>
            <a:stCxn id="64" idx="0"/>
            <a:endCxn id="58" idx="2"/>
          </p:cNvCxnSpPr>
          <p:nvPr/>
        </p:nvCxnSpPr>
        <p:spPr bwMode="auto">
          <a:xfrm flipH="1" flipV="1">
            <a:off x="3489676" y="3324225"/>
            <a:ext cx="671207" cy="16955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9" name="TextBox 68">
            <a:extLst>
              <a:ext uri="{FF2B5EF4-FFF2-40B4-BE49-F238E27FC236}">
                <a16:creationId xmlns:a16="http://schemas.microsoft.com/office/drawing/2014/main" id="{C6584D70-4F6C-8C5A-CF70-024E6C7D1099}"/>
              </a:ext>
            </a:extLst>
          </p:cNvPr>
          <p:cNvSpPr txBox="1"/>
          <p:nvPr/>
        </p:nvSpPr>
        <p:spPr>
          <a:xfrm>
            <a:off x="4706102" y="5019796"/>
            <a:ext cx="500458" cy="276999"/>
          </a:xfrm>
          <a:prstGeom prst="rect">
            <a:avLst/>
          </a:prstGeom>
          <a:noFill/>
        </p:spPr>
        <p:txBody>
          <a:bodyPr wrap="none" rtlCol="0">
            <a:spAutoFit/>
          </a:bodyPr>
          <a:lstStyle/>
          <a:p>
            <a:pPr>
              <a:buNone/>
            </a:pPr>
            <a:r>
              <a:rPr lang="en-US" sz="1200" dirty="0">
                <a:highlight>
                  <a:srgbClr val="FF0000"/>
                </a:highlight>
              </a:rPr>
              <a:t>ADA</a:t>
            </a:r>
          </a:p>
        </p:txBody>
      </p:sp>
      <p:cxnSp>
        <p:nvCxnSpPr>
          <p:cNvPr id="70" name="Straight Connector 69">
            <a:extLst>
              <a:ext uri="{FF2B5EF4-FFF2-40B4-BE49-F238E27FC236}">
                <a16:creationId xmlns:a16="http://schemas.microsoft.com/office/drawing/2014/main" id="{67AD4467-668A-B430-6107-7FCF13BC6C38}"/>
              </a:ext>
            </a:extLst>
          </p:cNvPr>
          <p:cNvCxnSpPr>
            <a:cxnSpLocks/>
            <a:stCxn id="69" idx="0"/>
            <a:endCxn id="58" idx="2"/>
          </p:cNvCxnSpPr>
          <p:nvPr/>
        </p:nvCxnSpPr>
        <p:spPr bwMode="auto">
          <a:xfrm flipH="1" flipV="1">
            <a:off x="3489676" y="3324225"/>
            <a:ext cx="1466655" cy="169557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1" name="TextBox 70">
            <a:extLst>
              <a:ext uri="{FF2B5EF4-FFF2-40B4-BE49-F238E27FC236}">
                <a16:creationId xmlns:a16="http://schemas.microsoft.com/office/drawing/2014/main" id="{F4AD30AA-F448-286A-0D6D-C1849EF486AB}"/>
              </a:ext>
            </a:extLst>
          </p:cNvPr>
          <p:cNvSpPr txBox="1"/>
          <p:nvPr/>
        </p:nvSpPr>
        <p:spPr>
          <a:xfrm>
            <a:off x="5257896" y="5019795"/>
            <a:ext cx="441146" cy="276999"/>
          </a:xfrm>
          <a:prstGeom prst="rect">
            <a:avLst/>
          </a:prstGeom>
          <a:noFill/>
        </p:spPr>
        <p:txBody>
          <a:bodyPr wrap="none" rtlCol="0">
            <a:spAutoFit/>
          </a:bodyPr>
          <a:lstStyle/>
          <a:p>
            <a:pPr>
              <a:buNone/>
            </a:pPr>
            <a:r>
              <a:rPr lang="en-US" sz="1200" dirty="0">
                <a:highlight>
                  <a:srgbClr val="00FF00"/>
                </a:highlight>
              </a:rPr>
              <a:t>A/C</a:t>
            </a:r>
          </a:p>
        </p:txBody>
      </p:sp>
      <p:cxnSp>
        <p:nvCxnSpPr>
          <p:cNvPr id="72" name="Straight Connector 71">
            <a:extLst>
              <a:ext uri="{FF2B5EF4-FFF2-40B4-BE49-F238E27FC236}">
                <a16:creationId xmlns:a16="http://schemas.microsoft.com/office/drawing/2014/main" id="{D63D8E4B-1F34-FABE-2859-C1CC1219B16F}"/>
              </a:ext>
            </a:extLst>
          </p:cNvPr>
          <p:cNvCxnSpPr>
            <a:cxnSpLocks/>
            <a:stCxn id="71" idx="0"/>
            <a:endCxn id="58" idx="2"/>
          </p:cNvCxnSpPr>
          <p:nvPr/>
        </p:nvCxnSpPr>
        <p:spPr bwMode="auto">
          <a:xfrm flipH="1" flipV="1">
            <a:off x="3489676" y="3324225"/>
            <a:ext cx="1988793" cy="169557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a:extLst>
              <a:ext uri="{FF2B5EF4-FFF2-40B4-BE49-F238E27FC236}">
                <a16:creationId xmlns:a16="http://schemas.microsoft.com/office/drawing/2014/main" id="{2E0C380F-7F1C-0233-6E70-AD4AF842B46A}"/>
              </a:ext>
            </a:extLst>
          </p:cNvPr>
          <p:cNvSpPr txBox="1"/>
          <p:nvPr/>
        </p:nvSpPr>
        <p:spPr>
          <a:xfrm>
            <a:off x="8804561" y="1908437"/>
            <a:ext cx="3232231" cy="461665"/>
          </a:xfrm>
          <a:prstGeom prst="rect">
            <a:avLst/>
          </a:prstGeom>
          <a:noFill/>
        </p:spPr>
        <p:txBody>
          <a:bodyPr wrap="none" rtlCol="0">
            <a:spAutoFit/>
          </a:bodyPr>
          <a:lstStyle/>
          <a:p>
            <a:pPr>
              <a:buNone/>
            </a:pPr>
            <a:r>
              <a:rPr lang="en-US" dirty="0"/>
              <a:t>PASA = some quantity</a:t>
            </a:r>
          </a:p>
        </p:txBody>
      </p:sp>
      <p:sp>
        <p:nvSpPr>
          <p:cNvPr id="107" name="TextBox 106">
            <a:extLst>
              <a:ext uri="{FF2B5EF4-FFF2-40B4-BE49-F238E27FC236}">
                <a16:creationId xmlns:a16="http://schemas.microsoft.com/office/drawing/2014/main" id="{A2ECE889-784F-A13F-9075-333B909D729D}"/>
              </a:ext>
            </a:extLst>
          </p:cNvPr>
          <p:cNvSpPr txBox="1"/>
          <p:nvPr/>
        </p:nvSpPr>
        <p:spPr>
          <a:xfrm>
            <a:off x="885285" y="1943001"/>
            <a:ext cx="1486561" cy="461665"/>
          </a:xfrm>
          <a:prstGeom prst="rect">
            <a:avLst/>
          </a:prstGeom>
          <a:noFill/>
        </p:spPr>
        <p:txBody>
          <a:bodyPr wrap="none" rtlCol="0">
            <a:spAutoFit/>
          </a:bodyPr>
          <a:lstStyle/>
          <a:p>
            <a:pPr>
              <a:buNone/>
            </a:pPr>
            <a:r>
              <a:rPr lang="en-US" dirty="0"/>
              <a:t>PASA = 0</a:t>
            </a:r>
          </a:p>
        </p:txBody>
      </p:sp>
      <p:sp>
        <p:nvSpPr>
          <p:cNvPr id="108" name="TextBox 107">
            <a:extLst>
              <a:ext uri="{FF2B5EF4-FFF2-40B4-BE49-F238E27FC236}">
                <a16:creationId xmlns:a16="http://schemas.microsoft.com/office/drawing/2014/main" id="{08BDFE51-7784-4093-9787-61FDBE8418FD}"/>
              </a:ext>
            </a:extLst>
          </p:cNvPr>
          <p:cNvSpPr txBox="1"/>
          <p:nvPr/>
        </p:nvSpPr>
        <p:spPr>
          <a:xfrm>
            <a:off x="249307" y="5743087"/>
            <a:ext cx="11942693" cy="461665"/>
          </a:xfrm>
          <a:prstGeom prst="rect">
            <a:avLst/>
          </a:prstGeom>
          <a:noFill/>
        </p:spPr>
        <p:txBody>
          <a:bodyPr wrap="none" rtlCol="0">
            <a:spAutoFit/>
          </a:bodyPr>
          <a:lstStyle/>
          <a:p>
            <a:pPr>
              <a:buNone/>
            </a:pPr>
            <a:r>
              <a:rPr lang="en-US" dirty="0"/>
              <a:t>How to measure the level of each of the inputs?  Possible to create a yellow category?</a:t>
            </a:r>
          </a:p>
        </p:txBody>
      </p:sp>
      <p:cxnSp>
        <p:nvCxnSpPr>
          <p:cNvPr id="110" name="Straight Arrow Connector 109">
            <a:extLst>
              <a:ext uri="{FF2B5EF4-FFF2-40B4-BE49-F238E27FC236}">
                <a16:creationId xmlns:a16="http://schemas.microsoft.com/office/drawing/2014/main" id="{DBF51DC5-1EF1-5701-FD77-61F4598B2B2B}"/>
              </a:ext>
            </a:extLst>
          </p:cNvPr>
          <p:cNvCxnSpPr>
            <a:cxnSpLocks/>
            <a:stCxn id="111" idx="2"/>
            <a:endCxn id="61" idx="0"/>
          </p:cNvCxnSpPr>
          <p:nvPr/>
        </p:nvCxnSpPr>
        <p:spPr bwMode="auto">
          <a:xfrm>
            <a:off x="1031545" y="3902706"/>
            <a:ext cx="634790" cy="1117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1" name="TextBox 110">
            <a:extLst>
              <a:ext uri="{FF2B5EF4-FFF2-40B4-BE49-F238E27FC236}">
                <a16:creationId xmlns:a16="http://schemas.microsoft.com/office/drawing/2014/main" id="{6E87E374-0454-CD37-57A3-4E0B5F92C105}"/>
              </a:ext>
            </a:extLst>
          </p:cNvPr>
          <p:cNvSpPr txBox="1"/>
          <p:nvPr/>
        </p:nvSpPr>
        <p:spPr>
          <a:xfrm>
            <a:off x="197823" y="3594929"/>
            <a:ext cx="1667444" cy="307777"/>
          </a:xfrm>
          <a:prstGeom prst="rect">
            <a:avLst/>
          </a:prstGeom>
          <a:noFill/>
        </p:spPr>
        <p:txBody>
          <a:bodyPr wrap="none" rtlCol="0">
            <a:spAutoFit/>
          </a:bodyPr>
          <a:lstStyle/>
          <a:p>
            <a:pPr>
              <a:buNone/>
            </a:pPr>
            <a:r>
              <a:rPr lang="en-US" sz="1400" dirty="0"/>
              <a:t>Limiting Constraint</a:t>
            </a:r>
          </a:p>
        </p:txBody>
      </p:sp>
    </p:spTree>
    <p:extLst>
      <p:ext uri="{BB962C8B-B14F-4D97-AF65-F5344CB8AC3E}">
        <p14:creationId xmlns:p14="http://schemas.microsoft.com/office/powerpoint/2010/main" val="1386007022"/>
      </p:ext>
    </p:extLst>
  </p:cSld>
  <p:clrMapOvr>
    <a:masterClrMapping/>
  </p:clrMapOvr>
  <p:transition advClick="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DBBA-0BE5-AAA3-1FFD-90EDF843C514}"/>
              </a:ext>
            </a:extLst>
          </p:cNvPr>
          <p:cNvSpPr>
            <a:spLocks noGrp="1"/>
          </p:cNvSpPr>
          <p:nvPr>
            <p:ph type="title"/>
          </p:nvPr>
        </p:nvSpPr>
        <p:spPr/>
        <p:txBody>
          <a:bodyPr/>
          <a:lstStyle/>
          <a:p>
            <a:r>
              <a:rPr lang="en-US" dirty="0"/>
              <a:t>Goal Model Output 1</a:t>
            </a:r>
          </a:p>
        </p:txBody>
      </p:sp>
      <p:cxnSp>
        <p:nvCxnSpPr>
          <p:cNvPr id="5" name="Straight Connector 4">
            <a:extLst>
              <a:ext uri="{FF2B5EF4-FFF2-40B4-BE49-F238E27FC236}">
                <a16:creationId xmlns:a16="http://schemas.microsoft.com/office/drawing/2014/main" id="{6E763B26-4527-0432-37CF-E7430275AB60}"/>
              </a:ext>
            </a:extLst>
          </p:cNvPr>
          <p:cNvCxnSpPr/>
          <p:nvPr/>
        </p:nvCxnSpPr>
        <p:spPr bwMode="auto">
          <a:xfrm>
            <a:off x="1524000" y="1767840"/>
            <a:ext cx="0" cy="3657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B3179501-1009-A13D-21CF-8A1F3A56E490}"/>
              </a:ext>
            </a:extLst>
          </p:cNvPr>
          <p:cNvCxnSpPr>
            <a:cxnSpLocks/>
          </p:cNvCxnSpPr>
          <p:nvPr/>
        </p:nvCxnSpPr>
        <p:spPr bwMode="auto">
          <a:xfrm flipH="1">
            <a:off x="1524000" y="5425440"/>
            <a:ext cx="9936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694CC137-1F11-E5CD-AD5A-3A196FC03C12}"/>
              </a:ext>
            </a:extLst>
          </p:cNvPr>
          <p:cNvSpPr txBox="1"/>
          <p:nvPr/>
        </p:nvSpPr>
        <p:spPr>
          <a:xfrm>
            <a:off x="243840" y="3365807"/>
            <a:ext cx="1017843" cy="461665"/>
          </a:xfrm>
          <a:prstGeom prst="rect">
            <a:avLst/>
          </a:prstGeom>
          <a:noFill/>
        </p:spPr>
        <p:txBody>
          <a:bodyPr wrap="none" rtlCol="0">
            <a:spAutoFit/>
          </a:bodyPr>
          <a:lstStyle/>
          <a:p>
            <a:pPr>
              <a:buNone/>
            </a:pPr>
            <a:r>
              <a:rPr lang="en-US" b="1" dirty="0"/>
              <a:t>PASA</a:t>
            </a:r>
          </a:p>
        </p:txBody>
      </p:sp>
      <p:sp>
        <p:nvSpPr>
          <p:cNvPr id="10" name="TextBox 9">
            <a:extLst>
              <a:ext uri="{FF2B5EF4-FFF2-40B4-BE49-F238E27FC236}">
                <a16:creationId xmlns:a16="http://schemas.microsoft.com/office/drawing/2014/main" id="{75D161BC-A90F-4A7C-B814-401DB15529AF}"/>
              </a:ext>
            </a:extLst>
          </p:cNvPr>
          <p:cNvSpPr txBox="1"/>
          <p:nvPr/>
        </p:nvSpPr>
        <p:spPr>
          <a:xfrm>
            <a:off x="5206197" y="5408023"/>
            <a:ext cx="2217274" cy="461665"/>
          </a:xfrm>
          <a:prstGeom prst="rect">
            <a:avLst/>
          </a:prstGeom>
          <a:noFill/>
        </p:spPr>
        <p:txBody>
          <a:bodyPr wrap="none" rtlCol="0">
            <a:spAutoFit/>
          </a:bodyPr>
          <a:lstStyle/>
          <a:p>
            <a:pPr>
              <a:buNone/>
            </a:pPr>
            <a:r>
              <a:rPr lang="en-US" b="1" dirty="0"/>
              <a:t>Portfolio Cost</a:t>
            </a:r>
          </a:p>
        </p:txBody>
      </p:sp>
      <p:sp>
        <p:nvSpPr>
          <p:cNvPr id="11" name="TextBox 10">
            <a:extLst>
              <a:ext uri="{FF2B5EF4-FFF2-40B4-BE49-F238E27FC236}">
                <a16:creationId xmlns:a16="http://schemas.microsoft.com/office/drawing/2014/main" id="{C5F1F91A-F821-EBF5-CF0F-8228D23AD4BB}"/>
              </a:ext>
            </a:extLst>
          </p:cNvPr>
          <p:cNvSpPr txBox="1"/>
          <p:nvPr/>
        </p:nvSpPr>
        <p:spPr>
          <a:xfrm>
            <a:off x="1201585" y="5347063"/>
            <a:ext cx="356188" cy="461665"/>
          </a:xfrm>
          <a:prstGeom prst="rect">
            <a:avLst/>
          </a:prstGeom>
          <a:noFill/>
        </p:spPr>
        <p:txBody>
          <a:bodyPr wrap="none" rtlCol="0">
            <a:spAutoFit/>
          </a:bodyPr>
          <a:lstStyle/>
          <a:p>
            <a:pPr>
              <a:buNone/>
            </a:pPr>
            <a:r>
              <a:rPr lang="en-US" dirty="0"/>
              <a:t>0</a:t>
            </a:r>
          </a:p>
        </p:txBody>
      </p:sp>
      <p:sp>
        <p:nvSpPr>
          <p:cNvPr id="12" name="Rectangle 11">
            <a:extLst>
              <a:ext uri="{FF2B5EF4-FFF2-40B4-BE49-F238E27FC236}">
                <a16:creationId xmlns:a16="http://schemas.microsoft.com/office/drawing/2014/main" id="{434B5CBC-B933-E92D-B15C-FAE32937ABB7}"/>
              </a:ext>
            </a:extLst>
          </p:cNvPr>
          <p:cNvSpPr/>
          <p:nvPr/>
        </p:nvSpPr>
        <p:spPr bwMode="auto">
          <a:xfrm>
            <a:off x="1693822" y="5042153"/>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4FBAE0F1-11C0-EC9D-E45D-BB79E48CC31D}"/>
              </a:ext>
            </a:extLst>
          </p:cNvPr>
          <p:cNvSpPr/>
          <p:nvPr/>
        </p:nvSpPr>
        <p:spPr bwMode="auto">
          <a:xfrm>
            <a:off x="2549676" y="5042152"/>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2DE202FF-4408-4F90-260F-09BF0A5216DC}"/>
              </a:ext>
            </a:extLst>
          </p:cNvPr>
          <p:cNvSpPr/>
          <p:nvPr/>
        </p:nvSpPr>
        <p:spPr bwMode="auto">
          <a:xfrm>
            <a:off x="3405530" y="5024737"/>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D2D3FE47-B22B-1746-F922-2DC744F26103}"/>
              </a:ext>
            </a:extLst>
          </p:cNvPr>
          <p:cNvSpPr/>
          <p:nvPr/>
        </p:nvSpPr>
        <p:spPr bwMode="auto">
          <a:xfrm>
            <a:off x="4261384" y="4763590"/>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8D2B61A2-722B-22B4-78E3-EA288E8FCB23}"/>
              </a:ext>
            </a:extLst>
          </p:cNvPr>
          <p:cNvSpPr/>
          <p:nvPr/>
        </p:nvSpPr>
        <p:spPr bwMode="auto">
          <a:xfrm>
            <a:off x="5117238" y="4482765"/>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CF59F625-0120-9736-87B7-5DD2F56A67CE}"/>
              </a:ext>
            </a:extLst>
          </p:cNvPr>
          <p:cNvSpPr/>
          <p:nvPr/>
        </p:nvSpPr>
        <p:spPr bwMode="auto">
          <a:xfrm>
            <a:off x="5973092" y="45938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C1504119-69DC-56C6-34D5-357AFDC11BB9}"/>
              </a:ext>
            </a:extLst>
          </p:cNvPr>
          <p:cNvSpPr/>
          <p:nvPr/>
        </p:nvSpPr>
        <p:spPr bwMode="auto">
          <a:xfrm>
            <a:off x="6828946" y="382747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2EE79268-95F3-D8C2-BCA8-39BD406C550F}"/>
              </a:ext>
            </a:extLst>
          </p:cNvPr>
          <p:cNvSpPr/>
          <p:nvPr/>
        </p:nvSpPr>
        <p:spPr bwMode="auto">
          <a:xfrm>
            <a:off x="7684800" y="3087241"/>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C14C7C0B-1CAD-039D-09B1-0425408AD025}"/>
              </a:ext>
            </a:extLst>
          </p:cNvPr>
          <p:cNvSpPr/>
          <p:nvPr/>
        </p:nvSpPr>
        <p:spPr bwMode="auto">
          <a:xfrm>
            <a:off x="8540654" y="194680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815E8089-6BFD-049F-0FC4-27281DA2CDE9}"/>
              </a:ext>
            </a:extLst>
          </p:cNvPr>
          <p:cNvSpPr/>
          <p:nvPr/>
        </p:nvSpPr>
        <p:spPr bwMode="auto">
          <a:xfrm>
            <a:off x="9396508" y="2004593"/>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93CF0CB-33D7-07B7-D359-8ED8D429DB56}"/>
              </a:ext>
            </a:extLst>
          </p:cNvPr>
          <p:cNvSpPr/>
          <p:nvPr/>
        </p:nvSpPr>
        <p:spPr bwMode="auto">
          <a:xfrm>
            <a:off x="10252358" y="15822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0B176461-77C7-E8FC-900A-1DB76C054264}"/>
              </a:ext>
            </a:extLst>
          </p:cNvPr>
          <p:cNvSpPr txBox="1"/>
          <p:nvPr/>
        </p:nvSpPr>
        <p:spPr>
          <a:xfrm>
            <a:off x="1379679" y="5982076"/>
            <a:ext cx="10771803" cy="461665"/>
          </a:xfrm>
          <a:prstGeom prst="rect">
            <a:avLst/>
          </a:prstGeom>
          <a:noFill/>
        </p:spPr>
        <p:txBody>
          <a:bodyPr wrap="square" rtlCol="0">
            <a:spAutoFit/>
          </a:bodyPr>
          <a:lstStyle/>
          <a:p>
            <a:pPr>
              <a:buNone/>
            </a:pPr>
            <a:r>
              <a:rPr lang="en-US" dirty="0"/>
              <a:t>Insight:	At what level of cost do we begin to see results?</a:t>
            </a:r>
          </a:p>
        </p:txBody>
      </p:sp>
      <p:sp>
        <p:nvSpPr>
          <p:cNvPr id="24" name="TextBox 23">
            <a:extLst>
              <a:ext uri="{FF2B5EF4-FFF2-40B4-BE49-F238E27FC236}">
                <a16:creationId xmlns:a16="http://schemas.microsoft.com/office/drawing/2014/main" id="{FDAEEBD4-8ED4-C2CB-47AC-5355810455B1}"/>
              </a:ext>
            </a:extLst>
          </p:cNvPr>
          <p:cNvSpPr txBox="1"/>
          <p:nvPr/>
        </p:nvSpPr>
        <p:spPr>
          <a:xfrm>
            <a:off x="3953692" y="1222223"/>
            <a:ext cx="5249194" cy="461665"/>
          </a:xfrm>
          <a:prstGeom prst="rect">
            <a:avLst/>
          </a:prstGeom>
          <a:noFill/>
        </p:spPr>
        <p:txBody>
          <a:bodyPr wrap="none" rtlCol="0">
            <a:spAutoFit/>
          </a:bodyPr>
          <a:lstStyle/>
          <a:p>
            <a:pPr>
              <a:buNone/>
            </a:pPr>
            <a:r>
              <a:rPr lang="en-US" dirty="0"/>
              <a:t>Best </a:t>
            </a:r>
            <a:r>
              <a:rPr lang="en-US" dirty="0" err="1"/>
              <a:t>Porfolios</a:t>
            </a:r>
            <a:r>
              <a:rPr lang="en-US" dirty="0"/>
              <a:t> At Certain Price Points</a:t>
            </a:r>
          </a:p>
        </p:txBody>
      </p:sp>
    </p:spTree>
    <p:extLst>
      <p:ext uri="{BB962C8B-B14F-4D97-AF65-F5344CB8AC3E}">
        <p14:creationId xmlns:p14="http://schemas.microsoft.com/office/powerpoint/2010/main" val="4177825870"/>
      </p:ext>
    </p:extLst>
  </p:cSld>
  <p:clrMapOvr>
    <a:masterClrMapping/>
  </p:clrMapOvr>
  <p:transition advClick="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DBBA-0BE5-AAA3-1FFD-90EDF843C514}"/>
              </a:ext>
            </a:extLst>
          </p:cNvPr>
          <p:cNvSpPr>
            <a:spLocks noGrp="1"/>
          </p:cNvSpPr>
          <p:nvPr>
            <p:ph type="title"/>
          </p:nvPr>
        </p:nvSpPr>
        <p:spPr/>
        <p:txBody>
          <a:bodyPr/>
          <a:lstStyle/>
          <a:p>
            <a:r>
              <a:rPr lang="en-US" dirty="0"/>
              <a:t>Goal Model Output 2</a:t>
            </a:r>
          </a:p>
        </p:txBody>
      </p:sp>
      <p:cxnSp>
        <p:nvCxnSpPr>
          <p:cNvPr id="5" name="Straight Connector 4">
            <a:extLst>
              <a:ext uri="{FF2B5EF4-FFF2-40B4-BE49-F238E27FC236}">
                <a16:creationId xmlns:a16="http://schemas.microsoft.com/office/drawing/2014/main" id="{6E763B26-4527-0432-37CF-E7430275AB60}"/>
              </a:ext>
            </a:extLst>
          </p:cNvPr>
          <p:cNvCxnSpPr/>
          <p:nvPr/>
        </p:nvCxnSpPr>
        <p:spPr bwMode="auto">
          <a:xfrm>
            <a:off x="1524000" y="1767840"/>
            <a:ext cx="0" cy="3657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B3179501-1009-A13D-21CF-8A1F3A56E490}"/>
              </a:ext>
            </a:extLst>
          </p:cNvPr>
          <p:cNvCxnSpPr>
            <a:cxnSpLocks/>
          </p:cNvCxnSpPr>
          <p:nvPr/>
        </p:nvCxnSpPr>
        <p:spPr bwMode="auto">
          <a:xfrm flipH="1">
            <a:off x="1524000" y="5425440"/>
            <a:ext cx="9936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694CC137-1F11-E5CD-AD5A-3A196FC03C12}"/>
              </a:ext>
            </a:extLst>
          </p:cNvPr>
          <p:cNvSpPr txBox="1"/>
          <p:nvPr/>
        </p:nvSpPr>
        <p:spPr>
          <a:xfrm>
            <a:off x="243840" y="3365807"/>
            <a:ext cx="1017843" cy="461665"/>
          </a:xfrm>
          <a:prstGeom prst="rect">
            <a:avLst/>
          </a:prstGeom>
          <a:noFill/>
        </p:spPr>
        <p:txBody>
          <a:bodyPr wrap="none" rtlCol="0">
            <a:spAutoFit/>
          </a:bodyPr>
          <a:lstStyle/>
          <a:p>
            <a:pPr>
              <a:buNone/>
            </a:pPr>
            <a:r>
              <a:rPr lang="en-US" b="1" dirty="0"/>
              <a:t>PASA</a:t>
            </a:r>
          </a:p>
        </p:txBody>
      </p:sp>
      <p:sp>
        <p:nvSpPr>
          <p:cNvPr id="10" name="TextBox 9">
            <a:extLst>
              <a:ext uri="{FF2B5EF4-FFF2-40B4-BE49-F238E27FC236}">
                <a16:creationId xmlns:a16="http://schemas.microsoft.com/office/drawing/2014/main" id="{75D161BC-A90F-4A7C-B814-401DB15529AF}"/>
              </a:ext>
            </a:extLst>
          </p:cNvPr>
          <p:cNvSpPr txBox="1"/>
          <p:nvPr/>
        </p:nvSpPr>
        <p:spPr>
          <a:xfrm>
            <a:off x="5206197" y="5408023"/>
            <a:ext cx="2217274" cy="461665"/>
          </a:xfrm>
          <a:prstGeom prst="rect">
            <a:avLst/>
          </a:prstGeom>
          <a:noFill/>
        </p:spPr>
        <p:txBody>
          <a:bodyPr wrap="none" rtlCol="0">
            <a:spAutoFit/>
          </a:bodyPr>
          <a:lstStyle/>
          <a:p>
            <a:pPr>
              <a:buNone/>
            </a:pPr>
            <a:r>
              <a:rPr lang="en-US" b="1" dirty="0"/>
              <a:t>Portfolio Cost</a:t>
            </a:r>
          </a:p>
        </p:txBody>
      </p:sp>
      <p:sp>
        <p:nvSpPr>
          <p:cNvPr id="11" name="TextBox 10">
            <a:extLst>
              <a:ext uri="{FF2B5EF4-FFF2-40B4-BE49-F238E27FC236}">
                <a16:creationId xmlns:a16="http://schemas.microsoft.com/office/drawing/2014/main" id="{C5F1F91A-F821-EBF5-CF0F-8228D23AD4BB}"/>
              </a:ext>
            </a:extLst>
          </p:cNvPr>
          <p:cNvSpPr txBox="1"/>
          <p:nvPr/>
        </p:nvSpPr>
        <p:spPr>
          <a:xfrm>
            <a:off x="1201585" y="5347063"/>
            <a:ext cx="356188" cy="461665"/>
          </a:xfrm>
          <a:prstGeom prst="rect">
            <a:avLst/>
          </a:prstGeom>
          <a:noFill/>
        </p:spPr>
        <p:txBody>
          <a:bodyPr wrap="none" rtlCol="0">
            <a:spAutoFit/>
          </a:bodyPr>
          <a:lstStyle/>
          <a:p>
            <a:pPr>
              <a:buNone/>
            </a:pPr>
            <a:r>
              <a:rPr lang="en-US" dirty="0"/>
              <a:t>0</a:t>
            </a:r>
          </a:p>
        </p:txBody>
      </p:sp>
      <p:sp>
        <p:nvSpPr>
          <p:cNvPr id="12" name="Rectangle 11">
            <a:extLst>
              <a:ext uri="{FF2B5EF4-FFF2-40B4-BE49-F238E27FC236}">
                <a16:creationId xmlns:a16="http://schemas.microsoft.com/office/drawing/2014/main" id="{434B5CBC-B933-E92D-B15C-FAE32937ABB7}"/>
              </a:ext>
            </a:extLst>
          </p:cNvPr>
          <p:cNvSpPr/>
          <p:nvPr/>
        </p:nvSpPr>
        <p:spPr bwMode="auto">
          <a:xfrm>
            <a:off x="1693822" y="5042153"/>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4FBAE0F1-11C0-EC9D-E45D-BB79E48CC31D}"/>
              </a:ext>
            </a:extLst>
          </p:cNvPr>
          <p:cNvSpPr/>
          <p:nvPr/>
        </p:nvSpPr>
        <p:spPr bwMode="auto">
          <a:xfrm>
            <a:off x="2549676" y="5042152"/>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2DE202FF-4408-4F90-260F-09BF0A5216DC}"/>
              </a:ext>
            </a:extLst>
          </p:cNvPr>
          <p:cNvSpPr/>
          <p:nvPr/>
        </p:nvSpPr>
        <p:spPr bwMode="auto">
          <a:xfrm>
            <a:off x="3405530" y="5024737"/>
            <a:ext cx="252535" cy="3832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D2D3FE47-B22B-1746-F922-2DC744F26103}"/>
              </a:ext>
            </a:extLst>
          </p:cNvPr>
          <p:cNvSpPr/>
          <p:nvPr/>
        </p:nvSpPr>
        <p:spPr bwMode="auto">
          <a:xfrm>
            <a:off x="4261384" y="4763590"/>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8D2B61A2-722B-22B4-78E3-EA288E8FCB23}"/>
              </a:ext>
            </a:extLst>
          </p:cNvPr>
          <p:cNvSpPr/>
          <p:nvPr/>
        </p:nvSpPr>
        <p:spPr bwMode="auto">
          <a:xfrm>
            <a:off x="5117238" y="4482765"/>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CF59F625-0120-9736-87B7-5DD2F56A67CE}"/>
              </a:ext>
            </a:extLst>
          </p:cNvPr>
          <p:cNvSpPr/>
          <p:nvPr/>
        </p:nvSpPr>
        <p:spPr bwMode="auto">
          <a:xfrm>
            <a:off x="5973092" y="45938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C1504119-69DC-56C6-34D5-357AFDC11BB9}"/>
              </a:ext>
            </a:extLst>
          </p:cNvPr>
          <p:cNvSpPr/>
          <p:nvPr/>
        </p:nvSpPr>
        <p:spPr bwMode="auto">
          <a:xfrm>
            <a:off x="6828946" y="382747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2EE79268-95F3-D8C2-BCA8-39BD406C550F}"/>
              </a:ext>
            </a:extLst>
          </p:cNvPr>
          <p:cNvSpPr/>
          <p:nvPr/>
        </p:nvSpPr>
        <p:spPr bwMode="auto">
          <a:xfrm>
            <a:off x="7684800" y="3087241"/>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C14C7C0B-1CAD-039D-09B1-0425408AD025}"/>
              </a:ext>
            </a:extLst>
          </p:cNvPr>
          <p:cNvSpPr/>
          <p:nvPr/>
        </p:nvSpPr>
        <p:spPr bwMode="auto">
          <a:xfrm>
            <a:off x="8540654" y="1946802"/>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815E8089-6BFD-049F-0FC4-27281DA2CDE9}"/>
              </a:ext>
            </a:extLst>
          </p:cNvPr>
          <p:cNvSpPr/>
          <p:nvPr/>
        </p:nvSpPr>
        <p:spPr bwMode="auto">
          <a:xfrm>
            <a:off x="9396508" y="2004593"/>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93CF0CB-33D7-07B7-D359-8ED8D429DB56}"/>
              </a:ext>
            </a:extLst>
          </p:cNvPr>
          <p:cNvSpPr/>
          <p:nvPr/>
        </p:nvSpPr>
        <p:spPr bwMode="auto">
          <a:xfrm>
            <a:off x="10252358" y="1582227"/>
            <a:ext cx="252535" cy="5006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0B176461-77C7-E8FC-900A-1DB76C054264}"/>
              </a:ext>
            </a:extLst>
          </p:cNvPr>
          <p:cNvSpPr txBox="1"/>
          <p:nvPr/>
        </p:nvSpPr>
        <p:spPr>
          <a:xfrm>
            <a:off x="1106338" y="5982076"/>
            <a:ext cx="10771803" cy="461665"/>
          </a:xfrm>
          <a:prstGeom prst="rect">
            <a:avLst/>
          </a:prstGeom>
          <a:noFill/>
        </p:spPr>
        <p:txBody>
          <a:bodyPr wrap="square" rtlCol="0">
            <a:spAutoFit/>
          </a:bodyPr>
          <a:lstStyle/>
          <a:p>
            <a:pPr>
              <a:buNone/>
            </a:pPr>
            <a:r>
              <a:rPr lang="en-US" dirty="0"/>
              <a:t>Insight:	Which investments make the most difference?</a:t>
            </a:r>
          </a:p>
        </p:txBody>
      </p:sp>
      <p:sp>
        <p:nvSpPr>
          <p:cNvPr id="7" name="Rectangle 6">
            <a:extLst>
              <a:ext uri="{FF2B5EF4-FFF2-40B4-BE49-F238E27FC236}">
                <a16:creationId xmlns:a16="http://schemas.microsoft.com/office/drawing/2014/main" id="{02BAC12C-4558-D3BA-4EFC-0AE46609B5E0}"/>
              </a:ext>
            </a:extLst>
          </p:cNvPr>
          <p:cNvSpPr/>
          <p:nvPr/>
        </p:nvSpPr>
        <p:spPr bwMode="auto">
          <a:xfrm>
            <a:off x="1846416" y="5039466"/>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3398B105-410F-39E3-69CE-507DB52C2AC7}"/>
              </a:ext>
            </a:extLst>
          </p:cNvPr>
          <p:cNvSpPr/>
          <p:nvPr/>
        </p:nvSpPr>
        <p:spPr bwMode="auto">
          <a:xfrm>
            <a:off x="2626003" y="4929479"/>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9DE4F7E3-D8F4-7E65-7756-70DD6521650D}"/>
              </a:ext>
            </a:extLst>
          </p:cNvPr>
          <p:cNvSpPr/>
          <p:nvPr/>
        </p:nvSpPr>
        <p:spPr bwMode="auto">
          <a:xfrm>
            <a:off x="3531797" y="4713131"/>
            <a:ext cx="252535" cy="38328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3536E841-11A6-FC15-E442-D24D235D5DD9}"/>
              </a:ext>
            </a:extLst>
          </p:cNvPr>
          <p:cNvSpPr/>
          <p:nvPr/>
        </p:nvSpPr>
        <p:spPr bwMode="auto">
          <a:xfrm>
            <a:off x="4327179" y="3741636"/>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6" name="Rectangle 25">
            <a:extLst>
              <a:ext uri="{FF2B5EF4-FFF2-40B4-BE49-F238E27FC236}">
                <a16:creationId xmlns:a16="http://schemas.microsoft.com/office/drawing/2014/main" id="{69BFB593-0A63-380C-5630-6AB74AC17A46}"/>
              </a:ext>
            </a:extLst>
          </p:cNvPr>
          <p:cNvSpPr/>
          <p:nvPr/>
        </p:nvSpPr>
        <p:spPr bwMode="auto">
          <a:xfrm>
            <a:off x="5117238" y="3191802"/>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7" name="Rectangle 26">
            <a:extLst>
              <a:ext uri="{FF2B5EF4-FFF2-40B4-BE49-F238E27FC236}">
                <a16:creationId xmlns:a16="http://schemas.microsoft.com/office/drawing/2014/main" id="{0837DE89-CE5D-935B-AFDC-283AF5AF1CBD}"/>
              </a:ext>
            </a:extLst>
          </p:cNvPr>
          <p:cNvSpPr/>
          <p:nvPr/>
        </p:nvSpPr>
        <p:spPr bwMode="auto">
          <a:xfrm>
            <a:off x="6005443" y="316407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8" name="Rectangle 27">
            <a:extLst>
              <a:ext uri="{FF2B5EF4-FFF2-40B4-BE49-F238E27FC236}">
                <a16:creationId xmlns:a16="http://schemas.microsoft.com/office/drawing/2014/main" id="{5155C47A-B097-4850-A520-55A3C3DD36BD}"/>
              </a:ext>
            </a:extLst>
          </p:cNvPr>
          <p:cNvSpPr/>
          <p:nvPr/>
        </p:nvSpPr>
        <p:spPr bwMode="auto">
          <a:xfrm>
            <a:off x="6955213" y="3114499"/>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0558B23D-2B32-032D-DE7D-E72250B437C1}"/>
              </a:ext>
            </a:extLst>
          </p:cNvPr>
          <p:cNvSpPr/>
          <p:nvPr/>
        </p:nvSpPr>
        <p:spPr bwMode="auto">
          <a:xfrm>
            <a:off x="7811067" y="275022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A3AB3625-FFC5-F67F-6ABE-8848086006D4}"/>
              </a:ext>
            </a:extLst>
          </p:cNvPr>
          <p:cNvSpPr/>
          <p:nvPr/>
        </p:nvSpPr>
        <p:spPr bwMode="auto">
          <a:xfrm>
            <a:off x="8704867" y="1673351"/>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6DB40C14-33DF-442D-E0F7-B0BAF2F5F6F6}"/>
              </a:ext>
            </a:extLst>
          </p:cNvPr>
          <p:cNvSpPr/>
          <p:nvPr/>
        </p:nvSpPr>
        <p:spPr bwMode="auto">
          <a:xfrm>
            <a:off x="9522775" y="2234193"/>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2" name="Rectangle 31">
            <a:extLst>
              <a:ext uri="{FF2B5EF4-FFF2-40B4-BE49-F238E27FC236}">
                <a16:creationId xmlns:a16="http://schemas.microsoft.com/office/drawing/2014/main" id="{4524C384-F4DA-30F1-E76C-D343B3C5366E}"/>
              </a:ext>
            </a:extLst>
          </p:cNvPr>
          <p:cNvSpPr/>
          <p:nvPr/>
        </p:nvSpPr>
        <p:spPr bwMode="auto">
          <a:xfrm>
            <a:off x="10362082" y="1423007"/>
            <a:ext cx="252535" cy="50068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ndParaRPr>
          </a:p>
        </p:txBody>
      </p:sp>
      <p:sp>
        <p:nvSpPr>
          <p:cNvPr id="33" name="TextBox 32">
            <a:extLst>
              <a:ext uri="{FF2B5EF4-FFF2-40B4-BE49-F238E27FC236}">
                <a16:creationId xmlns:a16="http://schemas.microsoft.com/office/drawing/2014/main" id="{1FFBE856-E100-4266-583E-B37C31062E6C}"/>
              </a:ext>
            </a:extLst>
          </p:cNvPr>
          <p:cNvSpPr txBox="1"/>
          <p:nvPr/>
        </p:nvSpPr>
        <p:spPr>
          <a:xfrm>
            <a:off x="3026533" y="1162816"/>
            <a:ext cx="6210354" cy="461665"/>
          </a:xfrm>
          <a:prstGeom prst="rect">
            <a:avLst/>
          </a:prstGeom>
          <a:noFill/>
        </p:spPr>
        <p:txBody>
          <a:bodyPr wrap="none" rtlCol="0">
            <a:spAutoFit/>
          </a:bodyPr>
          <a:lstStyle/>
          <a:p>
            <a:pPr>
              <a:buNone/>
            </a:pPr>
            <a:r>
              <a:rPr lang="en-US" dirty="0" err="1"/>
              <a:t>Porfolio</a:t>
            </a:r>
            <a:r>
              <a:rPr lang="en-US" dirty="0"/>
              <a:t> Comparison at Specific Price Points</a:t>
            </a:r>
          </a:p>
        </p:txBody>
      </p:sp>
    </p:spTree>
    <p:extLst>
      <p:ext uri="{BB962C8B-B14F-4D97-AF65-F5344CB8AC3E}">
        <p14:creationId xmlns:p14="http://schemas.microsoft.com/office/powerpoint/2010/main" val="294286927"/>
      </p:ext>
    </p:extLst>
  </p:cSld>
  <p:clrMapOvr>
    <a:masterClrMapping/>
  </p:clrMapOvr>
  <p:transition advClick="0">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EA71-A811-5008-C981-D9620ECC60AE}"/>
              </a:ext>
            </a:extLst>
          </p:cNvPr>
          <p:cNvSpPr>
            <a:spLocks noGrp="1"/>
          </p:cNvSpPr>
          <p:nvPr>
            <p:ph type="title"/>
          </p:nvPr>
        </p:nvSpPr>
        <p:spPr/>
        <p:txBody>
          <a:bodyPr/>
          <a:lstStyle/>
          <a:p>
            <a:r>
              <a:rPr lang="en-US" dirty="0"/>
              <a:t>Where am I at now?</a:t>
            </a:r>
          </a:p>
        </p:txBody>
      </p:sp>
      <p:sp>
        <p:nvSpPr>
          <p:cNvPr id="3" name="Content Placeholder 2">
            <a:extLst>
              <a:ext uri="{FF2B5EF4-FFF2-40B4-BE49-F238E27FC236}">
                <a16:creationId xmlns:a16="http://schemas.microsoft.com/office/drawing/2014/main" id="{9A583772-2BFC-4C76-A15B-DFBE66545C84}"/>
              </a:ext>
            </a:extLst>
          </p:cNvPr>
          <p:cNvSpPr>
            <a:spLocks noGrp="1"/>
          </p:cNvSpPr>
          <p:nvPr>
            <p:ph idx="1"/>
          </p:nvPr>
        </p:nvSpPr>
        <p:spPr/>
        <p:txBody>
          <a:bodyPr/>
          <a:lstStyle/>
          <a:p>
            <a:r>
              <a:rPr lang="en-US" dirty="0"/>
              <a:t>I’m still thinking about where the value add it on this problem</a:t>
            </a:r>
          </a:p>
          <a:p>
            <a:endParaRPr lang="en-US" dirty="0"/>
          </a:p>
          <a:p>
            <a:r>
              <a:rPr lang="en-US" dirty="0"/>
              <a:t>As of this morning, I found the set of RAND models that provide broad answers to this type of problem.</a:t>
            </a:r>
          </a:p>
          <a:p>
            <a:endParaRPr lang="en-US" dirty="0"/>
          </a:p>
          <a:p>
            <a:r>
              <a:rPr lang="en-US" dirty="0"/>
              <a:t>So I’m back to the drawing board…. But I’m interested in the joint and geopolitical domain of the problem.  </a:t>
            </a:r>
          </a:p>
          <a:p>
            <a:pPr lvl="1"/>
            <a:r>
              <a:rPr lang="en-US" dirty="0"/>
              <a:t>How to cooperate across joint services and partner nations to enable air outcomes in INDOPACOM?</a:t>
            </a:r>
          </a:p>
          <a:p>
            <a:pPr lvl="1"/>
            <a:r>
              <a:rPr lang="en-US" dirty="0"/>
              <a:t>How to build the modular packages that might enable ACE in INDOPACOM?</a:t>
            </a:r>
          </a:p>
        </p:txBody>
      </p:sp>
    </p:spTree>
    <p:extLst>
      <p:ext uri="{BB962C8B-B14F-4D97-AF65-F5344CB8AC3E}">
        <p14:creationId xmlns:p14="http://schemas.microsoft.com/office/powerpoint/2010/main" val="3113368550"/>
      </p:ext>
    </p:extLst>
  </p:cSld>
  <p:clrMapOvr>
    <a:masterClrMapping/>
  </p:clrMapOvr>
  <p:transition advClick="0">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797F-A3E1-C93F-AF6A-49E817C0E7B2}"/>
              </a:ext>
            </a:extLst>
          </p:cNvPr>
          <p:cNvSpPr>
            <a:spLocks noGrp="1"/>
          </p:cNvSpPr>
          <p:nvPr>
            <p:ph type="title"/>
          </p:nvPr>
        </p:nvSpPr>
        <p:spPr/>
        <p:txBody>
          <a:bodyPr/>
          <a:lstStyle/>
          <a:p>
            <a:r>
              <a:rPr lang="en-US" dirty="0"/>
              <a:t>Problem Background</a:t>
            </a:r>
          </a:p>
        </p:txBody>
      </p:sp>
      <p:sp>
        <p:nvSpPr>
          <p:cNvPr id="3" name="Content Placeholder 2">
            <a:extLst>
              <a:ext uri="{FF2B5EF4-FFF2-40B4-BE49-F238E27FC236}">
                <a16:creationId xmlns:a16="http://schemas.microsoft.com/office/drawing/2014/main" id="{38143A3F-7984-9EE2-9FBA-EC34F9F05D58}"/>
              </a:ext>
            </a:extLst>
          </p:cNvPr>
          <p:cNvSpPr>
            <a:spLocks noGrp="1"/>
          </p:cNvSpPr>
          <p:nvPr>
            <p:ph idx="1"/>
          </p:nvPr>
        </p:nvSpPr>
        <p:spPr/>
        <p:txBody>
          <a:bodyPr/>
          <a:lstStyle/>
          <a:p>
            <a:r>
              <a:rPr lang="en-US" dirty="0"/>
              <a:t>Enemy (ENY) Long Range Precision Munitions (LRPM) present a challenge to US Power Projection in the INDOPACOM Region.  Bases traditionally viewed as safe havens are within the range of LRPM.  </a:t>
            </a:r>
          </a:p>
          <a:p>
            <a:r>
              <a:rPr lang="en-US" dirty="0"/>
              <a:t>Technological Advances in LRPM reduce the effectiveness of existing US Air Defense assets.</a:t>
            </a:r>
          </a:p>
          <a:p>
            <a:r>
              <a:rPr lang="en-US" dirty="0"/>
              <a:t>Resilient Basing (RB) refers to the problem of deciding what defensive investments to make to preserve the US ability to project power in the INDOPACOM region despite ENY LRPM Capability</a:t>
            </a:r>
          </a:p>
          <a:p>
            <a:r>
              <a:rPr lang="en-US" dirty="0"/>
              <a:t>Agile Combat Employment (ACE) refers to the operational concept of small groups of aircraft dispersing away from main bases, as a form of preserving combat power in the face of LRPM attack </a:t>
            </a:r>
          </a:p>
          <a:p>
            <a:r>
              <a:rPr lang="en-US" dirty="0"/>
              <a:t>In sum, this is the RB-ASE problem.</a:t>
            </a:r>
          </a:p>
        </p:txBody>
      </p:sp>
    </p:spTree>
    <p:extLst>
      <p:ext uri="{BB962C8B-B14F-4D97-AF65-F5344CB8AC3E}">
        <p14:creationId xmlns:p14="http://schemas.microsoft.com/office/powerpoint/2010/main" val="3605069373"/>
      </p:ext>
    </p:extLst>
  </p:cSld>
  <p:clrMapOvr>
    <a:masterClrMapping/>
  </p:clrMapOvr>
  <p:transition advClick="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g2060c14410b_1_0"/>
          <p:cNvPicPr preferRelativeResize="0"/>
          <p:nvPr/>
        </p:nvPicPr>
        <p:blipFill>
          <a:blip r:embed="rId3">
            <a:alphaModFix/>
          </a:blip>
          <a:stretch>
            <a:fillRect/>
          </a:stretch>
        </p:blipFill>
        <p:spPr>
          <a:xfrm>
            <a:off x="3758751" y="1265369"/>
            <a:ext cx="8527421" cy="5065276"/>
          </a:xfrm>
          <a:prstGeom prst="rect">
            <a:avLst/>
          </a:prstGeom>
          <a:noFill/>
          <a:ln>
            <a:noFill/>
          </a:ln>
        </p:spPr>
      </p:pic>
      <p:sp>
        <p:nvSpPr>
          <p:cNvPr id="189" name="Google Shape;189;g2060c14410b_1_0"/>
          <p:cNvSpPr txBox="1"/>
          <p:nvPr/>
        </p:nvSpPr>
        <p:spPr>
          <a:xfrm>
            <a:off x="0" y="3359500"/>
            <a:ext cx="6067381" cy="2016497"/>
          </a:xfrm>
          <a:prstGeom prst="rect">
            <a:avLst/>
          </a:prstGeom>
          <a:noFill/>
          <a:ln>
            <a:noFill/>
          </a:ln>
        </p:spPr>
        <p:txBody>
          <a:bodyPr spcFirstLastPara="1" wrap="square" lIns="82605" tIns="82605" rIns="82605" bIns="82605" anchor="t" anchorCtr="0">
            <a:spAutoFit/>
          </a:bodyPr>
          <a:lstStyle/>
          <a:p>
            <a:pPr marL="413080">
              <a:spcBef>
                <a:spcPts val="0"/>
              </a:spcBef>
              <a:spcAft>
                <a:spcPts val="0"/>
              </a:spcAft>
              <a:buNone/>
            </a:pPr>
            <a:r>
              <a:rPr lang="en-US" sz="1717" b="1" u="sng"/>
              <a:t>Theatre-Level Resolution</a:t>
            </a:r>
            <a:endParaRPr sz="1717" b="1" u="sng"/>
          </a:p>
          <a:p>
            <a:pPr marL="413080">
              <a:spcBef>
                <a:spcPts val="0"/>
              </a:spcBef>
              <a:spcAft>
                <a:spcPts val="0"/>
              </a:spcAft>
              <a:buNone/>
            </a:pPr>
            <a:endParaRPr sz="1717"/>
          </a:p>
          <a:p>
            <a:pPr marL="413080" indent="-315547">
              <a:spcBef>
                <a:spcPts val="0"/>
              </a:spcBef>
              <a:spcAft>
                <a:spcPts val="0"/>
              </a:spcAft>
              <a:buSzPts val="1900"/>
              <a:buAutoNum type="arabicPeriod"/>
            </a:pPr>
            <a:r>
              <a:rPr lang="en-US" sz="1717"/>
              <a:t>X number of Aircraft are located in INDO-PACOM</a:t>
            </a:r>
            <a:endParaRPr sz="1717"/>
          </a:p>
          <a:p>
            <a:pPr marL="413080" indent="-315547">
              <a:spcBef>
                <a:spcPts val="0"/>
              </a:spcBef>
              <a:spcAft>
                <a:spcPts val="0"/>
              </a:spcAft>
              <a:buSzPts val="1900"/>
              <a:buAutoNum type="arabicPeriod"/>
            </a:pPr>
            <a:r>
              <a:rPr lang="en-US" sz="1717"/>
              <a:t>Chinese launch a Surprise LRPM strike of Y missiles</a:t>
            </a:r>
            <a:endParaRPr sz="1717"/>
          </a:p>
          <a:p>
            <a:pPr marL="413080" indent="-315547">
              <a:spcBef>
                <a:spcPts val="0"/>
              </a:spcBef>
              <a:spcAft>
                <a:spcPts val="0"/>
              </a:spcAft>
              <a:buSzPts val="1900"/>
              <a:buAutoNum type="arabicPeriod"/>
            </a:pPr>
            <a:r>
              <a:rPr lang="en-US" sz="1717"/>
              <a:t>Goal: Have some level Z aircraft available after the strike</a:t>
            </a:r>
            <a:endParaRPr sz="1717"/>
          </a:p>
          <a:p>
            <a:pPr marL="826160" lvl="1" indent="-315547">
              <a:spcBef>
                <a:spcPts val="0"/>
              </a:spcBef>
              <a:spcAft>
                <a:spcPts val="0"/>
              </a:spcAft>
              <a:buSzPts val="1900"/>
              <a:buAutoNum type="alphaLcPeriod"/>
            </a:pPr>
            <a:r>
              <a:rPr lang="en-US" sz="1717"/>
              <a:t>Level Z of aircraft influenced by the factors on the causal diagram</a:t>
            </a:r>
            <a:endParaRPr sz="1717"/>
          </a:p>
        </p:txBody>
      </p:sp>
      <p:sp>
        <p:nvSpPr>
          <p:cNvPr id="190" name="Google Shape;190;g2060c14410b_1_0"/>
          <p:cNvSpPr txBox="1"/>
          <p:nvPr/>
        </p:nvSpPr>
        <p:spPr>
          <a:xfrm>
            <a:off x="1149064" y="256581"/>
            <a:ext cx="8847902" cy="625716"/>
          </a:xfrm>
          <a:prstGeom prst="rect">
            <a:avLst/>
          </a:prstGeom>
          <a:noFill/>
          <a:ln>
            <a:noFill/>
          </a:ln>
        </p:spPr>
        <p:txBody>
          <a:bodyPr spcFirstLastPara="1" wrap="square" lIns="82605" tIns="41291" rIns="82605" bIns="41291" anchor="t" anchorCtr="0">
            <a:spAutoFit/>
          </a:bodyPr>
          <a:lstStyle/>
          <a:p>
            <a:pPr algn="ctr">
              <a:spcBef>
                <a:spcPts val="0"/>
              </a:spcBef>
              <a:spcAft>
                <a:spcPts val="0"/>
              </a:spcAft>
              <a:buNone/>
            </a:pPr>
            <a:r>
              <a:rPr lang="en-US" sz="3524" b="1" i="1">
                <a:solidFill>
                  <a:schemeClr val="folHlink"/>
                </a:solidFill>
              </a:rPr>
              <a:t>Causal Diagram</a:t>
            </a:r>
            <a:endParaRPr sz="2168"/>
          </a:p>
        </p:txBody>
      </p:sp>
    </p:spTree>
  </p:cSld>
  <p:clrMapOvr>
    <a:masterClrMapping/>
  </p:clrMapOvr>
  <p:transition advClick="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7E02-4E70-39DC-E0A7-5D000E44861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1CBA20B-A840-E405-B185-D3C409A798F1}"/>
              </a:ext>
            </a:extLst>
          </p:cNvPr>
          <p:cNvSpPr>
            <a:spLocks noGrp="1"/>
          </p:cNvSpPr>
          <p:nvPr>
            <p:ph idx="1"/>
          </p:nvPr>
        </p:nvSpPr>
        <p:spPr/>
        <p:txBody>
          <a:bodyPr/>
          <a:lstStyle/>
          <a:p>
            <a:r>
              <a:rPr lang="en-US" dirty="0"/>
              <a:t>What are your thoughts?</a:t>
            </a:r>
          </a:p>
        </p:txBody>
      </p:sp>
    </p:spTree>
    <p:extLst>
      <p:ext uri="{BB962C8B-B14F-4D97-AF65-F5344CB8AC3E}">
        <p14:creationId xmlns:p14="http://schemas.microsoft.com/office/powerpoint/2010/main" val="2575164424"/>
      </p:ext>
    </p:extLst>
  </p:cSld>
  <p:clrMapOvr>
    <a:masterClrMapping/>
  </p:clrMapOvr>
  <p:transition advClick="0">
    <p:wipe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E3DA-6EC9-5BBD-FC27-1364977F4A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7896E83-1DC8-4115-677E-B94E67B1B4E1}"/>
              </a:ext>
            </a:extLst>
          </p:cNvPr>
          <p:cNvPicPr>
            <a:picLocks noGrp="1" noChangeAspect="1"/>
          </p:cNvPicPr>
          <p:nvPr>
            <p:ph idx="1"/>
          </p:nvPr>
        </p:nvPicPr>
        <p:blipFill>
          <a:blip r:embed="rId2"/>
          <a:stretch>
            <a:fillRect/>
          </a:stretch>
        </p:blipFill>
        <p:spPr>
          <a:xfrm>
            <a:off x="6268542" y="2283932"/>
            <a:ext cx="5692954" cy="2937885"/>
          </a:xfrm>
        </p:spPr>
      </p:pic>
      <p:pic>
        <p:nvPicPr>
          <p:cNvPr id="7" name="Picture 6">
            <a:extLst>
              <a:ext uri="{FF2B5EF4-FFF2-40B4-BE49-F238E27FC236}">
                <a16:creationId xmlns:a16="http://schemas.microsoft.com/office/drawing/2014/main" id="{E16C0C0A-2C1D-5DFB-A968-8D023B28388F}"/>
              </a:ext>
            </a:extLst>
          </p:cNvPr>
          <p:cNvPicPr>
            <a:picLocks noChangeAspect="1"/>
          </p:cNvPicPr>
          <p:nvPr/>
        </p:nvPicPr>
        <p:blipFill>
          <a:blip r:embed="rId3"/>
          <a:stretch>
            <a:fillRect/>
          </a:stretch>
        </p:blipFill>
        <p:spPr>
          <a:xfrm>
            <a:off x="402960" y="1283532"/>
            <a:ext cx="5520500" cy="2047875"/>
          </a:xfrm>
          <a:prstGeom prst="rect">
            <a:avLst/>
          </a:prstGeom>
        </p:spPr>
      </p:pic>
      <p:pic>
        <p:nvPicPr>
          <p:cNvPr id="9" name="Picture 8">
            <a:extLst>
              <a:ext uri="{FF2B5EF4-FFF2-40B4-BE49-F238E27FC236}">
                <a16:creationId xmlns:a16="http://schemas.microsoft.com/office/drawing/2014/main" id="{4F7494A7-2043-F735-9FEB-10E9E8867CB3}"/>
              </a:ext>
            </a:extLst>
          </p:cNvPr>
          <p:cNvPicPr>
            <a:picLocks noChangeAspect="1"/>
          </p:cNvPicPr>
          <p:nvPr/>
        </p:nvPicPr>
        <p:blipFill>
          <a:blip r:embed="rId4"/>
          <a:stretch>
            <a:fillRect/>
          </a:stretch>
        </p:blipFill>
        <p:spPr>
          <a:xfrm>
            <a:off x="230505" y="3752875"/>
            <a:ext cx="5692954" cy="2439837"/>
          </a:xfrm>
          <a:prstGeom prst="rect">
            <a:avLst/>
          </a:prstGeom>
        </p:spPr>
      </p:pic>
    </p:spTree>
    <p:extLst>
      <p:ext uri="{BB962C8B-B14F-4D97-AF65-F5344CB8AC3E}">
        <p14:creationId xmlns:p14="http://schemas.microsoft.com/office/powerpoint/2010/main" val="4243906896"/>
      </p:ext>
    </p:extLst>
  </p:cSld>
  <p:clrMapOvr>
    <a:masterClrMapping/>
  </p:clrMapOvr>
  <p:transition advClick="0">
    <p:wipe dir="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3B92-6081-B1F2-BF7B-0D0FA99BE4F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0E1677D-7CFB-2AFB-10FC-552A9AE3D44A}"/>
              </a:ext>
            </a:extLst>
          </p:cNvPr>
          <p:cNvPicPr>
            <a:picLocks noChangeAspect="1"/>
          </p:cNvPicPr>
          <p:nvPr/>
        </p:nvPicPr>
        <p:blipFill>
          <a:blip r:embed="rId2"/>
          <a:stretch>
            <a:fillRect/>
          </a:stretch>
        </p:blipFill>
        <p:spPr>
          <a:xfrm>
            <a:off x="87281" y="2108200"/>
            <a:ext cx="5440680" cy="3314700"/>
          </a:xfrm>
          <a:prstGeom prst="rect">
            <a:avLst/>
          </a:prstGeom>
        </p:spPr>
      </p:pic>
      <p:pic>
        <p:nvPicPr>
          <p:cNvPr id="6" name="Picture 5">
            <a:extLst>
              <a:ext uri="{FF2B5EF4-FFF2-40B4-BE49-F238E27FC236}">
                <a16:creationId xmlns:a16="http://schemas.microsoft.com/office/drawing/2014/main" id="{F8AF87A9-D81B-0274-04F8-6A632CF667E5}"/>
              </a:ext>
            </a:extLst>
          </p:cNvPr>
          <p:cNvPicPr>
            <a:picLocks noChangeAspect="1"/>
          </p:cNvPicPr>
          <p:nvPr/>
        </p:nvPicPr>
        <p:blipFill>
          <a:blip r:embed="rId3"/>
          <a:stretch>
            <a:fillRect/>
          </a:stretch>
        </p:blipFill>
        <p:spPr>
          <a:xfrm>
            <a:off x="5718223" y="1478116"/>
            <a:ext cx="6224693" cy="5080000"/>
          </a:xfrm>
          <a:prstGeom prst="rect">
            <a:avLst/>
          </a:prstGeom>
        </p:spPr>
      </p:pic>
    </p:spTree>
    <p:extLst>
      <p:ext uri="{BB962C8B-B14F-4D97-AF65-F5344CB8AC3E}">
        <p14:creationId xmlns:p14="http://schemas.microsoft.com/office/powerpoint/2010/main" val="442758172"/>
      </p:ext>
    </p:extLst>
  </p:cSld>
  <p:clrMapOvr>
    <a:masterClrMapping/>
  </p:clrMapOvr>
  <p:transition advClick="0">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E526-1E16-1BC2-00FD-E9CAEAD2D9F7}"/>
              </a:ext>
            </a:extLst>
          </p:cNvPr>
          <p:cNvSpPr>
            <a:spLocks noGrp="1"/>
          </p:cNvSpPr>
          <p:nvPr>
            <p:ph type="title"/>
          </p:nvPr>
        </p:nvSpPr>
        <p:spPr/>
        <p:txBody>
          <a:bodyPr/>
          <a:lstStyle/>
          <a:p>
            <a:r>
              <a:rPr lang="en-US" dirty="0"/>
              <a:t>Visualizing the Problem</a:t>
            </a:r>
          </a:p>
        </p:txBody>
      </p:sp>
      <p:pic>
        <p:nvPicPr>
          <p:cNvPr id="7" name="Picture 6">
            <a:extLst>
              <a:ext uri="{FF2B5EF4-FFF2-40B4-BE49-F238E27FC236}">
                <a16:creationId xmlns:a16="http://schemas.microsoft.com/office/drawing/2014/main" id="{06ED3FE2-2BE9-DED1-C72C-5DF4DBB7F200}"/>
              </a:ext>
            </a:extLst>
          </p:cNvPr>
          <p:cNvPicPr>
            <a:picLocks noChangeAspect="1"/>
          </p:cNvPicPr>
          <p:nvPr/>
        </p:nvPicPr>
        <p:blipFill>
          <a:blip r:embed="rId2"/>
          <a:stretch>
            <a:fillRect/>
          </a:stretch>
        </p:blipFill>
        <p:spPr>
          <a:xfrm>
            <a:off x="170559" y="1846384"/>
            <a:ext cx="5925441" cy="4200436"/>
          </a:xfrm>
          <a:prstGeom prst="rect">
            <a:avLst/>
          </a:prstGeom>
        </p:spPr>
      </p:pic>
      <p:pic>
        <p:nvPicPr>
          <p:cNvPr id="6" name="Content Placeholder 4">
            <a:extLst>
              <a:ext uri="{FF2B5EF4-FFF2-40B4-BE49-F238E27FC236}">
                <a16:creationId xmlns:a16="http://schemas.microsoft.com/office/drawing/2014/main" id="{90CF2765-11A5-36F2-15A9-45373DB25101}"/>
              </a:ext>
            </a:extLst>
          </p:cNvPr>
          <p:cNvPicPr>
            <a:picLocks noGrp="1" noChangeAspect="1"/>
          </p:cNvPicPr>
          <p:nvPr>
            <p:ph idx="1"/>
          </p:nvPr>
        </p:nvPicPr>
        <p:blipFill>
          <a:blip r:embed="rId3"/>
          <a:stretch>
            <a:fillRect/>
          </a:stretch>
        </p:blipFill>
        <p:spPr>
          <a:xfrm>
            <a:off x="6253087" y="1650287"/>
            <a:ext cx="5622390" cy="4592629"/>
          </a:xfrm>
          <a:prstGeom prst="rect">
            <a:avLst/>
          </a:prstGeom>
        </p:spPr>
      </p:pic>
    </p:spTree>
    <p:extLst>
      <p:ext uri="{BB962C8B-B14F-4D97-AF65-F5344CB8AC3E}">
        <p14:creationId xmlns:p14="http://schemas.microsoft.com/office/powerpoint/2010/main" val="3479937811"/>
      </p:ext>
    </p:extLst>
  </p:cSld>
  <p:clrMapOvr>
    <a:masterClrMapping/>
  </p:clrMapOvr>
  <p:transition advClick="0">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422F-22F0-460C-3A30-2CD7D068E70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E0588CC-B732-3648-1FAC-AD56663700F7}"/>
              </a:ext>
            </a:extLst>
          </p:cNvPr>
          <p:cNvPicPr>
            <a:picLocks noGrp="1" noChangeAspect="1"/>
          </p:cNvPicPr>
          <p:nvPr>
            <p:ph idx="1"/>
          </p:nvPr>
        </p:nvPicPr>
        <p:blipFill>
          <a:blip r:embed="rId2"/>
          <a:stretch>
            <a:fillRect/>
          </a:stretch>
        </p:blipFill>
        <p:spPr>
          <a:xfrm>
            <a:off x="1063286" y="2162619"/>
            <a:ext cx="5166079" cy="4219893"/>
          </a:xfrm>
          <a:prstGeom prst="rect">
            <a:avLst/>
          </a:prstGeom>
        </p:spPr>
      </p:pic>
      <p:pic>
        <p:nvPicPr>
          <p:cNvPr id="7" name="Picture 6">
            <a:extLst>
              <a:ext uri="{FF2B5EF4-FFF2-40B4-BE49-F238E27FC236}">
                <a16:creationId xmlns:a16="http://schemas.microsoft.com/office/drawing/2014/main" id="{F91497A8-CC72-A4D9-D22D-F770D08CF7BB}"/>
              </a:ext>
            </a:extLst>
          </p:cNvPr>
          <p:cNvPicPr>
            <a:picLocks noChangeAspect="1"/>
          </p:cNvPicPr>
          <p:nvPr/>
        </p:nvPicPr>
        <p:blipFill>
          <a:blip r:embed="rId3"/>
          <a:stretch>
            <a:fillRect/>
          </a:stretch>
        </p:blipFill>
        <p:spPr>
          <a:xfrm>
            <a:off x="6532659" y="2273808"/>
            <a:ext cx="5659341" cy="2850070"/>
          </a:xfrm>
          <a:prstGeom prst="rect">
            <a:avLst/>
          </a:prstGeom>
        </p:spPr>
      </p:pic>
    </p:spTree>
    <p:extLst>
      <p:ext uri="{BB962C8B-B14F-4D97-AF65-F5344CB8AC3E}">
        <p14:creationId xmlns:p14="http://schemas.microsoft.com/office/powerpoint/2010/main" val="324572070"/>
      </p:ext>
    </p:extLst>
  </p:cSld>
  <p:clrMapOvr>
    <a:masterClrMapping/>
  </p:clrMapOvr>
  <p:transition advClick="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E526-1E16-1BC2-00FD-E9CAEAD2D9F7}"/>
              </a:ext>
            </a:extLst>
          </p:cNvPr>
          <p:cNvSpPr>
            <a:spLocks noGrp="1"/>
          </p:cNvSpPr>
          <p:nvPr>
            <p:ph type="title"/>
          </p:nvPr>
        </p:nvSpPr>
        <p:spPr/>
        <p:txBody>
          <a:bodyPr/>
          <a:lstStyle/>
          <a:p>
            <a:r>
              <a:rPr lang="en-US" dirty="0"/>
              <a:t>Visualizing the Problem</a:t>
            </a:r>
          </a:p>
        </p:txBody>
      </p:sp>
      <p:pic>
        <p:nvPicPr>
          <p:cNvPr id="5" name="Content Placeholder 4">
            <a:extLst>
              <a:ext uri="{FF2B5EF4-FFF2-40B4-BE49-F238E27FC236}">
                <a16:creationId xmlns:a16="http://schemas.microsoft.com/office/drawing/2014/main" id="{1DA87805-B4CA-6DEC-36F3-4B57D58E0C0A}"/>
              </a:ext>
            </a:extLst>
          </p:cNvPr>
          <p:cNvPicPr>
            <a:picLocks noGrp="1" noChangeAspect="1"/>
          </p:cNvPicPr>
          <p:nvPr>
            <p:ph idx="1"/>
          </p:nvPr>
        </p:nvPicPr>
        <p:blipFill>
          <a:blip r:embed="rId2"/>
          <a:stretch>
            <a:fillRect/>
          </a:stretch>
        </p:blipFill>
        <p:spPr>
          <a:xfrm>
            <a:off x="6514215" y="2744998"/>
            <a:ext cx="5367947" cy="3005898"/>
          </a:xfrm>
        </p:spPr>
      </p:pic>
      <p:pic>
        <p:nvPicPr>
          <p:cNvPr id="7" name="Picture 6">
            <a:extLst>
              <a:ext uri="{FF2B5EF4-FFF2-40B4-BE49-F238E27FC236}">
                <a16:creationId xmlns:a16="http://schemas.microsoft.com/office/drawing/2014/main" id="{06ED3FE2-2BE9-DED1-C72C-5DF4DBB7F200}"/>
              </a:ext>
            </a:extLst>
          </p:cNvPr>
          <p:cNvPicPr>
            <a:picLocks noChangeAspect="1"/>
          </p:cNvPicPr>
          <p:nvPr/>
        </p:nvPicPr>
        <p:blipFill>
          <a:blip r:embed="rId3"/>
          <a:stretch>
            <a:fillRect/>
          </a:stretch>
        </p:blipFill>
        <p:spPr>
          <a:xfrm>
            <a:off x="140364" y="1637656"/>
            <a:ext cx="6063954" cy="4298625"/>
          </a:xfrm>
          <a:prstGeom prst="rect">
            <a:avLst/>
          </a:prstGeom>
        </p:spPr>
      </p:pic>
      <p:sp>
        <p:nvSpPr>
          <p:cNvPr id="8" name="TextBox 7">
            <a:extLst>
              <a:ext uri="{FF2B5EF4-FFF2-40B4-BE49-F238E27FC236}">
                <a16:creationId xmlns:a16="http://schemas.microsoft.com/office/drawing/2014/main" id="{8613722C-149A-63BB-A833-4DA1A9032BF7}"/>
              </a:ext>
            </a:extLst>
          </p:cNvPr>
          <p:cNvSpPr txBox="1"/>
          <p:nvPr/>
        </p:nvSpPr>
        <p:spPr>
          <a:xfrm>
            <a:off x="7398327" y="1655909"/>
            <a:ext cx="2149178" cy="461665"/>
          </a:xfrm>
          <a:prstGeom prst="rect">
            <a:avLst/>
          </a:prstGeom>
          <a:noFill/>
        </p:spPr>
        <p:txBody>
          <a:bodyPr wrap="none" rtlCol="0">
            <a:spAutoFit/>
          </a:bodyPr>
          <a:lstStyle/>
          <a:p>
            <a:pPr>
              <a:buNone/>
            </a:pPr>
            <a:r>
              <a:rPr lang="en-US" dirty="0"/>
              <a:t>China’s DF-17</a:t>
            </a:r>
          </a:p>
        </p:txBody>
      </p:sp>
      <p:sp>
        <p:nvSpPr>
          <p:cNvPr id="9" name="TextBox 8">
            <a:extLst>
              <a:ext uri="{FF2B5EF4-FFF2-40B4-BE49-F238E27FC236}">
                <a16:creationId xmlns:a16="http://schemas.microsoft.com/office/drawing/2014/main" id="{92AA205A-BA96-F5E2-AEB7-938B8ED0208E}"/>
              </a:ext>
            </a:extLst>
          </p:cNvPr>
          <p:cNvSpPr txBox="1"/>
          <p:nvPr/>
        </p:nvSpPr>
        <p:spPr>
          <a:xfrm>
            <a:off x="7398327" y="2117574"/>
            <a:ext cx="2285434" cy="461665"/>
          </a:xfrm>
          <a:prstGeom prst="rect">
            <a:avLst/>
          </a:prstGeom>
          <a:noFill/>
        </p:spPr>
        <p:txBody>
          <a:bodyPr wrap="none" rtlCol="0">
            <a:spAutoFit/>
          </a:bodyPr>
          <a:lstStyle/>
          <a:p>
            <a:pPr>
              <a:buNone/>
            </a:pPr>
            <a:r>
              <a:rPr lang="en-US" dirty="0"/>
              <a:t>Russia’s Zircon</a:t>
            </a:r>
          </a:p>
        </p:txBody>
      </p:sp>
    </p:spTree>
    <p:extLst>
      <p:ext uri="{BB962C8B-B14F-4D97-AF65-F5344CB8AC3E}">
        <p14:creationId xmlns:p14="http://schemas.microsoft.com/office/powerpoint/2010/main" val="561821832"/>
      </p:ext>
    </p:extLst>
  </p:cSld>
  <p:clrMapOvr>
    <a:masterClrMapping/>
  </p:clrMapOvr>
  <p:transition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fc0ecd54a9_1_94"/>
          <p:cNvSpPr txBox="1"/>
          <p:nvPr/>
        </p:nvSpPr>
        <p:spPr>
          <a:xfrm>
            <a:off x="792359" y="1616712"/>
            <a:ext cx="4586586" cy="2376324"/>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90">
                <a:solidFill>
                  <a:srgbClr val="000000"/>
                </a:solidFill>
                <a:latin typeface="Arial"/>
                <a:ea typeface="Arial"/>
                <a:cs typeface="Arial"/>
                <a:sym typeface="Arial"/>
              </a:rPr>
              <a:t>CSAF:</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Base infrastructure and personnel vulnerable to LRPMs</a:t>
            </a:r>
            <a:endParaRPr sz="1355"/>
          </a:p>
          <a:p>
            <a:pPr marL="258175" indent="-263912">
              <a:spcBef>
                <a:spcPts val="0"/>
              </a:spcBef>
              <a:spcAft>
                <a:spcPts val="0"/>
              </a:spcAft>
              <a:buClr>
                <a:srgbClr val="000000"/>
              </a:buClr>
              <a:buSzPts val="1649"/>
              <a:buFont typeface="Arial"/>
              <a:buChar char="-"/>
            </a:pPr>
            <a:r>
              <a:rPr lang="en-US" sz="1490"/>
              <a:t>Access to</a:t>
            </a:r>
            <a:r>
              <a:rPr lang="en-US" sz="1490">
                <a:solidFill>
                  <a:srgbClr val="000000"/>
                </a:solidFill>
                <a:latin typeface="Arial"/>
                <a:ea typeface="Arial"/>
                <a:cs typeface="Arial"/>
                <a:sym typeface="Arial"/>
              </a:rPr>
              <a:t> partner nation assets</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Effective cost solution</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Ability to attack in moments</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Solution desired from DAF</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Increase joint/multinational cooperation</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Adequate Airbase coverage</a:t>
            </a:r>
            <a:endParaRPr sz="1355"/>
          </a:p>
          <a:p>
            <a:pPr marL="258175" indent="-263912">
              <a:spcBef>
                <a:spcPts val="0"/>
              </a:spcBef>
              <a:spcAft>
                <a:spcPts val="0"/>
              </a:spcAft>
              <a:buClr>
                <a:srgbClr val="000000"/>
              </a:buClr>
              <a:buSzPts val="1649"/>
              <a:buFont typeface="Arial"/>
              <a:buChar char="-"/>
            </a:pPr>
            <a:r>
              <a:rPr lang="en-US" sz="1490">
                <a:solidFill>
                  <a:srgbClr val="000000"/>
                </a:solidFill>
                <a:latin typeface="Arial"/>
                <a:ea typeface="Arial"/>
                <a:cs typeface="Arial"/>
                <a:sym typeface="Arial"/>
              </a:rPr>
              <a:t>ACE</a:t>
            </a:r>
            <a:endParaRPr sz="1355"/>
          </a:p>
        </p:txBody>
      </p:sp>
      <p:sp>
        <p:nvSpPr>
          <p:cNvPr id="185" name="Google Shape;185;g1fc0ecd54a9_1_94"/>
          <p:cNvSpPr txBox="1"/>
          <p:nvPr/>
        </p:nvSpPr>
        <p:spPr>
          <a:xfrm>
            <a:off x="6248063" y="1616706"/>
            <a:ext cx="5310313" cy="3614483"/>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1490">
                <a:solidFill>
                  <a:srgbClr val="000000"/>
                </a:solidFill>
                <a:latin typeface="Arial"/>
                <a:ea typeface="Arial"/>
                <a:cs typeface="Arial"/>
                <a:sym typeface="Arial"/>
              </a:rPr>
              <a:t>Indo-PACOM:</a:t>
            </a:r>
            <a:endParaRPr sz="1355"/>
          </a:p>
          <a:p>
            <a:pPr>
              <a:spcBef>
                <a:spcPts val="0"/>
              </a:spcBef>
              <a:spcAft>
                <a:spcPts val="0"/>
              </a:spcAft>
              <a:buNone/>
            </a:pPr>
            <a:r>
              <a:rPr lang="en-US" sz="1490">
                <a:solidFill>
                  <a:srgbClr val="000000"/>
                </a:solidFill>
                <a:latin typeface="Arial"/>
                <a:ea typeface="Arial"/>
                <a:cs typeface="Arial"/>
                <a:sym typeface="Arial"/>
              </a:rPr>
              <a:t>- </a:t>
            </a:r>
            <a:r>
              <a:rPr lang="en-US" sz="1536">
                <a:solidFill>
                  <a:srgbClr val="000000"/>
                </a:solidFill>
                <a:latin typeface="Arial"/>
                <a:ea typeface="Arial"/>
                <a:cs typeface="Arial"/>
                <a:sym typeface="Arial"/>
              </a:rPr>
              <a:t>Command and control – clear coordination and communication lines between joint services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Provide viable COAs to the Commander in Chief</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Maximize joint force lethality</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Cost effective operations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Posturing to prevent adversary air and sea control</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Implement innovative and experimental scenarios to counter adversary capabilities</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Increase interoperability</a:t>
            </a:r>
            <a:endParaRPr sz="1355"/>
          </a:p>
          <a:p>
            <a:pPr marL="258175" indent="-263912">
              <a:spcBef>
                <a:spcPts val="0"/>
              </a:spcBef>
              <a:spcAft>
                <a:spcPts val="0"/>
              </a:spcAft>
              <a:buClr>
                <a:srgbClr val="000000"/>
              </a:buClr>
              <a:buSzPts val="1700"/>
              <a:buFont typeface="Arial"/>
              <a:buChar char="-"/>
            </a:pPr>
            <a:r>
              <a:rPr lang="en-US" sz="1536">
                <a:solidFill>
                  <a:srgbClr val="000000"/>
                </a:solidFill>
                <a:latin typeface="Arial"/>
                <a:ea typeface="Arial"/>
                <a:cs typeface="Arial"/>
                <a:sym typeface="Arial"/>
              </a:rPr>
              <a:t>Synergy among all sister services in Theater to achieve national war objectives.</a:t>
            </a:r>
            <a:endParaRPr sz="1355"/>
          </a:p>
          <a:p>
            <a:pPr marL="258175" indent="-166380">
              <a:spcBef>
                <a:spcPts val="0"/>
              </a:spcBef>
              <a:spcAft>
                <a:spcPts val="0"/>
              </a:spcAft>
              <a:buClr>
                <a:srgbClr val="000000"/>
              </a:buClr>
              <a:buSzPts val="1600"/>
              <a:buNone/>
            </a:pPr>
            <a:endParaRPr sz="1536">
              <a:solidFill>
                <a:srgbClr val="000000"/>
              </a:solidFill>
              <a:latin typeface="Arial"/>
              <a:ea typeface="Arial"/>
              <a:cs typeface="Arial"/>
              <a:sym typeface="Arial"/>
            </a:endParaRPr>
          </a:p>
          <a:p>
            <a:pPr marL="258175" indent="-166380">
              <a:spcBef>
                <a:spcPts val="0"/>
              </a:spcBef>
              <a:spcAft>
                <a:spcPts val="0"/>
              </a:spcAft>
              <a:buClr>
                <a:srgbClr val="000000"/>
              </a:buClr>
              <a:buSzPts val="1600"/>
              <a:buNone/>
            </a:pPr>
            <a:endParaRPr sz="1536">
              <a:solidFill>
                <a:srgbClr val="000000"/>
              </a:solidFill>
              <a:latin typeface="Arial"/>
              <a:ea typeface="Arial"/>
              <a:cs typeface="Arial"/>
              <a:sym typeface="Arial"/>
            </a:endParaRPr>
          </a:p>
          <a:p>
            <a:pPr marL="258175" indent="-169305">
              <a:spcBef>
                <a:spcPts val="0"/>
              </a:spcBef>
              <a:spcAft>
                <a:spcPts val="0"/>
              </a:spcAft>
              <a:buClr>
                <a:srgbClr val="000000"/>
              </a:buClr>
              <a:buSzPts val="1549"/>
              <a:buNone/>
            </a:pPr>
            <a:endParaRPr sz="1490">
              <a:solidFill>
                <a:srgbClr val="000000"/>
              </a:solidFill>
              <a:latin typeface="Arial"/>
              <a:ea typeface="Arial"/>
              <a:cs typeface="Arial"/>
              <a:sym typeface="Arial"/>
            </a:endParaRPr>
          </a:p>
        </p:txBody>
      </p:sp>
      <p:sp>
        <p:nvSpPr>
          <p:cNvPr id="186" name="Google Shape;186;g1fc0ecd54a9_1_94"/>
          <p:cNvSpPr txBox="1"/>
          <p:nvPr/>
        </p:nvSpPr>
        <p:spPr>
          <a:xfrm>
            <a:off x="1044604" y="259807"/>
            <a:ext cx="5384462" cy="625716"/>
          </a:xfrm>
          <a:prstGeom prst="rect">
            <a:avLst/>
          </a:prstGeom>
          <a:noFill/>
          <a:ln>
            <a:noFill/>
          </a:ln>
        </p:spPr>
        <p:txBody>
          <a:bodyPr spcFirstLastPara="1" wrap="square" lIns="82605" tIns="41291" rIns="82605" bIns="41291" anchor="t" anchorCtr="0">
            <a:spAutoFit/>
          </a:bodyPr>
          <a:lstStyle/>
          <a:p>
            <a:pPr>
              <a:spcBef>
                <a:spcPts val="0"/>
              </a:spcBef>
              <a:spcAft>
                <a:spcPts val="0"/>
              </a:spcAft>
              <a:buNone/>
            </a:pPr>
            <a:r>
              <a:rPr lang="en-US" sz="3524" b="1" i="1">
                <a:solidFill>
                  <a:schemeClr val="folHlink"/>
                </a:solidFill>
                <a:latin typeface="Arial"/>
                <a:ea typeface="Arial"/>
                <a:cs typeface="Arial"/>
                <a:sym typeface="Arial"/>
              </a:rPr>
              <a:t>Primary Stakeholders</a:t>
            </a:r>
            <a:endParaRPr sz="2168"/>
          </a:p>
        </p:txBody>
      </p:sp>
    </p:spTree>
  </p:cSld>
  <p:clrMapOvr>
    <a:masterClrMapping/>
  </p:clrMapOvr>
  <p:transition advClick="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fc0ecd54a9_1_100"/>
          <p:cNvSpPr txBox="1"/>
          <p:nvPr/>
        </p:nvSpPr>
        <p:spPr>
          <a:xfrm>
            <a:off x="1044604" y="259807"/>
            <a:ext cx="6068204" cy="625716"/>
          </a:xfrm>
          <a:prstGeom prst="rect">
            <a:avLst/>
          </a:prstGeom>
          <a:noFill/>
          <a:ln>
            <a:noFill/>
          </a:ln>
        </p:spPr>
        <p:txBody>
          <a:bodyPr spcFirstLastPara="1" wrap="square" lIns="82605" tIns="41291" rIns="82605" bIns="41291" anchor="t" anchorCtr="0">
            <a:spAutoFit/>
          </a:bodyPr>
          <a:lstStyle/>
          <a:p>
            <a:pPr>
              <a:spcBef>
                <a:spcPts val="0"/>
              </a:spcBef>
              <a:spcAft>
                <a:spcPts val="0"/>
              </a:spcAft>
              <a:buClr>
                <a:srgbClr val="000000"/>
              </a:buClr>
              <a:buSzPts val="3900"/>
              <a:buNone/>
            </a:pPr>
            <a:r>
              <a:rPr lang="en-US" sz="3524" b="1" i="1">
                <a:solidFill>
                  <a:srgbClr val="000066"/>
                </a:solidFill>
                <a:latin typeface="Arial"/>
                <a:ea typeface="Arial"/>
                <a:cs typeface="Arial"/>
                <a:sym typeface="Arial"/>
              </a:rPr>
              <a:t>Secondary Stakeholders</a:t>
            </a:r>
            <a:endParaRPr sz="2168"/>
          </a:p>
        </p:txBody>
      </p:sp>
      <p:graphicFrame>
        <p:nvGraphicFramePr>
          <p:cNvPr id="192" name="Google Shape;192;g1fc0ecd54a9_1_100"/>
          <p:cNvGraphicFramePr/>
          <p:nvPr/>
        </p:nvGraphicFramePr>
        <p:xfrm>
          <a:off x="2930486" y="2072889"/>
          <a:ext cx="6331030" cy="2212890"/>
        </p:xfrm>
        <a:graphic>
          <a:graphicData uri="http://schemas.openxmlformats.org/drawingml/2006/table">
            <a:tbl>
              <a:tblPr>
                <a:noFill/>
              </a:tblPr>
              <a:tblGrid>
                <a:gridCol w="1832809">
                  <a:extLst>
                    <a:ext uri="{9D8B030D-6E8A-4147-A177-3AD203B41FA5}">
                      <a16:colId xmlns:a16="http://schemas.microsoft.com/office/drawing/2014/main" val="20000"/>
                    </a:ext>
                  </a:extLst>
                </a:gridCol>
                <a:gridCol w="4498221">
                  <a:extLst>
                    <a:ext uri="{9D8B030D-6E8A-4147-A177-3AD203B41FA5}">
                      <a16:colId xmlns:a16="http://schemas.microsoft.com/office/drawing/2014/main" val="20001"/>
                    </a:ext>
                  </a:extLst>
                </a:gridCol>
              </a:tblGrid>
              <a:tr h="550764">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Secondary Stakeholders</a:t>
                      </a:r>
                      <a:endParaRPr sz="1300" u="none" strike="noStrike" cap="none"/>
                    </a:p>
                  </a:txBody>
                  <a:tcPr marL="82605" marR="82605" marT="82605" marB="8260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Values</a:t>
                      </a:r>
                      <a:endParaRPr sz="1300" u="none" strike="noStrike" cap="none"/>
                    </a:p>
                  </a:txBody>
                  <a:tcPr marL="82605" marR="82605" marT="82605" marB="8260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50764">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DLA</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dirty="0"/>
                        <a:t>Movement of equipment, personnel, munitions and acquisition of assets</a:t>
                      </a:r>
                      <a:endParaRPr sz="1300" u="none" strike="noStrike" cap="none" dirty="0"/>
                    </a:p>
                  </a:txBody>
                  <a:tcPr marL="82605" marR="82605" marT="82605" marB="82605" anchor="ct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OSD CADE</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Cost approval of implementation</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J-Staff</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Wants their equivalent Warfighter Function to be FMC</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57987">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a:t>Sister Services</a:t>
                      </a:r>
                      <a:endParaRPr sz="1300" u="none" strike="noStrike" cap="none"/>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300" u="none" strike="noStrike" cap="none" dirty="0"/>
                        <a:t>Force employment</a:t>
                      </a:r>
                      <a:endParaRPr sz="1300" u="none" strike="noStrike" cap="none" dirty="0"/>
                    </a:p>
                  </a:txBody>
                  <a:tcPr marL="82605" marR="82605" marT="82605" marB="8260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advClick="0">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eb1834fa67_0_0"/>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199" name="Google Shape;199;g1eb1834fa67_0_0"/>
          <p:cNvSpPr txBox="1">
            <a:spLocks noGrp="1"/>
          </p:cNvSpPr>
          <p:nvPr>
            <p:ph type="body" idx="1"/>
          </p:nvPr>
        </p:nvSpPr>
        <p:spPr>
          <a:xfrm>
            <a:off x="506717" y="1100914"/>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524"/>
              </a:spcBef>
              <a:spcAft>
                <a:spcPts val="0"/>
              </a:spcAft>
              <a:buSzPts val="1800"/>
            </a:pPr>
            <a:r>
              <a:rPr lang="en-US" sz="2530"/>
              <a:t>What is ACE?</a:t>
            </a:r>
            <a:endParaRPr sz="2530"/>
          </a:p>
          <a:p>
            <a:pPr marL="413080" indent="-413080">
              <a:spcBef>
                <a:spcPts val="524"/>
              </a:spcBef>
              <a:spcAft>
                <a:spcPts val="0"/>
              </a:spcAft>
              <a:buSzPts val="1800"/>
            </a:pPr>
            <a:r>
              <a:rPr lang="en-US" sz="2530"/>
              <a:t>Air Force Doctrine Note 1-21: Agile Combat Employment (23 Aug 22) Department of the Air Force Operational Imperative-5 (12 Sept 22)</a:t>
            </a:r>
            <a:endParaRPr sz="2530"/>
          </a:p>
          <a:p>
            <a:pPr marL="826160" indent="-309810">
              <a:spcBef>
                <a:spcPts val="524"/>
              </a:spcBef>
              <a:spcAft>
                <a:spcPts val="0"/>
              </a:spcAft>
              <a:buSzPts val="1800"/>
            </a:pPr>
            <a:r>
              <a:rPr lang="en-US" sz="2168"/>
              <a:t>With reduction in global footprint and advancement in adversarial technologies, ACE is a new basing concept to address these challenges. </a:t>
            </a:r>
            <a:endParaRPr sz="2168"/>
          </a:p>
          <a:p>
            <a:pPr marL="826160" indent="-309810">
              <a:spcBef>
                <a:spcPts val="0"/>
              </a:spcBef>
              <a:spcAft>
                <a:spcPts val="0"/>
              </a:spcAft>
              <a:buSzPts val="1800"/>
            </a:pPr>
            <a:r>
              <a:rPr lang="en-US" sz="2168"/>
              <a:t>ACE’s core operational elements: posture, C2, movement and maneuver, protection, sustainment, information/intelligence, and fires.</a:t>
            </a:r>
            <a:endParaRPr/>
          </a:p>
          <a:p>
            <a:pPr marL="0" indent="0">
              <a:lnSpc>
                <a:spcPct val="115000"/>
              </a:lnSpc>
              <a:spcBef>
                <a:spcPts val="2168"/>
              </a:spcBef>
              <a:spcAft>
                <a:spcPts val="0"/>
              </a:spcAft>
              <a:buNone/>
            </a:pPr>
            <a:endParaRPr/>
          </a:p>
          <a:p>
            <a:pPr marL="1239241" lvl="1" indent="-206540">
              <a:spcBef>
                <a:spcPts val="0"/>
              </a:spcBef>
              <a:spcAft>
                <a:spcPts val="0"/>
              </a:spcAft>
              <a:buSzPts val="1800"/>
              <a:buNone/>
            </a:pPr>
            <a:endParaRPr/>
          </a:p>
        </p:txBody>
      </p:sp>
      <p:pic>
        <p:nvPicPr>
          <p:cNvPr id="200" name="Google Shape;200;g1eb1834fa67_0_0" descr="air traffic control - Does a military equivalent to civil ATC exist? -  Aviation Stack Exchange"/>
          <p:cNvPicPr preferRelativeResize="0"/>
          <p:nvPr/>
        </p:nvPicPr>
        <p:blipFill rotWithShape="1">
          <a:blip r:embed="rId3">
            <a:alphaModFix/>
          </a:blip>
          <a:srcRect/>
          <a:stretch/>
        </p:blipFill>
        <p:spPr>
          <a:xfrm>
            <a:off x="2833468" y="3879121"/>
            <a:ext cx="5862505" cy="2440501"/>
          </a:xfrm>
          <a:prstGeom prst="rect">
            <a:avLst/>
          </a:prstGeom>
          <a:noFill/>
          <a:ln>
            <a:noFill/>
          </a:ln>
        </p:spPr>
      </p:pic>
    </p:spTree>
  </p:cSld>
  <p:clrMapOvr>
    <a:masterClrMapping/>
  </p:clrMapOvr>
  <p:transition advClick="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fc0ecd54a9_1_112"/>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07" name="Google Shape;207;g1fc0ecd54a9_1_112"/>
          <p:cNvSpPr txBox="1">
            <a:spLocks noGrp="1"/>
          </p:cNvSpPr>
          <p:nvPr>
            <p:ph type="body" idx="1"/>
          </p:nvPr>
        </p:nvSpPr>
        <p:spPr>
          <a:xfrm>
            <a:off x="518520" y="1301559"/>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524"/>
              </a:spcBef>
              <a:spcAft>
                <a:spcPts val="0"/>
              </a:spcAft>
              <a:buSzPts val="2900"/>
            </a:pPr>
            <a:r>
              <a:rPr lang="en-US" sz="2530" dirty="0"/>
              <a:t>Operational Imperative: Investing Wisely to Bolster US Air Bases Against Chinese and Russian Attacks. RAND Corporation (2023)</a:t>
            </a:r>
            <a:endParaRPr sz="2530" dirty="0"/>
          </a:p>
          <a:p>
            <a:pPr marL="734349" lvl="1" indent="-281117">
              <a:spcBef>
                <a:spcPts val="524"/>
              </a:spcBef>
              <a:spcAft>
                <a:spcPts val="0"/>
              </a:spcAft>
              <a:buSzPts val="1800"/>
            </a:pPr>
            <a:r>
              <a:rPr lang="en-US" dirty="0"/>
              <a:t>US Air Force bases are vulnerable based on clustered runways, fuel and assets.</a:t>
            </a:r>
            <a:endParaRPr dirty="0"/>
          </a:p>
          <a:p>
            <a:pPr marL="734349" lvl="1" indent="-281117">
              <a:spcBef>
                <a:spcPts val="524"/>
              </a:spcBef>
              <a:spcAft>
                <a:spcPts val="0"/>
              </a:spcAft>
              <a:buSzPts val="1800"/>
            </a:pPr>
            <a:r>
              <a:rPr lang="en-US" dirty="0"/>
              <a:t>Advocates for an active/passive defense portfolio</a:t>
            </a:r>
            <a:endParaRPr dirty="0"/>
          </a:p>
          <a:p>
            <a:pPr marL="734349" lvl="1" indent="-281117">
              <a:spcBef>
                <a:spcPts val="524"/>
              </a:spcBef>
              <a:spcAft>
                <a:spcPts val="0"/>
              </a:spcAft>
              <a:buSzPts val="1800"/>
            </a:pPr>
            <a:r>
              <a:rPr lang="en-US" dirty="0"/>
              <a:t>Balance cost effective measures with offensive/defensive posture</a:t>
            </a:r>
            <a:endParaRPr dirty="0"/>
          </a:p>
          <a:p>
            <a:pPr marL="734349" lvl="1" indent="-281117">
              <a:spcBef>
                <a:spcPts val="524"/>
              </a:spcBef>
              <a:spcAft>
                <a:spcPts val="0"/>
              </a:spcAft>
              <a:buSzPts val="1800"/>
            </a:pPr>
            <a:r>
              <a:rPr lang="en-US" dirty="0"/>
              <a:t>Dispersion increases ability to conduct air operations while under attack</a:t>
            </a:r>
            <a:endParaRPr dirty="0"/>
          </a:p>
          <a:p>
            <a:pPr marL="734349" lvl="1" indent="-281117">
              <a:spcBef>
                <a:spcPts val="524"/>
              </a:spcBef>
              <a:spcAft>
                <a:spcPts val="0"/>
              </a:spcAft>
              <a:buSzPts val="1800"/>
            </a:pPr>
            <a:r>
              <a:rPr lang="en-US" dirty="0"/>
              <a:t>Distributed units with sufficient support are key to effective ACE</a:t>
            </a:r>
            <a:endParaRPr dirty="0"/>
          </a:p>
          <a:p>
            <a:pPr marL="734349" lvl="1" indent="-281117">
              <a:spcBef>
                <a:spcPts val="524"/>
              </a:spcBef>
              <a:spcAft>
                <a:spcPts val="0"/>
              </a:spcAft>
              <a:buSzPts val="1800"/>
            </a:pPr>
            <a:r>
              <a:rPr lang="en-US" dirty="0"/>
              <a:t>Appropriately positioned supplies, political partners and assets will drive survivability rate and effectiveness of counter attack</a:t>
            </a:r>
            <a:endParaRPr dirty="0"/>
          </a:p>
          <a:p>
            <a:pPr marL="0" indent="0">
              <a:spcBef>
                <a:spcPts val="524"/>
              </a:spcBef>
              <a:spcAft>
                <a:spcPts val="0"/>
              </a:spcAft>
              <a:buSzPts val="1800"/>
              <a:buNone/>
            </a:pPr>
            <a:r>
              <a:rPr lang="en-US" dirty="0"/>
              <a:t> </a:t>
            </a:r>
            <a:endParaRPr dirty="0"/>
          </a:p>
          <a:p>
            <a:pPr marL="338490" indent="-172110">
              <a:spcBef>
                <a:spcPts val="524"/>
              </a:spcBef>
              <a:spcAft>
                <a:spcPts val="0"/>
              </a:spcAft>
              <a:buClr>
                <a:schemeClr val="dk1"/>
              </a:buClr>
              <a:buSzPts val="2900"/>
              <a:buNone/>
            </a:pPr>
            <a:endParaRPr dirty="0"/>
          </a:p>
        </p:txBody>
      </p:sp>
    </p:spTree>
  </p:cSld>
  <p:clrMapOvr>
    <a:masterClrMapping/>
  </p:clrMapOvr>
  <p:transition advClick="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fc0ecd54a9_1_118"/>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14" name="Google Shape;214;g1fc0ecd54a9_1_118"/>
          <p:cNvSpPr txBox="1">
            <a:spLocks noGrp="1"/>
          </p:cNvSpPr>
          <p:nvPr>
            <p:ph type="body" idx="1"/>
          </p:nvPr>
        </p:nvSpPr>
        <p:spPr>
          <a:xfrm>
            <a:off x="518520" y="1301559"/>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spcBef>
                <a:spcPts val="325"/>
              </a:spcBef>
              <a:spcAft>
                <a:spcPts val="0"/>
              </a:spcAft>
              <a:buSzPts val="1800"/>
            </a:pPr>
            <a:r>
              <a:rPr lang="en-US" sz="2530" dirty="0"/>
              <a:t>New Directions for Projecting Land Power in the Indo-Pacific: Contexts, Constraints, and Concepts.  RAND Corporation (2022)</a:t>
            </a:r>
            <a:endParaRPr sz="2530" dirty="0"/>
          </a:p>
          <a:p>
            <a:pPr marL="826160" lvl="1" indent="-309810">
              <a:spcBef>
                <a:spcPts val="325"/>
              </a:spcBef>
              <a:spcAft>
                <a:spcPts val="0"/>
              </a:spcAft>
              <a:buSzPts val="1800"/>
            </a:pPr>
            <a:r>
              <a:rPr lang="en-US" dirty="0"/>
              <a:t>To Stay Relevant in a China-Focused Scenario, this study suggests that the Army ought to become a “Battlefield Enabler” and “Information Multiplier” to the joint force</a:t>
            </a:r>
            <a:endParaRPr dirty="0"/>
          </a:p>
          <a:p>
            <a:pPr marL="0" indent="0">
              <a:spcBef>
                <a:spcPts val="325"/>
              </a:spcBef>
              <a:spcAft>
                <a:spcPts val="0"/>
              </a:spcAft>
              <a:buSzPts val="1800"/>
              <a:buNone/>
            </a:pPr>
            <a:endParaRPr dirty="0"/>
          </a:p>
          <a:p>
            <a:pPr marL="0" indent="0">
              <a:spcBef>
                <a:spcPts val="325"/>
              </a:spcBef>
              <a:spcAft>
                <a:spcPts val="0"/>
              </a:spcAft>
              <a:buSzPts val="1800"/>
              <a:buNone/>
            </a:pPr>
            <a:endParaRPr dirty="0"/>
          </a:p>
        </p:txBody>
      </p:sp>
      <p:pic>
        <p:nvPicPr>
          <p:cNvPr id="3" name="Picture 2">
            <a:extLst>
              <a:ext uri="{FF2B5EF4-FFF2-40B4-BE49-F238E27FC236}">
                <a16:creationId xmlns:a16="http://schemas.microsoft.com/office/drawing/2014/main" id="{E6657F06-8D27-7F60-9F6A-56B9CFA0F5F1}"/>
              </a:ext>
            </a:extLst>
          </p:cNvPr>
          <p:cNvPicPr>
            <a:picLocks noChangeAspect="1"/>
          </p:cNvPicPr>
          <p:nvPr/>
        </p:nvPicPr>
        <p:blipFill>
          <a:blip r:embed="rId3"/>
          <a:stretch>
            <a:fillRect/>
          </a:stretch>
        </p:blipFill>
        <p:spPr>
          <a:xfrm>
            <a:off x="3048000" y="3559167"/>
            <a:ext cx="5626100" cy="3088240"/>
          </a:xfrm>
          <a:prstGeom prst="rect">
            <a:avLst/>
          </a:prstGeom>
        </p:spPr>
      </p:pic>
    </p:spTree>
  </p:cSld>
  <p:clrMapOvr>
    <a:masterClrMapping/>
  </p:clrMapOvr>
  <p:transition advClick="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fc0ecd54a9_1_124"/>
          <p:cNvSpPr txBox="1">
            <a:spLocks noGrp="1"/>
          </p:cNvSpPr>
          <p:nvPr>
            <p:ph type="title"/>
          </p:nvPr>
        </p:nvSpPr>
        <p:spPr>
          <a:xfrm>
            <a:off x="1042866" y="179"/>
            <a:ext cx="9443689" cy="966596"/>
          </a:xfrm>
          <a:prstGeom prst="rect">
            <a:avLst/>
          </a:prstGeom>
          <a:noFill/>
          <a:ln>
            <a:noFill/>
          </a:ln>
        </p:spPr>
        <p:txBody>
          <a:bodyPr spcFirstLastPara="1" vert="horz" wrap="square" lIns="82605" tIns="41291" rIns="82605" bIns="41291" numCol="1" anchor="ctr" anchorCtr="0" compatLnSpc="1">
            <a:prstTxWarp prst="textNoShape">
              <a:avLst/>
            </a:prstTxWarp>
            <a:noAutofit/>
          </a:bodyPr>
          <a:lstStyle/>
          <a:p>
            <a:pPr>
              <a:spcBef>
                <a:spcPts val="0"/>
              </a:spcBef>
              <a:spcAft>
                <a:spcPts val="0"/>
              </a:spcAft>
              <a:buSzPts val="1400"/>
            </a:pPr>
            <a:r>
              <a:rPr lang="en-US"/>
              <a:t>Current Literature</a:t>
            </a:r>
            <a:endParaRPr/>
          </a:p>
        </p:txBody>
      </p:sp>
      <p:sp>
        <p:nvSpPr>
          <p:cNvPr id="221" name="Google Shape;221;g1fc0ecd54a9_1_124"/>
          <p:cNvSpPr txBox="1">
            <a:spLocks noGrp="1"/>
          </p:cNvSpPr>
          <p:nvPr>
            <p:ph type="body" idx="1"/>
          </p:nvPr>
        </p:nvSpPr>
        <p:spPr>
          <a:xfrm>
            <a:off x="506717" y="1100914"/>
            <a:ext cx="10966498" cy="5011064"/>
          </a:xfrm>
          <a:prstGeom prst="rect">
            <a:avLst/>
          </a:prstGeom>
          <a:noFill/>
          <a:ln>
            <a:noFill/>
          </a:ln>
        </p:spPr>
        <p:txBody>
          <a:bodyPr spcFirstLastPara="1" vert="horz" wrap="square" lIns="90601" tIns="45289" rIns="90601" bIns="45289" numCol="1" anchor="t" anchorCtr="0" compatLnSpc="1">
            <a:prstTxWarp prst="textNoShape">
              <a:avLst/>
            </a:prstTxWarp>
            <a:noAutofit/>
          </a:bodyPr>
          <a:lstStyle/>
          <a:p>
            <a:pPr marL="413080" indent="-413080">
              <a:lnSpc>
                <a:spcPct val="115000"/>
              </a:lnSpc>
              <a:spcBef>
                <a:spcPts val="2168"/>
              </a:spcBef>
              <a:spcAft>
                <a:spcPts val="0"/>
              </a:spcAft>
              <a:buSzPts val="1800"/>
            </a:pPr>
            <a:r>
              <a:rPr lang="en-US" sz="2530" dirty="0" err="1"/>
              <a:t>Arrol</a:t>
            </a:r>
            <a:r>
              <a:rPr lang="en-US" sz="2530" dirty="0"/>
              <a:t>, Matthew, (2022) “The Key to Maximizing the Air Force’s Agile Combat Employment Concept? The Army” Modern War Institute at West Point.</a:t>
            </a:r>
            <a:endParaRPr dirty="0"/>
          </a:p>
          <a:p>
            <a:pPr marL="797474" lvl="1" indent="-309810">
              <a:lnSpc>
                <a:spcPct val="115000"/>
              </a:lnSpc>
              <a:spcBef>
                <a:spcPts val="2168"/>
              </a:spcBef>
              <a:spcAft>
                <a:spcPts val="0"/>
              </a:spcAft>
              <a:buSzPts val="2300"/>
            </a:pPr>
            <a:r>
              <a:rPr lang="en-US" dirty="0"/>
              <a:t>Air Force and Army should work more closely together to build ACE.</a:t>
            </a:r>
            <a:endParaRPr dirty="0"/>
          </a:p>
          <a:p>
            <a:pPr marL="797474" lvl="1" indent="-309810">
              <a:lnSpc>
                <a:spcPct val="115000"/>
              </a:lnSpc>
              <a:spcBef>
                <a:spcPts val="0"/>
              </a:spcBef>
              <a:spcAft>
                <a:spcPts val="0"/>
              </a:spcAft>
              <a:buSzPts val="2300"/>
            </a:pPr>
            <a:r>
              <a:rPr lang="en-US" dirty="0"/>
              <a:t>Joint investment will enhance defense of forward bases.</a:t>
            </a:r>
            <a:endParaRPr dirty="0"/>
          </a:p>
          <a:p>
            <a:pPr marL="797474" lvl="1" indent="-309810">
              <a:lnSpc>
                <a:spcPct val="115000"/>
              </a:lnSpc>
              <a:spcBef>
                <a:spcPts val="0"/>
              </a:spcBef>
              <a:spcAft>
                <a:spcPts val="0"/>
              </a:spcAft>
              <a:buSzPts val="2300"/>
            </a:pPr>
            <a:r>
              <a:rPr lang="en-US" dirty="0"/>
              <a:t>Lessons from Ukraine should be used to improve implementation.</a:t>
            </a:r>
          </a:p>
          <a:p>
            <a:pPr marL="797474" lvl="1" indent="-309810">
              <a:lnSpc>
                <a:spcPct val="115000"/>
              </a:lnSpc>
              <a:spcBef>
                <a:spcPts val="0"/>
              </a:spcBef>
              <a:spcAft>
                <a:spcPts val="0"/>
              </a:spcAft>
              <a:buSzPts val="2300"/>
            </a:pPr>
            <a:endParaRPr lang="en-US" dirty="0"/>
          </a:p>
          <a:p>
            <a:pPr marL="413080" indent="-413080">
              <a:spcBef>
                <a:spcPts val="325"/>
              </a:spcBef>
              <a:spcAft>
                <a:spcPts val="0"/>
              </a:spcAft>
              <a:buSzPts val="1800"/>
            </a:pPr>
            <a:r>
              <a:rPr lang="en-US" sz="2530" dirty="0"/>
              <a:t>Air Base Defense: Rethinking Army and Airforce Roles and Functions. RAND Corporation (2020)</a:t>
            </a:r>
          </a:p>
          <a:p>
            <a:pPr marL="826160" lvl="1" indent="-309810">
              <a:spcBef>
                <a:spcPts val="325"/>
              </a:spcBef>
              <a:spcAft>
                <a:spcPts val="0"/>
              </a:spcAft>
              <a:buSzPts val="1800"/>
            </a:pPr>
            <a:r>
              <a:rPr lang="en-US" dirty="0"/>
              <a:t>The misalignment of service responsibilities and priorities for air base defense is hindering the correction of enduring shortfalls.</a:t>
            </a:r>
          </a:p>
          <a:p>
            <a:pPr marL="398185" indent="-309810">
              <a:lnSpc>
                <a:spcPct val="115000"/>
              </a:lnSpc>
              <a:spcBef>
                <a:spcPts val="0"/>
              </a:spcBef>
              <a:spcAft>
                <a:spcPts val="0"/>
              </a:spcAft>
              <a:buSzPts val="2300"/>
            </a:pPr>
            <a:endParaRPr dirty="0"/>
          </a:p>
          <a:p>
            <a:pPr marL="1239241" lvl="1" indent="-206540">
              <a:spcBef>
                <a:spcPts val="0"/>
              </a:spcBef>
              <a:spcAft>
                <a:spcPts val="0"/>
              </a:spcAft>
              <a:buSzPts val="1800"/>
              <a:buNone/>
            </a:pPr>
            <a:endParaRPr dirty="0"/>
          </a:p>
        </p:txBody>
      </p:sp>
    </p:spTree>
  </p:cSld>
  <p:clrMapOvr>
    <a:masterClrMapping/>
  </p:clrMapOvr>
  <p:transition advClick="0">
    <p:wipe dir="r"/>
  </p:transition>
</p:sld>
</file>

<file path=ppt/theme/theme1.xml><?xml version="1.0" encoding="utf-8"?>
<a:theme xmlns:a="http://schemas.openxmlformats.org/drawingml/2006/main" name="AFIT Theme Generic">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FIT Theme Generic" id="{3EE01993-C3A0-44FF-B10E-AD852BCE85CE}" vid="{9E8D9F33-1A3D-46BD-8D6D-FA8B94FFBF78}"/>
    </a:ext>
  </a:extLst>
</a:theme>
</file>

<file path=ppt/theme/theme2.xml><?xml version="1.0" encoding="utf-8"?>
<a:theme xmlns:a="http://schemas.openxmlformats.org/drawingml/2006/main" name="1_AFIT Theme Generic">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FIT Theme Generic" id="{3EE01993-C3A0-44FF-B10E-AD852BCE85CE}" vid="{9E8D9F33-1A3D-46BD-8D6D-FA8B94FFBF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TotalTime>
  <Words>1424</Words>
  <Application>Microsoft Office PowerPoint</Application>
  <PresentationFormat>Widescreen</PresentationFormat>
  <Paragraphs>242</Paragraphs>
  <Slides>25</Slides>
  <Notes>8</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Cambria Math</vt:lpstr>
      <vt:lpstr>Times New Roman</vt:lpstr>
      <vt:lpstr>AFIT Theme Generic</vt:lpstr>
      <vt:lpstr>1_AFIT Theme Generic</vt:lpstr>
      <vt:lpstr>Modeling of the Resilient Basing – Agile Combat Employment Problem</vt:lpstr>
      <vt:lpstr>Problem Background</vt:lpstr>
      <vt:lpstr>Visualizing the Problem</vt:lpstr>
      <vt:lpstr>PowerPoint Presentation</vt:lpstr>
      <vt:lpstr>PowerPoint Presentation</vt:lpstr>
      <vt:lpstr>Current Literature</vt:lpstr>
      <vt:lpstr>Current Literature</vt:lpstr>
      <vt:lpstr>Current Literature</vt:lpstr>
      <vt:lpstr>Current Literature</vt:lpstr>
      <vt:lpstr>Framework: Resilience to LRPM Attack</vt:lpstr>
      <vt:lpstr>Problem Frame</vt:lpstr>
      <vt:lpstr>Modeling Approach</vt:lpstr>
      <vt:lpstr>Modeling Approach</vt:lpstr>
      <vt:lpstr>Modeling Approach Part 1</vt:lpstr>
      <vt:lpstr>Modeling Approach Part 2</vt:lpstr>
      <vt:lpstr>Modeling Approach Part 3</vt:lpstr>
      <vt:lpstr>Goal Model Output 1</vt:lpstr>
      <vt:lpstr>Goal Model Output 2</vt:lpstr>
      <vt:lpstr>Where am I at now?</vt:lpstr>
      <vt:lpstr>PowerPoint Presentation</vt:lpstr>
      <vt:lpstr>Questions?</vt:lpstr>
      <vt:lpstr>PowerPoint Presentation</vt:lpstr>
      <vt:lpstr>PowerPoint Presentation</vt:lpstr>
      <vt:lpstr>Visualizing the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Modeling of the Resilient Basing – Agile Combat Employment Problem</dc:title>
  <dc:creator>Olin Kennedy</dc:creator>
  <cp:lastModifiedBy>Olin Kennedy</cp:lastModifiedBy>
  <cp:revision>6</cp:revision>
  <cp:lastPrinted>2023-03-01T15:29:08Z</cp:lastPrinted>
  <dcterms:created xsi:type="dcterms:W3CDTF">2023-02-21T16:25:01Z</dcterms:created>
  <dcterms:modified xsi:type="dcterms:W3CDTF">2023-03-01T16:34:49Z</dcterms:modified>
</cp:coreProperties>
</file>