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1" r:id="rId5"/>
    <p:sldId id="282" r:id="rId6"/>
    <p:sldId id="283" r:id="rId7"/>
    <p:sldId id="284" r:id="rId8"/>
    <p:sldId id="259" r:id="rId9"/>
    <p:sldId id="258" r:id="rId10"/>
    <p:sldId id="289" r:id="rId11"/>
    <p:sldId id="288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96" y="2130126"/>
            <a:ext cx="10362617" cy="1470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83" y="3885869"/>
            <a:ext cx="8533235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572959"/>
      </p:ext>
    </p:extLst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750805"/>
      </p:ext>
    </p:extLst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4916" y="-114754"/>
            <a:ext cx="2740189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521" y="-114754"/>
            <a:ext cx="803996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328835"/>
      </p:ext>
    </p:extLst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8524" y="-114754"/>
            <a:ext cx="10966585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41746"/>
      </p:ext>
    </p:extLst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869" y="-114752"/>
            <a:ext cx="8970188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520" y="1550620"/>
            <a:ext cx="5389104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059" y="1550620"/>
            <a:ext cx="5391047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4564938"/>
      </p:ext>
    </p:extLst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869" y="-114752"/>
            <a:ext cx="8970188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8520" y="1550620"/>
            <a:ext cx="5389104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8520" y="3676442"/>
            <a:ext cx="5389104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4059" y="1550620"/>
            <a:ext cx="5391047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826774"/>
      </p:ext>
    </p:extLst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869" y="-114752"/>
            <a:ext cx="8970188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524" y="1550620"/>
            <a:ext cx="10966585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524" y="3676442"/>
            <a:ext cx="10966585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947547"/>
      </p:ext>
    </p:extLst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7018796"/>
      </p:ext>
    </p:extLst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474345"/>
      </p:ext>
    </p:extLst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520" y="1550620"/>
            <a:ext cx="5389104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059" y="1550620"/>
            <a:ext cx="5391047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883978"/>
      </p:ext>
    </p:extLst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98" y="273977"/>
            <a:ext cx="10972412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95" y="1534841"/>
            <a:ext cx="5387163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95" y="2174595"/>
            <a:ext cx="5387163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01" y="1534841"/>
            <a:ext cx="5389104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01" y="2174595"/>
            <a:ext cx="5389104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776261"/>
      </p:ext>
    </p:extLst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677089"/>
      </p:ext>
    </p:extLst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15642"/>
      </p:ext>
    </p:extLst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93" y="272545"/>
            <a:ext cx="4010272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63" y="272544"/>
            <a:ext cx="6814547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93" y="1434428"/>
            <a:ext cx="4010272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125457"/>
      </p:ext>
    </p:extLst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631" y="4801031"/>
            <a:ext cx="7313647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631" y="612505"/>
            <a:ext cx="7313647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631" y="5367629"/>
            <a:ext cx="7313647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302850"/>
      </p:ext>
    </p:extLst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/>
        </p:nvSpPr>
        <p:spPr bwMode="auto">
          <a:xfrm flipV="1">
            <a:off x="1" y="995081"/>
            <a:ext cx="12192003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867" y="-114753"/>
            <a:ext cx="8970188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522" y="1550619"/>
            <a:ext cx="10966585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7304" y="129099"/>
            <a:ext cx="1071995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 descr="AFIT(good)"/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243327" y="208539"/>
            <a:ext cx="1771123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26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advClick="0">
    <p:wipe dir="r"/>
  </p:transition>
  <p:txStyles>
    <p:titleStyle>
      <a:lvl1pPr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2C1-C430-1322-BE06-842DA551B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Value of Deception in Resilient Basing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BED27-05DD-E7FC-1082-821794AFA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MAJ Olin Kennedy, USA</a:t>
            </a:r>
          </a:p>
          <a:p>
            <a:r>
              <a:rPr lang="en-US" dirty="0"/>
              <a:t>2 Lt. Elisha Palm, USAF</a:t>
            </a:r>
          </a:p>
          <a:p>
            <a:r>
              <a:rPr lang="en-US" dirty="0"/>
              <a:t>Dr. Mark Gallagher, USAF</a:t>
            </a:r>
          </a:p>
          <a:p>
            <a:r>
              <a:rPr lang="en-US" dirty="0"/>
              <a:t>LTC Timothy </a:t>
            </a:r>
            <a:r>
              <a:rPr lang="en-US" dirty="0" err="1"/>
              <a:t>Holzmann</a:t>
            </a:r>
            <a:r>
              <a:rPr lang="en-US" dirty="0"/>
              <a:t>, USAF</a:t>
            </a:r>
          </a:p>
        </p:txBody>
      </p:sp>
    </p:spTree>
    <p:extLst>
      <p:ext uri="{BB962C8B-B14F-4D97-AF65-F5344CB8AC3E}">
        <p14:creationId xmlns:p14="http://schemas.microsoft.com/office/powerpoint/2010/main" val="3065561723"/>
      </p:ext>
    </p:extLst>
  </p:cSld>
  <p:clrMapOvr>
    <a:masterClrMapping/>
  </p:clrMapOvr>
  <p:transition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83D-DA92-12C2-C6D7-AC76CDF6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Cost/Value of Decoys vs. Shells</a:t>
            </a:r>
          </a:p>
        </p:txBody>
      </p:sp>
      <p:pic>
        <p:nvPicPr>
          <p:cNvPr id="10" name="Content Placeholder 9" descr="Chart, surface chart&#10;&#10;Description automatically generated">
            <a:extLst>
              <a:ext uri="{FF2B5EF4-FFF2-40B4-BE49-F238E27FC236}">
                <a16:creationId xmlns:a16="http://schemas.microsoft.com/office/drawing/2014/main" id="{638D6ED2-5E5F-7CCB-AC40-504EF84A7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734" y="2907044"/>
            <a:ext cx="7313266" cy="395095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A68B5FB-6F1E-7BC0-11DD-1BC77B49A89B}"/>
              </a:ext>
            </a:extLst>
          </p:cNvPr>
          <p:cNvGrpSpPr/>
          <p:nvPr/>
        </p:nvGrpSpPr>
        <p:grpSpPr>
          <a:xfrm>
            <a:off x="5868141" y="3137954"/>
            <a:ext cx="5293131" cy="3151693"/>
            <a:chOff x="2904057" y="2067648"/>
            <a:chExt cx="6536488" cy="342827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0661FF-3A1A-49BB-3E6E-B27EBABCD060}"/>
                </a:ext>
              </a:extLst>
            </p:cNvPr>
            <p:cNvCxnSpPr>
              <a:cxnSpLocks/>
            </p:cNvCxnSpPr>
            <p:nvPr/>
          </p:nvCxnSpPr>
          <p:spPr>
            <a:xfrm>
              <a:off x="7306939" y="2067648"/>
              <a:ext cx="0" cy="3428277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4">
                  <a:extLst>
                    <a:ext uri="{FF2B5EF4-FFF2-40B4-BE49-F238E27FC236}">
                      <a16:creationId xmlns:a16="http://schemas.microsoft.com/office/drawing/2014/main" id="{E0EF5AA6-21E9-93CC-8BEC-6B7654A81BBA}"/>
                    </a:ext>
                  </a:extLst>
                </p:cNvPr>
                <p:cNvSpPr txBox="1"/>
                <p:nvPr/>
              </p:nvSpPr>
              <p:spPr>
                <a:xfrm>
                  <a:off x="7568565" y="3894138"/>
                  <a:ext cx="1871980" cy="1384708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None/>
                  </a:pPr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$189.6 mil: 24 HAS + 24 Decoys                    </a:t>
                  </a:r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Δ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 0.9</a:t>
                  </a:r>
                </a:p>
              </p:txBody>
            </p:sp>
          </mc:Choice>
          <mc:Fallback>
            <p:sp>
              <p:nvSpPr>
                <p:cNvPr id="12" name="Text Box 14">
                  <a:extLst>
                    <a:ext uri="{FF2B5EF4-FFF2-40B4-BE49-F238E27FC236}">
                      <a16:creationId xmlns:a16="http://schemas.microsoft.com/office/drawing/2014/main" id="{E0EF5AA6-21E9-93CC-8BEC-6B7654A81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565" y="3894138"/>
                  <a:ext cx="1871980" cy="1384708"/>
                </a:xfrm>
                <a:prstGeom prst="rect">
                  <a:avLst/>
                </a:prstGeom>
                <a:blipFill>
                  <a:blip r:embed="rId3"/>
                  <a:stretch>
                    <a:fillRect l="-3200" t="-1905" r="-27600" b="-5714"/>
                  </a:stretch>
                </a:blipFill>
                <a:ln w="6350">
                  <a:solidFill>
                    <a:prstClr val="black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 Box 15">
                  <a:extLst>
                    <a:ext uri="{FF2B5EF4-FFF2-40B4-BE49-F238E27FC236}">
                      <a16:creationId xmlns:a16="http://schemas.microsoft.com/office/drawing/2014/main" id="{D2AB7179-E2E3-5952-2DB5-1F4CEA211AFA}"/>
                    </a:ext>
                  </a:extLst>
                </p:cNvPr>
                <p:cNvSpPr txBox="1"/>
                <p:nvPr/>
              </p:nvSpPr>
              <p:spPr>
                <a:xfrm>
                  <a:off x="3071494" y="2236147"/>
                  <a:ext cx="2211537" cy="74613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$2.4 mil: 24 Decoys </a:t>
                  </a:r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Δ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0.5</a:t>
                  </a:r>
                </a:p>
              </p:txBody>
            </p:sp>
          </mc:Choice>
          <mc:Fallback>
            <p:sp>
              <p:nvSpPr>
                <p:cNvPr id="13" name="Text Box 15">
                  <a:extLst>
                    <a:ext uri="{FF2B5EF4-FFF2-40B4-BE49-F238E27FC236}">
                      <a16:creationId xmlns:a16="http://schemas.microsoft.com/office/drawing/2014/main" id="{D2AB7179-E2E3-5952-2DB5-1F4CEA211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494" y="2236147"/>
                  <a:ext cx="2211537" cy="746131"/>
                </a:xfrm>
                <a:prstGeom prst="rect">
                  <a:avLst/>
                </a:prstGeom>
                <a:blipFill>
                  <a:blip r:embed="rId4"/>
                  <a:stretch>
                    <a:fillRect l="-3051" t="-3509" r="-1017" b="-9649"/>
                  </a:stretch>
                </a:blipFill>
                <a:ln w="6350">
                  <a:solidFill>
                    <a:prstClr val="black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3266AB-D5C7-4F0E-8049-A6AE93701E4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904057" y="2982278"/>
              <a:ext cx="1273207" cy="21903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18F5D5-ECBE-DB10-FD29-26AEA7D4920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7303129" y="2381250"/>
              <a:ext cx="1201426" cy="15128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E7851E1E-3F41-CA3E-D7D0-5E8A3F7AC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84" y="1215114"/>
            <a:ext cx="5563407" cy="2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1396"/>
      </p:ext>
    </p:extLst>
  </p:cSld>
  <p:clrMapOvr>
    <a:masterClrMapping/>
  </p:clrMapOvr>
  <p:transition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83D-DA92-12C2-C6D7-AC76CDF6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Universal Model of Decoy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B2A3-8874-07F4-69CF-477A483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1212"/>
      </p:ext>
    </p:extLst>
  </p:cSld>
  <p:clrMapOvr>
    <a:masterClrMapping/>
  </p:clrMapOvr>
  <p:transition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C28365-BCD0-ECA6-3F2B-A661CCB2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Answers and Contributions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23EE0BF-DE32-B1FC-C8D6-AC58A0DE3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767" y="1248778"/>
                <a:ext cx="10966585" cy="5152022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dirty="0"/>
                  <a:t>Should decoys and deception be part of a future solution to the LRPM Threat?</a:t>
                </a:r>
              </a:p>
              <a:p>
                <a:pPr marL="399289" lvl="1" indent="0">
                  <a:buNone/>
                </a:pPr>
                <a:r>
                  <a:rPr lang="en-US" dirty="0"/>
                  <a:t>	Given the relatively low-cost of Decoys and Shelters compared to Aircraft, there 	is strong evidence that Decoys and Shelters should part of a future solution 	against LRPM threats.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How can you capture/measure the value of Deception? </a:t>
                </a:r>
              </a:p>
              <a:p>
                <a:pPr marL="399289" lvl="1" indent="0">
                  <a:buNone/>
                </a:pPr>
                <a:r>
                  <a:rPr lang="en-US" dirty="0"/>
                  <a:t>	Using a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was a suitable way to capture the value of deception.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Is Deception Cost-Effective?</a:t>
                </a:r>
              </a:p>
              <a:p>
                <a:pPr marL="399289" lvl="1" indent="0">
                  <a:buNone/>
                </a:pPr>
                <a:r>
                  <a:rPr lang="en-US" dirty="0"/>
                  <a:t>	In a ‘</a:t>
                </a:r>
                <a:r>
                  <a:rPr lang="en-US" i="1" dirty="0"/>
                  <a:t>protect aircraft</a:t>
                </a:r>
                <a:r>
                  <a:rPr lang="en-US" dirty="0"/>
                  <a:t>’ context, deception is incredibly cost-effective given the 	massive costs of the aircraft.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23EE0BF-DE32-B1FC-C8D6-AC58A0DE3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67" y="1248778"/>
                <a:ext cx="10966585" cy="5152022"/>
              </a:xfrm>
              <a:blipFill>
                <a:blip r:embed="rId2"/>
                <a:stretch>
                  <a:fillRect l="-834" t="-1065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34460"/>
      </p:ext>
    </p:extLst>
  </p:cSld>
  <p:clrMapOvr>
    <a:masterClrMapping/>
  </p:clrMapOvr>
  <p:transition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334E-C343-6BCC-E3B1-88CBC006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2E0F-FE11-4992-F441-FE27681F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presented are based upon perfect decoys such that the enemy can only randomly guess which targets are real or not.</a:t>
            </a:r>
          </a:p>
          <a:p>
            <a:endParaRPr lang="en-US" dirty="0"/>
          </a:p>
          <a:p>
            <a:r>
              <a:rPr lang="en-US" dirty="0"/>
              <a:t>Costs of Decoys don’t take into account any personnel or activity that would be required to operationalize the deception.</a:t>
            </a:r>
          </a:p>
        </p:txBody>
      </p:sp>
    </p:spTree>
    <p:extLst>
      <p:ext uri="{BB962C8B-B14F-4D97-AF65-F5344CB8AC3E}">
        <p14:creationId xmlns:p14="http://schemas.microsoft.com/office/powerpoint/2010/main" val="4132021757"/>
      </p:ext>
    </p:extLst>
  </p:cSld>
  <p:clrMapOvr>
    <a:masterClrMapping/>
  </p:clrMapOvr>
  <p:transition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C0A-2D7F-96EB-DA6D-01E2D1E3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93" y="-159804"/>
            <a:ext cx="10972412" cy="1143239"/>
          </a:xfrm>
        </p:spPr>
        <p:txBody>
          <a:bodyPr/>
          <a:lstStyle/>
          <a:p>
            <a:r>
              <a:rPr lang="en-US" dirty="0"/>
              <a:t>Overall Problem and Research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13AF-9A8C-9A98-4F80-B03678A9D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15FC8-BB29-5DC0-C10A-5B8E11EAAC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Proliferation of Long-Range Precision Munitions (LRPM) affects the security of airbases, traditionally thought of as secure from attack.</a:t>
            </a:r>
          </a:p>
          <a:p>
            <a:r>
              <a:rPr lang="en-US" dirty="0"/>
              <a:t>Responses to this threat: </a:t>
            </a:r>
          </a:p>
          <a:p>
            <a:pPr lvl="1"/>
            <a:r>
              <a:rPr lang="en-US" i="1" dirty="0"/>
              <a:t>Resilient Basing (RB), </a:t>
            </a:r>
            <a:r>
              <a:rPr lang="en-US" dirty="0"/>
              <a:t>or How do I build a base that can withstand a missile attack?</a:t>
            </a:r>
          </a:p>
          <a:p>
            <a:pPr lvl="1"/>
            <a:r>
              <a:rPr lang="en-US" i="1" dirty="0"/>
              <a:t>Agile Combat Employment (ACE),</a:t>
            </a:r>
            <a:r>
              <a:rPr lang="en-US" dirty="0"/>
              <a:t> or How can I operate aircraft away from main bases in a way that enhances survivability but preserves sortie generation?</a:t>
            </a:r>
            <a:endParaRPr lang="en-US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E87ED-FF94-831A-4D4F-C2327000E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5734A6-CF95-8C3C-51BF-906FBE2929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RAND has done some very thorough studies and modeling into Resilient Basing and Agile Combat Employment</a:t>
            </a:r>
          </a:p>
          <a:p>
            <a:endParaRPr lang="en-US" dirty="0"/>
          </a:p>
          <a:p>
            <a:r>
              <a:rPr lang="en-US" dirty="0"/>
              <a:t>Deception and Decoys are often mentioned as critical but all examples found were historical/anecdotal.  We found no supporting analysis or modeling of this claim.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20344"/>
      </p:ext>
    </p:extLst>
  </p:cSld>
  <p:clrMapOvr>
    <a:masterClrMapping/>
  </p:clrMapOvr>
  <p:transition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C28365-BCD0-ECA6-3F2B-A661CCB2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3EE0BF-DE32-B1FC-C8D6-AC58A0DE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Should decoys and deception be part of a future solution to the LRPM Threat?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How can you capture/measure the value of Deception?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Is Deception Cost-Effective?</a:t>
            </a:r>
          </a:p>
        </p:txBody>
      </p:sp>
    </p:spTree>
    <p:extLst>
      <p:ext uri="{BB962C8B-B14F-4D97-AF65-F5344CB8AC3E}">
        <p14:creationId xmlns:p14="http://schemas.microsoft.com/office/powerpoint/2010/main" val="2152312225"/>
      </p:ext>
    </p:extLst>
  </p:cSld>
  <p:clrMapOvr>
    <a:masterClrMapping/>
  </p:clrMapOvr>
  <p:transition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2ABA-BAF1-63B6-4E88-F7D8CFE6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Game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9B438-90FF-F493-B302-83F8A694B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21" y="1146606"/>
                <a:ext cx="5866532" cy="5635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0" i="1" dirty="0">
                    <a:latin typeface="Cambria Math" panose="02040503050406030204" pitchFamily="18" charset="0"/>
                  </a:rPr>
                  <a:t>3 Parameters (S, G, P) 2 Events (A, B)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𝑆h𝑒𝑙𝑙𝑠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𝐺𝑢𝑒𝑠𝑠𝑒𝑠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𝑀𝑖𝑠𝑠𝑖𝑙𝑒𝑠</m:t>
                        </m:r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𝑃𝑟𝑖𝑧𝑒𝑠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𝐴𝑖𝑟𝑐𝑟𝑎𝑓𝑡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i="1" dirty="0">
                    <a:latin typeface="Cambria Math" panose="02040503050406030204" pitchFamily="18" charset="0"/>
                  </a:rPr>
                  <a:t>2 Events (A, B)</a:t>
                </a:r>
                <a:endParaRPr lang="en-US" sz="2400" b="0" dirty="0"/>
              </a:p>
              <a:p>
                <a:r>
                  <a:rPr lang="en-US" sz="2400" b="0" dirty="0"/>
                  <a:t>Blue places Prizes in shells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Red Picks Shells to Attack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So… </a:t>
                </a:r>
                <a:r>
                  <a:rPr lang="en-US" sz="2400" b="1" dirty="0"/>
                  <a:t>4 outcomes can be calculated: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9B438-90FF-F493-B302-83F8A694B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21" y="1146606"/>
                <a:ext cx="5866532" cy="5635933"/>
              </a:xfrm>
              <a:blipFill>
                <a:blip r:embed="rId2"/>
                <a:stretch>
                  <a:fillRect l="-1558" t="-865" b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4145EBC-C428-59AC-C6CB-1CFE03A5C7CA}"/>
              </a:ext>
            </a:extLst>
          </p:cNvPr>
          <p:cNvGrpSpPr/>
          <p:nvPr/>
        </p:nvGrpSpPr>
        <p:grpSpPr>
          <a:xfrm>
            <a:off x="6096000" y="1241857"/>
            <a:ext cx="5958315" cy="5476137"/>
            <a:chOff x="6004040" y="1242875"/>
            <a:chExt cx="5507441" cy="53798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D1EA1A-99AF-B4C4-947D-F3BE97E5A074}"/>
                </a:ext>
              </a:extLst>
            </p:cNvPr>
            <p:cNvGrpSpPr/>
            <p:nvPr/>
          </p:nvGrpSpPr>
          <p:grpSpPr>
            <a:xfrm>
              <a:off x="6004040" y="1242875"/>
              <a:ext cx="5430400" cy="5379869"/>
              <a:chOff x="6009298" y="1321150"/>
              <a:chExt cx="5452967" cy="424468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3F3CE8E-9538-510C-D753-627F2063AD40}"/>
                  </a:ext>
                </a:extLst>
              </p:cNvPr>
              <p:cNvGrpSpPr/>
              <p:nvPr/>
            </p:nvGrpSpPr>
            <p:grpSpPr>
              <a:xfrm>
                <a:off x="6101641" y="1321150"/>
                <a:ext cx="5360624" cy="4244687"/>
                <a:chOff x="7457878" y="2225702"/>
                <a:chExt cx="4581531" cy="3761552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D2B4C2F9-5FB1-9164-1195-02F49594FE3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7110" y="2225702"/>
                  <a:ext cx="0" cy="376155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7810976E-A1D1-31C2-CA71-B33BA77073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7878" y="4118489"/>
                  <a:ext cx="458153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C0C956-5DF8-07EE-5B35-251E81A82E5D}"/>
                  </a:ext>
                </a:extLst>
              </p:cNvPr>
              <p:cNvSpPr/>
              <p:nvPr/>
            </p:nvSpPr>
            <p:spPr bwMode="auto">
              <a:xfrm>
                <a:off x="6009299" y="1327550"/>
                <a:ext cx="2480682" cy="4102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200" dirty="0"/>
                  <a:t>P(A/C, Missile)</a:t>
                </a:r>
                <a:endParaRPr kumimoji="0" 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AA673B-9576-73B0-C34B-1E5DEA7B7B72}"/>
                  </a:ext>
                </a:extLst>
              </p:cNvPr>
              <p:cNvSpPr/>
              <p:nvPr/>
            </p:nvSpPr>
            <p:spPr bwMode="auto">
              <a:xfrm>
                <a:off x="8655683" y="1327550"/>
                <a:ext cx="2710552" cy="4102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P(No A/C, No Missile)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F39474-C1BA-135D-9BA6-7B68430A12B8}"/>
                  </a:ext>
                </a:extLst>
              </p:cNvPr>
              <p:cNvSpPr/>
              <p:nvPr/>
            </p:nvSpPr>
            <p:spPr bwMode="auto">
              <a:xfrm>
                <a:off x="6009298" y="3539462"/>
                <a:ext cx="2480680" cy="4102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200" dirty="0"/>
                  <a:t>P(A/C, No Missile)</a:t>
                </a:r>
                <a:endParaRPr kumimoji="0" 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A6E4A1-8EB7-804D-C88F-30B466E8CA63}"/>
                  </a:ext>
                </a:extLst>
              </p:cNvPr>
              <p:cNvSpPr/>
              <p:nvPr/>
            </p:nvSpPr>
            <p:spPr bwMode="auto">
              <a:xfrm>
                <a:off x="8675776" y="3539462"/>
                <a:ext cx="2690457" cy="4102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200" dirty="0"/>
                  <a:t>P(No A/C, Missile)</a:t>
                </a:r>
                <a:endParaRPr kumimoji="0" 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B4E0EA6-8E56-4F64-FFA9-494C63439EF9}"/>
                      </a:ext>
                    </a:extLst>
                  </p:cNvPr>
                  <p:cNvSpPr txBox="1"/>
                  <p:nvPr/>
                </p:nvSpPr>
                <p:spPr>
                  <a:xfrm>
                    <a:off x="6320905" y="1772606"/>
                    <a:ext cx="1098950" cy="291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B4E0EA6-8E56-4F64-FFA9-494C63439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0905" y="1772606"/>
                    <a:ext cx="1098950" cy="2914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31"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C27C5D7-0C9E-585C-DAAD-54E40179C4CD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628" y="3957921"/>
                    <a:ext cx="1894705" cy="291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C27C5D7-0C9E-585C-DAAD-54E40179C4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628" y="3957921"/>
                    <a:ext cx="1894705" cy="2914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896" b="-360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AF32CB7-135D-D39D-259F-EB03D6E8BEC5}"/>
                      </a:ext>
                    </a:extLst>
                  </p:cNvPr>
                  <p:cNvSpPr txBox="1"/>
                  <p:nvPr/>
                </p:nvSpPr>
                <p:spPr>
                  <a:xfrm>
                    <a:off x="8675776" y="1796388"/>
                    <a:ext cx="2690458" cy="291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AF32CB7-135D-D39D-259F-EB03D6E8B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5776" y="1796388"/>
                    <a:ext cx="2690458" cy="2914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11" b="-354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A3766F3-E6FB-E85D-8350-367CF1E976F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747" y="3981941"/>
                    <a:ext cx="2152252" cy="291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A3766F3-E6FB-E85D-8350-367CF1E976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747" y="3981941"/>
                    <a:ext cx="2152252" cy="2914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87" b="-360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CF0C199-2242-549E-760C-0D498AFE5E0B}"/>
                      </a:ext>
                    </a:extLst>
                  </p:cNvPr>
                  <p:cNvSpPr txBox="1"/>
                  <p:nvPr/>
                </p:nvSpPr>
                <p:spPr>
                  <a:xfrm>
                    <a:off x="6320904" y="2141938"/>
                    <a:ext cx="1095859" cy="5475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CF0C199-2242-549E-760C-0D498AFE5E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0904" y="2141938"/>
                    <a:ext cx="1095859" cy="5475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2708926-249C-41EB-6663-F16303CBBA2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411" y="4313403"/>
                    <a:ext cx="2014078" cy="1202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2708926-249C-41EB-6663-F16303CBB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5411" y="4313403"/>
                    <a:ext cx="2014078" cy="1202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37618A5-55B7-68E3-92AF-2C64F6EE3368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916" y="4299307"/>
                    <a:ext cx="2014078" cy="1202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37618A5-55B7-68E3-92AF-2C64F6EE3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1916" y="4299307"/>
                    <a:ext cx="2014078" cy="1202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A763D8-D2CA-D659-6D0E-2EEE58EC353E}"/>
                    </a:ext>
                  </a:extLst>
                </p:cNvPr>
                <p:cNvSpPr txBox="1"/>
                <p:nvPr/>
              </p:nvSpPr>
              <p:spPr>
                <a:xfrm>
                  <a:off x="8659482" y="2333994"/>
                  <a:ext cx="2851999" cy="1523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A763D8-D2CA-D659-6D0E-2EEE58EC3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482" y="2333994"/>
                  <a:ext cx="2851999" cy="15238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2196213"/>
      </p:ext>
    </p:extLst>
  </p:cSld>
  <p:clrMapOvr>
    <a:masterClrMapping/>
  </p:clrMapOvr>
  <p:transition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70A6-68F2-2E16-1289-C5C09B52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69" y="-114752"/>
            <a:ext cx="8970188" cy="114323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Shell Game Model Results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F679C3F-B45A-F1B1-C100-F11361528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8"/>
          <a:stretch/>
        </p:blipFill>
        <p:spPr>
          <a:xfrm>
            <a:off x="1001456" y="1890237"/>
            <a:ext cx="4476137" cy="3163615"/>
          </a:xfrm>
          <a:prstGeom prst="rect">
            <a:avLst/>
          </a:prstGeom>
          <a:noFill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A4796-B561-CE48-39D8-FF419B91C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2676" y="2010599"/>
            <a:ext cx="5765856" cy="283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6E6DD-54B3-7646-BEBF-EDB4164C5AE8}"/>
              </a:ext>
            </a:extLst>
          </p:cNvPr>
          <p:cNvSpPr txBox="1"/>
          <p:nvPr/>
        </p:nvSpPr>
        <p:spPr>
          <a:xfrm>
            <a:off x="857250" y="5006045"/>
            <a:ext cx="46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S = 32                     P, G = Varied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767F3-89A6-3081-CA2A-562DB4C08E6B}"/>
              </a:ext>
            </a:extLst>
          </p:cNvPr>
          <p:cNvSpPr txBox="1"/>
          <p:nvPr/>
        </p:nvSpPr>
        <p:spPr>
          <a:xfrm>
            <a:off x="449723" y="5569617"/>
            <a:ext cx="557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Linear Responses on Surviving Fighters by varying P, G as expected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BA73D-6601-4842-E17A-E5D9CADE69CA}"/>
              </a:ext>
            </a:extLst>
          </p:cNvPr>
          <p:cNvSpPr txBox="1"/>
          <p:nvPr/>
        </p:nvSpPr>
        <p:spPr>
          <a:xfrm>
            <a:off x="6781800" y="5015570"/>
            <a:ext cx="507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S = 32                     P = Varied, G=P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F3C94-D08D-E566-8F4A-615381D2B735}"/>
              </a:ext>
            </a:extLst>
          </p:cNvPr>
          <p:cNvSpPr txBox="1"/>
          <p:nvPr/>
        </p:nvSpPr>
        <p:spPr>
          <a:xfrm>
            <a:off x="6886051" y="1719876"/>
            <a:ext cx="504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To break out of the linearity, assume Guesses = Prizes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2EB5E-6953-B435-5C9C-905808A42216}"/>
              </a:ext>
            </a:extLst>
          </p:cNvPr>
          <p:cNvSpPr txBox="1"/>
          <p:nvPr/>
        </p:nvSpPr>
        <p:spPr>
          <a:xfrm>
            <a:off x="6524363" y="5569616"/>
            <a:ext cx="5579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Then, you can maximize surviving fighters with a 1:2 Aircraft/Shell Ratio </a:t>
            </a:r>
            <a:r>
              <a:rPr lang="en-US" i="1" dirty="0"/>
              <a:t>p=0.5 Binomial 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8C9B0C-1939-5202-07CA-27247A2E6801}"/>
              </a:ext>
            </a:extLst>
          </p:cNvPr>
          <p:cNvCxnSpPr>
            <a:cxnSpLocks/>
          </p:cNvCxnSpPr>
          <p:nvPr/>
        </p:nvCxnSpPr>
        <p:spPr bwMode="auto">
          <a:xfrm>
            <a:off x="9648825" y="2095130"/>
            <a:ext cx="0" cy="24502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987224-43E0-0176-B5A7-031891405F17}"/>
              </a:ext>
            </a:extLst>
          </p:cNvPr>
          <p:cNvSpPr txBox="1"/>
          <p:nvPr/>
        </p:nvSpPr>
        <p:spPr>
          <a:xfrm>
            <a:off x="9630115" y="3206694"/>
            <a:ext cx="1108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16 A/C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654E7-696D-3A90-3576-E699E8816189}"/>
              </a:ext>
            </a:extLst>
          </p:cNvPr>
          <p:cNvSpPr txBox="1"/>
          <p:nvPr/>
        </p:nvSpPr>
        <p:spPr>
          <a:xfrm>
            <a:off x="967665" y="1159457"/>
            <a:ext cx="443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What Happens if we vary P,G?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DA52D-B156-1CF9-16A6-5B856207DC89}"/>
              </a:ext>
            </a:extLst>
          </p:cNvPr>
          <p:cNvSpPr txBox="1"/>
          <p:nvPr/>
        </p:nvSpPr>
        <p:spPr>
          <a:xfrm>
            <a:off x="8619261" y="1143349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What if P=G?</a:t>
            </a:r>
          </a:p>
        </p:txBody>
      </p:sp>
    </p:spTree>
    <p:extLst>
      <p:ext uri="{BB962C8B-B14F-4D97-AF65-F5344CB8AC3E}">
        <p14:creationId xmlns:p14="http://schemas.microsoft.com/office/powerpoint/2010/main" val="2261310147"/>
      </p:ext>
    </p:extLst>
  </p:cSld>
  <p:clrMapOvr>
    <a:masterClrMapping/>
  </p:clrMapOvr>
  <p:transition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70A6-68F2-2E16-1289-C5C09B52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69" y="-114752"/>
            <a:ext cx="8970188" cy="114323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Shell Game Model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6E6DD-54B3-7646-BEBF-EDB4164C5AE8}"/>
              </a:ext>
            </a:extLst>
          </p:cNvPr>
          <p:cNvSpPr txBox="1"/>
          <p:nvPr/>
        </p:nvSpPr>
        <p:spPr>
          <a:xfrm>
            <a:off x="869315" y="4560327"/>
            <a:ext cx="487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S = Varied                     P = G =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767F3-89A6-3081-CA2A-562DB4C08E6B}"/>
              </a:ext>
            </a:extLst>
          </p:cNvPr>
          <p:cNvSpPr txBox="1"/>
          <p:nvPr/>
        </p:nvSpPr>
        <p:spPr>
          <a:xfrm>
            <a:off x="552025" y="5107951"/>
            <a:ext cx="5579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Non-Linear Response to Surviving Fighters to increasing S large changes at the small end of the spectrum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654E7-696D-3A90-3576-E699E8816189}"/>
              </a:ext>
            </a:extLst>
          </p:cNvPr>
          <p:cNvSpPr txBox="1"/>
          <p:nvPr/>
        </p:nvSpPr>
        <p:spPr>
          <a:xfrm>
            <a:off x="1551032" y="1141505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What if we vary S?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799A13-DDE9-EB80-9565-100EAE61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539" y="1155573"/>
            <a:ext cx="5391047" cy="30080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Take-aways:</a:t>
            </a:r>
          </a:p>
          <a:p>
            <a:r>
              <a:rPr lang="en-US" sz="2000" dirty="0"/>
              <a:t>Linear Relationship to Outcomes by Varying number of Aircraft at a Base or Enemy varying the size of the missile barrage</a:t>
            </a:r>
          </a:p>
          <a:p>
            <a:r>
              <a:rPr lang="en-US" sz="2000" dirty="0"/>
              <a:t>Non-Linear relationship to adding additional shells and playing shell game.  </a:t>
            </a:r>
          </a:p>
          <a:p>
            <a:r>
              <a:rPr lang="en-US" sz="2000" dirty="0"/>
              <a:t>First analytical evidence of value of deception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FC6FE3-10F9-FFEC-F873-F93C56CE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6" y="1716188"/>
            <a:ext cx="6122078" cy="2758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8">
                <a:extLst>
                  <a:ext uri="{FF2B5EF4-FFF2-40B4-BE49-F238E27FC236}">
                    <a16:creationId xmlns:a16="http://schemas.microsoft.com/office/drawing/2014/main" id="{E232AA4E-BCAE-E6C7-0812-8CBDC4A0F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17539" y="4163627"/>
                <a:ext cx="5391047" cy="2450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>
                <a:lvl1pPr marL="342868" indent="-34286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000" kern="0" dirty="0"/>
                  <a:t>Follow-On Questions: </a:t>
                </a:r>
              </a:p>
              <a:p>
                <a:pPr marL="0" indent="0">
                  <a:buFontTx/>
                  <a:buNone/>
                </a:pPr>
                <a:r>
                  <a:rPr lang="en-US" sz="2000" kern="0" dirty="0"/>
                  <a:t>	What happens if we can induce the 	enemy to fire either fewer missiles or 	more missiles (i.e.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kern="0" dirty="0"/>
                  <a:t>?</a:t>
                </a:r>
              </a:p>
              <a:p>
                <a:pPr marL="0" indent="0">
                  <a:buFontTx/>
                  <a:buNone/>
                </a:pPr>
                <a:endParaRPr lang="en-US" sz="2000" kern="0" dirty="0"/>
              </a:p>
              <a:p>
                <a:pPr marL="0" indent="0">
                  <a:buFontTx/>
                  <a:buNone/>
                </a:pPr>
                <a:r>
                  <a:rPr lang="en-US" sz="2000" kern="0" dirty="0"/>
                  <a:t>	Can we pair non-linear response with 	cost-estimates?</a:t>
                </a:r>
              </a:p>
              <a:p>
                <a:pPr marL="0" indent="0">
                  <a:buFontTx/>
                  <a:buNone/>
                </a:pPr>
                <a:r>
                  <a:rPr lang="en-US" sz="2000" kern="0" dirty="0"/>
                  <a:t>	</a:t>
                </a:r>
              </a:p>
            </p:txBody>
          </p:sp>
        </mc:Choice>
        <mc:Fallback>
          <p:sp>
            <p:nvSpPr>
              <p:cNvPr id="15" name="Content Placeholder 8">
                <a:extLst>
                  <a:ext uri="{FF2B5EF4-FFF2-40B4-BE49-F238E27FC236}">
                    <a16:creationId xmlns:a16="http://schemas.microsoft.com/office/drawing/2014/main" id="{E232AA4E-BCAE-E6C7-0812-8CBDC4A0F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7539" y="4163627"/>
                <a:ext cx="5391047" cy="2450237"/>
              </a:xfrm>
              <a:prstGeom prst="rect">
                <a:avLst/>
              </a:prstGeom>
              <a:blipFill>
                <a:blip r:embed="rId3"/>
                <a:stretch>
                  <a:fillRect l="-1244" t="-995" r="-566" b="-29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70904"/>
      </p:ext>
    </p:extLst>
  </p:cSld>
  <p:clrMapOvr>
    <a:masterClrMapping/>
  </p:clrMapOvr>
  <p:transition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4831-FCCD-2BCC-770B-552FB546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Inducing Enemy Error in Shell Game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217C-A82E-BD68-7EED-A65F0BE42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926272"/>
            <a:ext cx="3390900" cy="2091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3F986-BC54-B427-BB1E-F0AE4D558BE9}"/>
              </a:ext>
            </a:extLst>
          </p:cNvPr>
          <p:cNvSpPr txBox="1"/>
          <p:nvPr/>
        </p:nvSpPr>
        <p:spPr>
          <a:xfrm>
            <a:off x="523875" y="4257675"/>
            <a:ext cx="3086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S=32         P = Varied</a:t>
            </a:r>
          </a:p>
          <a:p>
            <a:pPr>
              <a:buNone/>
            </a:pPr>
            <a:r>
              <a:rPr lang="en-US" dirty="0"/>
              <a:t>Blue varies number of aircraft at the airbase at any given time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32BD4B7-B55D-2B48-B598-322885E65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2" y="1523049"/>
            <a:ext cx="3640276" cy="215455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0F8A541-8664-DF38-3094-C570717A5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434" y="1523048"/>
            <a:ext cx="3623911" cy="215455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53D78D3-8A95-9BD4-593E-8AA5D6226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62" y="4257674"/>
            <a:ext cx="3590925" cy="215455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AAA4BCB-5B62-11B4-5B38-619741931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434" y="4257674"/>
            <a:ext cx="3635762" cy="21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7918"/>
      </p:ext>
    </p:extLst>
  </p:cSld>
  <p:clrMapOvr>
    <a:masterClrMapping/>
  </p:clrMapOvr>
  <p:transition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D286-901A-0CAA-55AA-A0F717E5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67" y="-114753"/>
            <a:ext cx="8970188" cy="114323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Cost/Value of Decoys vs. Shells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03E9AA-E88F-5CA0-A45E-29017014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20" y="1984839"/>
            <a:ext cx="5389104" cy="3246934"/>
          </a:xfrm>
          <a:prstGeom prst="rect">
            <a:avLst/>
          </a:prstGeom>
          <a:noFill/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72956F-7B46-C172-72E5-E550CE3C89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3" y="1965217"/>
            <a:ext cx="5391150" cy="32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7606"/>
      </p:ext>
    </p:extLst>
  </p:cSld>
  <p:clrMapOvr>
    <a:masterClrMapping/>
  </p:clrMapOvr>
  <p:transition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83D-DA92-12C2-C6D7-AC76CDF6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67" y="-114753"/>
            <a:ext cx="8970188" cy="114323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Cost/Value of Decoys vs. Shells</a:t>
            </a:r>
          </a:p>
        </p:txBody>
      </p:sp>
      <p:pic>
        <p:nvPicPr>
          <p:cNvPr id="37" name="Content Placeholder 36" descr="Chart, line chart&#10;&#10;Description automatically generated">
            <a:extLst>
              <a:ext uri="{FF2B5EF4-FFF2-40B4-BE49-F238E27FC236}">
                <a16:creationId xmlns:a16="http://schemas.microsoft.com/office/drawing/2014/main" id="{6246D805-DC81-B807-9851-36647EFF8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520" y="2341867"/>
            <a:ext cx="5389104" cy="253287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277E7172-F655-ECF1-BC09-27F73E33819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4059" y="1550620"/>
                <a:ext cx="5391047" cy="4115373"/>
              </a:xfrm>
            </p:spPr>
            <p:txBody>
              <a:bodyPr/>
              <a:lstStyle/>
              <a:p>
                <a:r>
                  <a:rPr lang="en-US" dirty="0"/>
                  <a:t>Measure of Value is </a:t>
                </a:r>
                <a:r>
                  <a:rPr lang="el-GR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High-Decoy Solutions dominate the Pareto Frontier</a:t>
                </a:r>
              </a:p>
            </p:txBody>
          </p:sp>
        </mc:Choice>
        <mc:Fallback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277E7172-F655-ECF1-BC09-27F73E338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4059" y="1550620"/>
                <a:ext cx="5391047" cy="4115373"/>
              </a:xfrm>
              <a:blipFill>
                <a:blip r:embed="rId3"/>
                <a:stretch>
                  <a:fillRect l="-1810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736583"/>
      </p:ext>
    </p:extLst>
  </p:cSld>
  <p:clrMapOvr>
    <a:masterClrMapping/>
  </p:clrMapOvr>
  <p:transition advClick="0">
    <p:wipe dir="r"/>
  </p:transition>
</p:sld>
</file>

<file path=ppt/theme/theme1.xml><?xml version="1.0" encoding="utf-8"?>
<a:theme xmlns:a="http://schemas.openxmlformats.org/drawingml/2006/main" name="AFIT Theme Generi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FIT Theme Generic" id="{3EE01993-C3A0-44FF-B10E-AD852BCE85CE}" vid="{9E8D9F33-1A3D-46BD-8D6D-FA8B94FFBF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 Theme Generic</Template>
  <TotalTime>299</TotalTime>
  <Words>800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AFIT Theme Generic</vt:lpstr>
      <vt:lpstr>The Value of Deception in Resilient Basing</vt:lpstr>
      <vt:lpstr>Overall Problem and Research Gap</vt:lpstr>
      <vt:lpstr>Research Questions</vt:lpstr>
      <vt:lpstr>Shell Game Model</vt:lpstr>
      <vt:lpstr>Shell Game Model Results</vt:lpstr>
      <vt:lpstr>Shell Game Model Results</vt:lpstr>
      <vt:lpstr>Inducing Enemy Error in Shell Game Model</vt:lpstr>
      <vt:lpstr>Cost/Value of Decoys vs. Shells</vt:lpstr>
      <vt:lpstr>Cost/Value of Decoys vs. Shells</vt:lpstr>
      <vt:lpstr>Cost/Value of Decoys vs. Shells</vt:lpstr>
      <vt:lpstr>Towards a Universal Model of Decoy Value</vt:lpstr>
      <vt:lpstr>Research Answers and Contributions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Deception in Resilient Basing</dc:title>
  <dc:creator>Olin Kennedy</dc:creator>
  <cp:lastModifiedBy>Olin Kennedy</cp:lastModifiedBy>
  <cp:revision>1</cp:revision>
  <dcterms:created xsi:type="dcterms:W3CDTF">2023-03-30T15:06:13Z</dcterms:created>
  <dcterms:modified xsi:type="dcterms:W3CDTF">2023-03-30T20:06:12Z</dcterms:modified>
</cp:coreProperties>
</file>