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5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3493750" cy="7589838"/>
  <p:notesSz cx="7086600" cy="86868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34">
          <p15:clr>
            <a:srgbClr val="A4A3A4"/>
          </p15:clr>
        </p15:guide>
        <p15:guide id="2" pos="42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iMgTS9yFNl0NhkfjFmeigMg9I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FC1BBF-F41D-47EF-B452-CDDDEE28881B}">
  <a:tblStyle styleId="{74FC1BBF-F41D-47EF-B452-CDDDEE28881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1440"/>
      </p:cViewPr>
      <p:guideLst>
        <p:guide orient="horz" pos="1234"/>
        <p:guide pos="42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736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0646" cy="43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15955" y="0"/>
            <a:ext cx="3070646" cy="43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54050" y="650875"/>
            <a:ext cx="5797550" cy="3260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45309" y="4128013"/>
            <a:ext cx="5195983" cy="390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253054"/>
            <a:ext cx="3070646" cy="43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15955" y="8253054"/>
            <a:ext cx="3070646" cy="43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c0ecd54a9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650875"/>
            <a:ext cx="5797550" cy="3260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g1fc0ecd54a9_1_80:notes"/>
          <p:cNvSpPr txBox="1">
            <a:spLocks noGrp="1"/>
          </p:cNvSpPr>
          <p:nvPr>
            <p:ph type="body" idx="1"/>
          </p:nvPr>
        </p:nvSpPr>
        <p:spPr>
          <a:xfrm>
            <a:off x="945309" y="4128013"/>
            <a:ext cx="5195983" cy="390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1fc0ecd54a9_1_80:notes"/>
          <p:cNvSpPr txBox="1">
            <a:spLocks noGrp="1"/>
          </p:cNvSpPr>
          <p:nvPr>
            <p:ph type="sldNum" idx="12"/>
          </p:nvPr>
        </p:nvSpPr>
        <p:spPr>
          <a:xfrm>
            <a:off x="4015955" y="8253054"/>
            <a:ext cx="3070646" cy="43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b1834fa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650875"/>
            <a:ext cx="5797500" cy="3260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9" name="Google Shape;269;g1eb1834fa67_0_7:notes"/>
          <p:cNvSpPr txBox="1">
            <a:spLocks noGrp="1"/>
          </p:cNvSpPr>
          <p:nvPr>
            <p:ph type="body" idx="1"/>
          </p:nvPr>
        </p:nvSpPr>
        <p:spPr>
          <a:xfrm>
            <a:off x="945309" y="4128013"/>
            <a:ext cx="51960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the stakeholders view the problem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ACE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have we executed this?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Then current literature</a:t>
            </a:r>
            <a:endParaRPr/>
          </a:p>
        </p:txBody>
      </p:sp>
      <p:sp>
        <p:nvSpPr>
          <p:cNvPr id="270" name="Google Shape;270;g1eb1834fa67_0_7:notes"/>
          <p:cNvSpPr txBox="1">
            <a:spLocks noGrp="1"/>
          </p:cNvSpPr>
          <p:nvPr>
            <p:ph type="sldNum" idx="12"/>
          </p:nvPr>
        </p:nvSpPr>
        <p:spPr>
          <a:xfrm>
            <a:off x="4015955" y="8253054"/>
            <a:ext cx="3070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c0ecd54a9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650875"/>
            <a:ext cx="5797550" cy="3260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4" name="Google Shape;174;g1fc0ecd54a9_1_87:notes"/>
          <p:cNvSpPr txBox="1">
            <a:spLocks noGrp="1"/>
          </p:cNvSpPr>
          <p:nvPr>
            <p:ph type="body" idx="1"/>
          </p:nvPr>
        </p:nvSpPr>
        <p:spPr>
          <a:xfrm>
            <a:off x="945309" y="4128013"/>
            <a:ext cx="5195983" cy="390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1fc0ecd54a9_1_87:notes"/>
          <p:cNvSpPr txBox="1">
            <a:spLocks noGrp="1"/>
          </p:cNvSpPr>
          <p:nvPr>
            <p:ph type="sldNum" idx="12"/>
          </p:nvPr>
        </p:nvSpPr>
        <p:spPr>
          <a:xfrm>
            <a:off x="4015955" y="8253054"/>
            <a:ext cx="3070646" cy="43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c0ecd54a9_1_94:notes"/>
          <p:cNvSpPr txBox="1">
            <a:spLocks noGrp="1"/>
          </p:cNvSpPr>
          <p:nvPr>
            <p:ph type="body" idx="1"/>
          </p:nvPr>
        </p:nvSpPr>
        <p:spPr>
          <a:xfrm>
            <a:off x="945309" y="4128013"/>
            <a:ext cx="5195983" cy="3908169"/>
          </a:xfrm>
          <a:prstGeom prst="rect">
            <a:avLst/>
          </a:prstGeom>
        </p:spPr>
        <p:txBody>
          <a:bodyPr spcFirstLastPara="1" wrap="square" lIns="89200" tIns="44575" rIns="89200" bIns="44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fc0ecd54a9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650875"/>
            <a:ext cx="5797550" cy="3260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c0ecd54a9_1_100:notes"/>
          <p:cNvSpPr txBox="1">
            <a:spLocks noGrp="1"/>
          </p:cNvSpPr>
          <p:nvPr>
            <p:ph type="body" idx="1"/>
          </p:nvPr>
        </p:nvSpPr>
        <p:spPr>
          <a:xfrm>
            <a:off x="945309" y="4128013"/>
            <a:ext cx="5195983" cy="3908169"/>
          </a:xfrm>
          <a:prstGeom prst="rect">
            <a:avLst/>
          </a:prstGeom>
        </p:spPr>
        <p:txBody>
          <a:bodyPr spcFirstLastPara="1" wrap="square" lIns="89200" tIns="44575" rIns="89200" bIns="44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fc0ecd54a9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650875"/>
            <a:ext cx="5797550" cy="3260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b1834fa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650875"/>
            <a:ext cx="5797500" cy="3260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5" name="Google Shape;195;g1eb1834fa67_0_0:notes"/>
          <p:cNvSpPr txBox="1">
            <a:spLocks noGrp="1"/>
          </p:cNvSpPr>
          <p:nvPr>
            <p:ph type="body" idx="1"/>
          </p:nvPr>
        </p:nvSpPr>
        <p:spPr>
          <a:xfrm>
            <a:off x="945309" y="4128013"/>
            <a:ext cx="51960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1eb1834fa67_0_0:notes"/>
          <p:cNvSpPr txBox="1">
            <a:spLocks noGrp="1"/>
          </p:cNvSpPr>
          <p:nvPr>
            <p:ph type="sldNum" idx="12"/>
          </p:nvPr>
        </p:nvSpPr>
        <p:spPr>
          <a:xfrm>
            <a:off x="4015955" y="8253054"/>
            <a:ext cx="3070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c0ecd54a9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650875"/>
            <a:ext cx="5797550" cy="3260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3" name="Google Shape;203;g1fc0ecd54a9_1_112:notes"/>
          <p:cNvSpPr txBox="1">
            <a:spLocks noGrp="1"/>
          </p:cNvSpPr>
          <p:nvPr>
            <p:ph type="body" idx="1"/>
          </p:nvPr>
        </p:nvSpPr>
        <p:spPr>
          <a:xfrm>
            <a:off x="945309" y="4128013"/>
            <a:ext cx="51960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g1fc0ecd54a9_1_112:notes"/>
          <p:cNvSpPr txBox="1">
            <a:spLocks noGrp="1"/>
          </p:cNvSpPr>
          <p:nvPr>
            <p:ph type="sldNum" idx="12"/>
          </p:nvPr>
        </p:nvSpPr>
        <p:spPr>
          <a:xfrm>
            <a:off x="4015955" y="8253054"/>
            <a:ext cx="3070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c0ecd54a9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650875"/>
            <a:ext cx="5797550" cy="3260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0" name="Google Shape;210;g1fc0ecd54a9_1_118:notes"/>
          <p:cNvSpPr txBox="1">
            <a:spLocks noGrp="1"/>
          </p:cNvSpPr>
          <p:nvPr>
            <p:ph type="body" idx="1"/>
          </p:nvPr>
        </p:nvSpPr>
        <p:spPr>
          <a:xfrm>
            <a:off x="945309" y="4128013"/>
            <a:ext cx="51960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1fc0ecd54a9_1_118:notes"/>
          <p:cNvSpPr txBox="1">
            <a:spLocks noGrp="1"/>
          </p:cNvSpPr>
          <p:nvPr>
            <p:ph type="sldNum" idx="12"/>
          </p:nvPr>
        </p:nvSpPr>
        <p:spPr>
          <a:xfrm>
            <a:off x="4015955" y="8253054"/>
            <a:ext cx="3070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c0ecd54a9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650875"/>
            <a:ext cx="5797550" cy="3260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g1fc0ecd54a9_1_124:notes"/>
          <p:cNvSpPr txBox="1">
            <a:spLocks noGrp="1"/>
          </p:cNvSpPr>
          <p:nvPr>
            <p:ph type="body" idx="1"/>
          </p:nvPr>
        </p:nvSpPr>
        <p:spPr>
          <a:xfrm>
            <a:off x="945309" y="4128013"/>
            <a:ext cx="51960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1fc0ecd54a9_1_124:notes"/>
          <p:cNvSpPr txBox="1">
            <a:spLocks noGrp="1"/>
          </p:cNvSpPr>
          <p:nvPr>
            <p:ph type="sldNum" idx="12"/>
          </p:nvPr>
        </p:nvSpPr>
        <p:spPr>
          <a:xfrm>
            <a:off x="4015955" y="8253054"/>
            <a:ext cx="3070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c0ecd54a9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650875"/>
            <a:ext cx="5797550" cy="3260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g1fc0ecd54a9_1_130:notes"/>
          <p:cNvSpPr txBox="1">
            <a:spLocks noGrp="1"/>
          </p:cNvSpPr>
          <p:nvPr>
            <p:ph type="body" idx="1"/>
          </p:nvPr>
        </p:nvSpPr>
        <p:spPr>
          <a:xfrm>
            <a:off x="945309" y="4128013"/>
            <a:ext cx="5195983" cy="390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1fc0ecd54a9_1_130:notes"/>
          <p:cNvSpPr txBox="1">
            <a:spLocks noGrp="1"/>
          </p:cNvSpPr>
          <p:nvPr>
            <p:ph type="sldNum" idx="12"/>
          </p:nvPr>
        </p:nvSpPr>
        <p:spPr>
          <a:xfrm>
            <a:off x="4015955" y="8253054"/>
            <a:ext cx="3070646" cy="43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00" tIns="44575" rIns="89200" bIns="44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ctrTitle"/>
          </p:nvPr>
        </p:nvSpPr>
        <p:spPr>
          <a:xfrm>
            <a:off x="3836894" y="1745129"/>
            <a:ext cx="8689788" cy="1864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ubTitle" idx="1"/>
          </p:nvPr>
        </p:nvSpPr>
        <p:spPr>
          <a:xfrm>
            <a:off x="3836895" y="3609788"/>
            <a:ext cx="8689788" cy="1051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989" y="1592277"/>
            <a:ext cx="3236912" cy="26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 txBox="1"/>
          <p:nvPr/>
        </p:nvSpPr>
        <p:spPr>
          <a:xfrm>
            <a:off x="2494756" y="6627815"/>
            <a:ext cx="8504238" cy="41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since 1947:  Granting degrees since 1956</a:t>
            </a:r>
            <a:endParaRPr/>
          </a:p>
        </p:txBody>
      </p:sp>
      <p:pic>
        <p:nvPicPr>
          <p:cNvPr id="27" name="Google Shape;27;p7" descr="afitpan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713" y="4718054"/>
            <a:ext cx="9966325" cy="185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2645886" y="5313363"/>
            <a:ext cx="8094531" cy="62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>
            <a:spLocks noGrp="1"/>
          </p:cNvSpPr>
          <p:nvPr>
            <p:ph type="pic" idx="2"/>
          </p:nvPr>
        </p:nvSpPr>
        <p:spPr>
          <a:xfrm>
            <a:off x="2645886" y="1284941"/>
            <a:ext cx="8094531" cy="3947471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2645886" y="5940436"/>
            <a:ext cx="8094531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6"/>
          <p:cNvSpPr txBox="1"/>
          <p:nvPr/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4365363" y="-2075385"/>
            <a:ext cx="4554537" cy="1213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 rot="5400000">
            <a:off x="8588796" y="2439007"/>
            <a:ext cx="5786719" cy="353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 rot="5400000">
            <a:off x="2198666" y="-245711"/>
            <a:ext cx="5786718" cy="89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/>
          <p:nvPr/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579718" y="1456766"/>
            <a:ext cx="12490823" cy="5738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Text">
  <p:cSld name="Title, 2 Content and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>
            <a:off x="573883" y="1716100"/>
            <a:ext cx="5964503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2"/>
          </p:nvPr>
        </p:nvSpPr>
        <p:spPr>
          <a:xfrm>
            <a:off x="573883" y="4068764"/>
            <a:ext cx="5964503" cy="220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3"/>
          </p:nvPr>
        </p:nvSpPr>
        <p:spPr>
          <a:xfrm>
            <a:off x="6744727" y="1716094"/>
            <a:ext cx="596665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>
  <p:cSld name="Title and Content over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573884" y="1716100"/>
            <a:ext cx="12137496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2"/>
          </p:nvPr>
        </p:nvSpPr>
        <p:spPr>
          <a:xfrm>
            <a:off x="573884" y="4068764"/>
            <a:ext cx="12137496" cy="220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8ea8dc8af_4_142"/>
          <p:cNvSpPr txBox="1">
            <a:spLocks noGrp="1"/>
          </p:cNvSpPr>
          <p:nvPr>
            <p:ph type="title"/>
          </p:nvPr>
        </p:nvSpPr>
        <p:spPr>
          <a:xfrm>
            <a:off x="454290" y="80958"/>
            <a:ext cx="97785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3675" tIns="123675" rIns="123675" bIns="1236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82" name="Google Shape;82;g1e8ea8dc8af_4_142"/>
          <p:cNvSpPr txBox="1">
            <a:spLocks noGrp="1"/>
          </p:cNvSpPr>
          <p:nvPr>
            <p:ph type="dt" idx="10"/>
          </p:nvPr>
        </p:nvSpPr>
        <p:spPr>
          <a:xfrm>
            <a:off x="674688" y="7034643"/>
            <a:ext cx="31485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3675" tIns="123675" rIns="123675" bIns="123675" anchor="ctr" anchorCtr="0">
            <a:noAutofit/>
          </a:bodyPr>
          <a:lstStyle>
            <a:lvl1pPr marL="0" marR="0" lvl="0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622300" marR="0" lvl="1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231900" marR="0" lvl="2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54200" marR="0" lvl="3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476500" marR="0" lvl="4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3086100" marR="0" lvl="5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708400" marR="0" lvl="6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4330700" marR="0" lvl="7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953000" marR="0" lvl="8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83" name="Google Shape;83;g1e8ea8dc8af_4_142"/>
          <p:cNvSpPr txBox="1">
            <a:spLocks noGrp="1"/>
          </p:cNvSpPr>
          <p:nvPr>
            <p:ph type="ftr" idx="11"/>
          </p:nvPr>
        </p:nvSpPr>
        <p:spPr>
          <a:xfrm>
            <a:off x="4610365" y="7034643"/>
            <a:ext cx="4272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3675" tIns="123675" rIns="123675" bIns="123675" anchor="ctr" anchorCtr="0">
            <a:noAutofit/>
          </a:bodyPr>
          <a:lstStyle>
            <a:lvl1pPr marL="0" marR="0" lvl="0" indent="-1206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622300" marR="0" lvl="1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231900" marR="0" lvl="2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54200" marR="0" lvl="3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476500" marR="0" lvl="4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3086100" marR="0" lvl="5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708400" marR="0" lvl="6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4330700" marR="0" lvl="7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953000" marR="0" lvl="8" indent="-1206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84" name="Google Shape;84;g1e8ea8dc8af_4_142"/>
          <p:cNvSpPr txBox="1">
            <a:spLocks noGrp="1"/>
          </p:cNvSpPr>
          <p:nvPr>
            <p:ph type="sldNum" idx="12"/>
          </p:nvPr>
        </p:nvSpPr>
        <p:spPr>
          <a:xfrm>
            <a:off x="9670521" y="7034643"/>
            <a:ext cx="31485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3675" tIns="61825" rIns="123675" bIns="618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c0ecd54a9_1_13"/>
          <p:cNvSpPr txBox="1">
            <a:spLocks noGrp="1"/>
          </p:cNvSpPr>
          <p:nvPr>
            <p:ph type="ctrTitle"/>
          </p:nvPr>
        </p:nvSpPr>
        <p:spPr>
          <a:xfrm>
            <a:off x="3836894" y="1745129"/>
            <a:ext cx="8689788" cy="1864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g1fc0ecd54a9_1_13"/>
          <p:cNvSpPr txBox="1">
            <a:spLocks noGrp="1"/>
          </p:cNvSpPr>
          <p:nvPr>
            <p:ph type="subTitle" idx="1"/>
          </p:nvPr>
        </p:nvSpPr>
        <p:spPr>
          <a:xfrm>
            <a:off x="3836895" y="3609788"/>
            <a:ext cx="8689788" cy="1051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g1fc0ecd54a9_1_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989" y="1592277"/>
            <a:ext cx="3236912" cy="26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fc0ecd54a9_1_13"/>
          <p:cNvSpPr txBox="1"/>
          <p:nvPr/>
        </p:nvSpPr>
        <p:spPr>
          <a:xfrm>
            <a:off x="2494756" y="6627815"/>
            <a:ext cx="8504238" cy="41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since 1947:  Granting degrees since 1956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1fc0ecd54a9_1_13" descr="afitpan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713" y="4718054"/>
            <a:ext cx="9966325" cy="185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c0ecd54a9_1_1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g1fc0ecd54a9_1_1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g1fc0ecd54a9_1_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c0ecd54a9_1_23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g1fc0ecd54a9_1_23"/>
          <p:cNvSpPr txBox="1">
            <a:spLocks noGrp="1"/>
          </p:cNvSpPr>
          <p:nvPr>
            <p:ph type="body" idx="1"/>
          </p:nvPr>
        </p:nvSpPr>
        <p:spPr>
          <a:xfrm>
            <a:off x="573883" y="1440329"/>
            <a:ext cx="12137496" cy="554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573883" y="1440329"/>
            <a:ext cx="12137496" cy="554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>
  <p:cSld name="Title, Content and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c0ecd54a9_1_26"/>
          <p:cNvSpPr txBox="1">
            <a:spLocks noGrp="1"/>
          </p:cNvSpPr>
          <p:nvPr>
            <p:ph type="body" idx="1"/>
          </p:nvPr>
        </p:nvSpPr>
        <p:spPr>
          <a:xfrm>
            <a:off x="573883" y="1458260"/>
            <a:ext cx="5964503" cy="532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3" name="Google Shape;113;g1fc0ecd54a9_1_26"/>
          <p:cNvSpPr txBox="1">
            <a:spLocks noGrp="1"/>
          </p:cNvSpPr>
          <p:nvPr>
            <p:ph type="body" idx="2"/>
          </p:nvPr>
        </p:nvSpPr>
        <p:spPr>
          <a:xfrm>
            <a:off x="6744727" y="1458260"/>
            <a:ext cx="5966653" cy="532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4" name="Google Shape;114;g1fc0ecd54a9_1_26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c0ecd54a9_1_30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c0ecd54a9_1_32"/>
          <p:cNvSpPr txBox="1">
            <a:spLocks noGrp="1"/>
          </p:cNvSpPr>
          <p:nvPr>
            <p:ph type="body" idx="1"/>
          </p:nvPr>
        </p:nvSpPr>
        <p:spPr>
          <a:xfrm>
            <a:off x="567905" y="1500941"/>
            <a:ext cx="596450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19" name="Google Shape;119;g1fc0ecd54a9_1_32"/>
          <p:cNvSpPr txBox="1">
            <a:spLocks noGrp="1"/>
          </p:cNvSpPr>
          <p:nvPr>
            <p:ph type="body" idx="2"/>
          </p:nvPr>
        </p:nvSpPr>
        <p:spPr>
          <a:xfrm>
            <a:off x="6720821" y="1500941"/>
            <a:ext cx="596665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20" name="Google Shape;120;g1fc0ecd54a9_1_32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c0ecd54a9_1_36"/>
          <p:cNvSpPr txBox="1">
            <a:spLocks noGrp="1"/>
          </p:cNvSpPr>
          <p:nvPr>
            <p:ph type="body" idx="1"/>
          </p:nvPr>
        </p:nvSpPr>
        <p:spPr>
          <a:xfrm>
            <a:off x="674910" y="1698626"/>
            <a:ext cx="596235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g1fc0ecd54a9_1_36"/>
          <p:cNvSpPr txBox="1">
            <a:spLocks noGrp="1"/>
          </p:cNvSpPr>
          <p:nvPr>
            <p:ph type="body" idx="2"/>
          </p:nvPr>
        </p:nvSpPr>
        <p:spPr>
          <a:xfrm>
            <a:off x="674910" y="2406662"/>
            <a:ext cx="5962355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24" name="Google Shape;124;g1fc0ecd54a9_1_36"/>
          <p:cNvSpPr txBox="1">
            <a:spLocks noGrp="1"/>
          </p:cNvSpPr>
          <p:nvPr>
            <p:ph type="body" idx="3"/>
          </p:nvPr>
        </p:nvSpPr>
        <p:spPr>
          <a:xfrm>
            <a:off x="6854344" y="1698626"/>
            <a:ext cx="5964503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g1fc0ecd54a9_1_36"/>
          <p:cNvSpPr txBox="1">
            <a:spLocks noGrp="1"/>
          </p:cNvSpPr>
          <p:nvPr>
            <p:ph type="body" idx="4"/>
          </p:nvPr>
        </p:nvSpPr>
        <p:spPr>
          <a:xfrm>
            <a:off x="6854344" y="2406662"/>
            <a:ext cx="5964503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26" name="Google Shape;126;g1fc0ecd54a9_1_36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c0ecd54a9_1_42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c0ecd54a9_1_44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c0ecd54a9_1_46"/>
          <p:cNvSpPr txBox="1">
            <a:spLocks noGrp="1"/>
          </p:cNvSpPr>
          <p:nvPr>
            <p:ph type="title"/>
          </p:nvPr>
        </p:nvSpPr>
        <p:spPr>
          <a:xfrm>
            <a:off x="674904" y="1323606"/>
            <a:ext cx="4438451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g1fc0ecd54a9_1_46"/>
          <p:cNvSpPr txBox="1">
            <a:spLocks noGrp="1"/>
          </p:cNvSpPr>
          <p:nvPr>
            <p:ph type="body" idx="1"/>
          </p:nvPr>
        </p:nvSpPr>
        <p:spPr>
          <a:xfrm>
            <a:off x="5276709" y="1323604"/>
            <a:ext cx="7542142" cy="5692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134" name="Google Shape;134;g1fc0ecd54a9_1_46"/>
          <p:cNvSpPr txBox="1">
            <a:spLocks noGrp="1"/>
          </p:cNvSpPr>
          <p:nvPr>
            <p:ph type="body" idx="2"/>
          </p:nvPr>
        </p:nvSpPr>
        <p:spPr>
          <a:xfrm>
            <a:off x="674904" y="2609469"/>
            <a:ext cx="4438451" cy="440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35" name="Google Shape;135;g1fc0ecd54a9_1_46"/>
          <p:cNvSpPr txBox="1"/>
          <p:nvPr/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c0ecd54a9_1_51"/>
          <p:cNvSpPr txBox="1">
            <a:spLocks noGrp="1"/>
          </p:cNvSpPr>
          <p:nvPr>
            <p:ph type="title"/>
          </p:nvPr>
        </p:nvSpPr>
        <p:spPr>
          <a:xfrm>
            <a:off x="2645886" y="5313363"/>
            <a:ext cx="8094531" cy="62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g1fc0ecd54a9_1_51"/>
          <p:cNvSpPr>
            <a:spLocks noGrp="1"/>
          </p:cNvSpPr>
          <p:nvPr>
            <p:ph type="pic" idx="2"/>
          </p:nvPr>
        </p:nvSpPr>
        <p:spPr>
          <a:xfrm>
            <a:off x="2645886" y="1284941"/>
            <a:ext cx="8094531" cy="3947471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fc0ecd54a9_1_51"/>
          <p:cNvSpPr txBox="1">
            <a:spLocks noGrp="1"/>
          </p:cNvSpPr>
          <p:nvPr>
            <p:ph type="body" idx="1"/>
          </p:nvPr>
        </p:nvSpPr>
        <p:spPr>
          <a:xfrm>
            <a:off x="2645886" y="5940436"/>
            <a:ext cx="8094531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40" name="Google Shape;140;g1fc0ecd54a9_1_51"/>
          <p:cNvSpPr txBox="1"/>
          <p:nvPr/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c0ecd54a9_1_56"/>
          <p:cNvSpPr txBox="1">
            <a:spLocks noGrp="1"/>
          </p:cNvSpPr>
          <p:nvPr>
            <p:ph type="body" idx="1"/>
          </p:nvPr>
        </p:nvSpPr>
        <p:spPr>
          <a:xfrm rot="5400000">
            <a:off x="4365363" y="-2075385"/>
            <a:ext cx="4554537" cy="1213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3" name="Google Shape;143;g1fc0ecd54a9_1_56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c0ecd54a9_1_59"/>
          <p:cNvSpPr txBox="1">
            <a:spLocks noGrp="1"/>
          </p:cNvSpPr>
          <p:nvPr>
            <p:ph type="title"/>
          </p:nvPr>
        </p:nvSpPr>
        <p:spPr>
          <a:xfrm rot="5400000">
            <a:off x="8588796" y="2439007"/>
            <a:ext cx="5786719" cy="353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g1fc0ecd54a9_1_59"/>
          <p:cNvSpPr txBox="1">
            <a:spLocks noGrp="1"/>
          </p:cNvSpPr>
          <p:nvPr>
            <p:ph type="body" idx="1"/>
          </p:nvPr>
        </p:nvSpPr>
        <p:spPr>
          <a:xfrm rot="5400000">
            <a:off x="2198666" y="-245711"/>
            <a:ext cx="5786718" cy="89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7" name="Google Shape;147;g1fc0ecd54a9_1_59"/>
          <p:cNvSpPr txBox="1"/>
          <p:nvPr/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>
  <p:cSld name="Title, Content and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573883" y="1458260"/>
            <a:ext cx="5964503" cy="532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6744727" y="1458260"/>
            <a:ext cx="5966653" cy="532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c0ecd54a9_1_63"/>
          <p:cNvSpPr txBox="1">
            <a:spLocks noGrp="1"/>
          </p:cNvSpPr>
          <p:nvPr>
            <p:ph type="body" idx="1"/>
          </p:nvPr>
        </p:nvSpPr>
        <p:spPr>
          <a:xfrm>
            <a:off x="579718" y="1456766"/>
            <a:ext cx="12490823" cy="5738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0" name="Google Shape;150;g1fc0ecd54a9_1_63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Text">
  <p:cSld name="Title, 2 Content and 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c0ecd54a9_1_66"/>
          <p:cNvSpPr txBox="1">
            <a:spLocks noGrp="1"/>
          </p:cNvSpPr>
          <p:nvPr>
            <p:ph type="body" idx="1"/>
          </p:nvPr>
        </p:nvSpPr>
        <p:spPr>
          <a:xfrm>
            <a:off x="573883" y="1716100"/>
            <a:ext cx="5964503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3" name="Google Shape;153;g1fc0ecd54a9_1_66"/>
          <p:cNvSpPr txBox="1">
            <a:spLocks noGrp="1"/>
          </p:cNvSpPr>
          <p:nvPr>
            <p:ph type="body" idx="2"/>
          </p:nvPr>
        </p:nvSpPr>
        <p:spPr>
          <a:xfrm>
            <a:off x="573883" y="4068764"/>
            <a:ext cx="5964503" cy="220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4" name="Google Shape;154;g1fc0ecd54a9_1_66"/>
          <p:cNvSpPr txBox="1">
            <a:spLocks noGrp="1"/>
          </p:cNvSpPr>
          <p:nvPr>
            <p:ph type="body" idx="3"/>
          </p:nvPr>
        </p:nvSpPr>
        <p:spPr>
          <a:xfrm>
            <a:off x="6744727" y="1716094"/>
            <a:ext cx="596665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5" name="Google Shape;155;g1fc0ecd54a9_1_66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>
  <p:cSld name="Title and Content over 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c0ecd54a9_1_71"/>
          <p:cNvSpPr txBox="1">
            <a:spLocks noGrp="1"/>
          </p:cNvSpPr>
          <p:nvPr>
            <p:ph type="body" idx="1"/>
          </p:nvPr>
        </p:nvSpPr>
        <p:spPr>
          <a:xfrm>
            <a:off x="573884" y="1716100"/>
            <a:ext cx="12137496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8" name="Google Shape;158;g1fc0ecd54a9_1_71"/>
          <p:cNvSpPr txBox="1">
            <a:spLocks noGrp="1"/>
          </p:cNvSpPr>
          <p:nvPr>
            <p:ph type="body" idx="2"/>
          </p:nvPr>
        </p:nvSpPr>
        <p:spPr>
          <a:xfrm>
            <a:off x="573884" y="4068764"/>
            <a:ext cx="12137496" cy="220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9" name="Google Shape;159;g1fc0ecd54a9_1_71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type="titleOnly">
  <p:cSld name="TITLE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c0ecd54a9_1_75"/>
          <p:cNvSpPr txBox="1">
            <a:spLocks noGrp="1"/>
          </p:cNvSpPr>
          <p:nvPr>
            <p:ph type="title"/>
          </p:nvPr>
        </p:nvSpPr>
        <p:spPr>
          <a:xfrm>
            <a:off x="454290" y="80958"/>
            <a:ext cx="97785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3675" tIns="123675" rIns="123675" bIns="123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g1fc0ecd54a9_1_75"/>
          <p:cNvSpPr txBox="1">
            <a:spLocks noGrp="1"/>
          </p:cNvSpPr>
          <p:nvPr>
            <p:ph type="dt" idx="10"/>
          </p:nvPr>
        </p:nvSpPr>
        <p:spPr>
          <a:xfrm>
            <a:off x="674688" y="7034643"/>
            <a:ext cx="31485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3675" tIns="123675" rIns="123675" bIns="123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g1fc0ecd54a9_1_75"/>
          <p:cNvSpPr txBox="1">
            <a:spLocks noGrp="1"/>
          </p:cNvSpPr>
          <p:nvPr>
            <p:ph type="ftr" idx="11"/>
          </p:nvPr>
        </p:nvSpPr>
        <p:spPr>
          <a:xfrm>
            <a:off x="4610365" y="7034643"/>
            <a:ext cx="4272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3675" tIns="123675" rIns="123675" bIns="123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g1fc0ecd54a9_1_75"/>
          <p:cNvSpPr txBox="1">
            <a:spLocks noGrp="1"/>
          </p:cNvSpPr>
          <p:nvPr>
            <p:ph type="sldNum" idx="12"/>
          </p:nvPr>
        </p:nvSpPr>
        <p:spPr>
          <a:xfrm>
            <a:off x="9670521" y="7034643"/>
            <a:ext cx="31485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3675" tIns="61825" rIns="123675" bIns="618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567905" y="1500941"/>
            <a:ext cx="596450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41275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6720821" y="1500941"/>
            <a:ext cx="596665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41275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674910" y="1698626"/>
            <a:ext cx="596235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674910" y="2406662"/>
            <a:ext cx="5962355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854344" y="1698626"/>
            <a:ext cx="5964503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854344" y="2406662"/>
            <a:ext cx="5964503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674904" y="1323606"/>
            <a:ext cx="4438451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5276709" y="1323604"/>
            <a:ext cx="7542142" cy="5692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1275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2"/>
          </p:nvPr>
        </p:nvSpPr>
        <p:spPr>
          <a:xfrm>
            <a:off x="674904" y="2609469"/>
            <a:ext cx="4438451" cy="440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1154213" y="0"/>
            <a:ext cx="10452093" cy="106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 rot="10800000" flipH="1">
            <a:off x="8903664" y="1095375"/>
            <a:ext cx="4572000" cy="8413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DDDD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6"/>
          <p:cNvSpPr txBox="1"/>
          <p:nvPr/>
        </p:nvSpPr>
        <p:spPr>
          <a:xfrm flipH="1">
            <a:off x="8903650" y="1095375"/>
            <a:ext cx="4572000" cy="8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573883" y="1716094"/>
            <a:ext cx="12137496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marR="0" lvl="0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/>
          <p:nvPr/>
        </p:nvSpPr>
        <p:spPr>
          <a:xfrm rot="10800000" flipH="1">
            <a:off x="-17473" y="1095375"/>
            <a:ext cx="4572000" cy="82550"/>
          </a:xfrm>
          <a:prstGeom prst="rect">
            <a:avLst/>
          </a:prstGeom>
          <a:gradFill>
            <a:gsLst>
              <a:gs pos="0">
                <a:srgbClr val="000099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6" descr="chrmblue_std small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74102" y="142875"/>
            <a:ext cx="980112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/>
          <p:nvPr/>
        </p:nvSpPr>
        <p:spPr>
          <a:xfrm>
            <a:off x="4540704" y="998541"/>
            <a:ext cx="4412342" cy="30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Develop America's Airmen Today ... for Tomorrow</a:t>
            </a:r>
            <a:endParaRPr/>
          </a:p>
        </p:txBody>
      </p:sp>
      <p:sp>
        <p:nvSpPr>
          <p:cNvPr id="16" name="Google Shape;16;p6"/>
          <p:cNvSpPr/>
          <p:nvPr/>
        </p:nvSpPr>
        <p:spPr>
          <a:xfrm rot="10800000" flipH="1">
            <a:off x="-15323" y="7202499"/>
            <a:ext cx="3840480" cy="46037"/>
          </a:xfrm>
          <a:prstGeom prst="rect">
            <a:avLst/>
          </a:prstGeom>
          <a:gradFill>
            <a:gsLst>
              <a:gs pos="0">
                <a:srgbClr val="000099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"/>
          <p:cNvSpPr/>
          <p:nvPr/>
        </p:nvSpPr>
        <p:spPr>
          <a:xfrm rot="10800000" flipH="1">
            <a:off x="9650801" y="7179479"/>
            <a:ext cx="3840480" cy="4603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DDDD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6"/>
          <p:cNvSpPr txBox="1"/>
          <p:nvPr/>
        </p:nvSpPr>
        <p:spPr>
          <a:xfrm flipH="1">
            <a:off x="9650800" y="7179475"/>
            <a:ext cx="3840480" cy="4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6" descr="AFIT(good)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1648140" y="230804"/>
            <a:ext cx="1649101" cy="69449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"/>
          <p:cNvSpPr txBox="1"/>
          <p:nvPr/>
        </p:nvSpPr>
        <p:spPr>
          <a:xfrm>
            <a:off x="3891267" y="7058030"/>
            <a:ext cx="5711217" cy="28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075" tIns="41525" rIns="83075" bIns="415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Air University: The Intellectual and Leadership Center of the Air Force</a:t>
            </a:r>
            <a:endParaRPr/>
          </a:p>
        </p:txBody>
      </p:sp>
      <p:sp>
        <p:nvSpPr>
          <p:cNvPr id="21" name="Google Shape;21;p6"/>
          <p:cNvSpPr txBox="1"/>
          <p:nvPr/>
        </p:nvSpPr>
        <p:spPr>
          <a:xfrm>
            <a:off x="5613760" y="7321559"/>
            <a:ext cx="2266230" cy="267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00" tIns="41100" rIns="82200" bIns="41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Aim High…Fly – Fight – Win 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c0ecd54a9_1_0"/>
          <p:cNvSpPr/>
          <p:nvPr/>
        </p:nvSpPr>
        <p:spPr>
          <a:xfrm rot="10800000" flipH="1">
            <a:off x="8903664" y="1095375"/>
            <a:ext cx="4572000" cy="8413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DDDD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fc0ecd54a9_1_0"/>
          <p:cNvSpPr txBox="1"/>
          <p:nvPr/>
        </p:nvSpPr>
        <p:spPr>
          <a:xfrm flipH="1">
            <a:off x="8903650" y="1095375"/>
            <a:ext cx="4572000" cy="8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fc0ecd54a9_1_0"/>
          <p:cNvSpPr txBox="1">
            <a:spLocks noGrp="1"/>
          </p:cNvSpPr>
          <p:nvPr>
            <p:ph type="body" idx="1"/>
          </p:nvPr>
        </p:nvSpPr>
        <p:spPr>
          <a:xfrm>
            <a:off x="573883" y="1716094"/>
            <a:ext cx="12137496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>
            <a:lvl1pPr marL="457200" marR="0" lvl="0" indent="-412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g1fc0ecd54a9_1_0"/>
          <p:cNvSpPr/>
          <p:nvPr/>
        </p:nvSpPr>
        <p:spPr>
          <a:xfrm rot="10800000" flipH="1">
            <a:off x="-17473" y="1095375"/>
            <a:ext cx="4572000" cy="82550"/>
          </a:xfrm>
          <a:prstGeom prst="rect">
            <a:avLst/>
          </a:prstGeom>
          <a:gradFill>
            <a:gsLst>
              <a:gs pos="0">
                <a:srgbClr val="000099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1fc0ecd54a9_1_0" descr="chrmblue_std small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74102" y="142875"/>
            <a:ext cx="980112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fc0ecd54a9_1_0"/>
          <p:cNvSpPr txBox="1"/>
          <p:nvPr/>
        </p:nvSpPr>
        <p:spPr>
          <a:xfrm>
            <a:off x="4540704" y="998541"/>
            <a:ext cx="4412342" cy="30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Develop America's Airmen Today ... for Tomorrow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fc0ecd54a9_1_0"/>
          <p:cNvSpPr/>
          <p:nvPr/>
        </p:nvSpPr>
        <p:spPr>
          <a:xfrm rot="10800000" flipH="1">
            <a:off x="-15323" y="7202499"/>
            <a:ext cx="3840480" cy="46037"/>
          </a:xfrm>
          <a:prstGeom prst="rect">
            <a:avLst/>
          </a:prstGeom>
          <a:gradFill>
            <a:gsLst>
              <a:gs pos="0">
                <a:srgbClr val="000099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fc0ecd54a9_1_0"/>
          <p:cNvSpPr/>
          <p:nvPr/>
        </p:nvSpPr>
        <p:spPr>
          <a:xfrm rot="10800000" flipH="1">
            <a:off x="9650801" y="7179479"/>
            <a:ext cx="3840480" cy="4603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DDDD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fc0ecd54a9_1_0"/>
          <p:cNvSpPr txBox="1"/>
          <p:nvPr/>
        </p:nvSpPr>
        <p:spPr>
          <a:xfrm flipH="1">
            <a:off x="9650800" y="7179475"/>
            <a:ext cx="3840480" cy="4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1fc0ecd54a9_1_0" descr="AFIT(good)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1648140" y="230804"/>
            <a:ext cx="1649101" cy="69449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fc0ecd54a9_1_0"/>
          <p:cNvSpPr txBox="1"/>
          <p:nvPr/>
        </p:nvSpPr>
        <p:spPr>
          <a:xfrm>
            <a:off x="3891267" y="7058030"/>
            <a:ext cx="5711217" cy="28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075" tIns="41525" rIns="83075" bIns="415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Air University: The Intellectual and Leadership Center of the Air Force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fc0ecd54a9_1_0"/>
          <p:cNvSpPr txBox="1"/>
          <p:nvPr/>
        </p:nvSpPr>
        <p:spPr>
          <a:xfrm>
            <a:off x="5613760" y="7321559"/>
            <a:ext cx="2266230" cy="267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00" tIns="41100" rIns="82200" bIns="41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Aim High…Fly – Fight – Win 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c0ecd54a9_1_80"/>
          <p:cNvSpPr txBox="1">
            <a:spLocks noGrp="1"/>
          </p:cNvSpPr>
          <p:nvPr>
            <p:ph type="ctrTitle"/>
          </p:nvPr>
        </p:nvSpPr>
        <p:spPr>
          <a:xfrm>
            <a:off x="3836894" y="1745129"/>
            <a:ext cx="8689788" cy="1864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i="1"/>
              <a:t>Framing the Topic: Resilient Basing</a:t>
            </a:r>
            <a:endParaRPr/>
          </a:p>
        </p:txBody>
      </p:sp>
      <p:sp>
        <p:nvSpPr>
          <p:cNvPr id="171" name="Google Shape;171;g1fc0ecd54a9_1_80"/>
          <p:cNvSpPr txBox="1">
            <a:spLocks noGrp="1"/>
          </p:cNvSpPr>
          <p:nvPr>
            <p:ph type="subTitle" idx="1"/>
          </p:nvPr>
        </p:nvSpPr>
        <p:spPr>
          <a:xfrm>
            <a:off x="3836895" y="2518348"/>
            <a:ext cx="8689788" cy="214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/>
              <a:t>Olin Kennedy, MAJ, USA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/>
              <a:t>Ian MacDonald, Capt, USAF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/>
              <a:t>Jung Yae, Capt, USAF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/>
              <a:t>Tyler Lucas, 1st Lt, USAF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1eb1834fa67_0_7" descr="air traffic control - Does a military equivalent to civil ATC exist? -  Aviation Stack Exchan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9463" y="1573440"/>
            <a:ext cx="84201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eb1834fa67_0_7"/>
          <p:cNvSpPr txBox="1">
            <a:spLocks noGrp="1"/>
          </p:cNvSpPr>
          <p:nvPr>
            <p:ph type="body" idx="1"/>
          </p:nvPr>
        </p:nvSpPr>
        <p:spPr>
          <a:xfrm>
            <a:off x="5376875" y="5271350"/>
            <a:ext cx="2006700" cy="1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1fc0ecd54a9_1_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3206" y="1304988"/>
            <a:ext cx="5577703" cy="579138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fc0ecd54a9_1_87"/>
          <p:cNvSpPr txBox="1"/>
          <p:nvPr/>
        </p:nvSpPr>
        <p:spPr>
          <a:xfrm>
            <a:off x="248173" y="1492161"/>
            <a:ext cx="5076176" cy="5098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Prompt: </a:t>
            </a:r>
            <a:r>
              <a:rPr lang="en-US" sz="15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we mitigate China’s long range precision munitions (LRPM) capability in the Indo-Pacific theater?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LRPM makes it hard to build and preserve combat power in theatre.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 is a concept meant to preserve combat power against LRPM.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desired to preserve enough combat power in the Pacific to contest China and stop an invasion of Taiwan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the cost of preserving enough combat power to do this is prohibitive in the near-term?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fc0ecd54a9_1_87"/>
          <p:cNvSpPr txBox="1"/>
          <p:nvPr/>
        </p:nvSpPr>
        <p:spPr>
          <a:xfrm>
            <a:off x="1271751" y="283778"/>
            <a:ext cx="9792489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i="1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Background of the Problem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c0ecd54a9_1_94"/>
          <p:cNvSpPr txBox="1"/>
          <p:nvPr/>
        </p:nvSpPr>
        <p:spPr>
          <a:xfrm>
            <a:off x="876960" y="1789132"/>
            <a:ext cx="50763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CSAF:</a:t>
            </a:r>
            <a:endParaRPr sz="1500"/>
          </a:p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9"/>
              <a:buFont typeface="Arial"/>
              <a:buChar char="-"/>
            </a:pPr>
            <a:r>
              <a:rPr lang="en-US" sz="16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infrastructure and personnel vulnerable to LRPMs</a:t>
            </a:r>
            <a:endParaRPr sz="1500"/>
          </a:p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9"/>
              <a:buFont typeface="Arial"/>
              <a:buChar char="-"/>
            </a:pPr>
            <a:r>
              <a:rPr lang="en-US" sz="1649"/>
              <a:t>Access to</a:t>
            </a:r>
            <a:r>
              <a:rPr lang="en-US" sz="16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partner nation assets</a:t>
            </a:r>
            <a:endParaRPr sz="1500"/>
          </a:p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9"/>
              <a:buFont typeface="Arial"/>
              <a:buChar char="-"/>
            </a:pPr>
            <a:r>
              <a:rPr lang="en-US" sz="16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 cost solution</a:t>
            </a:r>
            <a:endParaRPr sz="1500"/>
          </a:p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9"/>
              <a:buFont typeface="Arial"/>
              <a:buChar char="-"/>
            </a:pPr>
            <a:r>
              <a:rPr lang="en-US" sz="16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attack in moments</a:t>
            </a:r>
            <a:endParaRPr sz="1500"/>
          </a:p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9"/>
              <a:buFont typeface="Arial"/>
              <a:buChar char="-"/>
            </a:pPr>
            <a:r>
              <a:rPr lang="en-US" sz="16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desired from DAF</a:t>
            </a:r>
            <a:endParaRPr sz="1500"/>
          </a:p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9"/>
              <a:buFont typeface="Arial"/>
              <a:buChar char="-"/>
            </a:pPr>
            <a:r>
              <a:rPr lang="en-US" sz="16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joint/multinational cooperation</a:t>
            </a:r>
            <a:endParaRPr sz="1500"/>
          </a:p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9"/>
              <a:buFont typeface="Arial"/>
              <a:buChar char="-"/>
            </a:pPr>
            <a:r>
              <a:rPr lang="en-US" sz="16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Adequate Airbase coverage</a:t>
            </a:r>
            <a:endParaRPr sz="1500"/>
          </a:p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9"/>
              <a:buFont typeface="Arial"/>
              <a:buChar char="-"/>
            </a:pPr>
            <a:r>
              <a:rPr lang="en-US" sz="16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</a:t>
            </a:r>
            <a:endParaRPr sz="1500"/>
          </a:p>
        </p:txBody>
      </p:sp>
      <p:sp>
        <p:nvSpPr>
          <p:cNvPr id="185" name="Google Shape;185;g1fc0ecd54a9_1_94"/>
          <p:cNvSpPr txBox="1"/>
          <p:nvPr/>
        </p:nvSpPr>
        <p:spPr>
          <a:xfrm>
            <a:off x="6915174" y="1789125"/>
            <a:ext cx="5877300" cy="4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Indo-PACOM: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and control – clear coordination and communication lines between joint services</a:t>
            </a:r>
            <a:endParaRPr sz="1500"/>
          </a:p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viable COAs to the Commander in Chief</a:t>
            </a:r>
            <a:endParaRPr sz="1500"/>
          </a:p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Maximize joint force lethality</a:t>
            </a:r>
            <a:endParaRPr sz="1500"/>
          </a:p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effective operations</a:t>
            </a:r>
            <a:endParaRPr sz="1500"/>
          </a:p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Posturing to prevent adversary air and sea control</a:t>
            </a:r>
            <a:endParaRPr sz="1500"/>
          </a:p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innovative and experimental scenarios to counter adversary capabilities</a:t>
            </a:r>
            <a:endParaRPr sz="1500"/>
          </a:p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interoperability</a:t>
            </a:r>
            <a:endParaRPr sz="1500"/>
          </a:p>
          <a:p>
            <a:pPr marL="28575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Synergy among all sister services in Theater to achieve national war objectives.</a:t>
            </a:r>
            <a:endParaRPr sz="1500"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7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9"/>
              <a:buFont typeface="Arial"/>
              <a:buNone/>
            </a:pPr>
            <a:endParaRPr sz="164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fc0ecd54a9_1_94"/>
          <p:cNvSpPr txBox="1"/>
          <p:nvPr/>
        </p:nvSpPr>
        <p:spPr>
          <a:xfrm>
            <a:off x="1156137" y="287348"/>
            <a:ext cx="5959365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i="1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Primary Stakeholders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c0ecd54a9_1_100"/>
          <p:cNvSpPr txBox="1"/>
          <p:nvPr/>
        </p:nvSpPr>
        <p:spPr>
          <a:xfrm>
            <a:off x="1156137" y="287348"/>
            <a:ext cx="6716111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Secondary Stakeholders</a:t>
            </a:r>
            <a:endParaRPr/>
          </a:p>
        </p:txBody>
      </p:sp>
      <p:graphicFrame>
        <p:nvGraphicFramePr>
          <p:cNvPr id="192" name="Google Shape;192;g1fc0ecd54a9_1_100"/>
          <p:cNvGraphicFramePr/>
          <p:nvPr>
            <p:extLst>
              <p:ext uri="{D42A27DB-BD31-4B8C-83A1-F6EECF244321}">
                <p14:modId xmlns:p14="http://schemas.microsoft.com/office/powerpoint/2010/main" val="1422859826"/>
              </p:ext>
            </p:extLst>
          </p:nvPr>
        </p:nvGraphicFramePr>
        <p:xfrm>
          <a:off x="3243377" y="2294015"/>
          <a:ext cx="7007000" cy="2407770"/>
        </p:xfrm>
        <a:graphic>
          <a:graphicData uri="http://schemas.openxmlformats.org/drawingml/2006/table">
            <a:tbl>
              <a:tblPr>
                <a:noFill/>
                <a:tableStyleId>{74FC1BBF-F41D-47EF-B452-CDDDEE28881B}</a:tableStyleId>
              </a:tblPr>
              <a:tblGrid>
                <a:gridCol w="202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Secondary Stakeholders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Values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DLA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Movement of equipment, personnel, munitions and acquisition of assets</a:t>
                      </a:r>
                      <a:endParaRPr sz="1400" u="none" strike="noStrike" cap="none" dirty="0"/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OSD CADE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Cost approval of implementation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J-Staff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Wants their equivalent Warfighter Function to be FMC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Sister Services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Force employment</a:t>
                      </a:r>
                      <a:endParaRPr sz="1400" u="none" strike="noStrike" cap="none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b1834fa67_0_0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Current Literature</a:t>
            </a:r>
            <a:endParaRPr/>
          </a:p>
        </p:txBody>
      </p:sp>
      <p:sp>
        <p:nvSpPr>
          <p:cNvPr id="199" name="Google Shape;199;g1eb1834fa67_0_0"/>
          <p:cNvSpPr txBox="1">
            <a:spLocks noGrp="1"/>
          </p:cNvSpPr>
          <p:nvPr>
            <p:ph type="body" idx="1"/>
          </p:nvPr>
        </p:nvSpPr>
        <p:spPr>
          <a:xfrm>
            <a:off x="560820" y="1218261"/>
            <a:ext cx="12137400" cy="5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</a:pPr>
            <a:r>
              <a:rPr lang="en-US" sz="2800"/>
              <a:t>What is ACE?</a:t>
            </a:r>
            <a:endParaRPr sz="2800"/>
          </a:p>
          <a:p>
            <a:pPr marL="457200" lvl="0" indent="-4572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</a:pPr>
            <a:r>
              <a:rPr lang="en-US" sz="2800"/>
              <a:t>Air Force Doctrine Note 1-21: Agile Combat Employment (23 Aug 22) Department of the Air Force Operational Imperative-5 (12 Sept 22)</a:t>
            </a:r>
            <a:endParaRPr sz="2800"/>
          </a:p>
          <a:p>
            <a:pPr marL="914400" lvl="0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With reduction in global footprint and advancement in adversarial technologies, ACE is a new basing concept to address these challenges. </a:t>
            </a:r>
            <a:endParaRPr sz="240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ACE’s core operational elements: posture, C2, movement and maneuver, protection, sustainment, information/intelligence, and fires.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/>
          </a:p>
          <a:p>
            <a:pPr marL="13716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00" name="Google Shape;200;g1eb1834fa67_0_0" descr="air traffic control - Does a military equivalent to civil ATC exist? -  Aviation Stack Exchan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6000" y="4293100"/>
            <a:ext cx="6488449" cy="27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c0ecd54a9_1_112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Current Literature</a:t>
            </a:r>
            <a:endParaRPr/>
          </a:p>
        </p:txBody>
      </p:sp>
      <p:sp>
        <p:nvSpPr>
          <p:cNvPr id="207" name="Google Shape;207;g1fc0ecd54a9_1_112"/>
          <p:cNvSpPr txBox="1">
            <a:spLocks noGrp="1"/>
          </p:cNvSpPr>
          <p:nvPr>
            <p:ph type="body" idx="1"/>
          </p:nvPr>
        </p:nvSpPr>
        <p:spPr>
          <a:xfrm>
            <a:off x="573883" y="1440329"/>
            <a:ext cx="12137400" cy="5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900"/>
              <a:buChar char="•"/>
            </a:pPr>
            <a:r>
              <a:rPr lang="en-US" sz="2800" dirty="0"/>
              <a:t>Operational Imperative: Investing Wisely to Bolster US Air Bases Against Chinese and Russian Attacks. RAND Corporation (2023)</a:t>
            </a:r>
            <a:endParaRPr sz="2800" dirty="0"/>
          </a:p>
          <a:p>
            <a:pPr marL="812783" lvl="1" indent="-311142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 Air Force bases are vulnerable based on clustered runways, fuel and assets.</a:t>
            </a:r>
            <a:endParaRPr dirty="0"/>
          </a:p>
          <a:p>
            <a:pPr marL="812783" lvl="1" indent="-311142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Advocates for an active/passive defense portfolio</a:t>
            </a:r>
            <a:endParaRPr dirty="0"/>
          </a:p>
          <a:p>
            <a:pPr marL="812783" lvl="1" indent="-311142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Balance cost effective measures with offensive/defensive posture</a:t>
            </a:r>
            <a:endParaRPr dirty="0"/>
          </a:p>
          <a:p>
            <a:pPr marL="812783" lvl="1" indent="-311142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Dispersion increases ability to conduct air operations while under attack</a:t>
            </a:r>
            <a:endParaRPr dirty="0"/>
          </a:p>
          <a:p>
            <a:pPr marL="812783" lvl="1" indent="-311142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Distributed units with sufficient support are key to effective ACE</a:t>
            </a:r>
            <a:endParaRPr dirty="0"/>
          </a:p>
          <a:p>
            <a:pPr marL="812783" lvl="1" indent="-311142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Appropriately positioned supplies, political partners and assets will drive survivability rate and effectiveness of counter attack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374643" lvl="0" indent="-190493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c0ecd54a9_1_118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Current Literature</a:t>
            </a:r>
            <a:endParaRPr/>
          </a:p>
        </p:txBody>
      </p:sp>
      <p:sp>
        <p:nvSpPr>
          <p:cNvPr id="214" name="Google Shape;214;g1fc0ecd54a9_1_118"/>
          <p:cNvSpPr txBox="1">
            <a:spLocks noGrp="1"/>
          </p:cNvSpPr>
          <p:nvPr>
            <p:ph type="body" idx="1"/>
          </p:nvPr>
        </p:nvSpPr>
        <p:spPr>
          <a:xfrm>
            <a:off x="573883" y="1440329"/>
            <a:ext cx="12137400" cy="5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2800"/>
              <a:t>New Directions for Projecting Land Power in the Indo-Pacific: Contexts, Constraints, and Concepts.  RAND Corporation (2022)</a:t>
            </a:r>
            <a:endParaRPr sz="280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Stay Relevant in a China-Focused Scenario, this study suggests that the Army ought to become a “Battlefield Enabler” and “Information Multiplier” to the joint force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2800"/>
              <a:t>Air Base Defense: Rethinking Army and Airforce Roles and Functions. RAND Corporation (2020)</a:t>
            </a:r>
            <a:endParaRPr sz="2800"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misalignment of service responsibilities and priorities for air base defense is hindering the correction of enduring shortfalls.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c0ecd54a9_1_124"/>
          <p:cNvSpPr txBox="1">
            <a:spLocks noGrp="1"/>
          </p:cNvSpPr>
          <p:nvPr>
            <p:ph type="title"/>
          </p:nvPr>
        </p:nvSpPr>
        <p:spPr>
          <a:xfrm>
            <a:off x="1154213" y="0"/>
            <a:ext cx="104520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Current Literature</a:t>
            </a:r>
            <a:endParaRPr/>
          </a:p>
        </p:txBody>
      </p:sp>
      <p:sp>
        <p:nvSpPr>
          <p:cNvPr id="221" name="Google Shape;221;g1fc0ecd54a9_1_124"/>
          <p:cNvSpPr txBox="1">
            <a:spLocks noGrp="1"/>
          </p:cNvSpPr>
          <p:nvPr>
            <p:ph type="body" idx="1"/>
          </p:nvPr>
        </p:nvSpPr>
        <p:spPr>
          <a:xfrm>
            <a:off x="560820" y="1218261"/>
            <a:ext cx="12137400" cy="5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</a:pPr>
            <a:r>
              <a:rPr lang="en-US" sz="2800"/>
              <a:t>Arrol, Matthew, (2022) “The Key to Maximizing the Air Force’s Agile Combat Employment Concept? The Army” Modern War Institute at West Point.</a:t>
            </a:r>
            <a:endParaRPr/>
          </a:p>
          <a:p>
            <a:pPr marL="882650" lvl="1" indent="-3429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Air Force and Army should work more closely together to build ACE.</a:t>
            </a:r>
            <a:endParaRPr/>
          </a:p>
          <a:p>
            <a:pPr marL="88265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Joint investment will enhance defense of forward bases.</a:t>
            </a:r>
            <a:endParaRPr/>
          </a:p>
          <a:p>
            <a:pPr marL="88265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Lessons from Ukraine should be used to improve implementation.</a:t>
            </a:r>
            <a:endParaRPr/>
          </a:p>
          <a:p>
            <a:pPr marL="13716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c0ecd54a9_1_130"/>
          <p:cNvSpPr/>
          <p:nvPr/>
        </p:nvSpPr>
        <p:spPr>
          <a:xfrm>
            <a:off x="0" y="6855744"/>
            <a:ext cx="13493750" cy="79584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fc0ecd54a9_1_130"/>
          <p:cNvSpPr txBox="1">
            <a:spLocks noGrp="1"/>
          </p:cNvSpPr>
          <p:nvPr>
            <p:ph type="title"/>
          </p:nvPr>
        </p:nvSpPr>
        <p:spPr>
          <a:xfrm>
            <a:off x="1591167" y="111552"/>
            <a:ext cx="9789727" cy="822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Framework: Resilience to LRPM Attack</a:t>
            </a:r>
            <a:endParaRPr/>
          </a:p>
        </p:txBody>
      </p:sp>
      <p:sp>
        <p:nvSpPr>
          <p:cNvPr id="229" name="Google Shape;229;g1fc0ecd54a9_1_130"/>
          <p:cNvSpPr/>
          <p:nvPr/>
        </p:nvSpPr>
        <p:spPr>
          <a:xfrm>
            <a:off x="264675" y="1692650"/>
            <a:ext cx="6736500" cy="5486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fc0ecd54a9_1_130"/>
          <p:cNvSpPr/>
          <p:nvPr/>
        </p:nvSpPr>
        <p:spPr>
          <a:xfrm>
            <a:off x="433118" y="3698063"/>
            <a:ext cx="3691522" cy="345841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fc0ecd54a9_1_130"/>
          <p:cNvSpPr/>
          <p:nvPr/>
        </p:nvSpPr>
        <p:spPr>
          <a:xfrm>
            <a:off x="2993212" y="3690808"/>
            <a:ext cx="3889415" cy="345841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fc0ecd54a9_1_130"/>
          <p:cNvSpPr/>
          <p:nvPr/>
        </p:nvSpPr>
        <p:spPr>
          <a:xfrm>
            <a:off x="1519050" y="1716802"/>
            <a:ext cx="3889415" cy="345841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9744" marR="0" lvl="0" indent="-10541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8"/>
              <a:buFont typeface="Arial"/>
              <a:buNone/>
            </a:pPr>
            <a:endParaRPr sz="13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fc0ecd54a9_1_130"/>
          <p:cNvSpPr txBox="1"/>
          <p:nvPr/>
        </p:nvSpPr>
        <p:spPr>
          <a:xfrm>
            <a:off x="5028444" y="1782784"/>
            <a:ext cx="1158003" cy="50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Joint / Multinational</a:t>
            </a:r>
            <a:endParaRPr/>
          </a:p>
        </p:txBody>
      </p:sp>
      <p:sp>
        <p:nvSpPr>
          <p:cNvPr id="234" name="Google Shape;234;g1fc0ecd54a9_1_130"/>
          <p:cNvSpPr txBox="1"/>
          <p:nvPr/>
        </p:nvSpPr>
        <p:spPr>
          <a:xfrm>
            <a:off x="6007699" y="3675875"/>
            <a:ext cx="9936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</a:t>
            </a:r>
            <a:r>
              <a:rPr lang="en-US" sz="1328"/>
              <a:t>ility</a:t>
            </a:r>
            <a:endParaRPr/>
          </a:p>
        </p:txBody>
      </p:sp>
      <p:sp>
        <p:nvSpPr>
          <p:cNvPr id="235" name="Google Shape;235;g1fc0ecd54a9_1_130"/>
          <p:cNvSpPr txBox="1"/>
          <p:nvPr/>
        </p:nvSpPr>
        <p:spPr>
          <a:xfrm>
            <a:off x="1789239" y="1317991"/>
            <a:ext cx="363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 Force Resilience to LRPM</a:t>
            </a:r>
            <a:endParaRPr/>
          </a:p>
        </p:txBody>
      </p:sp>
      <p:sp>
        <p:nvSpPr>
          <p:cNvPr id="236" name="Google Shape;236;g1fc0ecd54a9_1_130"/>
          <p:cNvSpPr txBox="1"/>
          <p:nvPr/>
        </p:nvSpPr>
        <p:spPr>
          <a:xfrm>
            <a:off x="576886" y="4614843"/>
            <a:ext cx="15526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16240" marR="0" lvl="0" indent="-316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Existing Base Infrastructure</a:t>
            </a:r>
            <a:endParaRPr/>
          </a:p>
          <a:p>
            <a:pPr marL="316240" marR="0" lvl="0" indent="-316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Acquisitions</a:t>
            </a:r>
            <a:endParaRPr/>
          </a:p>
        </p:txBody>
      </p:sp>
      <p:sp>
        <p:nvSpPr>
          <p:cNvPr id="237" name="Google Shape;237;g1fc0ecd54a9_1_130"/>
          <p:cNvSpPr txBox="1"/>
          <p:nvPr/>
        </p:nvSpPr>
        <p:spPr>
          <a:xfrm>
            <a:off x="4274544" y="5074803"/>
            <a:ext cx="2383500" cy="14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16240" marR="0" lvl="0" indent="-316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 ADA</a:t>
            </a:r>
            <a:endParaRPr/>
          </a:p>
          <a:p>
            <a:pPr marL="316240" marR="0" lvl="0" indent="-316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Training/Doctrine/Force Structure</a:t>
            </a:r>
            <a:endParaRPr/>
          </a:p>
          <a:p>
            <a:pPr marL="316240" marR="0" lvl="0" indent="-316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Innovative Combat Support Systems</a:t>
            </a:r>
            <a:endParaRPr/>
          </a:p>
          <a:p>
            <a:pPr marL="316240" marR="0" lvl="0" indent="-316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attack in moments</a:t>
            </a:r>
            <a:endParaRPr/>
          </a:p>
          <a:p>
            <a:pPr marL="316240" marR="0" lvl="0" indent="-231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8"/>
              <a:buFont typeface="Arial"/>
              <a:buNone/>
            </a:pPr>
            <a:endParaRPr sz="13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fc0ecd54a9_1_130"/>
          <p:cNvSpPr txBox="1"/>
          <p:nvPr/>
        </p:nvSpPr>
        <p:spPr>
          <a:xfrm>
            <a:off x="1849703" y="2330645"/>
            <a:ext cx="177888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16240" marR="0" lvl="0" indent="-316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the cost of ‘adding bases’ by using existing facilities from Joint/Multinational Partners</a:t>
            </a:r>
            <a:endParaRPr/>
          </a:p>
        </p:txBody>
      </p:sp>
      <p:sp>
        <p:nvSpPr>
          <p:cNvPr id="239" name="Google Shape;239;g1fc0ecd54a9_1_130"/>
          <p:cNvSpPr/>
          <p:nvPr/>
        </p:nvSpPr>
        <p:spPr>
          <a:xfrm>
            <a:off x="3182110" y="4408871"/>
            <a:ext cx="770919" cy="73967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  <a:ln w="25400" cap="flat" cmpd="sng">
            <a:solidFill>
              <a:srgbClr val="0094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9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fc0ecd54a9_1_130"/>
          <p:cNvSpPr txBox="1"/>
          <p:nvPr/>
        </p:nvSpPr>
        <p:spPr>
          <a:xfrm rot="922234">
            <a:off x="1842982" y="3899900"/>
            <a:ext cx="122073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16240" marR="0" lvl="0" indent="-316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Army Point Defense</a:t>
            </a:r>
            <a:endParaRPr/>
          </a:p>
        </p:txBody>
      </p:sp>
      <p:grpSp>
        <p:nvGrpSpPr>
          <p:cNvPr id="241" name="Google Shape;241;g1fc0ecd54a9_1_130"/>
          <p:cNvGrpSpPr/>
          <p:nvPr/>
        </p:nvGrpSpPr>
        <p:grpSpPr>
          <a:xfrm>
            <a:off x="7957451" y="1983263"/>
            <a:ext cx="4563606" cy="2511910"/>
            <a:chOff x="6596896" y="1210928"/>
            <a:chExt cx="4715443" cy="2974434"/>
          </a:xfrm>
        </p:grpSpPr>
        <p:cxnSp>
          <p:nvCxnSpPr>
            <p:cNvPr id="242" name="Google Shape;242;g1fc0ecd54a9_1_130"/>
            <p:cNvCxnSpPr/>
            <p:nvPr/>
          </p:nvCxnSpPr>
          <p:spPr>
            <a:xfrm>
              <a:off x="7987863" y="1210928"/>
              <a:ext cx="0" cy="25655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g1fc0ecd54a9_1_130"/>
            <p:cNvCxnSpPr/>
            <p:nvPr/>
          </p:nvCxnSpPr>
          <p:spPr>
            <a:xfrm>
              <a:off x="7987863" y="3776467"/>
              <a:ext cx="293892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g1fc0ecd54a9_1_130"/>
            <p:cNvCxnSpPr/>
            <p:nvPr/>
          </p:nvCxnSpPr>
          <p:spPr>
            <a:xfrm rot="10800000" flipH="1">
              <a:off x="7987863" y="1356769"/>
              <a:ext cx="2312275" cy="2419698"/>
            </a:xfrm>
            <a:prstGeom prst="straightConnector1">
              <a:avLst/>
            </a:prstGeom>
            <a:noFill/>
            <a:ln w="9525" cap="flat" cmpd="sng">
              <a:solidFill>
                <a:srgbClr val="00CB97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5" name="Google Shape;245;g1fc0ecd54a9_1_130"/>
            <p:cNvCxnSpPr/>
            <p:nvPr/>
          </p:nvCxnSpPr>
          <p:spPr>
            <a:xfrm rot="10800000" flipH="1">
              <a:off x="7987862" y="2493697"/>
              <a:ext cx="2690648" cy="128277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sp>
          <p:nvSpPr>
            <p:cNvPr id="246" name="Google Shape;246;g1fc0ecd54a9_1_130"/>
            <p:cNvSpPr txBox="1"/>
            <p:nvPr/>
          </p:nvSpPr>
          <p:spPr>
            <a:xfrm>
              <a:off x="6596896" y="2309018"/>
              <a:ext cx="7965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</a:t>
              </a:r>
              <a:endParaRPr/>
            </a:p>
          </p:txBody>
        </p:sp>
        <p:sp>
          <p:nvSpPr>
            <p:cNvPr id="247" name="Google Shape;247;g1fc0ecd54a9_1_130"/>
            <p:cNvSpPr txBox="1"/>
            <p:nvPr/>
          </p:nvSpPr>
          <p:spPr>
            <a:xfrm>
              <a:off x="8594702" y="3793862"/>
              <a:ext cx="18381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Number of Bases</a:t>
              </a:r>
              <a:endParaRPr/>
            </a:p>
          </p:txBody>
        </p:sp>
        <p:sp>
          <p:nvSpPr>
            <p:cNvPr id="248" name="Google Shape;248;g1fc0ecd54a9_1_130"/>
            <p:cNvSpPr txBox="1"/>
            <p:nvPr/>
          </p:nvSpPr>
          <p:spPr>
            <a:xfrm rot="18975489">
              <a:off x="8399180" y="1629931"/>
              <a:ext cx="2558388" cy="416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49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 of Building New Bases</a:t>
              </a:r>
              <a:endParaRPr dirty="0"/>
            </a:p>
          </p:txBody>
        </p:sp>
        <p:sp>
          <p:nvSpPr>
            <p:cNvPr id="249" name="Google Shape;249;g1fc0ecd54a9_1_130"/>
            <p:cNvSpPr txBox="1"/>
            <p:nvPr/>
          </p:nvSpPr>
          <p:spPr>
            <a:xfrm rot="-1546530">
              <a:off x="8371988" y="2611510"/>
              <a:ext cx="2940351" cy="382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 of Building New LRPM</a:t>
              </a:r>
              <a:r>
                <a:rPr lang="en-US" sz="1549"/>
                <a:t>s</a:t>
              </a:r>
              <a:endParaRPr/>
            </a:p>
          </p:txBody>
        </p:sp>
      </p:grpSp>
      <p:grpSp>
        <p:nvGrpSpPr>
          <p:cNvPr id="250" name="Google Shape;250;g1fc0ecd54a9_1_130"/>
          <p:cNvGrpSpPr/>
          <p:nvPr/>
        </p:nvGrpSpPr>
        <p:grpSpPr>
          <a:xfrm>
            <a:off x="7414846" y="4811788"/>
            <a:ext cx="5733124" cy="2727705"/>
            <a:chOff x="6411824" y="1210928"/>
            <a:chExt cx="4727570" cy="2939337"/>
          </a:xfrm>
        </p:grpSpPr>
        <p:cxnSp>
          <p:nvCxnSpPr>
            <p:cNvPr id="251" name="Google Shape;251;g1fc0ecd54a9_1_130"/>
            <p:cNvCxnSpPr/>
            <p:nvPr/>
          </p:nvCxnSpPr>
          <p:spPr>
            <a:xfrm>
              <a:off x="7987863" y="1210928"/>
              <a:ext cx="0" cy="25655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g1fc0ecd54a9_1_130"/>
            <p:cNvCxnSpPr/>
            <p:nvPr/>
          </p:nvCxnSpPr>
          <p:spPr>
            <a:xfrm>
              <a:off x="7987861" y="3776467"/>
              <a:ext cx="293892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g1fc0ecd54a9_1_130"/>
            <p:cNvCxnSpPr/>
            <p:nvPr/>
          </p:nvCxnSpPr>
          <p:spPr>
            <a:xfrm rot="10800000" flipH="1">
              <a:off x="7987861" y="2366575"/>
              <a:ext cx="2639718" cy="630607"/>
            </a:xfrm>
            <a:prstGeom prst="straightConnector1">
              <a:avLst/>
            </a:prstGeom>
            <a:noFill/>
            <a:ln w="9525" cap="flat" cmpd="sng">
              <a:solidFill>
                <a:srgbClr val="00CB97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4" name="Google Shape;254;g1fc0ecd54a9_1_130"/>
            <p:cNvCxnSpPr/>
            <p:nvPr/>
          </p:nvCxnSpPr>
          <p:spPr>
            <a:xfrm rot="10800000" flipH="1">
              <a:off x="7987862" y="2026153"/>
              <a:ext cx="2614250" cy="1250202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sp>
          <p:nvSpPr>
            <p:cNvPr id="255" name="Google Shape;255;g1fc0ecd54a9_1_130"/>
            <p:cNvSpPr txBox="1"/>
            <p:nvPr/>
          </p:nvSpPr>
          <p:spPr>
            <a:xfrm>
              <a:off x="6411824" y="2183127"/>
              <a:ext cx="1407900" cy="6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 +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Diplomatic Cost</a:t>
              </a:r>
              <a:endParaRPr/>
            </a:p>
          </p:txBody>
        </p:sp>
        <p:sp>
          <p:nvSpPr>
            <p:cNvPr id="256" name="Google Shape;256;g1fc0ecd54a9_1_130"/>
            <p:cNvSpPr txBox="1"/>
            <p:nvPr/>
          </p:nvSpPr>
          <p:spPr>
            <a:xfrm>
              <a:off x="8594690" y="3793865"/>
              <a:ext cx="15354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Number of Bases</a:t>
              </a:r>
              <a:endParaRPr/>
            </a:p>
          </p:txBody>
        </p:sp>
        <p:sp>
          <p:nvSpPr>
            <p:cNvPr id="257" name="Google Shape;257;g1fc0ecd54a9_1_130"/>
            <p:cNvSpPr txBox="1"/>
            <p:nvPr/>
          </p:nvSpPr>
          <p:spPr>
            <a:xfrm rot="-698114">
              <a:off x="7959718" y="2263984"/>
              <a:ext cx="1544028" cy="608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 of Co-opting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Existing Bases</a:t>
              </a:r>
              <a:endParaRPr/>
            </a:p>
          </p:txBody>
        </p:sp>
        <p:sp>
          <p:nvSpPr>
            <p:cNvPr id="258" name="Google Shape;258;g1fc0ecd54a9_1_130"/>
            <p:cNvSpPr txBox="1"/>
            <p:nvPr/>
          </p:nvSpPr>
          <p:spPr>
            <a:xfrm rot="-901242">
              <a:off x="9695764" y="1471044"/>
              <a:ext cx="1389061" cy="604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 of Using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LPRM Missiles</a:t>
              </a:r>
              <a:endParaRPr/>
            </a:p>
          </p:txBody>
        </p:sp>
      </p:grpSp>
      <p:sp>
        <p:nvSpPr>
          <p:cNvPr id="259" name="Google Shape;259;g1fc0ecd54a9_1_130"/>
          <p:cNvSpPr txBox="1"/>
          <p:nvPr/>
        </p:nvSpPr>
        <p:spPr>
          <a:xfrm rot="-1704621">
            <a:off x="3876270" y="4079614"/>
            <a:ext cx="16262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16240" marR="0" lvl="0" indent="-316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Joint Doctrine</a:t>
            </a:r>
            <a:endParaRPr/>
          </a:p>
          <a:p>
            <a:pPr marL="316240" marR="0" lvl="0" indent="-316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/>
          </a:p>
        </p:txBody>
      </p:sp>
      <p:cxnSp>
        <p:nvCxnSpPr>
          <p:cNvPr id="260" name="Google Shape;260;g1fc0ecd54a9_1_130"/>
          <p:cNvCxnSpPr/>
          <p:nvPr/>
        </p:nvCxnSpPr>
        <p:spPr>
          <a:xfrm rot="10800000" flipH="1">
            <a:off x="9626821" y="5775935"/>
            <a:ext cx="3107279" cy="137328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61" name="Google Shape;261;g1fc0ecd54a9_1_130"/>
          <p:cNvSpPr/>
          <p:nvPr/>
        </p:nvSpPr>
        <p:spPr>
          <a:xfrm>
            <a:off x="10500539" y="6226164"/>
            <a:ext cx="316964" cy="588360"/>
          </a:xfrm>
          <a:prstGeom prst="up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49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fc0ecd54a9_1_130"/>
          <p:cNvSpPr txBox="1"/>
          <p:nvPr/>
        </p:nvSpPr>
        <p:spPr>
          <a:xfrm>
            <a:off x="10778008" y="6633365"/>
            <a:ext cx="1651414" cy="33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*Diplomatic Cost</a:t>
            </a:r>
            <a:endParaRPr/>
          </a:p>
        </p:txBody>
      </p:sp>
      <p:sp>
        <p:nvSpPr>
          <p:cNvPr id="263" name="Google Shape;263;g1fc0ecd54a9_1_130"/>
          <p:cNvSpPr txBox="1"/>
          <p:nvPr/>
        </p:nvSpPr>
        <p:spPr>
          <a:xfrm>
            <a:off x="283214" y="4019681"/>
            <a:ext cx="791946" cy="29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/>
          </a:p>
        </p:txBody>
      </p:sp>
      <p:sp>
        <p:nvSpPr>
          <p:cNvPr id="264" name="Google Shape;264;g1fc0ecd54a9_1_130"/>
          <p:cNvSpPr txBox="1"/>
          <p:nvPr/>
        </p:nvSpPr>
        <p:spPr>
          <a:xfrm>
            <a:off x="3417171" y="2327728"/>
            <a:ext cx="1934671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interoperability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Maximize joint force lethality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fc0ecd54a9_1_130"/>
          <p:cNvSpPr txBox="1"/>
          <p:nvPr/>
        </p:nvSpPr>
        <p:spPr>
          <a:xfrm>
            <a:off x="9152475" y="1302550"/>
            <a:ext cx="4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w/out Joint/Multinational Considerations</a:t>
            </a:r>
            <a:endParaRPr/>
          </a:p>
        </p:txBody>
      </p:sp>
      <p:sp>
        <p:nvSpPr>
          <p:cNvPr id="266" name="Google Shape;266;g1fc0ecd54a9_1_130"/>
          <p:cNvSpPr txBox="1"/>
          <p:nvPr/>
        </p:nvSpPr>
        <p:spPr>
          <a:xfrm>
            <a:off x="9316550" y="4495175"/>
            <a:ext cx="41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+ Joint/Multinational Considerations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731</Words>
  <Application>Microsoft Office PowerPoint</Application>
  <PresentationFormat>Custom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Standard PowerPoint Brief - Template</vt:lpstr>
      <vt:lpstr>Standard PowerPoint Brief - Template</vt:lpstr>
      <vt:lpstr>Framing the Topic: Resilient Basing</vt:lpstr>
      <vt:lpstr>PowerPoint Presentation</vt:lpstr>
      <vt:lpstr>PowerPoint Presentation</vt:lpstr>
      <vt:lpstr>PowerPoint Presentation</vt:lpstr>
      <vt:lpstr>Current Literature</vt:lpstr>
      <vt:lpstr>Current Literature</vt:lpstr>
      <vt:lpstr>Current Literature</vt:lpstr>
      <vt:lpstr>Current Literature</vt:lpstr>
      <vt:lpstr>Framework: Resilience to LRPM Attack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Framing the Topic: Resilient Basing</dc:title>
  <dc:creator>Wales, Jesse G Lt Col USAF AETC AFIT/ENS</dc:creator>
  <cp:lastModifiedBy>Olin Kennedy</cp:lastModifiedBy>
  <cp:revision>2</cp:revision>
  <dcterms:created xsi:type="dcterms:W3CDTF">2020-11-15T20:27:25Z</dcterms:created>
  <dcterms:modified xsi:type="dcterms:W3CDTF">2023-02-28T13:04:17Z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0x010100ADB8BE51ABCB134BB556BBD04A0D0006</vt:lpwstr>
  </property>
</Properties>
</file>