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3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5" r:id="rId10"/>
    <p:sldId id="26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7"/>
    <p:restoredTop sz="94627"/>
  </p:normalViewPr>
  <p:slideViewPr>
    <p:cSldViewPr snapToGrid="0" snapToObjects="1">
      <p:cViewPr varScale="1">
        <p:scale>
          <a:sx n="74" d="100"/>
          <a:sy n="74" d="100"/>
        </p:scale>
        <p:origin x="184" y="5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kabrinar/Documents/graduate_earnings_al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kabrinar/Documents/graduate_earnings_al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Users/kabrinar/Documents/graduate_earnings_al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localhost/Users/kabrinar/Documents/graduate_earnings_al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localhost/Users/kabrinar/Documents/graduate_earnings_all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localhost/Users/kabrinar/Documents/graduate_earnings_al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SALARIES</a:t>
            </a:r>
            <a:r>
              <a:rPr lang="en-US" baseline="0"/>
              <a:t> FOR BACHELOR DEGREE STUDENTS - TEXAS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2001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'TX CHANGES'!$A$60:$A$125</c:f>
              <c:strCache>
                <c:ptCount val="66"/>
                <c:pt idx="0">
                  <c:v>PETROLEUM ENGINEERING</c:v>
                </c:pt>
                <c:pt idx="1">
                  <c:v>MICROBIOLOGICAL SCIENCES AND IMMUNOLOGY</c:v>
                </c:pt>
                <c:pt idx="2">
                  <c:v>REHABILITATION AND THERAPEUTIC PROFESSIONS</c:v>
                </c:pt>
                <c:pt idx="3">
                  <c:v>BUSINESS/COMMERCE, GENERAL</c:v>
                </c:pt>
                <c:pt idx="4">
                  <c:v>ALLIED HEALTH DIAGNOSTIC, INTERVENTION, AND TREATMENT PROFESSIONS</c:v>
                </c:pt>
                <c:pt idx="5">
                  <c:v>PHILOSOPHY</c:v>
                </c:pt>
                <c:pt idx="6">
                  <c:v>ELECTRICAL, ELECTRONICS AND COMMUNICATIONS ENGINEERING</c:v>
                </c:pt>
                <c:pt idx="7">
                  <c:v>PUBLIC ADMINISTRATION</c:v>
                </c:pt>
                <c:pt idx="8">
                  <c:v>BIOCHEMISTRY, BIOPHYSICS AND MOLECULAR BIOLOGY</c:v>
                </c:pt>
                <c:pt idx="9">
                  <c:v>BIOLOGY, GENERAL</c:v>
                </c:pt>
                <c:pt idx="10">
                  <c:v>COMMUNICATION DISORDERS SCIENCES AND SERVICES</c:v>
                </c:pt>
                <c:pt idx="11">
                  <c:v>INTERIOR ARCHITECTURE</c:v>
                </c:pt>
                <c:pt idx="12">
                  <c:v>AEROSPACE, AERONAUTICAL AND ASTRONAUTICAL ENGINEERING</c:v>
                </c:pt>
                <c:pt idx="13">
                  <c:v>CHEMISTRY</c:v>
                </c:pt>
                <c:pt idx="14">
                  <c:v>PUBLIC RELATIONS, ADVERTISING, AND APPLIED COMMUNICATION</c:v>
                </c:pt>
                <c:pt idx="15">
                  <c:v>FINANCE AND FINANCIAL MANAGEMENT SERVICES</c:v>
                </c:pt>
                <c:pt idx="16">
                  <c:v>ACCOUNTING AND RELATED SERVICES</c:v>
                </c:pt>
                <c:pt idx="17">
                  <c:v>APPAREL AND TEXTILES</c:v>
                </c:pt>
                <c:pt idx="18">
                  <c:v>ARCHITECTURAL ENGINEERING</c:v>
                </c:pt>
                <c:pt idx="19">
                  <c:v>COMMUNICATION AND MEDIA STUDIES</c:v>
                </c:pt>
                <c:pt idx="20">
                  <c:v>GEOLOGICAL AND EARTH SCIENCES/GEOSCIENCES</c:v>
                </c:pt>
                <c:pt idx="21">
                  <c:v>FOODS, NUTRITION, AND RELATED SERVICES</c:v>
                </c:pt>
                <c:pt idx="22">
                  <c:v>ECONOMICS</c:v>
                </c:pt>
                <c:pt idx="23">
                  <c:v>POLITICAL SCIENCE AND GOVERNMENT</c:v>
                </c:pt>
                <c:pt idx="24">
                  <c:v>CIVIL ENGINEERING</c:v>
                </c:pt>
                <c:pt idx="25">
                  <c:v>ARCHITECTURE</c:v>
                </c:pt>
                <c:pt idx="26">
                  <c:v>HUMAN RESOURCES MANAGEMENT AND SERVICES</c:v>
                </c:pt>
                <c:pt idx="27">
                  <c:v>COMPUTER ENGINEERING</c:v>
                </c:pt>
                <c:pt idx="28">
                  <c:v>DESIGN AND APPLIED ARTS</c:v>
                </c:pt>
                <c:pt idx="29">
                  <c:v>CRIMINAL JUSTICE AND CORRECTIONS</c:v>
                </c:pt>
                <c:pt idx="30">
                  <c:v>HEALTH AND PHYSICAL EDUCATION/FITNESS</c:v>
                </c:pt>
                <c:pt idx="31">
                  <c:v>SOCIOLOGY</c:v>
                </c:pt>
                <c:pt idx="32">
                  <c:v>INTERNATIONAL BUSINESS</c:v>
                </c:pt>
                <c:pt idx="33">
                  <c:v>MARKETING</c:v>
                </c:pt>
                <c:pt idx="34">
                  <c:v>JOURNALISM</c:v>
                </c:pt>
                <c:pt idx="35">
                  <c:v>RADIO, TELEVISION, AND DIGITAL COMMUNICATION</c:v>
                </c:pt>
                <c:pt idx="36">
                  <c:v>MECHANICAL ENGINEERING</c:v>
                </c:pt>
                <c:pt idx="37">
                  <c:v>VISUAL AND PERFORMING ARTS, GENERAL</c:v>
                </c:pt>
                <c:pt idx="38">
                  <c:v>MANAGEMENT INFORMATION SYSTEMS AND SERVICES</c:v>
                </c:pt>
                <c:pt idx="39">
                  <c:v>INDUSTRIAL ENGINEERING</c:v>
                </c:pt>
                <c:pt idx="40">
                  <c:v>PSYCHOLOGY, GENERAL</c:v>
                </c:pt>
                <c:pt idx="41">
                  <c:v>LIBERAL ARTS AND SCIENCES, GENERAL STUDIES AND HUMANITIES</c:v>
                </c:pt>
                <c:pt idx="42">
                  <c:v>HUMAN DEVELOPMENT, FAMILY STUDIES, AND RELATED SERVICES</c:v>
                </c:pt>
                <c:pt idx="43">
                  <c:v>LINGUISTIC, COMPARATIVE, AND RELATED LANGUAGE STUDIES AND SERVICES</c:v>
                </c:pt>
                <c:pt idx="44">
                  <c:v>BUSINESS ADMINISTRATION, MANAGEMENT AND OPERATIONS</c:v>
                </c:pt>
                <c:pt idx="45">
                  <c:v>AREA STUDIES</c:v>
                </c:pt>
                <c:pt idx="46">
                  <c:v>PHYSICS</c:v>
                </c:pt>
                <c:pt idx="47">
                  <c:v>DRAMA/THEATRE ARTS AND STAGECRAFT</c:v>
                </c:pt>
                <c:pt idx="48">
                  <c:v>RHETORIC AND COMPOSITION/WRITING STUDIES</c:v>
                </c:pt>
                <c:pt idx="49">
                  <c:v>REGISTERED NURSING, NURSING ADMINISTRATION, NURSING RESEARCH AND CLINICAL NURSING</c:v>
                </c:pt>
                <c:pt idx="50">
                  <c:v>COMPUTER AND INFORMATION SCIENCES, GENERAL</c:v>
                </c:pt>
                <c:pt idx="51">
                  <c:v>FINE AND STUDIO ARTS</c:v>
                </c:pt>
                <c:pt idx="52">
                  <c:v>SOCIAL WORK</c:v>
                </c:pt>
                <c:pt idx="53">
                  <c:v>HISTORY</c:v>
                </c:pt>
                <c:pt idx="54">
                  <c:v>MATHEMATICS</c:v>
                </c:pt>
                <c:pt idx="55">
                  <c:v>MULTI/INTERDISCIPLINARY STUDIES, OTHER</c:v>
                </c:pt>
                <c:pt idx="56">
                  <c:v>ANTHROPOLOGY</c:v>
                </c:pt>
                <c:pt idx="57">
                  <c:v>BUSINESS/MANAGERIAL ECONOMICS</c:v>
                </c:pt>
                <c:pt idx="58">
                  <c:v>ENGLISH LANGUAGE AND LITERATURE, GENERAL</c:v>
                </c:pt>
                <c:pt idx="59">
                  <c:v>CHEMICAL ENGINEERING</c:v>
                </c:pt>
                <c:pt idx="60">
                  <c:v>GEOGRAPHY AND CARTOGRAPHY</c:v>
                </c:pt>
                <c:pt idx="61">
                  <c:v>ROMANCE LANGUAGES, LITERATURES, AND LINGUISTICS</c:v>
                </c:pt>
                <c:pt idx="62">
                  <c:v>CLINICAL/MEDICAL LABORATORY SCIENCE/RESEARCH AND ALLIED PROFESSIONS</c:v>
                </c:pt>
                <c:pt idx="63">
                  <c:v>INDUSTRIAL PRODUCTION TECHNOLOGIES/TECHNICIANS</c:v>
                </c:pt>
                <c:pt idx="64">
                  <c:v>MUSIC</c:v>
                </c:pt>
                <c:pt idx="65">
                  <c:v>CRIMINOLOGY</c:v>
                </c:pt>
              </c:strCache>
            </c:strRef>
          </c:cat>
          <c:val>
            <c:numRef>
              <c:f>'TX CHANGES'!$B$60:$B$125</c:f>
              <c:numCache>
                <c:formatCode>"$"#,##0.00</c:formatCode>
                <c:ptCount val="66"/>
                <c:pt idx="0">
                  <c:v>173677.888888889</c:v>
                </c:pt>
                <c:pt idx="1">
                  <c:v>61030.33333333334</c:v>
                </c:pt>
                <c:pt idx="2">
                  <c:v>63125.42222222222</c:v>
                </c:pt>
                <c:pt idx="3">
                  <c:v>80464.29629629629</c:v>
                </c:pt>
                <c:pt idx="4">
                  <c:v>93686.97222222223</c:v>
                </c:pt>
                <c:pt idx="5">
                  <c:v>62395.66666666666</c:v>
                </c:pt>
                <c:pt idx="6">
                  <c:v>85027.75925925927</c:v>
                </c:pt>
                <c:pt idx="7">
                  <c:v>71865.33333333333</c:v>
                </c:pt>
                <c:pt idx="8">
                  <c:v>63670.22222222222</c:v>
                </c:pt>
                <c:pt idx="9">
                  <c:v>55341.62500000001</c:v>
                </c:pt>
                <c:pt idx="10">
                  <c:v>53623.77777777778</c:v>
                </c:pt>
                <c:pt idx="11">
                  <c:v>59073.33333333334</c:v>
                </c:pt>
                <c:pt idx="12">
                  <c:v>82838.8888888889</c:v>
                </c:pt>
                <c:pt idx="13">
                  <c:v>65733.66666666666</c:v>
                </c:pt>
                <c:pt idx="14">
                  <c:v>55120.83333333334</c:v>
                </c:pt>
                <c:pt idx="15">
                  <c:v>65852.1111111111</c:v>
                </c:pt>
                <c:pt idx="16">
                  <c:v>64771.86419753087</c:v>
                </c:pt>
                <c:pt idx="17">
                  <c:v>57866.11111111112</c:v>
                </c:pt>
                <c:pt idx="18">
                  <c:v>77928.66666666666</c:v>
                </c:pt>
                <c:pt idx="19">
                  <c:v>52848.37037037036</c:v>
                </c:pt>
                <c:pt idx="20">
                  <c:v>60856.66666666666</c:v>
                </c:pt>
                <c:pt idx="21">
                  <c:v>49768.66666666666</c:v>
                </c:pt>
                <c:pt idx="22">
                  <c:v>66610.29629629629</c:v>
                </c:pt>
                <c:pt idx="23">
                  <c:v>53073.15151515152</c:v>
                </c:pt>
                <c:pt idx="24">
                  <c:v>73964.33333333333</c:v>
                </c:pt>
                <c:pt idx="25">
                  <c:v>54724.8148148148</c:v>
                </c:pt>
                <c:pt idx="26">
                  <c:v>58407.11111111112</c:v>
                </c:pt>
                <c:pt idx="27">
                  <c:v>82525.1111111111</c:v>
                </c:pt>
                <c:pt idx="28">
                  <c:v>54212.66666666666</c:v>
                </c:pt>
                <c:pt idx="29">
                  <c:v>48198.0</c:v>
                </c:pt>
                <c:pt idx="30">
                  <c:v>50034.46031746031</c:v>
                </c:pt>
                <c:pt idx="31">
                  <c:v>46767.57971014493</c:v>
                </c:pt>
                <c:pt idx="32">
                  <c:v>55555.70370370369</c:v>
                </c:pt>
                <c:pt idx="33">
                  <c:v>55380.2</c:v>
                </c:pt>
                <c:pt idx="34">
                  <c:v>48111.15151515152</c:v>
                </c:pt>
                <c:pt idx="35">
                  <c:v>49016.66666666666</c:v>
                </c:pt>
                <c:pt idx="36">
                  <c:v>80078.75555555556</c:v>
                </c:pt>
                <c:pt idx="37">
                  <c:v>44842.61111111112</c:v>
                </c:pt>
                <c:pt idx="38">
                  <c:v>65499.35555555555</c:v>
                </c:pt>
                <c:pt idx="39">
                  <c:v>68836.77777777777</c:v>
                </c:pt>
                <c:pt idx="40">
                  <c:v>44545.56790123456</c:v>
                </c:pt>
                <c:pt idx="41">
                  <c:v>54150.7037037037</c:v>
                </c:pt>
                <c:pt idx="42">
                  <c:v>50140.55555555555</c:v>
                </c:pt>
                <c:pt idx="43">
                  <c:v>46524.92592592593</c:v>
                </c:pt>
                <c:pt idx="44">
                  <c:v>56240.3611111111</c:v>
                </c:pt>
                <c:pt idx="45">
                  <c:v>46425.6</c:v>
                </c:pt>
                <c:pt idx="46">
                  <c:v>60526.44444444444</c:v>
                </c:pt>
                <c:pt idx="47">
                  <c:v>46557.55555555555</c:v>
                </c:pt>
                <c:pt idx="48">
                  <c:v>51282.66666666667</c:v>
                </c:pt>
                <c:pt idx="49">
                  <c:v>77325.46913580246</c:v>
                </c:pt>
                <c:pt idx="50">
                  <c:v>74614.73015873014</c:v>
                </c:pt>
                <c:pt idx="51">
                  <c:v>40745.35555555555</c:v>
                </c:pt>
                <c:pt idx="52">
                  <c:v>44821.47222222222</c:v>
                </c:pt>
                <c:pt idx="53">
                  <c:v>47892.04938271605</c:v>
                </c:pt>
                <c:pt idx="54">
                  <c:v>54725.16666666667</c:v>
                </c:pt>
                <c:pt idx="55">
                  <c:v>50183.57142857143</c:v>
                </c:pt>
                <c:pt idx="56">
                  <c:v>39825.62962962963</c:v>
                </c:pt>
                <c:pt idx="57">
                  <c:v>56961.1111111111</c:v>
                </c:pt>
                <c:pt idx="58">
                  <c:v>45076.63492063493</c:v>
                </c:pt>
                <c:pt idx="59">
                  <c:v>95601.77777777777</c:v>
                </c:pt>
                <c:pt idx="60">
                  <c:v>45727.77777777778</c:v>
                </c:pt>
                <c:pt idx="61">
                  <c:v>47486.60317460318</c:v>
                </c:pt>
                <c:pt idx="62">
                  <c:v>57290.95238095237</c:v>
                </c:pt>
                <c:pt idx="63">
                  <c:v>69489.1111111111</c:v>
                </c:pt>
                <c:pt idx="64">
                  <c:v>48518.22222222222</c:v>
                </c:pt>
                <c:pt idx="65">
                  <c:v>42301.77777777778</c:v>
                </c:pt>
              </c:numCache>
            </c:numRef>
          </c:val>
          <c:smooth val="0"/>
        </c:ser>
        <c:ser>
          <c:idx val="1"/>
          <c:order val="1"/>
          <c:tx>
            <c:v>2013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'TX CHANGES'!$A$60:$A$125</c:f>
              <c:strCache>
                <c:ptCount val="66"/>
                <c:pt idx="0">
                  <c:v>PETROLEUM ENGINEERING</c:v>
                </c:pt>
                <c:pt idx="1">
                  <c:v>MICROBIOLOGICAL SCIENCES AND IMMUNOLOGY</c:v>
                </c:pt>
                <c:pt idx="2">
                  <c:v>REHABILITATION AND THERAPEUTIC PROFESSIONS</c:v>
                </c:pt>
                <c:pt idx="3">
                  <c:v>BUSINESS/COMMERCE, GENERAL</c:v>
                </c:pt>
                <c:pt idx="4">
                  <c:v>ALLIED HEALTH DIAGNOSTIC, INTERVENTION, AND TREATMENT PROFESSIONS</c:v>
                </c:pt>
                <c:pt idx="5">
                  <c:v>PHILOSOPHY</c:v>
                </c:pt>
                <c:pt idx="6">
                  <c:v>ELECTRICAL, ELECTRONICS AND COMMUNICATIONS ENGINEERING</c:v>
                </c:pt>
                <c:pt idx="7">
                  <c:v>PUBLIC ADMINISTRATION</c:v>
                </c:pt>
                <c:pt idx="8">
                  <c:v>BIOCHEMISTRY, BIOPHYSICS AND MOLECULAR BIOLOGY</c:v>
                </c:pt>
                <c:pt idx="9">
                  <c:v>BIOLOGY, GENERAL</c:v>
                </c:pt>
                <c:pt idx="10">
                  <c:v>COMMUNICATION DISORDERS SCIENCES AND SERVICES</c:v>
                </c:pt>
                <c:pt idx="11">
                  <c:v>INTERIOR ARCHITECTURE</c:v>
                </c:pt>
                <c:pt idx="12">
                  <c:v>AEROSPACE, AERONAUTICAL AND ASTRONAUTICAL ENGINEERING</c:v>
                </c:pt>
                <c:pt idx="13">
                  <c:v>CHEMISTRY</c:v>
                </c:pt>
                <c:pt idx="14">
                  <c:v>PUBLIC RELATIONS, ADVERTISING, AND APPLIED COMMUNICATION</c:v>
                </c:pt>
                <c:pt idx="15">
                  <c:v>FINANCE AND FINANCIAL MANAGEMENT SERVICES</c:v>
                </c:pt>
                <c:pt idx="16">
                  <c:v>ACCOUNTING AND RELATED SERVICES</c:v>
                </c:pt>
                <c:pt idx="17">
                  <c:v>APPAREL AND TEXTILES</c:v>
                </c:pt>
                <c:pt idx="18">
                  <c:v>ARCHITECTURAL ENGINEERING</c:v>
                </c:pt>
                <c:pt idx="19">
                  <c:v>COMMUNICATION AND MEDIA STUDIES</c:v>
                </c:pt>
                <c:pt idx="20">
                  <c:v>GEOLOGICAL AND EARTH SCIENCES/GEOSCIENCES</c:v>
                </c:pt>
                <c:pt idx="21">
                  <c:v>FOODS, NUTRITION, AND RELATED SERVICES</c:v>
                </c:pt>
                <c:pt idx="22">
                  <c:v>ECONOMICS</c:v>
                </c:pt>
                <c:pt idx="23">
                  <c:v>POLITICAL SCIENCE AND GOVERNMENT</c:v>
                </c:pt>
                <c:pt idx="24">
                  <c:v>CIVIL ENGINEERING</c:v>
                </c:pt>
                <c:pt idx="25">
                  <c:v>ARCHITECTURE</c:v>
                </c:pt>
                <c:pt idx="26">
                  <c:v>HUMAN RESOURCES MANAGEMENT AND SERVICES</c:v>
                </c:pt>
                <c:pt idx="27">
                  <c:v>COMPUTER ENGINEERING</c:v>
                </c:pt>
                <c:pt idx="28">
                  <c:v>DESIGN AND APPLIED ARTS</c:v>
                </c:pt>
                <c:pt idx="29">
                  <c:v>CRIMINAL JUSTICE AND CORRECTIONS</c:v>
                </c:pt>
                <c:pt idx="30">
                  <c:v>HEALTH AND PHYSICAL EDUCATION/FITNESS</c:v>
                </c:pt>
                <c:pt idx="31">
                  <c:v>SOCIOLOGY</c:v>
                </c:pt>
                <c:pt idx="32">
                  <c:v>INTERNATIONAL BUSINESS</c:v>
                </c:pt>
                <c:pt idx="33">
                  <c:v>MARKETING</c:v>
                </c:pt>
                <c:pt idx="34">
                  <c:v>JOURNALISM</c:v>
                </c:pt>
                <c:pt idx="35">
                  <c:v>RADIO, TELEVISION, AND DIGITAL COMMUNICATION</c:v>
                </c:pt>
                <c:pt idx="36">
                  <c:v>MECHANICAL ENGINEERING</c:v>
                </c:pt>
                <c:pt idx="37">
                  <c:v>VISUAL AND PERFORMING ARTS, GENERAL</c:v>
                </c:pt>
                <c:pt idx="38">
                  <c:v>MANAGEMENT INFORMATION SYSTEMS AND SERVICES</c:v>
                </c:pt>
                <c:pt idx="39">
                  <c:v>INDUSTRIAL ENGINEERING</c:v>
                </c:pt>
                <c:pt idx="40">
                  <c:v>PSYCHOLOGY, GENERAL</c:v>
                </c:pt>
                <c:pt idx="41">
                  <c:v>LIBERAL ARTS AND SCIENCES, GENERAL STUDIES AND HUMANITIES</c:v>
                </c:pt>
                <c:pt idx="42">
                  <c:v>HUMAN DEVELOPMENT, FAMILY STUDIES, AND RELATED SERVICES</c:v>
                </c:pt>
                <c:pt idx="43">
                  <c:v>LINGUISTIC, COMPARATIVE, AND RELATED LANGUAGE STUDIES AND SERVICES</c:v>
                </c:pt>
                <c:pt idx="44">
                  <c:v>BUSINESS ADMINISTRATION, MANAGEMENT AND OPERATIONS</c:v>
                </c:pt>
                <c:pt idx="45">
                  <c:v>AREA STUDIES</c:v>
                </c:pt>
                <c:pt idx="46">
                  <c:v>PHYSICS</c:v>
                </c:pt>
                <c:pt idx="47">
                  <c:v>DRAMA/THEATRE ARTS AND STAGECRAFT</c:v>
                </c:pt>
                <c:pt idx="48">
                  <c:v>RHETORIC AND COMPOSITION/WRITING STUDIES</c:v>
                </c:pt>
                <c:pt idx="49">
                  <c:v>REGISTERED NURSING, NURSING ADMINISTRATION, NURSING RESEARCH AND CLINICAL NURSING</c:v>
                </c:pt>
                <c:pt idx="50">
                  <c:v>COMPUTER AND INFORMATION SCIENCES, GENERAL</c:v>
                </c:pt>
                <c:pt idx="51">
                  <c:v>FINE AND STUDIO ARTS</c:v>
                </c:pt>
                <c:pt idx="52">
                  <c:v>SOCIAL WORK</c:v>
                </c:pt>
                <c:pt idx="53">
                  <c:v>HISTORY</c:v>
                </c:pt>
                <c:pt idx="54">
                  <c:v>MATHEMATICS</c:v>
                </c:pt>
                <c:pt idx="55">
                  <c:v>MULTI/INTERDISCIPLINARY STUDIES, OTHER</c:v>
                </c:pt>
                <c:pt idx="56">
                  <c:v>ANTHROPOLOGY</c:v>
                </c:pt>
                <c:pt idx="57">
                  <c:v>BUSINESS/MANAGERIAL ECONOMICS</c:v>
                </c:pt>
                <c:pt idx="58">
                  <c:v>ENGLISH LANGUAGE AND LITERATURE, GENERAL</c:v>
                </c:pt>
                <c:pt idx="59">
                  <c:v>CHEMICAL ENGINEERING</c:v>
                </c:pt>
                <c:pt idx="60">
                  <c:v>GEOGRAPHY AND CARTOGRAPHY</c:v>
                </c:pt>
                <c:pt idx="61">
                  <c:v>ROMANCE LANGUAGES, LITERATURES, AND LINGUISTICS</c:v>
                </c:pt>
                <c:pt idx="62">
                  <c:v>CLINICAL/MEDICAL LABORATORY SCIENCE/RESEARCH AND ALLIED PROFESSIONS</c:v>
                </c:pt>
                <c:pt idx="63">
                  <c:v>INDUSTRIAL PRODUCTION TECHNOLOGIES/TECHNICIANS</c:v>
                </c:pt>
                <c:pt idx="64">
                  <c:v>MUSIC</c:v>
                </c:pt>
                <c:pt idx="65">
                  <c:v>CRIMINOLOGY</c:v>
                </c:pt>
              </c:strCache>
            </c:strRef>
          </c:cat>
          <c:val>
            <c:numRef>
              <c:f>'TX CHANGES'!$C$60:$C$125</c:f>
              <c:numCache>
                <c:formatCode>"$"#,##0.00</c:formatCode>
                <c:ptCount val="66"/>
                <c:pt idx="0">
                  <c:v>120343.3333333333</c:v>
                </c:pt>
                <c:pt idx="1">
                  <c:v>26441.66666666667</c:v>
                </c:pt>
                <c:pt idx="2">
                  <c:v>31570.33333333333</c:v>
                </c:pt>
                <c:pt idx="3">
                  <c:v>50207.0</c:v>
                </c:pt>
                <c:pt idx="4">
                  <c:v>63814.55555555556</c:v>
                </c:pt>
                <c:pt idx="5">
                  <c:v>36089.0</c:v>
                </c:pt>
                <c:pt idx="6">
                  <c:v>62234.77777777778</c:v>
                </c:pt>
                <c:pt idx="7">
                  <c:v>49289.66666666666</c:v>
                </c:pt>
                <c:pt idx="8">
                  <c:v>41234.33333333333</c:v>
                </c:pt>
                <c:pt idx="9">
                  <c:v>35039.5925925926</c:v>
                </c:pt>
                <c:pt idx="10">
                  <c:v>33589.77777777777</c:v>
                </c:pt>
                <c:pt idx="11">
                  <c:v>39218.66666666666</c:v>
                </c:pt>
                <c:pt idx="12">
                  <c:v>63189.16666666667</c:v>
                </c:pt>
                <c:pt idx="13">
                  <c:v>46146.66666666666</c:v>
                </c:pt>
                <c:pt idx="14">
                  <c:v>37297.16666666667</c:v>
                </c:pt>
                <c:pt idx="15">
                  <c:v>48101.625</c:v>
                </c:pt>
                <c:pt idx="16">
                  <c:v>47022.66666666666</c:v>
                </c:pt>
                <c:pt idx="17">
                  <c:v>40690.0</c:v>
                </c:pt>
                <c:pt idx="18">
                  <c:v>61012.33333333334</c:v>
                </c:pt>
                <c:pt idx="19">
                  <c:v>36139.75</c:v>
                </c:pt>
                <c:pt idx="20">
                  <c:v>44934.22222222222</c:v>
                </c:pt>
                <c:pt idx="21">
                  <c:v>33952.33333333334</c:v>
                </c:pt>
                <c:pt idx="22">
                  <c:v>51124.66666666666</c:v>
                </c:pt>
                <c:pt idx="23">
                  <c:v>38199.55555555555</c:v>
                </c:pt>
                <c:pt idx="24">
                  <c:v>59207.4</c:v>
                </c:pt>
                <c:pt idx="25">
                  <c:v>40267.55555555556</c:v>
                </c:pt>
                <c:pt idx="26">
                  <c:v>44202.16666666667</c:v>
                </c:pt>
                <c:pt idx="27">
                  <c:v>68327.0</c:v>
                </c:pt>
                <c:pt idx="28">
                  <c:v>40024.16666666667</c:v>
                </c:pt>
                <c:pt idx="29">
                  <c:v>34252.66666666666</c:v>
                </c:pt>
                <c:pt idx="30">
                  <c:v>36299.0</c:v>
                </c:pt>
                <c:pt idx="31">
                  <c:v>33132.53333333334</c:v>
                </c:pt>
                <c:pt idx="32">
                  <c:v>41966.88888888888</c:v>
                </c:pt>
                <c:pt idx="33">
                  <c:v>41821</c:v>
                </c:pt>
                <c:pt idx="34">
                  <c:v>35102.16666666666</c:v>
                </c:pt>
                <c:pt idx="35">
                  <c:v>36082.41666666666</c:v>
                </c:pt>
                <c:pt idx="36">
                  <c:v>67198.70833333334</c:v>
                </c:pt>
                <c:pt idx="37">
                  <c:v>32011.83333333334</c:v>
                </c:pt>
                <c:pt idx="38">
                  <c:v>52995.5</c:v>
                </c:pt>
                <c:pt idx="39">
                  <c:v>56478.16666666667</c:v>
                </c:pt>
                <c:pt idx="40">
                  <c:v>32507.81481481481</c:v>
                </c:pt>
                <c:pt idx="41">
                  <c:v>42362.58333333334</c:v>
                </c:pt>
                <c:pt idx="42">
                  <c:v>38412.0</c:v>
                </c:pt>
                <c:pt idx="43">
                  <c:v>34955.5</c:v>
                </c:pt>
                <c:pt idx="44">
                  <c:v>44682.41666666666</c:v>
                </c:pt>
                <c:pt idx="45">
                  <c:v>34972.33333333334</c:v>
                </c:pt>
                <c:pt idx="46">
                  <c:v>49223.66666666666</c:v>
                </c:pt>
                <c:pt idx="47">
                  <c:v>35323.16666666666</c:v>
                </c:pt>
                <c:pt idx="48">
                  <c:v>40152.77777777778</c:v>
                </c:pt>
                <c:pt idx="49">
                  <c:v>66202.8888888889</c:v>
                </c:pt>
                <c:pt idx="50">
                  <c:v>63553.66666666667</c:v>
                </c:pt>
                <c:pt idx="51">
                  <c:v>29954.46666666667</c:v>
                </c:pt>
                <c:pt idx="52">
                  <c:v>34183.16666666666</c:v>
                </c:pt>
                <c:pt idx="53">
                  <c:v>37865.0</c:v>
                </c:pt>
                <c:pt idx="54">
                  <c:v>45456.73333333333</c:v>
                </c:pt>
                <c:pt idx="55">
                  <c:v>41296.25925925926</c:v>
                </c:pt>
                <c:pt idx="56">
                  <c:v>31349.44444444445</c:v>
                </c:pt>
                <c:pt idx="57">
                  <c:v>48487.33333333334</c:v>
                </c:pt>
                <c:pt idx="58">
                  <c:v>37188.6111111111</c:v>
                </c:pt>
                <c:pt idx="59">
                  <c:v>87994.66666666667</c:v>
                </c:pt>
                <c:pt idx="60">
                  <c:v>38478.5</c:v>
                </c:pt>
                <c:pt idx="61">
                  <c:v>41095.22222222222</c:v>
                </c:pt>
                <c:pt idx="62">
                  <c:v>51509.33333333333</c:v>
                </c:pt>
                <c:pt idx="63">
                  <c:v>63929.66666666666</c:v>
                </c:pt>
                <c:pt idx="64">
                  <c:v>44162.25</c:v>
                </c:pt>
                <c:pt idx="65">
                  <c:v>38360.0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1285968"/>
        <c:axId val="703064816"/>
      </c:lineChart>
      <c:catAx>
        <c:axId val="721285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3064816"/>
        <c:crosses val="autoZero"/>
        <c:auto val="1"/>
        <c:lblAlgn val="ctr"/>
        <c:lblOffset val="100"/>
        <c:noMultiLvlLbl val="0"/>
      </c:catAx>
      <c:valAx>
        <c:axId val="70306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1285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SALARIES FOR MASTERS - TEXAS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'TX CHANGES'!$B$31</c:f>
              <c:strCache>
                <c:ptCount val="1"/>
                <c:pt idx="0">
                  <c:v>2001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'TX CHANGES'!$A$32:$A$54</c:f>
              <c:strCache>
                <c:ptCount val="23"/>
                <c:pt idx="0">
                  <c:v>ARCHITECTURE AND RELATED SERVICES</c:v>
                </c:pt>
                <c:pt idx="1">
                  <c:v>AREA, ETHNIC, CULTURAL, GENDER, AND GROUP STUDIES</c:v>
                </c:pt>
                <c:pt idx="2">
                  <c:v>BIOLOGICAL AND BIOMEDICAL SCIENCES</c:v>
                </c:pt>
                <c:pt idx="3">
                  <c:v>BUSINESS, MANAGEMENT, MARKETING, AND RELATED SUPPORT SERVICES</c:v>
                </c:pt>
                <c:pt idx="4">
                  <c:v>COMMUNICATION, JOURNALISM, AND RELATED PROGRAMS</c:v>
                </c:pt>
                <c:pt idx="5">
                  <c:v>COMPUTER AND INFORMATION SCIENCES AND SUPPORT SERVICES</c:v>
                </c:pt>
                <c:pt idx="6">
                  <c:v>EDUCATION</c:v>
                </c:pt>
                <c:pt idx="7">
                  <c:v>ENGINEERING</c:v>
                </c:pt>
                <c:pt idx="8">
                  <c:v>ENGINEERING TECHNOLOGIES AND ENGINEERING-RELATED FIELDS</c:v>
                </c:pt>
                <c:pt idx="9">
                  <c:v>ENGLISH LANGUAGE AND LITERATURE/LETTERS</c:v>
                </c:pt>
                <c:pt idx="10">
                  <c:v>FOREIGN LANGUAGES, LITERATURES, AND LINGUISTICS</c:v>
                </c:pt>
                <c:pt idx="11">
                  <c:v>HEALTH PROFESSIONS AND RELATED PROGRAMS</c:v>
                </c:pt>
                <c:pt idx="12">
                  <c:v>HISTORY</c:v>
                </c:pt>
                <c:pt idx="13">
                  <c:v>HOMELAND SECURITY, LAW ENFORCEMENT, FIREFIGHTING AND RELATED PROTECTIVE SERVICES</c:v>
                </c:pt>
                <c:pt idx="14">
                  <c:v>LIBERAL ARTS AND SCIENCES, GENERAL STUDIES AND HUMANITIES</c:v>
                </c:pt>
                <c:pt idx="15">
                  <c:v>LIBRARY SCIENCE</c:v>
                </c:pt>
                <c:pt idx="16">
                  <c:v>MATHEMATICS AND STATISTICS</c:v>
                </c:pt>
                <c:pt idx="17">
                  <c:v>MULTI/INTERDISCIPLINARY STUDIES</c:v>
                </c:pt>
                <c:pt idx="18">
                  <c:v>PHYSICAL SCIENCES</c:v>
                </c:pt>
                <c:pt idx="19">
                  <c:v>PSYCHOLOGY</c:v>
                </c:pt>
                <c:pt idx="20">
                  <c:v>PUBLIC ADMINISTRATION AND SOCIAL SERVICE PROFESSIONS</c:v>
                </c:pt>
                <c:pt idx="21">
                  <c:v>SOCIAL SCIENCES</c:v>
                </c:pt>
                <c:pt idx="22">
                  <c:v>VISUAL AND PERFORMING ARTS</c:v>
                </c:pt>
              </c:strCache>
            </c:strRef>
          </c:cat>
          <c:val>
            <c:numRef>
              <c:f>'TX CHANGES'!$B$32:$B$54</c:f>
              <c:numCache>
                <c:formatCode>"$"#,##0.00</c:formatCode>
                <c:ptCount val="23"/>
                <c:pt idx="0">
                  <c:v>64439.77777777777</c:v>
                </c:pt>
                <c:pt idx="1">
                  <c:v>56383.66666666666</c:v>
                </c:pt>
                <c:pt idx="2">
                  <c:v>62893.41666666665</c:v>
                </c:pt>
                <c:pt idx="3">
                  <c:v>94673.72839506174</c:v>
                </c:pt>
                <c:pt idx="4">
                  <c:v>61887.55555555555</c:v>
                </c:pt>
                <c:pt idx="5">
                  <c:v>96016.74074074074</c:v>
                </c:pt>
                <c:pt idx="6">
                  <c:v>60783.47222222221</c:v>
                </c:pt>
                <c:pt idx="7">
                  <c:v>94433.87037037037</c:v>
                </c:pt>
                <c:pt idx="8">
                  <c:v>71826.33333333333</c:v>
                </c:pt>
                <c:pt idx="9">
                  <c:v>49971.77777777778</c:v>
                </c:pt>
                <c:pt idx="10">
                  <c:v>48670.29166666666</c:v>
                </c:pt>
                <c:pt idx="11">
                  <c:v>81086.83333333333</c:v>
                </c:pt>
                <c:pt idx="12">
                  <c:v>50971.06666666667</c:v>
                </c:pt>
                <c:pt idx="13">
                  <c:v>57154.33333333334</c:v>
                </c:pt>
                <c:pt idx="14">
                  <c:v>50102.11111111112</c:v>
                </c:pt>
                <c:pt idx="15">
                  <c:v>54837.55555555555</c:v>
                </c:pt>
                <c:pt idx="16">
                  <c:v>77201.20833333334</c:v>
                </c:pt>
                <c:pt idx="17">
                  <c:v>65203.02222222221</c:v>
                </c:pt>
                <c:pt idx="18">
                  <c:v>76100.86111111112</c:v>
                </c:pt>
                <c:pt idx="19">
                  <c:v>55401.96666666666</c:v>
                </c:pt>
                <c:pt idx="20">
                  <c:v>65009.03921568628</c:v>
                </c:pt>
                <c:pt idx="21">
                  <c:v>62578.3611111111</c:v>
                </c:pt>
                <c:pt idx="22">
                  <c:v>43890.66666666666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'TX CHANGES'!$C$31</c:f>
              <c:strCache>
                <c:ptCount val="1"/>
                <c:pt idx="0">
                  <c:v>2011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'TX CHANGES'!$A$32:$A$54</c:f>
              <c:strCache>
                <c:ptCount val="23"/>
                <c:pt idx="0">
                  <c:v>ARCHITECTURE AND RELATED SERVICES</c:v>
                </c:pt>
                <c:pt idx="1">
                  <c:v>AREA, ETHNIC, CULTURAL, GENDER, AND GROUP STUDIES</c:v>
                </c:pt>
                <c:pt idx="2">
                  <c:v>BIOLOGICAL AND BIOMEDICAL SCIENCES</c:v>
                </c:pt>
                <c:pt idx="3">
                  <c:v>BUSINESS, MANAGEMENT, MARKETING, AND RELATED SUPPORT SERVICES</c:v>
                </c:pt>
                <c:pt idx="4">
                  <c:v>COMMUNICATION, JOURNALISM, AND RELATED PROGRAMS</c:v>
                </c:pt>
                <c:pt idx="5">
                  <c:v>COMPUTER AND INFORMATION SCIENCES AND SUPPORT SERVICES</c:v>
                </c:pt>
                <c:pt idx="6">
                  <c:v>EDUCATION</c:v>
                </c:pt>
                <c:pt idx="7">
                  <c:v>ENGINEERING</c:v>
                </c:pt>
                <c:pt idx="8">
                  <c:v>ENGINEERING TECHNOLOGIES AND ENGINEERING-RELATED FIELDS</c:v>
                </c:pt>
                <c:pt idx="9">
                  <c:v>ENGLISH LANGUAGE AND LITERATURE/LETTERS</c:v>
                </c:pt>
                <c:pt idx="10">
                  <c:v>FOREIGN LANGUAGES, LITERATURES, AND LINGUISTICS</c:v>
                </c:pt>
                <c:pt idx="11">
                  <c:v>HEALTH PROFESSIONS AND RELATED PROGRAMS</c:v>
                </c:pt>
                <c:pt idx="12">
                  <c:v>HISTORY</c:v>
                </c:pt>
                <c:pt idx="13">
                  <c:v>HOMELAND SECURITY, LAW ENFORCEMENT, FIREFIGHTING AND RELATED PROTECTIVE SERVICES</c:v>
                </c:pt>
                <c:pt idx="14">
                  <c:v>LIBERAL ARTS AND SCIENCES, GENERAL STUDIES AND HUMANITIES</c:v>
                </c:pt>
                <c:pt idx="15">
                  <c:v>LIBRARY SCIENCE</c:v>
                </c:pt>
                <c:pt idx="16">
                  <c:v>MATHEMATICS AND STATISTICS</c:v>
                </c:pt>
                <c:pt idx="17">
                  <c:v>MULTI/INTERDISCIPLINARY STUDIES</c:v>
                </c:pt>
                <c:pt idx="18">
                  <c:v>PHYSICAL SCIENCES</c:v>
                </c:pt>
                <c:pt idx="19">
                  <c:v>PSYCHOLOGY</c:v>
                </c:pt>
                <c:pt idx="20">
                  <c:v>PUBLIC ADMINISTRATION AND SOCIAL SERVICE PROFESSIONS</c:v>
                </c:pt>
                <c:pt idx="21">
                  <c:v>SOCIAL SCIENCES</c:v>
                </c:pt>
                <c:pt idx="22">
                  <c:v>VISUAL AND PERFORMING ARTS</c:v>
                </c:pt>
              </c:strCache>
            </c:strRef>
          </c:cat>
          <c:val>
            <c:numRef>
              <c:f>'TX CHANGES'!$C$32:$C$54</c:f>
              <c:numCache>
                <c:formatCode>"$"#,##0.00</c:formatCode>
                <c:ptCount val="23"/>
                <c:pt idx="0">
                  <c:v>49751.0</c:v>
                </c:pt>
                <c:pt idx="1">
                  <c:v>37253.33333333334</c:v>
                </c:pt>
                <c:pt idx="2">
                  <c:v>43433.58333333334</c:v>
                </c:pt>
                <c:pt idx="3">
                  <c:v>70899.55555555556</c:v>
                </c:pt>
                <c:pt idx="4">
                  <c:v>48342.40000000001</c:v>
                </c:pt>
                <c:pt idx="5">
                  <c:v>82529.85714285714</c:v>
                </c:pt>
                <c:pt idx="6">
                  <c:v>51835.66666666667</c:v>
                </c:pt>
                <c:pt idx="7">
                  <c:v>71725.14285714287</c:v>
                </c:pt>
                <c:pt idx="8">
                  <c:v>87813.33333333333</c:v>
                </c:pt>
                <c:pt idx="9">
                  <c:v>40894.73333333333</c:v>
                </c:pt>
                <c:pt idx="10">
                  <c:v>38781.44444444444</c:v>
                </c:pt>
                <c:pt idx="11">
                  <c:v>78823.06666666668</c:v>
                </c:pt>
                <c:pt idx="12">
                  <c:v>40813.11111111112</c:v>
                </c:pt>
                <c:pt idx="13">
                  <c:v>50500.44444444444</c:v>
                </c:pt>
                <c:pt idx="14">
                  <c:v>35923.0</c:v>
                </c:pt>
                <c:pt idx="15">
                  <c:v>49381.33333333334</c:v>
                </c:pt>
                <c:pt idx="16">
                  <c:v>54827.90476190476</c:v>
                </c:pt>
                <c:pt idx="17">
                  <c:v>51480.26666666667</c:v>
                </c:pt>
                <c:pt idx="18">
                  <c:v>71640.90476190476</c:v>
                </c:pt>
                <c:pt idx="19">
                  <c:v>42669.94444444444</c:v>
                </c:pt>
                <c:pt idx="20">
                  <c:v>55013.5238095238</c:v>
                </c:pt>
                <c:pt idx="21">
                  <c:v>42412.73333333334</c:v>
                </c:pt>
                <c:pt idx="22">
                  <c:v>40842.46666666666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3529184"/>
        <c:axId val="720822688"/>
      </c:lineChart>
      <c:catAx>
        <c:axId val="713529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0822688"/>
        <c:crosses val="autoZero"/>
        <c:auto val="1"/>
        <c:lblAlgn val="ctr"/>
        <c:lblOffset val="100"/>
        <c:noMultiLvlLbl val="0"/>
      </c:catAx>
      <c:valAx>
        <c:axId val="72082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529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SALARIES FOR DOCTORAL STUDENTS - TEXAS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2001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'TX CHANGES'!$A$4:$A$24</c:f>
              <c:strCache>
                <c:ptCount val="21"/>
                <c:pt idx="0">
                  <c:v>BIOLOGICAL AND BIOMEDICAL SCIENCES</c:v>
                </c:pt>
                <c:pt idx="1">
                  <c:v>BUSINESS, MANAGEMENT, MARKETING, AND RELATED SUPPORT SERVICES</c:v>
                </c:pt>
                <c:pt idx="2">
                  <c:v>COMMUNICATION, JOURNALISM, AND RELATED PROGRAMS</c:v>
                </c:pt>
                <c:pt idx="3">
                  <c:v>COMPUTER AND INFORMATION SCIENCES AND SUPPORT SERVICES</c:v>
                </c:pt>
                <c:pt idx="4">
                  <c:v>DENTISTRY</c:v>
                </c:pt>
                <c:pt idx="5">
                  <c:v>EDUCATION</c:v>
                </c:pt>
                <c:pt idx="6">
                  <c:v>ENGINEERING</c:v>
                </c:pt>
                <c:pt idx="7">
                  <c:v>ENGLISH LANGUAGE AND LITERATURE/LETTERS</c:v>
                </c:pt>
                <c:pt idx="8">
                  <c:v>FOREIGN LANGUAGES, LITERATURES, AND LINGUISTICS</c:v>
                </c:pt>
                <c:pt idx="9">
                  <c:v>HEALTH PROFESSIONS AND RELATED PROGRAMS</c:v>
                </c:pt>
                <c:pt idx="10">
                  <c:v>HISTORY</c:v>
                </c:pt>
                <c:pt idx="11">
                  <c:v>LAW</c:v>
                </c:pt>
                <c:pt idx="12">
                  <c:v>LIBERAL ARTS AND SCIENCES, GENERAL STUDIES AND HUMANITIES</c:v>
                </c:pt>
                <c:pt idx="13">
                  <c:v>MATHEMATICS AND STATISTICS</c:v>
                </c:pt>
                <c:pt idx="14">
                  <c:v>MEDICINE</c:v>
                </c:pt>
                <c:pt idx="15">
                  <c:v>PHARMACY, PHARMACEUTICAL SCIENCES, AND ADMINISTRATION</c:v>
                </c:pt>
                <c:pt idx="16">
                  <c:v>PHYSICAL SCIENCES</c:v>
                </c:pt>
                <c:pt idx="17">
                  <c:v>PSYCHOLOGY</c:v>
                </c:pt>
                <c:pt idx="18">
                  <c:v>PUBLIC ADMINISTRATION AND SOCIAL SERVICE PROFESSIONS</c:v>
                </c:pt>
                <c:pt idx="19">
                  <c:v>SOCIAL SCIENCES</c:v>
                </c:pt>
                <c:pt idx="20">
                  <c:v>VISUAL AND PERFORMING ARTS</c:v>
                </c:pt>
              </c:strCache>
            </c:strRef>
          </c:cat>
          <c:val>
            <c:numRef>
              <c:f>'TX CHANGES'!$B$4:$B$24</c:f>
              <c:numCache>
                <c:formatCode>"$"#,##0.00</c:formatCode>
                <c:ptCount val="21"/>
                <c:pt idx="0">
                  <c:v>82420.06666666667</c:v>
                </c:pt>
                <c:pt idx="1">
                  <c:v>129733.8333333334</c:v>
                </c:pt>
                <c:pt idx="2">
                  <c:v>75247.66666666667</c:v>
                </c:pt>
                <c:pt idx="3">
                  <c:v>127642.5833333333</c:v>
                </c:pt>
                <c:pt idx="4">
                  <c:v>125400.9444444444</c:v>
                </c:pt>
                <c:pt idx="5">
                  <c:v>82450.83333333333</c:v>
                </c:pt>
                <c:pt idx="6">
                  <c:v>114815.0277777778</c:v>
                </c:pt>
                <c:pt idx="7">
                  <c:v>70722.55555555556</c:v>
                </c:pt>
                <c:pt idx="8">
                  <c:v>60501.33333333334</c:v>
                </c:pt>
                <c:pt idx="9">
                  <c:v>94929.25</c:v>
                </c:pt>
                <c:pt idx="10">
                  <c:v>64235.66666666666</c:v>
                </c:pt>
                <c:pt idx="11">
                  <c:v>139298.1111111111</c:v>
                </c:pt>
                <c:pt idx="12">
                  <c:v>55326.0</c:v>
                </c:pt>
                <c:pt idx="13">
                  <c:v>115582.5555555555</c:v>
                </c:pt>
                <c:pt idx="14">
                  <c:v>167918.3333333333</c:v>
                </c:pt>
                <c:pt idx="15">
                  <c:v>126176.4444444445</c:v>
                </c:pt>
                <c:pt idx="16">
                  <c:v>99098.85714285714</c:v>
                </c:pt>
                <c:pt idx="17">
                  <c:v>71340.25</c:v>
                </c:pt>
                <c:pt idx="18">
                  <c:v>87278.8</c:v>
                </c:pt>
                <c:pt idx="19">
                  <c:v>73502.8888888889</c:v>
                </c:pt>
                <c:pt idx="20">
                  <c:v>57294.44444444444</c:v>
                </c:pt>
              </c:numCache>
            </c:numRef>
          </c:val>
          <c:smooth val="0"/>
        </c:ser>
        <c:ser>
          <c:idx val="1"/>
          <c:order val="1"/>
          <c:tx>
            <c:v>2011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'TX CHANGES'!$A$4:$A$24</c:f>
              <c:strCache>
                <c:ptCount val="21"/>
                <c:pt idx="0">
                  <c:v>BIOLOGICAL AND BIOMEDICAL SCIENCES</c:v>
                </c:pt>
                <c:pt idx="1">
                  <c:v>BUSINESS, MANAGEMENT, MARKETING, AND RELATED SUPPORT SERVICES</c:v>
                </c:pt>
                <c:pt idx="2">
                  <c:v>COMMUNICATION, JOURNALISM, AND RELATED PROGRAMS</c:v>
                </c:pt>
                <c:pt idx="3">
                  <c:v>COMPUTER AND INFORMATION SCIENCES AND SUPPORT SERVICES</c:v>
                </c:pt>
                <c:pt idx="4">
                  <c:v>DENTISTRY</c:v>
                </c:pt>
                <c:pt idx="5">
                  <c:v>EDUCATION</c:v>
                </c:pt>
                <c:pt idx="6">
                  <c:v>ENGINEERING</c:v>
                </c:pt>
                <c:pt idx="7">
                  <c:v>ENGLISH LANGUAGE AND LITERATURE/LETTERS</c:v>
                </c:pt>
                <c:pt idx="8">
                  <c:v>FOREIGN LANGUAGES, LITERATURES, AND LINGUISTICS</c:v>
                </c:pt>
                <c:pt idx="9">
                  <c:v>HEALTH PROFESSIONS AND RELATED PROGRAMS</c:v>
                </c:pt>
                <c:pt idx="10">
                  <c:v>HISTORY</c:v>
                </c:pt>
                <c:pt idx="11">
                  <c:v>LAW</c:v>
                </c:pt>
                <c:pt idx="12">
                  <c:v>LIBERAL ARTS AND SCIENCES, GENERAL STUDIES AND HUMANITIES</c:v>
                </c:pt>
                <c:pt idx="13">
                  <c:v>MATHEMATICS AND STATISTICS</c:v>
                </c:pt>
                <c:pt idx="14">
                  <c:v>MEDICINE</c:v>
                </c:pt>
                <c:pt idx="15">
                  <c:v>PHARMACY, PHARMACEUTICAL SCIENCES, AND ADMINISTRATION</c:v>
                </c:pt>
                <c:pt idx="16">
                  <c:v>PHYSICAL SCIENCES</c:v>
                </c:pt>
                <c:pt idx="17">
                  <c:v>PSYCHOLOGY</c:v>
                </c:pt>
                <c:pt idx="18">
                  <c:v>PUBLIC ADMINISTRATION AND SOCIAL SERVICE PROFESSIONS</c:v>
                </c:pt>
                <c:pt idx="19">
                  <c:v>SOCIAL SCIENCES</c:v>
                </c:pt>
                <c:pt idx="20">
                  <c:v>VISUAL AND PERFORMING ARTS</c:v>
                </c:pt>
              </c:strCache>
            </c:strRef>
          </c:cat>
          <c:val>
            <c:numRef>
              <c:f>'TX CHANGES'!$C$4:$C$24</c:f>
              <c:numCache>
                <c:formatCode>"$"#,##0.00</c:formatCode>
                <c:ptCount val="21"/>
                <c:pt idx="0">
                  <c:v>47050.94444444443</c:v>
                </c:pt>
                <c:pt idx="1">
                  <c:v>123419.9333333333</c:v>
                </c:pt>
                <c:pt idx="2">
                  <c:v>70460.66666666667</c:v>
                </c:pt>
                <c:pt idx="3">
                  <c:v>126377.0</c:v>
                </c:pt>
                <c:pt idx="4">
                  <c:v>106170.8333333333</c:v>
                </c:pt>
                <c:pt idx="5">
                  <c:v>70098.5</c:v>
                </c:pt>
                <c:pt idx="6">
                  <c:v>90714.06666666667</c:v>
                </c:pt>
                <c:pt idx="7">
                  <c:v>58846.66666666666</c:v>
                </c:pt>
                <c:pt idx="8">
                  <c:v>55836.66666666666</c:v>
                </c:pt>
                <c:pt idx="9">
                  <c:v>88325.33333333333</c:v>
                </c:pt>
                <c:pt idx="10">
                  <c:v>55592.0</c:v>
                </c:pt>
                <c:pt idx="11">
                  <c:v>116446.0</c:v>
                </c:pt>
                <c:pt idx="12">
                  <c:v>42911.66666666666</c:v>
                </c:pt>
                <c:pt idx="13">
                  <c:v>76179.0</c:v>
                </c:pt>
                <c:pt idx="14">
                  <c:v>55027.75</c:v>
                </c:pt>
                <c:pt idx="15">
                  <c:v>125402.3333333333</c:v>
                </c:pt>
                <c:pt idx="16">
                  <c:v>72403.22222222223</c:v>
                </c:pt>
                <c:pt idx="17">
                  <c:v>63374.33333333334</c:v>
                </c:pt>
                <c:pt idx="18">
                  <c:v>79289.44444444445</c:v>
                </c:pt>
                <c:pt idx="19">
                  <c:v>69766.0</c:v>
                </c:pt>
                <c:pt idx="20">
                  <c:v>44670.33333333334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8540960"/>
        <c:axId val="778543280"/>
      </c:lineChart>
      <c:catAx>
        <c:axId val="778540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8543280"/>
        <c:crosses val="autoZero"/>
        <c:auto val="1"/>
        <c:lblAlgn val="ctr"/>
        <c:lblOffset val="100"/>
        <c:noMultiLvlLbl val="0"/>
      </c:catAx>
      <c:valAx>
        <c:axId val="778543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8540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SALARIES</a:t>
            </a:r>
            <a:r>
              <a:rPr lang="en-US" baseline="0" dirty="0" smtClean="0"/>
              <a:t> FOR BACHELORS STUDENTS IN COLORADO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1998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'CO CHANGES'!$A$4:$A$131</c:f>
              <c:strCache>
                <c:ptCount val="77"/>
                <c:pt idx="0">
                  <c:v>ACCOUNTING AND RELATED SERVICES</c:v>
                </c:pt>
                <c:pt idx="1">
                  <c:v>AEROSPACE, AERONAUTICAL AND ASTRONAUTICAL ENGINEERING</c:v>
                </c:pt>
                <c:pt idx="2">
                  <c:v>AGRICULTURAL BUSINESS AND MANAGEMENT</c:v>
                </c:pt>
                <c:pt idx="3">
                  <c:v>AIR TRANSPORTATION</c:v>
                </c:pt>
                <c:pt idx="4">
                  <c:v>ANIMAL SCIENCES</c:v>
                </c:pt>
                <c:pt idx="5">
                  <c:v>ANTHROPOLOGY</c:v>
                </c:pt>
                <c:pt idx="6">
                  <c:v>APPAREL AND TEXTILES</c:v>
                </c:pt>
                <c:pt idx="7">
                  <c:v>APPLIED HORTICULTURE AND HORTICULTURAL BUSINESS SERVICES</c:v>
                </c:pt>
                <c:pt idx="8">
                  <c:v>ARCHITECTURAL ENGINEERING</c:v>
                </c:pt>
                <c:pt idx="9">
                  <c:v>BIOCHEMISTRY, BIOPHYSICS AND MOLECULAR BIOLOGY</c:v>
                </c:pt>
                <c:pt idx="10">
                  <c:v>BIOLOGY, GENERAL</c:v>
                </c:pt>
                <c:pt idx="11">
                  <c:v>BUSINESS ADMINISTRATION, MANAGEMENT AND OPERATIONS</c:v>
                </c:pt>
                <c:pt idx="12">
                  <c:v>CHEMICAL ENGINEERING</c:v>
                </c:pt>
                <c:pt idx="13">
                  <c:v>CHEMISTRY</c:v>
                </c:pt>
                <c:pt idx="14">
                  <c:v>CIVIL ENGINEERING</c:v>
                </c:pt>
                <c:pt idx="15">
                  <c:v>COMMUNICATION AND MEDIA STUDIES</c:v>
                </c:pt>
                <c:pt idx="16">
                  <c:v>COMMUNICATION DISORDERS SCIENCES AND SERVICES</c:v>
                </c:pt>
                <c:pt idx="17">
                  <c:v>COMPUTER AND INFORMATION SCIENCES, GENERAL</c:v>
                </c:pt>
                <c:pt idx="18">
                  <c:v>COMPUTER ENGINEERING</c:v>
                </c:pt>
                <c:pt idx="19">
                  <c:v>COMPUTER SCIENCE</c:v>
                </c:pt>
                <c:pt idx="20">
                  <c:v>CONSTRUCTION ENGINEERING TECHNOLOGIES</c:v>
                </c:pt>
                <c:pt idx="21">
                  <c:v>CRIMINAL JUSTICE AND CORRECTIONS</c:v>
                </c:pt>
                <c:pt idx="22">
                  <c:v>DESIGN AND APPLIED ARTS</c:v>
                </c:pt>
                <c:pt idx="23">
                  <c:v>DIETETICS AND CLINICAL NUTRITION SERVICES</c:v>
                </c:pt>
                <c:pt idx="24">
                  <c:v>DRAMA/THEATRE ARTS AND STAGECRAFT</c:v>
                </c:pt>
                <c:pt idx="25">
                  <c:v>ECONOMICS</c:v>
                </c:pt>
                <c:pt idx="26">
                  <c:v>ELECTRICAL ENGINEERING TECHNOLOGIES/TECHNICIANS</c:v>
                </c:pt>
                <c:pt idx="27">
                  <c:v>ELECTRICAL, ELECTRONICS AND COMMUNICATIONS ENGINEERING</c:v>
                </c:pt>
                <c:pt idx="28">
                  <c:v>ENGINEERING PHYSICS</c:v>
                </c:pt>
                <c:pt idx="29">
                  <c:v>ENGINEERING, GENERAL</c:v>
                </c:pt>
                <c:pt idx="30">
                  <c:v>ENGLISH LANGUAGE AND LITERATURE, GENERAL</c:v>
                </c:pt>
                <c:pt idx="31">
                  <c:v>ENVIRONMENTAL DESIGN</c:v>
                </c:pt>
                <c:pt idx="32">
                  <c:v>ETHNIC, CULTURAL MINORITY, GENDER, AND GROUP STUDIES</c:v>
                </c:pt>
                <c:pt idx="33">
                  <c:v>FILM/VIDEO AND PHOTOGRAPHIC ARTS</c:v>
                </c:pt>
                <c:pt idx="34">
                  <c:v>FINANCE AND FINANCIAL MANAGEMENT SERVICES</c:v>
                </c:pt>
                <c:pt idx="35">
                  <c:v>FINE AND STUDIO ARTS</c:v>
                </c:pt>
                <c:pt idx="36">
                  <c:v>FORESTRY</c:v>
                </c:pt>
                <c:pt idx="37">
                  <c:v>GEOGRAPHY AND CARTOGRAPHY</c:v>
                </c:pt>
                <c:pt idx="38">
                  <c:v>GEOLOGICAL AND EARTH SCIENCES/GEOSCIENCES</c:v>
                </c:pt>
                <c:pt idx="39">
                  <c:v>GEOLOGICAL/GEOPHYSICAL ENGINEERING</c:v>
                </c:pt>
                <c:pt idx="40">
                  <c:v>HEALTH AND MEDICAL ADMINISTRATIVE SERVICES</c:v>
                </c:pt>
                <c:pt idx="41">
                  <c:v>HEALTH AND PHYSICAL EDUCATION/FITNESS</c:v>
                </c:pt>
                <c:pt idx="42">
                  <c:v>HISTORY</c:v>
                </c:pt>
                <c:pt idx="43">
                  <c:v>HOSPITALITY ADMINISTRATION/MANAGEMENT</c:v>
                </c:pt>
                <c:pt idx="44">
                  <c:v>HUMAN DEVELOPMENT, FAMILY STUDIES, AND RELATED SERVICES</c:v>
                </c:pt>
                <c:pt idx="45">
                  <c:v>JOURNALISM</c:v>
                </c:pt>
                <c:pt idx="46">
                  <c:v>LANDSCAPE ARCHITECTURE</c:v>
                </c:pt>
                <c:pt idx="47">
                  <c:v>LIBERAL ARTS AND SCIENCES, GENERAL STUDIES AND HUMANITIES</c:v>
                </c:pt>
                <c:pt idx="48">
                  <c:v>MANAGEMENT INFORMATION SYSTEMS AND SERVICES</c:v>
                </c:pt>
                <c:pt idx="49">
                  <c:v>MARKETING</c:v>
                </c:pt>
                <c:pt idx="50">
                  <c:v>MATHEMATICS</c:v>
                </c:pt>
                <c:pt idx="51">
                  <c:v>MECHANICAL ENGINEERING</c:v>
                </c:pt>
                <c:pt idx="52">
                  <c:v>MECHANICAL ENGINEERING RELATED TECHNOLOGIES/TECHNICIANS</c:v>
                </c:pt>
                <c:pt idx="53">
                  <c:v>METALLURGICAL ENGINEERING</c:v>
                </c:pt>
                <c:pt idx="54">
                  <c:v>MICROBIOLOGICAL SCIENCES AND IMMUNOLOGY</c:v>
                </c:pt>
                <c:pt idx="55">
                  <c:v>MULTI/INTERDISCIPLINARY STUDIES, OTHER</c:v>
                </c:pt>
                <c:pt idx="56">
                  <c:v>MUSIC</c:v>
                </c:pt>
                <c:pt idx="57">
                  <c:v>NATURAL RESOURCES CONSERVATION AND RESEARCH</c:v>
                </c:pt>
                <c:pt idx="58">
                  <c:v>NATURAL RESOURCES MANAGEMENT AND POLICY</c:v>
                </c:pt>
                <c:pt idx="59">
                  <c:v>PARKS, RECREATION AND LEISURE FACILITIES MANAGEMENT</c:v>
                </c:pt>
                <c:pt idx="60">
                  <c:v>PARKS, RECREATION AND LEISURE STUDIES</c:v>
                </c:pt>
                <c:pt idx="61">
                  <c:v>PETROLEUM ENGINEERING</c:v>
                </c:pt>
                <c:pt idx="62">
                  <c:v>PHILOSOPHY</c:v>
                </c:pt>
                <c:pt idx="63">
                  <c:v>PLANT SCIENCES</c:v>
                </c:pt>
                <c:pt idx="64">
                  <c:v>POLITICAL SCIENCE AND GOVERNMENT</c:v>
                </c:pt>
                <c:pt idx="65">
                  <c:v>PSYCHOLOGY, GENERAL</c:v>
                </c:pt>
                <c:pt idx="66">
                  <c:v>PUBLIC HEALTH</c:v>
                </c:pt>
                <c:pt idx="67">
                  <c:v>PUBLIC RELATIONS, ADVERTISING, AND APPLIED COMMUNICATION</c:v>
                </c:pt>
                <c:pt idx="68">
                  <c:v>REGISTERED NURSING, NURSING ADMINISTRATION, NURSING RESEARCH AND CLINICAL NURSING</c:v>
                </c:pt>
                <c:pt idx="69">
                  <c:v>RHETORIC AND COMPOSITION/WRITING STUDIES</c:v>
                </c:pt>
                <c:pt idx="70">
                  <c:v>ROMANCE LANGUAGES, LITERATURES, AND LINGUISTICS</c:v>
                </c:pt>
                <c:pt idx="71">
                  <c:v>SOCIAL SCIENCES, GENERAL</c:v>
                </c:pt>
                <c:pt idx="72">
                  <c:v>SOCIAL WORK</c:v>
                </c:pt>
                <c:pt idx="73">
                  <c:v>SOCIOLOGY</c:v>
                </c:pt>
                <c:pt idx="74">
                  <c:v>TEACHER EDUCATION AND PROFESSIONAL DEVELOPMENT, SPECIFIC SUBJECT AREAS</c:v>
                </c:pt>
                <c:pt idx="75">
                  <c:v>VISUAL AND PERFORMING ARTS, GENERAL</c:v>
                </c:pt>
                <c:pt idx="76">
                  <c:v>ZOOLOGY/ANIMAL BIOLOGY</c:v>
                </c:pt>
              </c:strCache>
            </c:strRef>
          </c:cat>
          <c:val>
            <c:numRef>
              <c:f>'CO CHANGES'!$B$4:$B$131</c:f>
              <c:numCache>
                <c:formatCode>"$"#,##0.00</c:formatCode>
                <c:ptCount val="77"/>
                <c:pt idx="0">
                  <c:v>60259.12121212122</c:v>
                </c:pt>
                <c:pt idx="1">
                  <c:v>85983.83333333334</c:v>
                </c:pt>
                <c:pt idx="2">
                  <c:v>47630.66666666666</c:v>
                </c:pt>
                <c:pt idx="3">
                  <c:v>51810.1111111111</c:v>
                </c:pt>
                <c:pt idx="4">
                  <c:v>41629.44444444444</c:v>
                </c:pt>
                <c:pt idx="5">
                  <c:v>39270.33333333334</c:v>
                </c:pt>
                <c:pt idx="6">
                  <c:v>44827.77777777778</c:v>
                </c:pt>
                <c:pt idx="7">
                  <c:v>44628.88888888888</c:v>
                </c:pt>
                <c:pt idx="8">
                  <c:v>73027.8888888889</c:v>
                </c:pt>
                <c:pt idx="9">
                  <c:v>58204.08333333334</c:v>
                </c:pt>
                <c:pt idx="10">
                  <c:v>46975.09195402299</c:v>
                </c:pt>
                <c:pt idx="11">
                  <c:v>55625.84848484848</c:v>
                </c:pt>
                <c:pt idx="12">
                  <c:v>88263.2380952381</c:v>
                </c:pt>
                <c:pt idx="13">
                  <c:v>59652.14285714285</c:v>
                </c:pt>
                <c:pt idx="14">
                  <c:v>75254.2380952381</c:v>
                </c:pt>
                <c:pt idx="15">
                  <c:v>47048.70370370369</c:v>
                </c:pt>
                <c:pt idx="16">
                  <c:v>47590.66666666667</c:v>
                </c:pt>
                <c:pt idx="17">
                  <c:v>81089.58333333333</c:v>
                </c:pt>
                <c:pt idx="18">
                  <c:v>94431.8888888889</c:v>
                </c:pt>
                <c:pt idx="19">
                  <c:v>86248.6</c:v>
                </c:pt>
                <c:pt idx="20">
                  <c:v>76164.99999999999</c:v>
                </c:pt>
                <c:pt idx="21">
                  <c:v>51365.77777777778</c:v>
                </c:pt>
                <c:pt idx="22">
                  <c:v>48539.66666666667</c:v>
                </c:pt>
                <c:pt idx="23">
                  <c:v>46926.91666666667</c:v>
                </c:pt>
                <c:pt idx="24">
                  <c:v>39361.13333333334</c:v>
                </c:pt>
                <c:pt idx="25">
                  <c:v>67069.02777777777</c:v>
                </c:pt>
                <c:pt idx="26">
                  <c:v>84773.16666666667</c:v>
                </c:pt>
                <c:pt idx="27">
                  <c:v>88292.73333333332</c:v>
                </c:pt>
                <c:pt idx="28">
                  <c:v>76850.83333333334</c:v>
                </c:pt>
                <c:pt idx="29">
                  <c:v>80415.66666666667</c:v>
                </c:pt>
                <c:pt idx="30">
                  <c:v>41741.67901234567</c:v>
                </c:pt>
                <c:pt idx="31">
                  <c:v>48788.55555555555</c:v>
                </c:pt>
                <c:pt idx="32">
                  <c:v>47716.66666666666</c:v>
                </c:pt>
                <c:pt idx="33">
                  <c:v>43080.11111111111</c:v>
                </c:pt>
                <c:pt idx="34">
                  <c:v>58086.22222222222</c:v>
                </c:pt>
                <c:pt idx="35">
                  <c:v>38567.35087719298</c:v>
                </c:pt>
                <c:pt idx="36">
                  <c:v>51776.66666666666</c:v>
                </c:pt>
                <c:pt idx="37">
                  <c:v>49712.38888888888</c:v>
                </c:pt>
                <c:pt idx="38">
                  <c:v>57289.88888888887</c:v>
                </c:pt>
                <c:pt idx="39">
                  <c:v>74779.22222222222</c:v>
                </c:pt>
                <c:pt idx="40">
                  <c:v>57920.66666666667</c:v>
                </c:pt>
                <c:pt idx="41">
                  <c:v>46209.69565217391</c:v>
                </c:pt>
                <c:pt idx="42">
                  <c:v>44166.72727272726</c:v>
                </c:pt>
                <c:pt idx="43">
                  <c:v>49788.33333333333</c:v>
                </c:pt>
                <c:pt idx="44">
                  <c:v>37775.33333333334</c:v>
                </c:pt>
                <c:pt idx="45">
                  <c:v>46765.41666666666</c:v>
                </c:pt>
                <c:pt idx="46">
                  <c:v>55794.66666666666</c:v>
                </c:pt>
                <c:pt idx="47">
                  <c:v>42812.9</c:v>
                </c:pt>
                <c:pt idx="48">
                  <c:v>64266.66666666668</c:v>
                </c:pt>
                <c:pt idx="49">
                  <c:v>51338.88888888888</c:v>
                </c:pt>
                <c:pt idx="50">
                  <c:v>66370.33333333333</c:v>
                </c:pt>
                <c:pt idx="51">
                  <c:v>75226.20833333334</c:v>
                </c:pt>
                <c:pt idx="52">
                  <c:v>70619.58333333333</c:v>
                </c:pt>
                <c:pt idx="53">
                  <c:v>83656.83333333333</c:v>
                </c:pt>
                <c:pt idx="54">
                  <c:v>51058.33333333334</c:v>
                </c:pt>
                <c:pt idx="55">
                  <c:v>46438.73333333333</c:v>
                </c:pt>
                <c:pt idx="56">
                  <c:v>42433.25</c:v>
                </c:pt>
                <c:pt idx="57">
                  <c:v>45079.88888888888</c:v>
                </c:pt>
                <c:pt idx="58">
                  <c:v>51798.0</c:v>
                </c:pt>
                <c:pt idx="59">
                  <c:v>43552.93333333333</c:v>
                </c:pt>
                <c:pt idx="60">
                  <c:v>41494.25</c:v>
                </c:pt>
                <c:pt idx="61">
                  <c:v>170241.6666666667</c:v>
                </c:pt>
                <c:pt idx="62">
                  <c:v>57660.5</c:v>
                </c:pt>
                <c:pt idx="63">
                  <c:v>45890.0</c:v>
                </c:pt>
                <c:pt idx="64">
                  <c:v>56936.33333333333</c:v>
                </c:pt>
                <c:pt idx="65">
                  <c:v>41657.42528735632</c:v>
                </c:pt>
                <c:pt idx="66">
                  <c:v>53182.8888888889</c:v>
                </c:pt>
                <c:pt idx="67">
                  <c:v>53385.33333333334</c:v>
                </c:pt>
                <c:pt idx="68">
                  <c:v>62636.38461538462</c:v>
                </c:pt>
                <c:pt idx="69">
                  <c:v>47848.875</c:v>
                </c:pt>
                <c:pt idx="70">
                  <c:v>46904.23333333333</c:v>
                </c:pt>
                <c:pt idx="71">
                  <c:v>43342.41666666666</c:v>
                </c:pt>
                <c:pt idx="72">
                  <c:v>41364.70833333333</c:v>
                </c:pt>
                <c:pt idx="73">
                  <c:v>44194.90476190476</c:v>
                </c:pt>
                <c:pt idx="74">
                  <c:v>43526.66666666666</c:v>
                </c:pt>
                <c:pt idx="75">
                  <c:v>36728.5</c:v>
                </c:pt>
                <c:pt idx="76">
                  <c:v>41465.22222222222</c:v>
                </c:pt>
              </c:numCache>
            </c:numRef>
          </c:val>
          <c:smooth val="0"/>
        </c:ser>
        <c:ser>
          <c:idx val="1"/>
          <c:order val="1"/>
          <c:tx>
            <c:v>2013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'CO CHANGES'!$A$4:$A$131</c:f>
              <c:strCache>
                <c:ptCount val="77"/>
                <c:pt idx="0">
                  <c:v>ACCOUNTING AND RELATED SERVICES</c:v>
                </c:pt>
                <c:pt idx="1">
                  <c:v>AEROSPACE, AERONAUTICAL AND ASTRONAUTICAL ENGINEERING</c:v>
                </c:pt>
                <c:pt idx="2">
                  <c:v>AGRICULTURAL BUSINESS AND MANAGEMENT</c:v>
                </c:pt>
                <c:pt idx="3">
                  <c:v>AIR TRANSPORTATION</c:v>
                </c:pt>
                <c:pt idx="4">
                  <c:v>ANIMAL SCIENCES</c:v>
                </c:pt>
                <c:pt idx="5">
                  <c:v>ANTHROPOLOGY</c:v>
                </c:pt>
                <c:pt idx="6">
                  <c:v>APPAREL AND TEXTILES</c:v>
                </c:pt>
                <c:pt idx="7">
                  <c:v>APPLIED HORTICULTURE AND HORTICULTURAL BUSINESS SERVICES</c:v>
                </c:pt>
                <c:pt idx="8">
                  <c:v>ARCHITECTURAL ENGINEERING</c:v>
                </c:pt>
                <c:pt idx="9">
                  <c:v>BIOCHEMISTRY, BIOPHYSICS AND MOLECULAR BIOLOGY</c:v>
                </c:pt>
                <c:pt idx="10">
                  <c:v>BIOLOGY, GENERAL</c:v>
                </c:pt>
                <c:pt idx="11">
                  <c:v>BUSINESS ADMINISTRATION, MANAGEMENT AND OPERATIONS</c:v>
                </c:pt>
                <c:pt idx="12">
                  <c:v>CHEMICAL ENGINEERING</c:v>
                </c:pt>
                <c:pt idx="13">
                  <c:v>CHEMISTRY</c:v>
                </c:pt>
                <c:pt idx="14">
                  <c:v>CIVIL ENGINEERING</c:v>
                </c:pt>
                <c:pt idx="15">
                  <c:v>COMMUNICATION AND MEDIA STUDIES</c:v>
                </c:pt>
                <c:pt idx="16">
                  <c:v>COMMUNICATION DISORDERS SCIENCES AND SERVICES</c:v>
                </c:pt>
                <c:pt idx="17">
                  <c:v>COMPUTER AND INFORMATION SCIENCES, GENERAL</c:v>
                </c:pt>
                <c:pt idx="18">
                  <c:v>COMPUTER ENGINEERING</c:v>
                </c:pt>
                <c:pt idx="19">
                  <c:v>COMPUTER SCIENCE</c:v>
                </c:pt>
                <c:pt idx="20">
                  <c:v>CONSTRUCTION ENGINEERING TECHNOLOGIES</c:v>
                </c:pt>
                <c:pt idx="21">
                  <c:v>CRIMINAL JUSTICE AND CORRECTIONS</c:v>
                </c:pt>
                <c:pt idx="22">
                  <c:v>DESIGN AND APPLIED ARTS</c:v>
                </c:pt>
                <c:pt idx="23">
                  <c:v>DIETETICS AND CLINICAL NUTRITION SERVICES</c:v>
                </c:pt>
                <c:pt idx="24">
                  <c:v>DRAMA/THEATRE ARTS AND STAGECRAFT</c:v>
                </c:pt>
                <c:pt idx="25">
                  <c:v>ECONOMICS</c:v>
                </c:pt>
                <c:pt idx="26">
                  <c:v>ELECTRICAL ENGINEERING TECHNOLOGIES/TECHNICIANS</c:v>
                </c:pt>
                <c:pt idx="27">
                  <c:v>ELECTRICAL, ELECTRONICS AND COMMUNICATIONS ENGINEERING</c:v>
                </c:pt>
                <c:pt idx="28">
                  <c:v>ENGINEERING PHYSICS</c:v>
                </c:pt>
                <c:pt idx="29">
                  <c:v>ENGINEERING, GENERAL</c:v>
                </c:pt>
                <c:pt idx="30">
                  <c:v>ENGLISH LANGUAGE AND LITERATURE, GENERAL</c:v>
                </c:pt>
                <c:pt idx="31">
                  <c:v>ENVIRONMENTAL DESIGN</c:v>
                </c:pt>
                <c:pt idx="32">
                  <c:v>ETHNIC, CULTURAL MINORITY, GENDER, AND GROUP STUDIES</c:v>
                </c:pt>
                <c:pt idx="33">
                  <c:v>FILM/VIDEO AND PHOTOGRAPHIC ARTS</c:v>
                </c:pt>
                <c:pt idx="34">
                  <c:v>FINANCE AND FINANCIAL MANAGEMENT SERVICES</c:v>
                </c:pt>
                <c:pt idx="35">
                  <c:v>FINE AND STUDIO ARTS</c:v>
                </c:pt>
                <c:pt idx="36">
                  <c:v>FORESTRY</c:v>
                </c:pt>
                <c:pt idx="37">
                  <c:v>GEOGRAPHY AND CARTOGRAPHY</c:v>
                </c:pt>
                <c:pt idx="38">
                  <c:v>GEOLOGICAL AND EARTH SCIENCES/GEOSCIENCES</c:v>
                </c:pt>
                <c:pt idx="39">
                  <c:v>GEOLOGICAL/GEOPHYSICAL ENGINEERING</c:v>
                </c:pt>
                <c:pt idx="40">
                  <c:v>HEALTH AND MEDICAL ADMINISTRATIVE SERVICES</c:v>
                </c:pt>
                <c:pt idx="41">
                  <c:v>HEALTH AND PHYSICAL EDUCATION/FITNESS</c:v>
                </c:pt>
                <c:pt idx="42">
                  <c:v>HISTORY</c:v>
                </c:pt>
                <c:pt idx="43">
                  <c:v>HOSPITALITY ADMINISTRATION/MANAGEMENT</c:v>
                </c:pt>
                <c:pt idx="44">
                  <c:v>HUMAN DEVELOPMENT, FAMILY STUDIES, AND RELATED SERVICES</c:v>
                </c:pt>
                <c:pt idx="45">
                  <c:v>JOURNALISM</c:v>
                </c:pt>
                <c:pt idx="46">
                  <c:v>LANDSCAPE ARCHITECTURE</c:v>
                </c:pt>
                <c:pt idx="47">
                  <c:v>LIBERAL ARTS AND SCIENCES, GENERAL STUDIES AND HUMANITIES</c:v>
                </c:pt>
                <c:pt idx="48">
                  <c:v>MANAGEMENT INFORMATION SYSTEMS AND SERVICES</c:v>
                </c:pt>
                <c:pt idx="49">
                  <c:v>MARKETING</c:v>
                </c:pt>
                <c:pt idx="50">
                  <c:v>MATHEMATICS</c:v>
                </c:pt>
                <c:pt idx="51">
                  <c:v>MECHANICAL ENGINEERING</c:v>
                </c:pt>
                <c:pt idx="52">
                  <c:v>MECHANICAL ENGINEERING RELATED TECHNOLOGIES/TECHNICIANS</c:v>
                </c:pt>
                <c:pt idx="53">
                  <c:v>METALLURGICAL ENGINEERING</c:v>
                </c:pt>
                <c:pt idx="54">
                  <c:v>MICROBIOLOGICAL SCIENCES AND IMMUNOLOGY</c:v>
                </c:pt>
                <c:pt idx="55">
                  <c:v>MULTI/INTERDISCIPLINARY STUDIES, OTHER</c:v>
                </c:pt>
                <c:pt idx="56">
                  <c:v>MUSIC</c:v>
                </c:pt>
                <c:pt idx="57">
                  <c:v>NATURAL RESOURCES CONSERVATION AND RESEARCH</c:v>
                </c:pt>
                <c:pt idx="58">
                  <c:v>NATURAL RESOURCES MANAGEMENT AND POLICY</c:v>
                </c:pt>
                <c:pt idx="59">
                  <c:v>PARKS, RECREATION AND LEISURE FACILITIES MANAGEMENT</c:v>
                </c:pt>
                <c:pt idx="60">
                  <c:v>PARKS, RECREATION AND LEISURE STUDIES</c:v>
                </c:pt>
                <c:pt idx="61">
                  <c:v>PETROLEUM ENGINEERING</c:v>
                </c:pt>
                <c:pt idx="62">
                  <c:v>PHILOSOPHY</c:v>
                </c:pt>
                <c:pt idx="63">
                  <c:v>PLANT SCIENCES</c:v>
                </c:pt>
                <c:pt idx="64">
                  <c:v>POLITICAL SCIENCE AND GOVERNMENT</c:v>
                </c:pt>
                <c:pt idx="65">
                  <c:v>PSYCHOLOGY, GENERAL</c:v>
                </c:pt>
                <c:pt idx="66">
                  <c:v>PUBLIC HEALTH</c:v>
                </c:pt>
                <c:pt idx="67">
                  <c:v>PUBLIC RELATIONS, ADVERTISING, AND APPLIED COMMUNICATION</c:v>
                </c:pt>
                <c:pt idx="68">
                  <c:v>REGISTERED NURSING, NURSING ADMINISTRATION, NURSING RESEARCH AND CLINICAL NURSING</c:v>
                </c:pt>
                <c:pt idx="69">
                  <c:v>RHETORIC AND COMPOSITION/WRITING STUDIES</c:v>
                </c:pt>
                <c:pt idx="70">
                  <c:v>ROMANCE LANGUAGES, LITERATURES, AND LINGUISTICS</c:v>
                </c:pt>
                <c:pt idx="71">
                  <c:v>SOCIAL SCIENCES, GENERAL</c:v>
                </c:pt>
                <c:pt idx="72">
                  <c:v>SOCIAL WORK</c:v>
                </c:pt>
                <c:pt idx="73">
                  <c:v>SOCIOLOGY</c:v>
                </c:pt>
                <c:pt idx="74">
                  <c:v>TEACHER EDUCATION AND PROFESSIONAL DEVELOPMENT, SPECIFIC SUBJECT AREAS</c:v>
                </c:pt>
                <c:pt idx="75">
                  <c:v>VISUAL AND PERFORMING ARTS, GENERAL</c:v>
                </c:pt>
                <c:pt idx="76">
                  <c:v>ZOOLOGY/ANIMAL BIOLOGY</c:v>
                </c:pt>
              </c:strCache>
            </c:strRef>
          </c:cat>
          <c:val>
            <c:numRef>
              <c:f>'CO CHANGES'!$C$4:$C$131</c:f>
              <c:numCache>
                <c:formatCode>"$"#,##0.00</c:formatCode>
                <c:ptCount val="77"/>
                <c:pt idx="0">
                  <c:v>41979.66666666667</c:v>
                </c:pt>
                <c:pt idx="1">
                  <c:v>65645.33333333333</c:v>
                </c:pt>
                <c:pt idx="2">
                  <c:v>37321.0</c:v>
                </c:pt>
                <c:pt idx="3">
                  <c:v>34340.33333333334</c:v>
                </c:pt>
                <c:pt idx="4">
                  <c:v>32679.66666666667</c:v>
                </c:pt>
                <c:pt idx="5">
                  <c:v>27044.41666666666</c:v>
                </c:pt>
                <c:pt idx="6">
                  <c:v>29689.0</c:v>
                </c:pt>
                <c:pt idx="7">
                  <c:v>35250.66666666666</c:v>
                </c:pt>
                <c:pt idx="8">
                  <c:v>57582.0</c:v>
                </c:pt>
                <c:pt idx="9">
                  <c:v>31471.0</c:v>
                </c:pt>
                <c:pt idx="10">
                  <c:v>25912.22222222222</c:v>
                </c:pt>
                <c:pt idx="11">
                  <c:v>40627.2962962963</c:v>
                </c:pt>
                <c:pt idx="12">
                  <c:v>60569.77777777778</c:v>
                </c:pt>
                <c:pt idx="13">
                  <c:v>31472.33333333333</c:v>
                </c:pt>
                <c:pt idx="14">
                  <c:v>50865.0</c:v>
                </c:pt>
                <c:pt idx="15">
                  <c:v>29161.95238095239</c:v>
                </c:pt>
                <c:pt idx="16">
                  <c:v>21953.0</c:v>
                </c:pt>
                <c:pt idx="17">
                  <c:v>61737.33333333334</c:v>
                </c:pt>
                <c:pt idx="18">
                  <c:v>64788.0</c:v>
                </c:pt>
                <c:pt idx="19">
                  <c:v>62437.44444444444</c:v>
                </c:pt>
                <c:pt idx="20">
                  <c:v>56948.33333333334</c:v>
                </c:pt>
                <c:pt idx="21">
                  <c:v>32174.59999999999</c:v>
                </c:pt>
                <c:pt idx="22">
                  <c:v>33236.77777777777</c:v>
                </c:pt>
                <c:pt idx="23">
                  <c:v>31370.33333333333</c:v>
                </c:pt>
                <c:pt idx="24">
                  <c:v>26372.33333333334</c:v>
                </c:pt>
                <c:pt idx="25">
                  <c:v>39234.08333333334</c:v>
                </c:pt>
                <c:pt idx="26">
                  <c:v>50591.66666666666</c:v>
                </c:pt>
                <c:pt idx="27">
                  <c:v>54413.75</c:v>
                </c:pt>
                <c:pt idx="28">
                  <c:v>43603.66666666666</c:v>
                </c:pt>
                <c:pt idx="29">
                  <c:v>58856.33333333334</c:v>
                </c:pt>
                <c:pt idx="30">
                  <c:v>26138.44444444444</c:v>
                </c:pt>
                <c:pt idx="31">
                  <c:v>32625.0</c:v>
                </c:pt>
                <c:pt idx="32">
                  <c:v>23906.33333333333</c:v>
                </c:pt>
                <c:pt idx="33">
                  <c:v>27122.66666666667</c:v>
                </c:pt>
                <c:pt idx="34">
                  <c:v>40908.0</c:v>
                </c:pt>
                <c:pt idx="35">
                  <c:v>26535.90476190476</c:v>
                </c:pt>
                <c:pt idx="36">
                  <c:v>26842.66666666667</c:v>
                </c:pt>
                <c:pt idx="37">
                  <c:v>30330.33333333333</c:v>
                </c:pt>
                <c:pt idx="38">
                  <c:v>32694.66666666667</c:v>
                </c:pt>
                <c:pt idx="39">
                  <c:v>51894.0</c:v>
                </c:pt>
                <c:pt idx="40">
                  <c:v>44890.33333333334</c:v>
                </c:pt>
                <c:pt idx="41">
                  <c:v>26205.42857142857</c:v>
                </c:pt>
                <c:pt idx="42">
                  <c:v>28442.61111111111</c:v>
                </c:pt>
                <c:pt idx="43">
                  <c:v>30080.66666666667</c:v>
                </c:pt>
                <c:pt idx="44">
                  <c:v>26322.0</c:v>
                </c:pt>
                <c:pt idx="45">
                  <c:v>30126.41666666666</c:v>
                </c:pt>
                <c:pt idx="46">
                  <c:v>30533.0</c:v>
                </c:pt>
                <c:pt idx="47">
                  <c:v>28844.5</c:v>
                </c:pt>
                <c:pt idx="48">
                  <c:v>50802.0</c:v>
                </c:pt>
                <c:pt idx="49">
                  <c:v>33501.66666666667</c:v>
                </c:pt>
                <c:pt idx="50">
                  <c:v>40174.83333333334</c:v>
                </c:pt>
                <c:pt idx="51">
                  <c:v>54779.73333333334</c:v>
                </c:pt>
                <c:pt idx="52">
                  <c:v>54656.33333333334</c:v>
                </c:pt>
                <c:pt idx="53">
                  <c:v>68101.33333333333</c:v>
                </c:pt>
                <c:pt idx="54">
                  <c:v>29135.33333333333</c:v>
                </c:pt>
                <c:pt idx="55">
                  <c:v>29922.33333333333</c:v>
                </c:pt>
                <c:pt idx="56">
                  <c:v>26968.66666666667</c:v>
                </c:pt>
                <c:pt idx="57">
                  <c:v>31783.26666666667</c:v>
                </c:pt>
                <c:pt idx="58">
                  <c:v>38072.66666666666</c:v>
                </c:pt>
                <c:pt idx="59">
                  <c:v>26029.5</c:v>
                </c:pt>
                <c:pt idx="60">
                  <c:v>22998.5</c:v>
                </c:pt>
                <c:pt idx="61">
                  <c:v>98465.0</c:v>
                </c:pt>
                <c:pt idx="62">
                  <c:v>28471.0</c:v>
                </c:pt>
                <c:pt idx="63">
                  <c:v>28545.66666666667</c:v>
                </c:pt>
                <c:pt idx="64">
                  <c:v>31199.52380952381</c:v>
                </c:pt>
                <c:pt idx="65">
                  <c:v>27167.06666666666</c:v>
                </c:pt>
                <c:pt idx="66">
                  <c:v>33672.5</c:v>
                </c:pt>
                <c:pt idx="67">
                  <c:v>38129.66666666666</c:v>
                </c:pt>
                <c:pt idx="68">
                  <c:v>51214.61111111112</c:v>
                </c:pt>
                <c:pt idx="69">
                  <c:v>32944.66666666666</c:v>
                </c:pt>
                <c:pt idx="70">
                  <c:v>30383.16666666667</c:v>
                </c:pt>
                <c:pt idx="71">
                  <c:v>43624.66666666666</c:v>
                </c:pt>
                <c:pt idx="72">
                  <c:v>28745.66666666667</c:v>
                </c:pt>
                <c:pt idx="73">
                  <c:v>29744.81481481482</c:v>
                </c:pt>
                <c:pt idx="74">
                  <c:v>27699.83333333333</c:v>
                </c:pt>
                <c:pt idx="75">
                  <c:v>25676.0</c:v>
                </c:pt>
                <c:pt idx="76">
                  <c:v>22805.33333333333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6686656"/>
        <c:axId val="776689616"/>
      </c:lineChart>
      <c:catAx>
        <c:axId val="77668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6689616"/>
        <c:crosses val="autoZero"/>
        <c:auto val="1"/>
        <c:lblAlgn val="ctr"/>
        <c:lblOffset val="100"/>
        <c:noMultiLvlLbl val="0"/>
      </c:catAx>
      <c:valAx>
        <c:axId val="77668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6686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SALARIES FOR MASTERS STUDENTS - CO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'CO CHANGES'!$B$137</c:f>
              <c:strCache>
                <c:ptCount val="1"/>
                <c:pt idx="0">
                  <c:v>1996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'CO CHANGES'!$A$138:$A$161</c:f>
              <c:strCache>
                <c:ptCount val="24"/>
                <c:pt idx="0">
                  <c:v>AGRICULTURE, AGRICULTURE OPERATIONS, AND RELATED SCIENCES</c:v>
                </c:pt>
                <c:pt idx="1">
                  <c:v>ARCHITECTURE AND RELATED SERVICES</c:v>
                </c:pt>
                <c:pt idx="2">
                  <c:v>BIOLOGICAL AND BIOMEDICAL SCIENCES</c:v>
                </c:pt>
                <c:pt idx="3">
                  <c:v>BUSINESS, MANAGEMENT, MARKETING, AND RELATED SUPPORT SERVICES</c:v>
                </c:pt>
                <c:pt idx="4">
                  <c:v>COMMUNICATION, JOURNALISM, AND RELATED PROGRAMS</c:v>
                </c:pt>
                <c:pt idx="5">
                  <c:v>COMPUTER AND INFORMATION SCIENCES AND SUPPORT SERVICES</c:v>
                </c:pt>
                <c:pt idx="6">
                  <c:v>EDUCATION</c:v>
                </c:pt>
                <c:pt idx="7">
                  <c:v>ENGINEERING</c:v>
                </c:pt>
                <c:pt idx="8">
                  <c:v>ENGLISH LANGUAGE AND LITERATURE/LETTERS</c:v>
                </c:pt>
                <c:pt idx="9">
                  <c:v>FAMILY AND CONSUMER SCIENCES/HUMAN SCIENCES</c:v>
                </c:pt>
                <c:pt idx="10">
                  <c:v>FOREIGN LANGUAGES, LITERATURES, AND LINGUISTICS</c:v>
                </c:pt>
                <c:pt idx="11">
                  <c:v>HEALTH PROFESSIONS AND RELATED PROGRAMS</c:v>
                </c:pt>
                <c:pt idx="12">
                  <c:v>HISTORY</c:v>
                </c:pt>
                <c:pt idx="13">
                  <c:v>HOMELAND SECURITY, LAW ENFORCEMENT, FIREFIGHTING AND RELATED PROTECTIVE SERVICES</c:v>
                </c:pt>
                <c:pt idx="14">
                  <c:v>LIBRARY SCIENCE</c:v>
                </c:pt>
                <c:pt idx="15">
                  <c:v>MATHEMATICS AND STATISTICS</c:v>
                </c:pt>
                <c:pt idx="16">
                  <c:v>MULTI/INTERDISCIPLINARY STUDIES</c:v>
                </c:pt>
                <c:pt idx="17">
                  <c:v>NATURAL RESOURCES AND CONSERVATION</c:v>
                </c:pt>
                <c:pt idx="18">
                  <c:v>PARKS, RECREATION, LEISURE, AND FITNESS STUDIES</c:v>
                </c:pt>
                <c:pt idx="19">
                  <c:v>PHYSICAL SCIENCES</c:v>
                </c:pt>
                <c:pt idx="20">
                  <c:v>PSYCHOLOGY</c:v>
                </c:pt>
                <c:pt idx="21">
                  <c:v>PUBLIC ADMINISTRATION AND SOCIAL SERVICE PROFESSIONS</c:v>
                </c:pt>
                <c:pt idx="22">
                  <c:v>SOCIAL SCIENCES</c:v>
                </c:pt>
                <c:pt idx="23">
                  <c:v>VISUAL AND PERFORMING ARTS</c:v>
                </c:pt>
              </c:strCache>
            </c:strRef>
          </c:cat>
          <c:val>
            <c:numRef>
              <c:f>'CO CHANGES'!$B$138:$B$161</c:f>
              <c:numCache>
                <c:formatCode>"$"#,##0.00</c:formatCode>
                <c:ptCount val="24"/>
                <c:pt idx="0">
                  <c:v>55040.33333333334</c:v>
                </c:pt>
                <c:pt idx="1">
                  <c:v>58805.22222222222</c:v>
                </c:pt>
                <c:pt idx="2">
                  <c:v>67400.16666666667</c:v>
                </c:pt>
                <c:pt idx="3">
                  <c:v>97132.9761904762</c:v>
                </c:pt>
                <c:pt idx="4">
                  <c:v>67139.33333333333</c:v>
                </c:pt>
                <c:pt idx="5">
                  <c:v>111109.4</c:v>
                </c:pt>
                <c:pt idx="6">
                  <c:v>54803.25925925926</c:v>
                </c:pt>
                <c:pt idx="7">
                  <c:v>99870.76923076923</c:v>
                </c:pt>
                <c:pt idx="8">
                  <c:v>54107.85714285715</c:v>
                </c:pt>
                <c:pt idx="9">
                  <c:v>55051.22222222222</c:v>
                </c:pt>
                <c:pt idx="10">
                  <c:v>48648.33333333334</c:v>
                </c:pt>
                <c:pt idx="11">
                  <c:v>74315.75</c:v>
                </c:pt>
                <c:pt idx="12">
                  <c:v>55867.33333333334</c:v>
                </c:pt>
                <c:pt idx="13">
                  <c:v>63576.83333333333</c:v>
                </c:pt>
                <c:pt idx="14">
                  <c:v>65888.55555555556</c:v>
                </c:pt>
                <c:pt idx="15">
                  <c:v>80902.83333333334</c:v>
                </c:pt>
                <c:pt idx="16">
                  <c:v>59289.91666666667</c:v>
                </c:pt>
                <c:pt idx="17">
                  <c:v>66475.55555555556</c:v>
                </c:pt>
                <c:pt idx="18">
                  <c:v>58216.08333333334</c:v>
                </c:pt>
                <c:pt idx="19">
                  <c:v>95875.94444444445</c:v>
                </c:pt>
                <c:pt idx="20">
                  <c:v>57671.15384615384</c:v>
                </c:pt>
                <c:pt idx="21">
                  <c:v>63844.62500000001</c:v>
                </c:pt>
                <c:pt idx="22">
                  <c:v>73568.7619047619</c:v>
                </c:pt>
                <c:pt idx="23">
                  <c:v>51432.05555555555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'CO CHANGES'!$C$137</c:f>
              <c:strCache>
                <c:ptCount val="1"/>
                <c:pt idx="0">
                  <c:v>2011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'CO CHANGES'!$A$138:$A$161</c:f>
              <c:strCache>
                <c:ptCount val="24"/>
                <c:pt idx="0">
                  <c:v>AGRICULTURE, AGRICULTURE OPERATIONS, AND RELATED SCIENCES</c:v>
                </c:pt>
                <c:pt idx="1">
                  <c:v>ARCHITECTURE AND RELATED SERVICES</c:v>
                </c:pt>
                <c:pt idx="2">
                  <c:v>BIOLOGICAL AND BIOMEDICAL SCIENCES</c:v>
                </c:pt>
                <c:pt idx="3">
                  <c:v>BUSINESS, MANAGEMENT, MARKETING, AND RELATED SUPPORT SERVICES</c:v>
                </c:pt>
                <c:pt idx="4">
                  <c:v>COMMUNICATION, JOURNALISM, AND RELATED PROGRAMS</c:v>
                </c:pt>
                <c:pt idx="5">
                  <c:v>COMPUTER AND INFORMATION SCIENCES AND SUPPORT SERVICES</c:v>
                </c:pt>
                <c:pt idx="6">
                  <c:v>EDUCATION</c:v>
                </c:pt>
                <c:pt idx="7">
                  <c:v>ENGINEERING</c:v>
                </c:pt>
                <c:pt idx="8">
                  <c:v>ENGLISH LANGUAGE AND LITERATURE/LETTERS</c:v>
                </c:pt>
                <c:pt idx="9">
                  <c:v>FAMILY AND CONSUMER SCIENCES/HUMAN SCIENCES</c:v>
                </c:pt>
                <c:pt idx="10">
                  <c:v>FOREIGN LANGUAGES, LITERATURES, AND LINGUISTICS</c:v>
                </c:pt>
                <c:pt idx="11">
                  <c:v>HEALTH PROFESSIONS AND RELATED PROGRAMS</c:v>
                </c:pt>
                <c:pt idx="12">
                  <c:v>HISTORY</c:v>
                </c:pt>
                <c:pt idx="13">
                  <c:v>HOMELAND SECURITY, LAW ENFORCEMENT, FIREFIGHTING AND RELATED PROTECTIVE SERVICES</c:v>
                </c:pt>
                <c:pt idx="14">
                  <c:v>LIBRARY SCIENCE</c:v>
                </c:pt>
                <c:pt idx="15">
                  <c:v>MATHEMATICS AND STATISTICS</c:v>
                </c:pt>
                <c:pt idx="16">
                  <c:v>MULTI/INTERDISCIPLINARY STUDIES</c:v>
                </c:pt>
                <c:pt idx="17">
                  <c:v>NATURAL RESOURCES AND CONSERVATION</c:v>
                </c:pt>
                <c:pt idx="18">
                  <c:v>PARKS, RECREATION, LEISURE, AND FITNESS STUDIES</c:v>
                </c:pt>
                <c:pt idx="19">
                  <c:v>PHYSICAL SCIENCES</c:v>
                </c:pt>
                <c:pt idx="20">
                  <c:v>PSYCHOLOGY</c:v>
                </c:pt>
                <c:pt idx="21">
                  <c:v>PUBLIC ADMINISTRATION AND SOCIAL SERVICE PROFESSIONS</c:v>
                </c:pt>
                <c:pt idx="22">
                  <c:v>SOCIAL SCIENCES</c:v>
                </c:pt>
                <c:pt idx="23">
                  <c:v>VISUAL AND PERFORMING ARTS</c:v>
                </c:pt>
              </c:strCache>
            </c:strRef>
          </c:cat>
          <c:val>
            <c:numRef>
              <c:f>'CO CHANGES'!$C$138:$C$161</c:f>
              <c:numCache>
                <c:formatCode>"$"#,##0.00</c:formatCode>
                <c:ptCount val="24"/>
                <c:pt idx="0">
                  <c:v>43285.0</c:v>
                </c:pt>
                <c:pt idx="1">
                  <c:v>41501.66666666666</c:v>
                </c:pt>
                <c:pt idx="2">
                  <c:v>41432.77777777778</c:v>
                </c:pt>
                <c:pt idx="3">
                  <c:v>62462.62962962963</c:v>
                </c:pt>
                <c:pt idx="4">
                  <c:v>37825.88888888888</c:v>
                </c:pt>
                <c:pt idx="5">
                  <c:v>85915.1111111111</c:v>
                </c:pt>
                <c:pt idx="6">
                  <c:v>41893.51515151515</c:v>
                </c:pt>
                <c:pt idx="7">
                  <c:v>73381.86666666667</c:v>
                </c:pt>
                <c:pt idx="8">
                  <c:v>35436.11111111112</c:v>
                </c:pt>
                <c:pt idx="9">
                  <c:v>36239.0</c:v>
                </c:pt>
                <c:pt idx="10">
                  <c:v>31365.66666666667</c:v>
                </c:pt>
                <c:pt idx="11">
                  <c:v>58728.4761904762</c:v>
                </c:pt>
                <c:pt idx="12">
                  <c:v>36692.16666666666</c:v>
                </c:pt>
                <c:pt idx="13">
                  <c:v>44518.0</c:v>
                </c:pt>
                <c:pt idx="14">
                  <c:v>52995.66666666666</c:v>
                </c:pt>
                <c:pt idx="15">
                  <c:v>57337.41666666667</c:v>
                </c:pt>
                <c:pt idx="16">
                  <c:v>45771.33333333333</c:v>
                </c:pt>
                <c:pt idx="17">
                  <c:v>37284.66666666666</c:v>
                </c:pt>
                <c:pt idx="18">
                  <c:v>35801.16666666666</c:v>
                </c:pt>
                <c:pt idx="19">
                  <c:v>59964.1111111111</c:v>
                </c:pt>
                <c:pt idx="20">
                  <c:v>42458.41666666667</c:v>
                </c:pt>
                <c:pt idx="21">
                  <c:v>48358.83333333334</c:v>
                </c:pt>
                <c:pt idx="22">
                  <c:v>45545.75</c:v>
                </c:pt>
                <c:pt idx="23">
                  <c:v>34783.55555555555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9716128"/>
        <c:axId val="719514320"/>
      </c:lineChart>
      <c:catAx>
        <c:axId val="71971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9514320"/>
        <c:crosses val="autoZero"/>
        <c:auto val="1"/>
        <c:lblAlgn val="ctr"/>
        <c:lblOffset val="100"/>
        <c:noMultiLvlLbl val="0"/>
      </c:catAx>
      <c:valAx>
        <c:axId val="719514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9716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SALARIES FOR DOCTORAL STUDENTS - CO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'CO CHANGES'!$B$166</c:f>
              <c:strCache>
                <c:ptCount val="1"/>
                <c:pt idx="0">
                  <c:v>1996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'CO CHANGES'!$A$167:$A$176</c:f>
              <c:strCache>
                <c:ptCount val="10"/>
                <c:pt idx="0">
                  <c:v>AGRICULTURE, AGRICULTURE OPERATIONS, AND RELATED SCIENCES</c:v>
                </c:pt>
                <c:pt idx="1">
                  <c:v>BIOLOGICAL AND BIOMEDICAL SCIENCES</c:v>
                </c:pt>
                <c:pt idx="2">
                  <c:v>EDUCATION</c:v>
                </c:pt>
                <c:pt idx="3">
                  <c:v>ENGINEERING</c:v>
                </c:pt>
                <c:pt idx="4">
                  <c:v>LAW</c:v>
                </c:pt>
                <c:pt idx="5">
                  <c:v>PHYSICAL SCIENCES</c:v>
                </c:pt>
                <c:pt idx="6">
                  <c:v>PSYCHOLOGY</c:v>
                </c:pt>
                <c:pt idx="7">
                  <c:v>SOCIAL SCIENCES</c:v>
                </c:pt>
                <c:pt idx="8">
                  <c:v>VETERINARY MEDICINE</c:v>
                </c:pt>
                <c:pt idx="9">
                  <c:v>VISUAL AND PERFORMING ARTS</c:v>
                </c:pt>
              </c:strCache>
            </c:strRef>
          </c:cat>
          <c:val>
            <c:numRef>
              <c:f>'CO CHANGES'!$B$167:$B$176</c:f>
              <c:numCache>
                <c:formatCode>"$"#,##0.00</c:formatCode>
                <c:ptCount val="10"/>
                <c:pt idx="0">
                  <c:v>85610.16666666666</c:v>
                </c:pt>
                <c:pt idx="1">
                  <c:v>82409.66666666667</c:v>
                </c:pt>
                <c:pt idx="2">
                  <c:v>81617.26666666666</c:v>
                </c:pt>
                <c:pt idx="3">
                  <c:v>109130.9523809524</c:v>
                </c:pt>
                <c:pt idx="4">
                  <c:v>91491.22222222223</c:v>
                </c:pt>
                <c:pt idx="5">
                  <c:v>102852.7142857143</c:v>
                </c:pt>
                <c:pt idx="6">
                  <c:v>72397.33333333333</c:v>
                </c:pt>
                <c:pt idx="7">
                  <c:v>78143.83333333333</c:v>
                </c:pt>
                <c:pt idx="8">
                  <c:v>71458.44444444445</c:v>
                </c:pt>
                <c:pt idx="9">
                  <c:v>67029.66666666667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'CO CHANGES'!$C$166</c:f>
              <c:strCache>
                <c:ptCount val="1"/>
                <c:pt idx="0">
                  <c:v>2011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'CO CHANGES'!$A$167:$A$176</c:f>
              <c:strCache>
                <c:ptCount val="10"/>
                <c:pt idx="0">
                  <c:v>AGRICULTURE, AGRICULTURE OPERATIONS, AND RELATED SCIENCES</c:v>
                </c:pt>
                <c:pt idx="1">
                  <c:v>BIOLOGICAL AND BIOMEDICAL SCIENCES</c:v>
                </c:pt>
                <c:pt idx="2">
                  <c:v>EDUCATION</c:v>
                </c:pt>
                <c:pt idx="3">
                  <c:v>ENGINEERING</c:v>
                </c:pt>
                <c:pt idx="4">
                  <c:v>LAW</c:v>
                </c:pt>
                <c:pt idx="5">
                  <c:v>PHYSICAL SCIENCES</c:v>
                </c:pt>
                <c:pt idx="6">
                  <c:v>PSYCHOLOGY</c:v>
                </c:pt>
                <c:pt idx="7">
                  <c:v>SOCIAL SCIENCES</c:v>
                </c:pt>
                <c:pt idx="8">
                  <c:v>VETERINARY MEDICINE</c:v>
                </c:pt>
                <c:pt idx="9">
                  <c:v>VISUAL AND PERFORMING ARTS</c:v>
                </c:pt>
              </c:strCache>
            </c:strRef>
          </c:cat>
          <c:val>
            <c:numRef>
              <c:f>'CO CHANGES'!$C$167:$C$176</c:f>
              <c:numCache>
                <c:formatCode>"$"#,##0.00</c:formatCode>
                <c:ptCount val="10"/>
                <c:pt idx="0">
                  <c:v>60346.0</c:v>
                </c:pt>
                <c:pt idx="1">
                  <c:v>46180.88888888888</c:v>
                </c:pt>
                <c:pt idx="2">
                  <c:v>74131.0</c:v>
                </c:pt>
                <c:pt idx="3">
                  <c:v>79941.0</c:v>
                </c:pt>
                <c:pt idx="4">
                  <c:v>57209.0</c:v>
                </c:pt>
                <c:pt idx="5">
                  <c:v>59252.66666666666</c:v>
                </c:pt>
                <c:pt idx="6">
                  <c:v>51963.44444444444</c:v>
                </c:pt>
                <c:pt idx="7">
                  <c:v>57367.66666666666</c:v>
                </c:pt>
                <c:pt idx="8">
                  <c:v>54250.33333333334</c:v>
                </c:pt>
                <c:pt idx="9">
                  <c:v>38687.66666666666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2674240"/>
        <c:axId val="772040032"/>
      </c:lineChart>
      <c:catAx>
        <c:axId val="802674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2040032"/>
        <c:crosses val="autoZero"/>
        <c:auto val="1"/>
        <c:lblAlgn val="ctr"/>
        <c:lblOffset val="100"/>
        <c:noMultiLvlLbl val="0"/>
      </c:catAx>
      <c:valAx>
        <c:axId val="77204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674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3284890-85D2-4D7B-8EF5-15A9C1DB8F4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64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7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2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7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F822A4-8DA6-4447-9B1F-C5DB58435268}" type="datetimeFigureOut">
              <a:rPr lang="en-US" smtClean="0"/>
              <a:t>1/23/19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06592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548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51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5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6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A16AA21-1863-4931-97CB-99D0A168701B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9035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772C379-9A7C-4C87-A116-CBE9F58B04C5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4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489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615" y="1801091"/>
            <a:ext cx="10835640" cy="2611522"/>
          </a:xfrm>
        </p:spPr>
        <p:txBody>
          <a:bodyPr/>
          <a:lstStyle/>
          <a:p>
            <a:r>
              <a:rPr lang="en-US" dirty="0" smtClean="0"/>
              <a:t>Where’s the Money at?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0433" y="4412613"/>
            <a:ext cx="7891272" cy="1069848"/>
          </a:xfrm>
        </p:spPr>
        <p:txBody>
          <a:bodyPr/>
          <a:lstStyle/>
          <a:p>
            <a:r>
              <a:rPr lang="en-US" dirty="0" smtClean="0"/>
              <a:t>A look at salary trends in Colorado and Texas based on degree subjects and levels.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41086" y="6179127"/>
            <a:ext cx="6873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Omar Trejo, Grace Ortiz, Kabrina Ramnath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682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YOUR INSTITUTION AFFECT EARNINGS? </a:t>
            </a:r>
            <a:r>
              <a:rPr lang="en-US" dirty="0" smtClean="0"/>
              <a:t>(DR)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57" y="1874517"/>
            <a:ext cx="6805470" cy="4963198"/>
          </a:xfrm>
        </p:spPr>
      </p:pic>
    </p:spTree>
    <p:extLst>
      <p:ext uri="{BB962C8B-B14F-4D97-AF65-F5344CB8AC3E}">
        <p14:creationId xmlns:p14="http://schemas.microsoft.com/office/powerpoint/2010/main" val="1628824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CHANGES IN SALARIES: TEXAS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914512"/>
              </p:ext>
            </p:extLst>
          </p:nvPr>
        </p:nvGraphicFramePr>
        <p:xfrm>
          <a:off x="1066800" y="1634836"/>
          <a:ext cx="10363200" cy="4245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0048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CHANGES IN SALARIES: TEXAS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41176"/>
              </p:ext>
            </p:extLst>
          </p:nvPr>
        </p:nvGraphicFramePr>
        <p:xfrm>
          <a:off x="1251678" y="1579707"/>
          <a:ext cx="9527158" cy="4737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1162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CHANGES IN SALARY: TEXAS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476990"/>
              </p:ext>
            </p:extLst>
          </p:nvPr>
        </p:nvGraphicFramePr>
        <p:xfrm>
          <a:off x="1250949" y="1662545"/>
          <a:ext cx="10414577" cy="4217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968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CHANGES IN SALARY: COLORADO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117170"/>
              </p:ext>
            </p:extLst>
          </p:nvPr>
        </p:nvGraphicFramePr>
        <p:xfrm>
          <a:off x="948906" y="1874517"/>
          <a:ext cx="10744330" cy="4526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7233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CHANGES IN SALARY: COLORADO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438486"/>
              </p:ext>
            </p:extLst>
          </p:nvPr>
        </p:nvGraphicFramePr>
        <p:xfrm>
          <a:off x="1251678" y="1874517"/>
          <a:ext cx="10463722" cy="4005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441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CHANGES IN SALARY: COLORADO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381415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87261"/>
            <a:ext cx="10178322" cy="4292332"/>
          </a:xfrm>
        </p:spPr>
        <p:txBody>
          <a:bodyPr/>
          <a:lstStyle/>
          <a:p>
            <a:r>
              <a:rPr lang="en-US" dirty="0" smtClean="0"/>
              <a:t>The 6 subjects with the highest average salary earning potential for an individual with a Bachelor’s degree are: </a:t>
            </a:r>
          </a:p>
          <a:p>
            <a:pPr lvl="1"/>
            <a:r>
              <a:rPr lang="en-US" dirty="0" smtClean="0"/>
              <a:t>Texas: Petroleum Engineering, Business, Finance,  Allied Health Professionals, Chemical Engineering and Electrical Engineering. </a:t>
            </a:r>
          </a:p>
          <a:p>
            <a:pPr lvl="1"/>
            <a:r>
              <a:rPr lang="en-US" dirty="0" smtClean="0"/>
              <a:t>Colorado: Petroleum Engineering, Computer Science, Economics, Electrical Engineering, Chemical Engineering and Mathematics.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Key points:</a:t>
            </a:r>
          </a:p>
          <a:p>
            <a:pPr lvl="2"/>
            <a:r>
              <a:rPr lang="en-US" dirty="0" smtClean="0"/>
              <a:t>Across both states, Petroleum Engineering had the highest earning potential. Electrical Engineering and Chemical Engineering are the only other two fields that are in the top 6 in both markets. </a:t>
            </a:r>
          </a:p>
        </p:txBody>
      </p:sp>
    </p:spTree>
    <p:extLst>
      <p:ext uri="{BB962C8B-B14F-4D97-AF65-F5344CB8AC3E}">
        <p14:creationId xmlns:p14="http://schemas.microsoft.com/office/powerpoint/2010/main" val="541986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6 subjects with the highest average salary earning potential for an individual with a </a:t>
            </a:r>
            <a:r>
              <a:rPr lang="en-US" dirty="0" smtClean="0"/>
              <a:t>Master’s </a:t>
            </a:r>
            <a:r>
              <a:rPr lang="en-US" dirty="0"/>
              <a:t>degree are: </a:t>
            </a:r>
          </a:p>
          <a:p>
            <a:pPr lvl="1"/>
            <a:r>
              <a:rPr lang="en-US" dirty="0"/>
              <a:t>Texas: </a:t>
            </a:r>
            <a:r>
              <a:rPr lang="en-US" dirty="0" smtClean="0"/>
              <a:t>Business Management, Information Sciences, Engineering, Health Professions, Interdisciplinary Studies and Mathematics. </a:t>
            </a:r>
            <a:endParaRPr lang="en-US" dirty="0"/>
          </a:p>
          <a:p>
            <a:pPr lvl="1"/>
            <a:r>
              <a:rPr lang="en-US" dirty="0"/>
              <a:t>Colorado</a:t>
            </a:r>
            <a:r>
              <a:rPr lang="en-US" dirty="0" smtClean="0"/>
              <a:t>: Health Professions, Physical Sciences, Social Sciences, Engineering, Information Sciences and Business Management. </a:t>
            </a:r>
            <a:endParaRPr lang="en-US" dirty="0"/>
          </a:p>
          <a:p>
            <a:pPr lvl="1"/>
            <a:r>
              <a:rPr lang="en-US" dirty="0"/>
              <a:t>Key points:</a:t>
            </a:r>
          </a:p>
          <a:p>
            <a:pPr lvl="2"/>
            <a:r>
              <a:rPr lang="en-US" dirty="0"/>
              <a:t>Across both states, </a:t>
            </a:r>
            <a:r>
              <a:rPr lang="en-US" dirty="0" smtClean="0"/>
              <a:t>Business Management is the only masters degree to be in the top 6 earning potential category.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6 subjects with the highest average salary earning potential for an individual with a </a:t>
            </a:r>
            <a:r>
              <a:rPr lang="en-US" dirty="0" smtClean="0"/>
              <a:t>Doctoral degree </a:t>
            </a:r>
            <a:r>
              <a:rPr lang="en-US" dirty="0"/>
              <a:t>are: </a:t>
            </a:r>
          </a:p>
          <a:p>
            <a:pPr lvl="1"/>
            <a:r>
              <a:rPr lang="en-US" dirty="0"/>
              <a:t>Texas: </a:t>
            </a:r>
            <a:r>
              <a:rPr lang="en-US" dirty="0" smtClean="0"/>
              <a:t>Medicine, Dentistry, Law, Pharmaceutical, Therapeutic Professions and Communications. </a:t>
            </a:r>
            <a:endParaRPr lang="en-US" dirty="0"/>
          </a:p>
          <a:p>
            <a:pPr lvl="1"/>
            <a:r>
              <a:rPr lang="en-US" dirty="0"/>
              <a:t>Colorado: </a:t>
            </a:r>
            <a:r>
              <a:rPr lang="en-US" dirty="0" smtClean="0"/>
              <a:t>Medicine, Dentistry, Pharmaceutical, Education Administration, Law and Registered Nursing. </a:t>
            </a:r>
          </a:p>
          <a:p>
            <a:pPr lvl="1"/>
            <a:r>
              <a:rPr lang="en-US" dirty="0" smtClean="0"/>
              <a:t>Key </a:t>
            </a:r>
            <a:r>
              <a:rPr lang="en-US" dirty="0"/>
              <a:t>points:</a:t>
            </a:r>
          </a:p>
          <a:p>
            <a:pPr lvl="2"/>
            <a:r>
              <a:rPr lang="en-US" dirty="0"/>
              <a:t>Across both states, </a:t>
            </a:r>
            <a:r>
              <a:rPr lang="en-US" dirty="0" smtClean="0"/>
              <a:t>Medicine, Dentistry, Law and Pharmaceutical are within the top 6 earning potential salary range.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7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135191"/>
            <a:ext cx="10178322" cy="3593591"/>
          </a:xfrm>
        </p:spPr>
        <p:txBody>
          <a:bodyPr>
            <a:normAutofit/>
          </a:bodyPr>
          <a:lstStyle/>
          <a:p>
            <a:r>
              <a:rPr lang="en-US" dirty="0" smtClean="0"/>
              <a:t>Within the State borders of Texas and Colorado, in which subject should you attain a degree to fall within the highest average salary range?</a:t>
            </a:r>
            <a:endParaRPr lang="en-US" dirty="0"/>
          </a:p>
          <a:p>
            <a:pPr lvl="1"/>
            <a:r>
              <a:rPr lang="en-US" dirty="0" smtClean="0"/>
              <a:t>How does earnings for different subjects vary by educational level?</a:t>
            </a:r>
          </a:p>
          <a:p>
            <a:pPr lvl="2"/>
            <a:r>
              <a:rPr lang="en-US" dirty="0" smtClean="0"/>
              <a:t>Maximizing earning potential while considering personal initial educational costs</a:t>
            </a:r>
          </a:p>
          <a:p>
            <a:pPr lvl="1"/>
            <a:r>
              <a:rPr lang="en-US" dirty="0" smtClean="0"/>
              <a:t>Does your institution of choice play a role in earnings</a:t>
            </a:r>
            <a:r>
              <a:rPr lang="en-US" dirty="0" smtClean="0"/>
              <a:t>?</a:t>
            </a:r>
            <a:endParaRPr lang="en-US" dirty="0" smtClean="0"/>
          </a:p>
          <a:p>
            <a:pPr lvl="2"/>
            <a:r>
              <a:rPr lang="en-US" dirty="0" smtClean="0"/>
              <a:t>Choosing a typically lower paid program at a different institution to potentially earn a higher average salary</a:t>
            </a:r>
          </a:p>
          <a:p>
            <a:pPr lvl="1"/>
            <a:r>
              <a:rPr lang="en-US" dirty="0" smtClean="0"/>
              <a:t>How has salary trends per subject changed over time?</a:t>
            </a:r>
          </a:p>
          <a:p>
            <a:pPr lvl="2"/>
            <a:r>
              <a:rPr lang="en-US" dirty="0" smtClean="0"/>
              <a:t>Potential contributing factors </a:t>
            </a:r>
          </a:p>
        </p:txBody>
      </p:sp>
    </p:spTree>
    <p:extLst>
      <p:ext uri="{BB962C8B-B14F-4D97-AF65-F5344CB8AC3E}">
        <p14:creationId xmlns:p14="http://schemas.microsoft.com/office/powerpoint/2010/main" val="596467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Reviewing the average earnings for all subjects, the following institutions are within the top 6 salary earnings potential range: </a:t>
            </a:r>
          </a:p>
          <a:p>
            <a:pPr lvl="1"/>
            <a:r>
              <a:rPr lang="en-US" dirty="0" smtClean="0"/>
              <a:t>Bachelors: Colorado School of Mines,  University of Texas HSC,  University of Texas MB, University of Texas Health Centre SA, </a:t>
            </a:r>
            <a:r>
              <a:rPr lang="en-US" dirty="0"/>
              <a:t>University of Texas </a:t>
            </a:r>
            <a:r>
              <a:rPr lang="en-US" dirty="0" smtClean="0"/>
              <a:t>Southwestern and </a:t>
            </a:r>
            <a:r>
              <a:rPr lang="en-US" dirty="0"/>
              <a:t>University of Texas </a:t>
            </a:r>
            <a:r>
              <a:rPr lang="en-US" dirty="0" smtClean="0"/>
              <a:t>Anderson Centre. </a:t>
            </a:r>
          </a:p>
          <a:p>
            <a:pPr lvl="1"/>
            <a:r>
              <a:rPr lang="en-US" dirty="0" smtClean="0"/>
              <a:t>Masters: </a:t>
            </a:r>
            <a:r>
              <a:rPr lang="en-US" dirty="0"/>
              <a:t>Colorado School of Mines, </a:t>
            </a:r>
            <a:r>
              <a:rPr lang="en-US" dirty="0" smtClean="0"/>
              <a:t>University </a:t>
            </a:r>
            <a:r>
              <a:rPr lang="en-US" dirty="0"/>
              <a:t>of Texas MB, University of Texas HSC, </a:t>
            </a:r>
            <a:r>
              <a:rPr lang="en-US" dirty="0" smtClean="0"/>
              <a:t>University </a:t>
            </a:r>
            <a:r>
              <a:rPr lang="en-US" dirty="0"/>
              <a:t>of Texas Health Centre SA, University of Texas Southwestern </a:t>
            </a:r>
            <a:r>
              <a:rPr lang="en-US" dirty="0" smtClean="0"/>
              <a:t>and University of Colorado Colorado Springs. </a:t>
            </a:r>
            <a:endParaRPr lang="en-US" dirty="0"/>
          </a:p>
          <a:p>
            <a:pPr lvl="1"/>
            <a:r>
              <a:rPr lang="en-US" dirty="0" smtClean="0"/>
              <a:t>Doctoral: </a:t>
            </a:r>
            <a:r>
              <a:rPr lang="en-US" dirty="0"/>
              <a:t>Colorado School of Mines,  University of Texas </a:t>
            </a:r>
            <a:r>
              <a:rPr lang="en-US" dirty="0" smtClean="0"/>
              <a:t>HSC San Antonio,  </a:t>
            </a:r>
            <a:r>
              <a:rPr lang="en-US" dirty="0"/>
              <a:t>University of Texas </a:t>
            </a:r>
            <a:r>
              <a:rPr lang="en-US" dirty="0" smtClean="0"/>
              <a:t>HSC, </a:t>
            </a:r>
            <a:r>
              <a:rPr lang="en-US" dirty="0"/>
              <a:t>University of </a:t>
            </a:r>
            <a:r>
              <a:rPr lang="en-US" dirty="0" smtClean="0"/>
              <a:t> Pan American, University of Colorado Denver and University of Texas at Arlington.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1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136099"/>
            <a:ext cx="10178322" cy="3593591"/>
          </a:xfrm>
        </p:spPr>
        <p:txBody>
          <a:bodyPr/>
          <a:lstStyle/>
          <a:p>
            <a:r>
              <a:rPr lang="en-US" dirty="0" smtClean="0"/>
              <a:t>Using the US Census Bureau, we found data specifically looking at salary percentiles based on institution attended, degree program and year of graduation.</a:t>
            </a:r>
          </a:p>
          <a:p>
            <a:pPr lvl="1"/>
            <a:r>
              <a:rPr lang="en-US" dirty="0" smtClean="0"/>
              <a:t>For subject/earnings data that was not available for a certain institution, that row was removed. </a:t>
            </a:r>
          </a:p>
          <a:p>
            <a:pPr lvl="1"/>
            <a:r>
              <a:rPr lang="en-US" dirty="0" smtClean="0"/>
              <a:t>Sort data into degree type- remove certificate and associate level degrees</a:t>
            </a:r>
          </a:p>
          <a:p>
            <a:pPr lvl="2"/>
            <a:r>
              <a:rPr lang="en-US" dirty="0"/>
              <a:t>Final conclusions to be drawn off of data regarding Bachelor, Master and Doctorate </a:t>
            </a:r>
            <a:r>
              <a:rPr lang="en-US" dirty="0" smtClean="0"/>
              <a:t>degree</a:t>
            </a:r>
          </a:p>
          <a:p>
            <a:pPr lvl="1"/>
            <a:r>
              <a:rPr lang="en-US" dirty="0" smtClean="0"/>
              <a:t>Review data for salary percentiles based on locations </a:t>
            </a:r>
          </a:p>
          <a:p>
            <a:pPr lvl="2"/>
            <a:r>
              <a:rPr lang="en-US" dirty="0" smtClean="0"/>
              <a:t>Top 6 degree programs within Colorado, Texas and both states. </a:t>
            </a:r>
          </a:p>
          <a:p>
            <a:pPr lvl="2"/>
            <a:r>
              <a:rPr lang="en-US" dirty="0" smtClean="0"/>
              <a:t>Use the average earnings for all cohort classes included in the data set.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7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and clean 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exploration: </a:t>
            </a:r>
          </a:p>
          <a:p>
            <a:pPr lvl="1"/>
            <a:r>
              <a:rPr lang="en-US" dirty="0" smtClean="0"/>
              <a:t>Using pandas to clean up data and place into data frames</a:t>
            </a:r>
          </a:p>
          <a:p>
            <a:pPr lvl="2"/>
            <a:r>
              <a:rPr lang="en-US" dirty="0" smtClean="0"/>
              <a:t>Removing null values </a:t>
            </a:r>
            <a:endParaRPr lang="en-US" dirty="0"/>
          </a:p>
          <a:p>
            <a:pPr lvl="2"/>
            <a:r>
              <a:rPr lang="en-US" dirty="0" smtClean="0"/>
              <a:t>Using the average of percentile earnings to simplify data </a:t>
            </a:r>
          </a:p>
          <a:p>
            <a:pPr lvl="2"/>
            <a:r>
              <a:rPr lang="en-US" dirty="0" smtClean="0"/>
              <a:t>Grouping by state</a:t>
            </a:r>
          </a:p>
          <a:p>
            <a:pPr lvl="2"/>
            <a:r>
              <a:rPr lang="en-US" dirty="0" smtClean="0"/>
              <a:t>Grouping by average </a:t>
            </a:r>
            <a:r>
              <a:rPr lang="en-US" dirty="0"/>
              <a:t>e</a:t>
            </a:r>
            <a:r>
              <a:rPr lang="en-US" dirty="0" smtClean="0"/>
              <a:t>arnings </a:t>
            </a:r>
          </a:p>
          <a:p>
            <a:pPr lvl="2"/>
            <a:r>
              <a:rPr lang="en-US" dirty="0" smtClean="0"/>
              <a:t>Grouping by years after graduation (1, 5, 10) </a:t>
            </a:r>
          </a:p>
          <a:p>
            <a:pPr lvl="2"/>
            <a:r>
              <a:rPr lang="en-US" dirty="0" smtClean="0"/>
              <a:t>Grouping by educational level </a:t>
            </a:r>
          </a:p>
        </p:txBody>
      </p:sp>
    </p:spTree>
    <p:extLst>
      <p:ext uri="{BB962C8B-B14F-4D97-AF65-F5344CB8AC3E}">
        <p14:creationId xmlns:p14="http://schemas.microsoft.com/office/powerpoint/2010/main" val="124701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Earnings by bachelors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42" y="1543050"/>
            <a:ext cx="4394971" cy="463022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649" y="1464325"/>
            <a:ext cx="5045164" cy="49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Earnings by Masters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1457324"/>
            <a:ext cx="4849085" cy="52620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762" y="1344612"/>
            <a:ext cx="52197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44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Earnings by Doctorate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528763"/>
            <a:ext cx="4877660" cy="48657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38" y="1528763"/>
            <a:ext cx="52197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2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YOUR INSTITUTION AFFECT EARNINGS?  (</a:t>
            </a:r>
            <a:r>
              <a:rPr lang="en-US" dirty="0" err="1" smtClean="0"/>
              <a:t>bs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24" y="1874517"/>
            <a:ext cx="9208504" cy="4859587"/>
          </a:xfrm>
        </p:spPr>
      </p:pic>
    </p:spTree>
    <p:extLst>
      <p:ext uri="{BB962C8B-B14F-4D97-AF65-F5344CB8AC3E}">
        <p14:creationId xmlns:p14="http://schemas.microsoft.com/office/powerpoint/2010/main" val="1914101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YOUR INSTITUTION AFFECT EARNINGS? </a:t>
            </a:r>
            <a:r>
              <a:rPr lang="en-US" dirty="0" smtClean="0"/>
              <a:t>(MS)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277" y="1874517"/>
            <a:ext cx="6908649" cy="4858287"/>
          </a:xfrm>
        </p:spPr>
      </p:pic>
    </p:spTree>
    <p:extLst>
      <p:ext uri="{BB962C8B-B14F-4D97-AF65-F5344CB8AC3E}">
        <p14:creationId xmlns:p14="http://schemas.microsoft.com/office/powerpoint/2010/main" val="86736856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7977</TotalTime>
  <Words>760</Words>
  <Application>Microsoft Macintosh PowerPoint</Application>
  <PresentationFormat>Widescreen</PresentationFormat>
  <Paragraphs>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Gill Sans MT</vt:lpstr>
      <vt:lpstr>Impact</vt:lpstr>
      <vt:lpstr>Arial</vt:lpstr>
      <vt:lpstr>Badge</vt:lpstr>
      <vt:lpstr>Where’s the Money at? </vt:lpstr>
      <vt:lpstr>Summary</vt:lpstr>
      <vt:lpstr>The data</vt:lpstr>
      <vt:lpstr>Data analysis and clean up  </vt:lpstr>
      <vt:lpstr>Earnings by bachelors</vt:lpstr>
      <vt:lpstr>Earnings by Masters</vt:lpstr>
      <vt:lpstr>Earnings by Doctorate</vt:lpstr>
      <vt:lpstr>DOES YOUR INSTITUTION AFFECT EARNINGS?  (bs)</vt:lpstr>
      <vt:lpstr>DOES YOUR INSTITUTION AFFECT EARNINGS? (MS)</vt:lpstr>
      <vt:lpstr>DOES YOUR INSTITUTION AFFECT EARNINGS? (DR)</vt:lpstr>
      <vt:lpstr>VALUE CHANGES IN SALARIES: TEXAS </vt:lpstr>
      <vt:lpstr>VALUE CHANGES IN SALARIES: TEXAS</vt:lpstr>
      <vt:lpstr>VALUE CHANGES IN SALARY: TEXAS</vt:lpstr>
      <vt:lpstr>VALUE CHANGES IN SALARY: COLORADO</vt:lpstr>
      <vt:lpstr>VALUE CHANGES IN SALARY: COLORADO</vt:lpstr>
      <vt:lpstr>VALUE CHANGES IN SALARY: COLORADO</vt:lpstr>
      <vt:lpstr>CONCLUSIONS </vt:lpstr>
      <vt:lpstr>Conclusions</vt:lpstr>
      <vt:lpstr>Conclusions</vt:lpstr>
      <vt:lpstr>Conclusions 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Where’s the money at? </dc:title>
  <dc:creator>Microsoft Office User</dc:creator>
  <cp:lastModifiedBy>Microsoft Office User</cp:lastModifiedBy>
  <cp:revision>21</cp:revision>
  <dcterms:created xsi:type="dcterms:W3CDTF">2019-01-18T00:42:16Z</dcterms:created>
  <dcterms:modified xsi:type="dcterms:W3CDTF">2019-01-24T03:45:14Z</dcterms:modified>
</cp:coreProperties>
</file>