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00"/>
    <a:srgbClr val="F60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6"/>
  </p:normalViewPr>
  <p:slideViewPr>
    <p:cSldViewPr snapToGrid="0" snapToObjects="1">
      <p:cViewPr varScale="1">
        <p:scale>
          <a:sx n="138" d="100"/>
          <a:sy n="138" d="100"/>
        </p:scale>
        <p:origin x="88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A88D5D-5950-7F4B-B46F-DC378491B174}" type="datetimeFigureOut">
              <a:rPr lang="en-JP" smtClean="0"/>
              <a:t>2025/08/28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8DD59-B88B-AD49-938D-636FF80B1C2E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476178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9F796-D3A5-DB71-CB54-CA056F383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38AB8F-7AFC-6E74-4DB8-418E890984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80FEB-48EB-E4AE-0913-133AEAB12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F5DDB-5091-A88B-9522-F2BF32755D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2779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97280"/>
            <a:ext cx="9144000" cy="2286000"/>
          </a:xfrm>
          <a:prstGeom prst="rect">
            <a:avLst/>
          </a:prstGeom>
          <a:solidFill>
            <a:srgbClr val="DF00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02001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600" b="1">
                <a:solidFill>
                  <a:srgbClr val="FFFFFF"/>
                </a:solidFill>
              </a:defRPr>
            </a:pPr>
            <a:r>
              <a:rPr lang="en-US" altLang="ja-JP" dirty="0"/>
              <a:t>{{PROJECT_NAME}}</a:t>
            </a:r>
            <a:r>
              <a:rPr lang="ja-JP" altLang="en-US"/>
              <a:t> </a:t>
            </a:r>
            <a:endParaRPr lang="en-US" altLang="ja-JP" dirty="0"/>
          </a:p>
          <a:p>
            <a:pPr algn="l">
              <a:defRPr sz="3600" b="1">
                <a:solidFill>
                  <a:srgbClr val="FFFFFF"/>
                </a:solidFill>
              </a:defRPr>
            </a:pPr>
            <a:r>
              <a:rPr dirty="0" err="1"/>
              <a:t>新規サービス導入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3566160"/>
            <a:ext cx="2224007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 b="1">
                <a:solidFill>
                  <a:srgbClr val="2B59FF"/>
                </a:solidFill>
              </a:defRPr>
            </a:pPr>
            <a:r>
              <a:rPr lang="en-US" dirty="0">
                <a:solidFill>
                  <a:srgbClr val="DF0000"/>
                </a:solidFill>
              </a:rPr>
              <a:t>{{COMPANY_NAME}}</a:t>
            </a:r>
            <a:endParaRPr dirty="0">
              <a:solidFill>
                <a:srgbClr val="DF0000"/>
              </a:solidFill>
            </a:endParaRPr>
          </a:p>
          <a:p>
            <a:pPr algn="l">
              <a:defRPr sz="1400">
                <a:solidFill>
                  <a:srgbClr val="2B59FF"/>
                </a:solidFill>
              </a:defRPr>
            </a:pPr>
            <a:r>
              <a:rPr dirty="0">
                <a:solidFill>
                  <a:srgbClr val="DF0000"/>
                </a:solidFill>
              </a:rPr>
              <a:t>2025年8月26日</a:t>
            </a:r>
          </a:p>
          <a:p>
            <a:pPr algn="l">
              <a:defRPr sz="1400">
                <a:solidFill>
                  <a:srgbClr val="2B59FF"/>
                </a:solidFill>
              </a:defRPr>
            </a:pPr>
            <a:r>
              <a:rPr dirty="0" err="1">
                <a:solidFill>
                  <a:srgbClr val="DF0000"/>
                </a:solidFill>
              </a:rPr>
              <a:t>提案担当者</a:t>
            </a:r>
            <a:endParaRPr dirty="0">
              <a:solidFill>
                <a:srgbClr val="D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1596" y="4626864"/>
            <a:ext cx="3657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666666"/>
                </a:solidFill>
              </a:defRPr>
            </a:pPr>
            <a:r>
              <a:t>Confidential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55203" y="4626864"/>
            <a:ext cx="457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666666"/>
                </a:solidFill>
              </a:defRPr>
            </a:pPr>
            <a:r>
              <a:t>1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50B2D9-294B-9A4C-792E-F3C0F05D6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48" y="266700"/>
            <a:ext cx="3175000" cy="381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596" y="288036"/>
            <a:ext cx="137160" cy="548640"/>
          </a:xfrm>
          <a:prstGeom prst="rect">
            <a:avLst/>
          </a:prstGeom>
          <a:solidFill>
            <a:srgbClr val="F6052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60196" y="288036"/>
            <a:ext cx="201369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 b="1">
                <a:solidFill>
                  <a:srgbClr val="2B59FF"/>
                </a:solidFill>
              </a:defRPr>
            </a:pPr>
            <a:r>
              <a:rPr dirty="0" err="1">
                <a:solidFill>
                  <a:srgbClr val="F60522"/>
                </a:solidFill>
              </a:rPr>
              <a:t>次のアクション</a:t>
            </a:r>
            <a:endParaRPr dirty="0">
              <a:solidFill>
                <a:srgbClr val="F6052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596" y="1019556"/>
            <a:ext cx="8280806" cy="3474720"/>
          </a:xfrm>
          <a:prstGeom prst="rect">
            <a:avLst/>
          </a:prstGeom>
          <a:solidFill>
            <a:srgbClr val="F3F6FF"/>
          </a:solidFill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rPr dirty="0"/>
              <a:t>{{NEXT_ACTIONS}}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596" y="4626864"/>
            <a:ext cx="3657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666666"/>
                </a:solidFill>
              </a:defRPr>
            </a:pPr>
            <a:r>
              <a:t>Confidential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55203" y="4626864"/>
            <a:ext cx="457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666666"/>
                </a:solidFill>
              </a:defRPr>
            </a:pPr>
            <a:r>
              <a:t>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596" y="288036"/>
            <a:ext cx="137160" cy="548640"/>
          </a:xfrm>
          <a:prstGeom prst="rect">
            <a:avLst/>
          </a:prstGeom>
          <a:solidFill>
            <a:srgbClr val="F6052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60196" y="288036"/>
            <a:ext cx="149111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 b="1">
                <a:solidFill>
                  <a:srgbClr val="2B59FF"/>
                </a:solidFill>
              </a:defRPr>
            </a:pPr>
            <a:r>
              <a:rPr dirty="0" err="1">
                <a:solidFill>
                  <a:srgbClr val="F60522"/>
                </a:solidFill>
              </a:rPr>
              <a:t>アジェンダ</a:t>
            </a:r>
            <a:endParaRPr dirty="0">
              <a:solidFill>
                <a:srgbClr val="F6052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596" y="1019556"/>
            <a:ext cx="8280806" cy="3200400"/>
          </a:xfrm>
          <a:prstGeom prst="rect">
            <a:avLst/>
          </a:prstGeom>
          <a:solidFill>
            <a:srgbClr val="F3F6FF"/>
          </a:solidFill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rPr dirty="0"/>
              <a:t>{{AGENDA_BULLETS}}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596" y="4626864"/>
            <a:ext cx="3657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666666"/>
                </a:solidFill>
              </a:defRPr>
            </a:pPr>
            <a:r>
              <a:t>Confidential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55203" y="4626864"/>
            <a:ext cx="457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666666"/>
                </a:solidFill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596" y="288036"/>
            <a:ext cx="137160" cy="548640"/>
          </a:xfrm>
          <a:prstGeom prst="rect">
            <a:avLst/>
          </a:prstGeom>
          <a:solidFill>
            <a:srgbClr val="F6052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60196" y="288036"/>
            <a:ext cx="1978427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 b="1">
                <a:solidFill>
                  <a:srgbClr val="2B59FF"/>
                </a:solidFill>
              </a:defRPr>
            </a:pPr>
            <a:r>
              <a:rPr dirty="0" err="1">
                <a:solidFill>
                  <a:srgbClr val="F60522"/>
                </a:solidFill>
              </a:rPr>
              <a:t>背景</a:t>
            </a:r>
            <a:r>
              <a:rPr dirty="0">
                <a:solidFill>
                  <a:srgbClr val="F60522"/>
                </a:solidFill>
              </a:rPr>
              <a:t> / </a:t>
            </a:r>
            <a:r>
              <a:rPr dirty="0" err="1">
                <a:solidFill>
                  <a:srgbClr val="F60522"/>
                </a:solidFill>
              </a:rPr>
              <a:t>企業概要</a:t>
            </a:r>
            <a:endParaRPr dirty="0">
              <a:solidFill>
                <a:srgbClr val="F6052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596" y="1019556"/>
            <a:ext cx="8280806" cy="3474720"/>
          </a:xfrm>
          <a:prstGeom prst="rect">
            <a:avLst/>
          </a:prstGeom>
          <a:solidFill>
            <a:srgbClr val="F3F6FF"/>
          </a:solidFill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rPr dirty="0"/>
              <a:t>{{CHAT_HISTORY_SUMMARY}}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596" y="4626864"/>
            <a:ext cx="3657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666666"/>
                </a:solidFill>
              </a:defRPr>
            </a:pPr>
            <a:r>
              <a:t>Confidential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55203" y="4626864"/>
            <a:ext cx="457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666666"/>
                </a:solidFill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596" y="288036"/>
            <a:ext cx="137160" cy="548640"/>
          </a:xfrm>
          <a:prstGeom prst="rect">
            <a:avLst/>
          </a:prstGeom>
          <a:solidFill>
            <a:srgbClr val="F6052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60196" y="288036"/>
            <a:ext cx="253627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 b="1">
                <a:solidFill>
                  <a:srgbClr val="2B59FF"/>
                </a:solidFill>
              </a:defRPr>
            </a:pPr>
            <a:r>
              <a:rPr dirty="0" err="1">
                <a:solidFill>
                  <a:srgbClr val="F60522"/>
                </a:solidFill>
              </a:rPr>
              <a:t>現状の課題（仮説</a:t>
            </a:r>
            <a:r>
              <a:rPr dirty="0">
                <a:solidFill>
                  <a:srgbClr val="F60522"/>
                </a:solidFill>
              </a:rPr>
              <a:t>）</a:t>
            </a:r>
          </a:p>
        </p:txBody>
      </p:sp>
      <p:sp>
        <p:nvSpPr>
          <p:cNvPr id="4" name="Rectangle 3"/>
          <p:cNvSpPr/>
          <p:nvPr/>
        </p:nvSpPr>
        <p:spPr>
          <a:xfrm>
            <a:off x="431596" y="1019556"/>
            <a:ext cx="8280806" cy="3474720"/>
          </a:xfrm>
          <a:prstGeom prst="rect">
            <a:avLst/>
          </a:prstGeom>
          <a:solidFill>
            <a:srgbClr val="F3F6FF"/>
          </a:solidFill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rPr dirty="0"/>
              <a:t>{{PROBLEM_HYPOTHESES}}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596" y="4626864"/>
            <a:ext cx="3657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666666"/>
                </a:solidFill>
              </a:defRPr>
            </a:pPr>
            <a:r>
              <a:t>Confidential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55203" y="4626864"/>
            <a:ext cx="457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666666"/>
                </a:solidFill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596" y="288036"/>
            <a:ext cx="137160" cy="548640"/>
          </a:xfrm>
          <a:prstGeom prst="rect">
            <a:avLst/>
          </a:prstGeom>
          <a:solidFill>
            <a:srgbClr val="F6052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60196" y="288036"/>
            <a:ext cx="1491114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 b="1">
                <a:solidFill>
                  <a:srgbClr val="2B59FF"/>
                </a:solidFill>
              </a:defRPr>
            </a:pPr>
            <a:r>
              <a:rPr dirty="0" err="1">
                <a:solidFill>
                  <a:srgbClr val="F60522"/>
                </a:solidFill>
              </a:rPr>
              <a:t>提案の要旨</a:t>
            </a:r>
            <a:endParaRPr dirty="0">
              <a:solidFill>
                <a:srgbClr val="F6052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596" y="1019556"/>
            <a:ext cx="8280806" cy="3474720"/>
          </a:xfrm>
          <a:prstGeom prst="rect">
            <a:avLst/>
          </a:prstGeom>
          <a:solidFill>
            <a:srgbClr val="F3F6FF"/>
          </a:solidFill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rPr dirty="0"/>
              <a:t>{{PROPOSAL_SUMMARY}}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596" y="4626864"/>
            <a:ext cx="3657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666666"/>
                </a:solidFill>
              </a:defRPr>
            </a:pPr>
            <a:r>
              <a:t>Confidential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55203" y="4626864"/>
            <a:ext cx="457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666666"/>
                </a:solidFill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596" y="288036"/>
            <a:ext cx="137160" cy="548640"/>
          </a:xfrm>
          <a:prstGeom prst="rect">
            <a:avLst/>
          </a:prstGeom>
          <a:solidFill>
            <a:srgbClr val="F6052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60196" y="288036"/>
            <a:ext cx="3058851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 b="1">
                <a:solidFill>
                  <a:srgbClr val="2B59FF"/>
                </a:solidFill>
              </a:defRPr>
            </a:pPr>
            <a:r>
              <a:rPr dirty="0" err="1">
                <a:solidFill>
                  <a:srgbClr val="F60522"/>
                </a:solidFill>
              </a:rPr>
              <a:t>推奨ソリューション一覧</a:t>
            </a:r>
            <a:endParaRPr dirty="0">
              <a:solidFill>
                <a:srgbClr val="F60522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8618154"/>
              </p:ext>
            </p:extLst>
          </p:nvPr>
        </p:nvGraphicFramePr>
        <p:xfrm>
          <a:off x="431595" y="973836"/>
          <a:ext cx="8490730" cy="3279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6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6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68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02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7937"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rPr dirty="0" err="1"/>
                        <a:t>商材名</a:t>
                      </a:r>
                      <a:endParaRPr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rPr dirty="0" err="1"/>
                        <a:t>カテゴリ</a:t>
                      </a:r>
                      <a:endParaRPr dirty="0"/>
                    </a:p>
                  </a:txBody>
                  <a:tcPr>
                    <a:solidFill>
                      <a:srgbClr val="F6052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rPr dirty="0" err="1"/>
                        <a:t>概算価格</a:t>
                      </a:r>
                      <a:endParaRPr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rPr dirty="0" err="1"/>
                        <a:t>適合理由</a:t>
                      </a:r>
                      <a:endParaRPr dirty="0"/>
                    </a:p>
                  </a:txBody>
                  <a:tcPr>
                    <a:solidFill>
                      <a:srgbClr val="D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93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1</a:t>
                      </a:r>
                      <a:r>
                        <a:rPr dirty="0"/>
                        <a:t>].NAME}}</a:t>
                      </a:r>
                    </a:p>
                  </a:txBody>
                  <a:tcP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1</a:t>
                      </a:r>
                      <a:r>
                        <a:rPr dirty="0"/>
                        <a:t>].CATEGORY}}</a:t>
                      </a:r>
                    </a:p>
                  </a:txBody>
                  <a:tcP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1</a:t>
                      </a:r>
                      <a:r>
                        <a:rPr dirty="0"/>
                        <a:t>].PRICE}}</a:t>
                      </a:r>
                    </a:p>
                  </a:txBody>
                  <a:tcP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1</a:t>
                      </a:r>
                      <a:r>
                        <a:rPr dirty="0"/>
                        <a:t>].REASON}}</a:t>
                      </a:r>
                    </a:p>
                  </a:txBody>
                  <a:tcPr>
                    <a:solidFill>
                      <a:srgbClr val="F3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3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2</a:t>
                      </a:r>
                      <a:r>
                        <a:rPr dirty="0"/>
                        <a:t>].NAME}}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2</a:t>
                      </a:r>
                      <a:r>
                        <a:rPr dirty="0"/>
                        <a:t>].CATEGORY}}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2</a:t>
                      </a:r>
                      <a:r>
                        <a:rPr dirty="0"/>
                        <a:t>].PRICE}}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2</a:t>
                      </a:r>
                      <a:r>
                        <a:rPr dirty="0"/>
                        <a:t>].REASON}}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3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3</a:t>
                      </a:r>
                      <a:r>
                        <a:rPr dirty="0"/>
                        <a:t>].NAME}}</a:t>
                      </a:r>
                    </a:p>
                  </a:txBody>
                  <a:tcP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3</a:t>
                      </a:r>
                      <a:r>
                        <a:rPr dirty="0"/>
                        <a:t>].CATEGORY}}</a:t>
                      </a:r>
                    </a:p>
                  </a:txBody>
                  <a:tcP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3</a:t>
                      </a:r>
                      <a:r>
                        <a:rPr dirty="0"/>
                        <a:t>].PRICE}}</a:t>
                      </a:r>
                    </a:p>
                  </a:txBody>
                  <a:tcP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3</a:t>
                      </a:r>
                      <a:r>
                        <a:rPr dirty="0"/>
                        <a:t>].REASON}}</a:t>
                      </a:r>
                    </a:p>
                  </a:txBody>
                  <a:tcPr>
                    <a:solidFill>
                      <a:srgbClr val="F3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3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4</a:t>
                      </a:r>
                      <a:r>
                        <a:rPr dirty="0"/>
                        <a:t>].NAME}}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4</a:t>
                      </a:r>
                      <a:r>
                        <a:rPr dirty="0"/>
                        <a:t>].CATEGORY}}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4</a:t>
                      </a:r>
                      <a:r>
                        <a:rPr dirty="0"/>
                        <a:t>].PRICE}}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4</a:t>
                      </a:r>
                      <a:r>
                        <a:rPr dirty="0"/>
                        <a:t>].REASON}}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3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5</a:t>
                      </a:r>
                      <a:r>
                        <a:rPr dirty="0"/>
                        <a:t>].NAME}}</a:t>
                      </a:r>
                    </a:p>
                  </a:txBody>
                  <a:tcP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5</a:t>
                      </a:r>
                      <a:r>
                        <a:rPr dirty="0"/>
                        <a:t>].CATEGORY}}</a:t>
                      </a:r>
                    </a:p>
                  </a:txBody>
                  <a:tcP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5</a:t>
                      </a:r>
                      <a:r>
                        <a:rPr dirty="0"/>
                        <a:t>].PRICE}}</a:t>
                      </a:r>
                    </a:p>
                  </a:txBody>
                  <a:tcP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5</a:t>
                      </a:r>
                      <a:r>
                        <a:rPr dirty="0"/>
                        <a:t>].REASON}}</a:t>
                      </a:r>
                    </a:p>
                  </a:txBody>
                  <a:tcPr>
                    <a:solidFill>
                      <a:srgbClr val="F3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93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6</a:t>
                      </a:r>
                      <a:r>
                        <a:rPr dirty="0"/>
                        <a:t>].NAME}}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6</a:t>
                      </a:r>
                      <a:r>
                        <a:rPr dirty="0"/>
                        <a:t>].CATEGORY}}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6</a:t>
                      </a:r>
                      <a:r>
                        <a:rPr dirty="0"/>
                        <a:t>].PRICE}}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6</a:t>
                      </a:r>
                      <a:r>
                        <a:rPr dirty="0"/>
                        <a:t>].REASON}}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93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7</a:t>
                      </a:r>
                      <a:r>
                        <a:rPr dirty="0"/>
                        <a:t>].NAME}}</a:t>
                      </a:r>
                    </a:p>
                  </a:txBody>
                  <a:tcP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7</a:t>
                      </a:r>
                      <a:r>
                        <a:rPr dirty="0"/>
                        <a:t>].CATEGORY}}</a:t>
                      </a:r>
                    </a:p>
                  </a:txBody>
                  <a:tcP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7</a:t>
                      </a:r>
                      <a:r>
                        <a:rPr dirty="0"/>
                        <a:t>].PRICE}}</a:t>
                      </a:r>
                    </a:p>
                  </a:txBody>
                  <a:tcP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7</a:t>
                      </a:r>
                      <a:r>
                        <a:rPr dirty="0"/>
                        <a:t>].REASON}}</a:t>
                      </a:r>
                    </a:p>
                  </a:txBody>
                  <a:tcPr>
                    <a:solidFill>
                      <a:srgbClr val="F3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93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8</a:t>
                      </a:r>
                      <a:r>
                        <a:rPr dirty="0"/>
                        <a:t>].NAME}}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8</a:t>
                      </a:r>
                      <a:r>
                        <a:rPr dirty="0"/>
                        <a:t>].CATEGORY}}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8</a:t>
                      </a:r>
                      <a:r>
                        <a:rPr dirty="0"/>
                        <a:t>].PRICE}}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8</a:t>
                      </a:r>
                      <a:r>
                        <a:rPr dirty="0"/>
                        <a:t>].REASON}}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937"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9</a:t>
                      </a:r>
                      <a:r>
                        <a:rPr dirty="0"/>
                        <a:t>].NAME}}</a:t>
                      </a:r>
                    </a:p>
                  </a:txBody>
                  <a:tcP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9</a:t>
                      </a:r>
                      <a:r>
                        <a:rPr dirty="0"/>
                        <a:t>].CATEGORY}}</a:t>
                      </a:r>
                    </a:p>
                  </a:txBody>
                  <a:tcP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9</a:t>
                      </a:r>
                      <a:r>
                        <a:rPr dirty="0"/>
                        <a:t>].PRICE}}</a:t>
                      </a:r>
                    </a:p>
                  </a:txBody>
                  <a:tcPr>
                    <a:solidFill>
                      <a:srgbClr val="F3F6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{{PRODUCTS[</a:t>
                      </a:r>
                      <a:r>
                        <a:rPr lang="en-US" dirty="0"/>
                        <a:t>9</a:t>
                      </a:r>
                      <a:r>
                        <a:rPr dirty="0"/>
                        <a:t>].REASON}}</a:t>
                      </a:r>
                    </a:p>
                  </a:txBody>
                  <a:tcPr>
                    <a:solidFill>
                      <a:srgbClr val="F3F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31596" y="4626864"/>
            <a:ext cx="3657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666666"/>
                </a:solidFill>
              </a:defRPr>
            </a:pPr>
            <a:r>
              <a:rPr dirty="0"/>
              <a:t>Confidential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55203" y="4626864"/>
            <a:ext cx="457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666666"/>
                </a:solidFill>
              </a:defRPr>
            </a:pPr>
            <a: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596" y="288036"/>
            <a:ext cx="137160" cy="548640"/>
          </a:xfrm>
          <a:prstGeom prst="rect">
            <a:avLst/>
          </a:prstGeom>
          <a:solidFill>
            <a:srgbClr val="F6052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6052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60196" y="288036"/>
            <a:ext cx="294022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 b="1">
                <a:solidFill>
                  <a:srgbClr val="2B59FF"/>
                </a:solidFill>
              </a:defRPr>
            </a:pPr>
            <a:r>
              <a:rPr dirty="0" err="1">
                <a:solidFill>
                  <a:srgbClr val="F60522"/>
                </a:solidFill>
              </a:rPr>
              <a:t>導入効果（KPI</a:t>
            </a:r>
            <a:r>
              <a:rPr dirty="0">
                <a:solidFill>
                  <a:srgbClr val="F60522"/>
                </a:solidFill>
              </a:rPr>
              <a:t> </a:t>
            </a:r>
            <a:r>
              <a:rPr dirty="0" err="1">
                <a:solidFill>
                  <a:srgbClr val="F60522"/>
                </a:solidFill>
              </a:rPr>
              <a:t>見込み</a:t>
            </a:r>
            <a:r>
              <a:rPr dirty="0">
                <a:solidFill>
                  <a:srgbClr val="F60522"/>
                </a:solidFill>
              </a:rPr>
              <a:t>）</a:t>
            </a:r>
          </a:p>
        </p:txBody>
      </p:sp>
      <p:sp>
        <p:nvSpPr>
          <p:cNvPr id="4" name="Rectangle 3"/>
          <p:cNvSpPr/>
          <p:nvPr/>
        </p:nvSpPr>
        <p:spPr>
          <a:xfrm>
            <a:off x="431596" y="1019556"/>
            <a:ext cx="8280806" cy="3474720"/>
          </a:xfrm>
          <a:prstGeom prst="rect">
            <a:avLst/>
          </a:prstGeom>
          <a:solidFill>
            <a:srgbClr val="F3F6FF"/>
          </a:solidFill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rPr dirty="0"/>
              <a:t>{{EXPECTED_IMPACTS}}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596" y="4626864"/>
            <a:ext cx="3657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666666"/>
                </a:solidFill>
              </a:defRPr>
            </a:pPr>
            <a:r>
              <a:t>Confidential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55203" y="4626864"/>
            <a:ext cx="457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666666"/>
                </a:solidFill>
              </a:defRPr>
            </a:pPr>
            <a: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87F3C-3A24-DFBF-C10D-04674C6B9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A44A39-8E4C-0F90-CACD-88E39CB54923}"/>
              </a:ext>
            </a:extLst>
          </p:cNvPr>
          <p:cNvSpPr/>
          <p:nvPr/>
        </p:nvSpPr>
        <p:spPr>
          <a:xfrm>
            <a:off x="431596" y="288036"/>
            <a:ext cx="137160" cy="548640"/>
          </a:xfrm>
          <a:prstGeom prst="rect">
            <a:avLst/>
          </a:prstGeom>
          <a:solidFill>
            <a:srgbClr val="F6052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>
              <a:solidFill>
                <a:srgbClr val="F6052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E8D262-08C8-3F71-3AFD-AA3B540EA6B3}"/>
              </a:ext>
            </a:extLst>
          </p:cNvPr>
          <p:cNvSpPr txBox="1"/>
          <p:nvPr/>
        </p:nvSpPr>
        <p:spPr>
          <a:xfrm>
            <a:off x="660196" y="288036"/>
            <a:ext cx="201369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 b="1">
                <a:solidFill>
                  <a:srgbClr val="2B59FF"/>
                </a:solidFill>
              </a:defRPr>
            </a:pPr>
            <a:r>
              <a:rPr lang="en-JP" dirty="0">
                <a:solidFill>
                  <a:srgbClr val="F60522"/>
                </a:solidFill>
              </a:rPr>
              <a:t>トータルコスト</a:t>
            </a:r>
            <a:endParaRPr dirty="0">
              <a:solidFill>
                <a:srgbClr val="F60522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033757-D615-6975-CAB9-D8D83337DA22}"/>
              </a:ext>
            </a:extLst>
          </p:cNvPr>
          <p:cNvSpPr/>
          <p:nvPr/>
        </p:nvSpPr>
        <p:spPr>
          <a:xfrm>
            <a:off x="431596" y="1019556"/>
            <a:ext cx="8280806" cy="3474720"/>
          </a:xfrm>
          <a:prstGeom prst="rect">
            <a:avLst/>
          </a:prstGeom>
          <a:solidFill>
            <a:srgbClr val="F3F6FF"/>
          </a:solidFill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rPr dirty="0"/>
              <a:t>{{</a:t>
            </a:r>
            <a:r>
              <a:rPr lang="en-US" dirty="0"/>
              <a:t>TOTAL</a:t>
            </a:r>
            <a:r>
              <a:rPr dirty="0"/>
              <a:t>_</a:t>
            </a:r>
            <a:r>
              <a:rPr lang="en-US" dirty="0"/>
              <a:t>COSTS</a:t>
            </a:r>
            <a:r>
              <a:rPr dirty="0"/>
              <a:t>}}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D2FED-A024-79F3-5465-F981D0CC4F13}"/>
              </a:ext>
            </a:extLst>
          </p:cNvPr>
          <p:cNvSpPr txBox="1"/>
          <p:nvPr/>
        </p:nvSpPr>
        <p:spPr>
          <a:xfrm>
            <a:off x="431596" y="4626864"/>
            <a:ext cx="3657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666666"/>
                </a:solidFill>
              </a:defRPr>
            </a:pPr>
            <a:r>
              <a:t>Confidential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28C02-FC94-47A7-05A8-AD2B9AD088F6}"/>
              </a:ext>
            </a:extLst>
          </p:cNvPr>
          <p:cNvSpPr txBox="1"/>
          <p:nvPr/>
        </p:nvSpPr>
        <p:spPr>
          <a:xfrm>
            <a:off x="8255203" y="4626864"/>
            <a:ext cx="457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666666"/>
                </a:solidFill>
              </a:defRPr>
            </a:pPr>
            <a: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776282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596" y="288036"/>
            <a:ext cx="137160" cy="548640"/>
          </a:xfrm>
          <a:prstGeom prst="rect">
            <a:avLst/>
          </a:prstGeom>
          <a:solidFill>
            <a:srgbClr val="F60522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660196" y="288036"/>
            <a:ext cx="253627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 b="1">
                <a:solidFill>
                  <a:srgbClr val="2B59FF"/>
                </a:solidFill>
              </a:defRPr>
            </a:pPr>
            <a:r>
              <a:rPr dirty="0" err="1">
                <a:solidFill>
                  <a:srgbClr val="F60522"/>
                </a:solidFill>
              </a:rPr>
              <a:t>導入スケジュール案</a:t>
            </a:r>
            <a:endParaRPr dirty="0">
              <a:solidFill>
                <a:srgbClr val="F6052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1596" y="1019556"/>
            <a:ext cx="8280806" cy="3474720"/>
          </a:xfrm>
          <a:prstGeom prst="rect">
            <a:avLst/>
          </a:prstGeom>
          <a:solidFill>
            <a:srgbClr val="F3F6FF"/>
          </a:solidFill>
          <a:ln>
            <a:solidFill>
              <a:srgbClr val="E6E6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rPr dirty="0"/>
              <a:t>{{SCHEDULE_PLAN}}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1596" y="4626864"/>
            <a:ext cx="36576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800">
                <a:solidFill>
                  <a:srgbClr val="666666"/>
                </a:solidFill>
              </a:defRPr>
            </a:pPr>
            <a:r>
              <a:t>Confidential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55203" y="4626864"/>
            <a:ext cx="4572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800">
                <a:solidFill>
                  <a:srgbClr val="666666"/>
                </a:solidFill>
              </a:defRPr>
            </a:pPr>
            <a: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362</Words>
  <Application>Microsoft Macintosh PowerPoint</Application>
  <PresentationFormat>On-screen Show (16:9)</PresentationFormat>
  <Paragraphs>82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Akimov Danila</cp:lastModifiedBy>
  <cp:revision>10</cp:revision>
  <dcterms:created xsi:type="dcterms:W3CDTF">2013-01-27T09:14:16Z</dcterms:created>
  <dcterms:modified xsi:type="dcterms:W3CDTF">2025-08-28T02:03:07Z</dcterms:modified>
  <cp:category/>
</cp:coreProperties>
</file>