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4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06F03-7921-40FD-B896-A3F316896E2D}" type="datetimeFigureOut">
              <a:rPr kumimoji="1" lang="en-US" smtClean="0"/>
              <a:t>11/5/2021</a:t>
            </a:fld>
            <a:endParaRPr kumimoji="1"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D7ADD-042F-46C4-8961-975B3169484E}" type="slidenum">
              <a:rPr kumimoji="1" lang="en-US" smtClean="0"/>
              <a:t>‹#›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20266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・タスクの順番が分かれば、予想される将来の要求技能レベルが分かってくる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・全体的に強い人間よりも、ギリギリ要求技能を超える人間をアサインできた方が嬉しい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・最初はメンバーの技能が分からないため、こなしたタスクの要求技能と実際かかった日数を基に、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メンバーの技能を推測する必要あり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どうやるのがベストか？パラメトリック？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・強い人が仕事を終えるのを待ったほうがいいケースがあるはず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・これまでに担当したタスクの</a:t>
            </a:r>
            <a:r>
              <a:rPr kumimoji="1" lang="en-US" altLang="ja-JP" dirty="0" smtClean="0"/>
              <a:t>diff</a:t>
            </a:r>
            <a:r>
              <a:rPr kumimoji="1" lang="ja-JP" altLang="en-US" smtClean="0"/>
              <a:t>情報も基にして、スキルを見積もるべき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7ADD-042F-46C4-8961-975B3169484E}" type="slidenum">
              <a:rPr kumimoji="1" lang="en-US" smtClean="0"/>
              <a:t>1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08827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・まずタスクの依存関係をトポロジカルソートで整理して、こなす順番を考える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複数解のうちどの結果を使うか要調整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・タスクの順番が分かれば、予想される将来の要求技能レベルが分かってくる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・全体的に強い人間よりも、ギリギリ要求技能を超える人間をアサインできた方が嬉しい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・最初はメンバーの技能が分からないため、こなしたタスクの要求技能と実際かかった日数を基に、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メンバーの技能を推測する必要あり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どうやるのがベストか？パラメトリック？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・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D7ADD-042F-46C4-8961-975B3169484E}" type="slidenum">
              <a:rPr kumimoji="1" lang="en-US" smtClean="0"/>
              <a:t>2</a:t>
            </a:fld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72957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32199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96032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102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6171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0165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49987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25117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166329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5036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79556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78010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11BC-CAE2-442B-BBCA-3FDAA3A71D5E}" type="datetimeFigureOut">
              <a:rPr kumimoji="1" lang="en-US" smtClean="0"/>
              <a:t>11/5/2021</a:t>
            </a:fld>
            <a:endParaRPr kumimoji="1"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E4FB-A2C2-4E96-AABB-71D234ED68E3}" type="slidenum">
              <a:rPr kumimoji="1" lang="en-US" smtClean="0"/>
              <a:t>‹#›</a:t>
            </a:fld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5419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3065" y="393031"/>
            <a:ext cx="23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タスク</a:t>
            </a:r>
            <a:r>
              <a:rPr kumimoji="1" lang="ja-JP" altLang="en-US" smtClean="0"/>
              <a:t>　</a:t>
            </a:r>
            <a:r>
              <a:rPr kumimoji="1" lang="en-US" altLang="ja-JP" dirty="0" smtClean="0"/>
              <a:t>N=1000</a:t>
            </a:r>
            <a:r>
              <a:rPr kumimoji="1" lang="ja-JP" altLang="en-US" dirty="0" smtClean="0"/>
              <a:t>個</a:t>
            </a:r>
            <a:endParaRPr kumimoji="1" lang="en-US" dirty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1065647" y="836375"/>
            <a:ext cx="1200727" cy="98829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6" name="スマイル 5"/>
          <p:cNvSpPr/>
          <p:nvPr/>
        </p:nvSpPr>
        <p:spPr>
          <a:xfrm>
            <a:off x="4168223" y="1083569"/>
            <a:ext cx="494146" cy="49414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9758" y="393031"/>
            <a:ext cx="29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チームメンバー　</a:t>
            </a:r>
            <a:r>
              <a:rPr kumimoji="1" lang="en-US" altLang="ja-JP" dirty="0" smtClean="0"/>
              <a:t>M=20</a:t>
            </a:r>
            <a:r>
              <a:rPr kumimoji="1" lang="ja-JP" altLang="en-US" dirty="0" smtClean="0"/>
              <a:t>人</a:t>
            </a:r>
            <a:endParaRPr kumimoji="1" lang="en-US" dirty="0"/>
          </a:p>
        </p:txBody>
      </p:sp>
      <p:sp>
        <p:nvSpPr>
          <p:cNvPr id="8" name="スマイル 7"/>
          <p:cNvSpPr/>
          <p:nvPr/>
        </p:nvSpPr>
        <p:spPr>
          <a:xfrm>
            <a:off x="4805532" y="1083569"/>
            <a:ext cx="494146" cy="49414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9" name="スマイル 8"/>
          <p:cNvSpPr/>
          <p:nvPr/>
        </p:nvSpPr>
        <p:spPr>
          <a:xfrm>
            <a:off x="5442841" y="1083569"/>
            <a:ext cx="494146" cy="494146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6061677" y="1330642"/>
            <a:ext cx="33251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角丸四角形吹き出し 23"/>
          <p:cNvSpPr/>
          <p:nvPr/>
        </p:nvSpPr>
        <p:spPr>
          <a:xfrm>
            <a:off x="3789533" y="1898678"/>
            <a:ext cx="2604654" cy="1195625"/>
          </a:xfrm>
          <a:prstGeom prst="wedgeRoundRectCallout">
            <a:avLst>
              <a:gd name="adj1" fmla="val -25708"/>
              <a:gd name="adj2" fmla="val -6953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5" name="星 5 24"/>
          <p:cNvSpPr/>
          <p:nvPr/>
        </p:nvSpPr>
        <p:spPr>
          <a:xfrm>
            <a:off x="3896331" y="2543641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40333" y="1982766"/>
                <a:ext cx="2503053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技能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ja-JP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33" y="1982766"/>
                <a:ext cx="2503053" cy="395621"/>
              </a:xfrm>
              <a:prstGeom prst="rect">
                <a:avLst/>
              </a:prstGeom>
              <a:blipFill>
                <a:blip r:embed="rId3"/>
                <a:stretch>
                  <a:fillRect l="-2190" t="-4615" r="-7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星 5 26"/>
          <p:cNvSpPr/>
          <p:nvPr/>
        </p:nvSpPr>
        <p:spPr>
          <a:xfrm>
            <a:off x="4423959" y="2543641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28" name="星 5 27"/>
          <p:cNvSpPr/>
          <p:nvPr/>
        </p:nvSpPr>
        <p:spPr>
          <a:xfrm>
            <a:off x="4951587" y="2543641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29" name="直線コネクタ 28"/>
          <p:cNvCxnSpPr/>
          <p:nvPr/>
        </p:nvCxnSpPr>
        <p:spPr>
          <a:xfrm>
            <a:off x="5545023" y="2788403"/>
            <a:ext cx="33251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角丸四角形吹き出し 29"/>
          <p:cNvSpPr/>
          <p:nvPr/>
        </p:nvSpPr>
        <p:spPr>
          <a:xfrm>
            <a:off x="262084" y="1898678"/>
            <a:ext cx="3084944" cy="1195625"/>
          </a:xfrm>
          <a:prstGeom prst="wedgeRoundRectCallout">
            <a:avLst>
              <a:gd name="adj1" fmla="val -18180"/>
              <a:gd name="adj2" fmla="val -6875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344053" y="1991345"/>
                <a:ext cx="305377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要求技能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ja-JP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ja-JP" dirty="0" smtClean="0"/>
                  <a:t>)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3" y="1991345"/>
                <a:ext cx="3053775" cy="381515"/>
              </a:xfrm>
              <a:prstGeom prst="rect">
                <a:avLst/>
              </a:prstGeom>
              <a:blipFill>
                <a:blip r:embed="rId4"/>
                <a:stretch>
                  <a:fillRect l="-1597" t="-6452" r="-59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星 5 31"/>
          <p:cNvSpPr/>
          <p:nvPr/>
        </p:nvSpPr>
        <p:spPr>
          <a:xfrm>
            <a:off x="452579" y="2543520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sz="1200" dirty="0"/>
          </a:p>
        </p:txBody>
      </p:sp>
      <p:sp>
        <p:nvSpPr>
          <p:cNvPr id="33" name="星 5 32"/>
          <p:cNvSpPr/>
          <p:nvPr/>
        </p:nvSpPr>
        <p:spPr>
          <a:xfrm>
            <a:off x="980207" y="2543520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34" name="星 5 33"/>
          <p:cNvSpPr/>
          <p:nvPr/>
        </p:nvSpPr>
        <p:spPr>
          <a:xfrm>
            <a:off x="1507835" y="2543520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2101271" y="2788282"/>
            <a:ext cx="33251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5551374" y="2996556"/>
            <a:ext cx="942106" cy="44738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不明</a:t>
            </a:r>
            <a:endParaRPr kumimoji="1" lang="en-US" dirty="0"/>
          </a:p>
        </p:txBody>
      </p:sp>
      <p:sp>
        <p:nvSpPr>
          <p:cNvPr id="37" name="楕円 36"/>
          <p:cNvSpPr/>
          <p:nvPr/>
        </p:nvSpPr>
        <p:spPr>
          <a:xfrm>
            <a:off x="2499017" y="2997324"/>
            <a:ext cx="919018" cy="414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既知</a:t>
            </a:r>
            <a:endParaRPr kumimoji="1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243702" y="3697028"/>
                <a:ext cx="3341066" cy="404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i="1" dirty="0" smtClean="0">
                    <a:solidFill>
                      <a:srgbClr val="333333"/>
                    </a:solidFill>
                    <a:effectLst/>
                    <a:latin typeface="KaTeX_Main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pt-BR" altLang="ja-JP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ja-JP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ja-JP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ja-JP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ja-JP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⁡(0,</m:t>
                        </m:r>
                        <m:sSub>
                          <m:sSubPr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02" y="3697028"/>
                <a:ext cx="3341066" cy="404534"/>
              </a:xfrm>
              <a:prstGeom prst="rect">
                <a:avLst/>
              </a:prstGeom>
              <a:blipFill>
                <a:blip r:embed="rId5"/>
                <a:stretch>
                  <a:fillRect t="-104478" b="-16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72642" y="4327390"/>
                <a:ext cx="2414155" cy="772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" y="4327390"/>
                <a:ext cx="2414155" cy="7726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吹き出し 41"/>
          <p:cNvSpPr/>
          <p:nvPr/>
        </p:nvSpPr>
        <p:spPr>
          <a:xfrm>
            <a:off x="2628901" y="4174836"/>
            <a:ext cx="4294910" cy="2418918"/>
          </a:xfrm>
          <a:prstGeom prst="wedgeRoundRectCallout">
            <a:avLst>
              <a:gd name="adj1" fmla="val -59505"/>
              <a:gd name="adj2" fmla="val -261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155917"/>
                  </p:ext>
                </p:extLst>
              </p:nvPr>
            </p:nvGraphicFramePr>
            <p:xfrm>
              <a:off x="2828547" y="4628846"/>
              <a:ext cx="3969678" cy="149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678">
                      <a:extLst>
                        <a:ext uri="{9D8B030D-6E8A-4147-A177-3AD203B41FA5}">
                          <a16:colId xmlns:a16="http://schemas.microsoft.com/office/drawing/2014/main" val="238358107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932147222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704235233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99864965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4043435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469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27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altLang="ja-JP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ja-JP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106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672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155917"/>
                  </p:ext>
                </p:extLst>
              </p:nvPr>
            </p:nvGraphicFramePr>
            <p:xfrm>
              <a:off x="2828547" y="4628846"/>
              <a:ext cx="3969678" cy="149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678">
                      <a:extLst>
                        <a:ext uri="{9D8B030D-6E8A-4147-A177-3AD203B41FA5}">
                          <a16:colId xmlns:a16="http://schemas.microsoft.com/office/drawing/2014/main" val="238358107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932147222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2704235233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998649658"/>
                        </a:ext>
                      </a:extLst>
                    </a:gridCol>
                    <a:gridCol w="684000">
                      <a:extLst>
                        <a:ext uri="{9D8B030D-6E8A-4147-A177-3AD203B41FA5}">
                          <a16:colId xmlns:a16="http://schemas.microsoft.com/office/drawing/2014/main" val="40434356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4694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985" t="-108197" r="-22315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27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985" t="-208197" r="-2231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10670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7"/>
                          <a:stretch>
                            <a:fillRect l="-985" t="-303226" r="-22315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46729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828547" y="4261276"/>
                <a:ext cx="197091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例</a:t>
                </a:r>
                <a:r>
                  <a:rPr kumimoji="1" lang="en-US" altLang="ja-JP" dirty="0" smtClean="0"/>
                  <a:t>)</a:t>
                </a:r>
                <a:r>
                  <a:rPr lang="pt-BR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の場合</a:t>
                </a:r>
                <a:endParaRPr kumimoji="1" 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47" y="4261276"/>
                <a:ext cx="1970917" cy="381515"/>
              </a:xfrm>
              <a:prstGeom prst="rect">
                <a:avLst/>
              </a:prstGeom>
              <a:blipFill>
                <a:blip r:embed="rId8"/>
                <a:stretch>
                  <a:fillRect l="-2477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410820" y="6161539"/>
                <a:ext cx="271875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=2+0+0+3=5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20" y="6161539"/>
                <a:ext cx="2718758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7172302" y="2221432"/>
                <a:ext cx="4970061" cy="37602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チームメンバー</a:t>
                </a:r>
                <a:r>
                  <a:rPr lang="en-US" altLang="ja-JP" i="1" dirty="0" smtClean="0"/>
                  <a:t>j</a:t>
                </a:r>
                <a:r>
                  <a:rPr lang="ja-JP" altLang="en-US" dirty="0" smtClean="0"/>
                  <a:t>にタスク</a:t>
                </a:r>
                <a:r>
                  <a:rPr lang="en-US" altLang="ja-JP" i="1" dirty="0" err="1" smtClean="0"/>
                  <a:t>i</a:t>
                </a:r>
                <a:r>
                  <a:rPr lang="ja-JP" altLang="en-US" dirty="0" smtClean="0"/>
                  <a:t>を割り振った</a:t>
                </a:r>
                <a:r>
                  <a:rPr lang="ja-JP" altLang="en-US" dirty="0"/>
                  <a:t>時</a:t>
                </a:r>
                <a:r>
                  <a:rPr lang="ja-JP" altLang="en-US" dirty="0" smtClean="0"/>
                  <a:t>、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タスク</a:t>
                </a:r>
                <a:r>
                  <a:rPr lang="ja-JP" altLang="en-US" dirty="0"/>
                  <a:t>の完了までに</a:t>
                </a:r>
                <a:r>
                  <a:rPr lang="ja-JP" altLang="en-US" dirty="0" smtClean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i="1" dirty="0" smtClean="0"/>
                  <a:t>​</a:t>
                </a:r>
                <a:r>
                  <a:rPr lang="ja-JP" altLang="en-US" dirty="0" smtClean="0"/>
                  <a:t>日かかる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 smtClean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⁡(1,</m:t>
                    </m:r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 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ja-JP" dirty="0" smtClean="0"/>
                  <a:t>)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は−</a:t>
                </a:r>
                <a:r>
                  <a:rPr lang="en-US" altLang="ja-JP" dirty="0" smtClean="0"/>
                  <a:t>3 </a:t>
                </a:r>
                <a:r>
                  <a:rPr lang="ja-JP" altLang="en-US" dirty="0" smtClean="0"/>
                  <a:t>以上 </a:t>
                </a:r>
                <a:r>
                  <a:rPr lang="en-US" altLang="ja-JP" dirty="0" smtClean="0"/>
                  <a:t>3 </a:t>
                </a:r>
                <a:r>
                  <a:rPr lang="ja-JP" altLang="en-US" dirty="0" smtClean="0"/>
                  <a:t>以下の整数値をとる一様乱数</a:t>
                </a:r>
                <a:endParaRPr lang="en-US" altLang="ja-JP" dirty="0" smtClean="0"/>
              </a:p>
              <a:p>
                <a:endParaRPr lang="en-US" altLang="ja-JP" dirty="0"/>
              </a:p>
              <a:p>
                <a:r>
                  <a:rPr lang="en-US" altLang="ja-JP" dirty="0" smtClean="0"/>
                  <a:t>t </a:t>
                </a:r>
                <a:r>
                  <a:rPr lang="ja-JP" altLang="en-US" dirty="0" smtClean="0"/>
                  <a:t>日かかるタスクを </a:t>
                </a:r>
                <a:r>
                  <a:rPr lang="en-US" altLang="ja-JP" dirty="0" smtClean="0"/>
                  <a:t>d </a:t>
                </a:r>
                <a:r>
                  <a:rPr lang="ja-JP" altLang="en-US" dirty="0" smtClean="0"/>
                  <a:t>日目に開始すると、</a:t>
                </a:r>
                <a:r>
                  <a:rPr lang="en-US" altLang="ja-JP" dirty="0" smtClean="0"/>
                  <a:t>d+t−1 </a:t>
                </a:r>
                <a:r>
                  <a:rPr lang="ja-JP" altLang="en-US" dirty="0" smtClean="0"/>
                  <a:t>日目の終わりにそのタスクが完了する</a:t>
                </a:r>
                <a:endParaRPr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タスク間には依存関係があり、あるタスクの</a:t>
                </a:r>
                <a:endParaRPr lang="en-US" altLang="ja-JP" dirty="0" smtClean="0"/>
              </a:p>
              <a:p>
                <a:r>
                  <a:rPr lang="ja-JP" altLang="en-US" dirty="0" smtClean="0"/>
                  <a:t>開始までに依存する全タスクが前日の終わり</a:t>
                </a:r>
                <a:endParaRPr lang="en-US" altLang="ja-JP" dirty="0" smtClean="0"/>
              </a:p>
              <a:p>
                <a:r>
                  <a:rPr lang="ja-JP" altLang="en-US" dirty="0" err="1" smtClean="0"/>
                  <a:t>までに完</a:t>
                </a:r>
                <a:r>
                  <a:rPr lang="ja-JP" altLang="en-US" dirty="0" smtClean="0"/>
                  <a:t>了している必要あり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302" y="2221432"/>
                <a:ext cx="4970061" cy="3760260"/>
              </a:xfrm>
              <a:prstGeom prst="rect">
                <a:avLst/>
              </a:prstGeom>
              <a:blipFill>
                <a:blip r:embed="rId10"/>
                <a:stretch>
                  <a:fillRect l="-979" t="-646" r="-734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星 5 48"/>
          <p:cNvSpPr/>
          <p:nvPr/>
        </p:nvSpPr>
        <p:spPr>
          <a:xfrm>
            <a:off x="2552126" y="2543520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4940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1</a:t>
            </a:r>
            <a:endParaRPr kumimoji="1" 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31870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2</a:t>
            </a:r>
            <a:endParaRPr kumimoji="1" lang="en-US" sz="1100" b="1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568158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3</a:t>
            </a:r>
            <a:endParaRPr kumimoji="1" lang="en-US" sz="11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626592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K</a:t>
            </a:r>
            <a:endParaRPr kumimoji="1" lang="en-US" sz="1100" b="1" dirty="0"/>
          </a:p>
        </p:txBody>
      </p:sp>
      <p:sp>
        <p:nvSpPr>
          <p:cNvPr id="54" name="星 5 53"/>
          <p:cNvSpPr/>
          <p:nvPr/>
        </p:nvSpPr>
        <p:spPr>
          <a:xfrm>
            <a:off x="5879746" y="2543641"/>
            <a:ext cx="406400" cy="406400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998495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1</a:t>
            </a:r>
            <a:endParaRPr kumimoji="1" lang="en-US" sz="11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485425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2</a:t>
            </a:r>
            <a:endParaRPr kumimoji="1" lang="en-US" sz="1100" b="1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021713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3</a:t>
            </a:r>
            <a:endParaRPr kumimoji="1" lang="en-US" sz="1100" b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937335" y="2306901"/>
            <a:ext cx="314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K</a:t>
            </a:r>
            <a:endParaRPr kumimoji="1" lang="en-US" sz="1100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798225" y="886490"/>
            <a:ext cx="501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以下の整数値をとる一様乱数</a:t>
            </a:r>
            <a:endParaRPr kumimoji="1" lang="en-US" altLang="ja-JP" dirty="0" smtClean="0"/>
          </a:p>
          <a:p>
            <a:r>
              <a:rPr lang="en-US" altLang="ja-JP" dirty="0" smtClean="0"/>
              <a:t>R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1000</a:t>
            </a:r>
            <a:r>
              <a:rPr lang="ja-JP" altLang="en-US" dirty="0" smtClean="0"/>
              <a:t>以上</a:t>
            </a:r>
            <a:r>
              <a:rPr lang="en-US" altLang="ja-JP" dirty="0" smtClean="0"/>
              <a:t>3000</a:t>
            </a:r>
            <a:r>
              <a:rPr lang="ja-JP" altLang="en-US" dirty="0" smtClean="0"/>
              <a:t>以下の</a:t>
            </a:r>
            <a:r>
              <a:rPr lang="ja-JP" altLang="en-US" dirty="0"/>
              <a:t>整数値をとる一様乱数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36952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566628" y="1458066"/>
                <a:ext cx="3090972" cy="772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8" y="1458066"/>
                <a:ext cx="3090972" cy="772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423877" y="645279"/>
            <a:ext cx="36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最小二乗法による近似解の導出</a:t>
            </a:r>
            <a:endParaRPr kumimoji="1"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978166" y="2879834"/>
                <a:ext cx="14991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kumimoji="1"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d>
                        <m:dPr>
                          <m:ctrlPr>
                            <a:rPr kumimoji="1"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66" y="2879834"/>
                <a:ext cx="1499193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682</Words>
  <Application>Microsoft Office PowerPoint</Application>
  <PresentationFormat>ワイド画面</PresentationFormat>
  <Paragraphs>67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KaTeX_Main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KOBAYASHI Takuya</dc:creator>
  <cp:lastModifiedBy>KOBAYASHI Takuya</cp:lastModifiedBy>
  <cp:revision>67</cp:revision>
  <dcterms:created xsi:type="dcterms:W3CDTF">2021-11-04T00:20:58Z</dcterms:created>
  <dcterms:modified xsi:type="dcterms:W3CDTF">2021-11-05T14:54:26Z</dcterms:modified>
</cp:coreProperties>
</file>