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5" r:id="rId4"/>
    <p:sldId id="266" r:id="rId5"/>
    <p:sldId id="260" r:id="rId6"/>
    <p:sldId id="269" r:id="rId7"/>
    <p:sldId id="268" r:id="rId8"/>
    <p:sldId id="270" r:id="rId9"/>
    <p:sldId id="271" r:id="rId10"/>
    <p:sldId id="272" r:id="rId11"/>
    <p:sldId id="27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AF6E-B471-45A1-8405-904A4C815502}" type="datetimeFigureOut">
              <a:rPr lang="hu-HU" smtClean="0"/>
              <a:t>2022. 05. 14.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FE0A9-A24C-4161-9E72-38645EF09EE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26590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AF6E-B471-45A1-8405-904A4C815502}" type="datetimeFigureOut">
              <a:rPr lang="hu-HU" smtClean="0"/>
              <a:t>2022. 05. 14.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FE0A9-A24C-4161-9E72-38645EF09EE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84203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AF6E-B471-45A1-8405-904A4C815502}" type="datetimeFigureOut">
              <a:rPr lang="hu-HU" smtClean="0"/>
              <a:t>2022. 05. 14.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FE0A9-A24C-4161-9E72-38645EF09EE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974976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AF6E-B471-45A1-8405-904A4C815502}" type="datetimeFigureOut">
              <a:rPr lang="hu-HU" smtClean="0"/>
              <a:t>2022. 05. 14.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FE0A9-A24C-4161-9E72-38645EF09EE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273506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AF6E-B471-45A1-8405-904A4C815502}" type="datetimeFigureOut">
              <a:rPr lang="hu-HU" smtClean="0"/>
              <a:t>2022. 05. 14.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FE0A9-A24C-4161-9E72-38645EF09EE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00105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AF6E-B471-45A1-8405-904A4C815502}" type="datetimeFigureOut">
              <a:rPr lang="hu-HU" smtClean="0"/>
              <a:t>2022. 05. 14.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FE0A9-A24C-4161-9E72-38645EF09EE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65489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AF6E-B471-45A1-8405-904A4C815502}" type="datetimeFigureOut">
              <a:rPr lang="hu-HU" smtClean="0"/>
              <a:t>2022. 05. 14.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FE0A9-A24C-4161-9E72-38645EF09EE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35483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AF6E-B471-45A1-8405-904A4C815502}" type="datetimeFigureOut">
              <a:rPr lang="hu-HU" smtClean="0"/>
              <a:t>2022. 05. 14.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FE0A9-A24C-4161-9E72-38645EF09EE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21404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AF6E-B471-45A1-8405-904A4C815502}" type="datetimeFigureOut">
              <a:rPr lang="hu-HU" smtClean="0"/>
              <a:t>2022. 05. 14.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FE0A9-A24C-4161-9E72-38645EF09EE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31925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AF6E-B471-45A1-8405-904A4C815502}" type="datetimeFigureOut">
              <a:rPr lang="hu-HU" smtClean="0"/>
              <a:t>2022. 05. 14.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FE0A9-A24C-4161-9E72-38645EF09EE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63247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AF6E-B471-45A1-8405-904A4C815502}" type="datetimeFigureOut">
              <a:rPr lang="hu-HU" smtClean="0"/>
              <a:t>2022. 05. 14.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FE0A9-A24C-4161-9E72-38645EF09EE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7019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AF6E-B471-45A1-8405-904A4C815502}" type="datetimeFigureOut">
              <a:rPr lang="hu-HU" smtClean="0"/>
              <a:t>2022. 05. 14.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FE0A9-A24C-4161-9E72-38645EF09EE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8118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AF6E-B471-45A1-8405-904A4C815502}" type="datetimeFigureOut">
              <a:rPr lang="hu-HU" smtClean="0"/>
              <a:t>2022. 05. 14.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FE0A9-A24C-4161-9E72-38645EF09EE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03480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8BA5AF6E-B471-45A1-8405-904A4C815502}" type="datetimeFigureOut">
              <a:rPr lang="hu-HU" smtClean="0"/>
              <a:t>2022. 05. 14.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1FDFE0A9-A24C-4161-9E72-38645EF09EE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09924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8BA5AF6E-B471-45A1-8405-904A4C815502}" type="datetimeFigureOut">
              <a:rPr lang="hu-HU" smtClean="0"/>
              <a:t>2022. 05. 14.</a:t>
            </a:fld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1FDFE0A9-A24C-4161-9E72-38645EF09EE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095864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reinforcement-learning-101-e24b50e1d292" TargetMode="External"/><Relationship Id="rId7" Type="http://schemas.openxmlformats.org/officeDocument/2006/relationships/image" Target="../media/image7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s://towardsdatascience.com/introduction-to-various-reinforcement-learning-algorithms-i-q-learning-sarsa-dqn-ddpg-72a5e0cb6287" TargetMode="External"/><Relationship Id="rId7" Type="http://schemas.openxmlformats.org/officeDocument/2006/relationships/image" Target="../media/image4.png"/><Relationship Id="rId2" Type="http://schemas.openxmlformats.org/officeDocument/2006/relationships/hyperlink" Target="https://www.freecodecamp.org/news/an-introduction-to-policy-gradients-with-cartpole-and-doom-495b5ef2207f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10" Type="http://schemas.openxmlformats.org/officeDocument/2006/relationships/image" Target="../media/image10.png"/><Relationship Id="rId4" Type="http://schemas.openxmlformats.org/officeDocument/2006/relationships/hyperlink" Target="https://www.freecodecamp.org/news/diving-deeper-into-reinforcement-learning-with-q-learning-c18d0db58efe" TargetMode="External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2.png"/><Relationship Id="rId2" Type="http://schemas.openxmlformats.org/officeDocument/2006/relationships/hyperlink" Target="https://www.freecodecamp.org/news/diving-deeper-into-reinforcement-learning-with-q-learning-c18d0db58efe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codecamp.org/news/improvements-in-deep-q-learning-dueling-double-dqn-prioritized-experience-replay-and-fixed-58b130cc5682" TargetMode="External"/><Relationship Id="rId7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6.png"/><Relationship Id="rId4" Type="http://schemas.openxmlformats.org/officeDocument/2006/relationships/hyperlink" Target="https://towardsdatascience.com/deep-q-learning-tutorial-mindqn-2a4c855abffc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3D76D86-E74D-4485-94C8-2710F01963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3520" y="1177820"/>
            <a:ext cx="6984588" cy="2971051"/>
          </a:xfrm>
        </p:spPr>
        <p:txBody>
          <a:bodyPr/>
          <a:lstStyle/>
          <a:p>
            <a:pPr algn="ctr"/>
            <a:r>
              <a:rPr lang="hu-HU" dirty="0"/>
              <a:t>Adaptív rendszerek modellezése</a:t>
            </a:r>
            <a:br>
              <a:rPr lang="hu-HU" dirty="0"/>
            </a:br>
            <a:br>
              <a:rPr lang="hu-HU" dirty="0"/>
            </a:br>
            <a:r>
              <a:rPr lang="hu-HU" dirty="0"/>
              <a:t>Házi feladat</a:t>
            </a:r>
            <a:endParaRPr lang="hu-HU" sz="3600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4FA77945-B5F7-4D39-A28F-8698DE47D9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5195" y="5507272"/>
            <a:ext cx="5611120" cy="1062288"/>
          </a:xfrm>
        </p:spPr>
        <p:txBody>
          <a:bodyPr>
            <a:normAutofit/>
          </a:bodyPr>
          <a:lstStyle/>
          <a:p>
            <a:r>
              <a:rPr lang="hu-HU" dirty="0"/>
              <a:t>Készítette:	</a:t>
            </a:r>
            <a:r>
              <a:rPr lang="hu-HU" b="1" dirty="0"/>
              <a:t>Ottmár Ádám</a:t>
            </a:r>
            <a:r>
              <a:rPr lang="hu-HU" dirty="0"/>
              <a:t>	és	</a:t>
            </a:r>
            <a:r>
              <a:rPr lang="hu-HU" b="1" dirty="0"/>
              <a:t>Orbázi Tibor</a:t>
            </a:r>
          </a:p>
          <a:p>
            <a:r>
              <a:rPr lang="hu-HU" dirty="0"/>
              <a:t>						2022.05.16.</a:t>
            </a: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FBE95488-5885-9469-4DC0-58C9AAB073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2842" y="399092"/>
            <a:ext cx="4435638" cy="4528508"/>
          </a:xfrm>
          <a:prstGeom prst="rect">
            <a:avLst/>
          </a:prstGeom>
        </p:spPr>
      </p:pic>
      <p:pic>
        <p:nvPicPr>
          <p:cNvPr id="8" name="Kép 7" descr="A képen szöveg, clipart látható&#10;&#10;Automatikusan generált leírás">
            <a:extLst>
              <a:ext uri="{FF2B5EF4-FFF2-40B4-BE49-F238E27FC236}">
                <a16:creationId xmlns:a16="http://schemas.microsoft.com/office/drawing/2014/main" id="{D5932A92-3373-0415-7144-D58026D6E4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2842" y="5507272"/>
            <a:ext cx="2573200" cy="725988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6E89E4C4-47A0-BB07-7112-CC5B5C922A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4931" y="5396618"/>
            <a:ext cx="768225" cy="947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7568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27E4CA8E-5CC0-4B96-8E67-040FB5673F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 9">
            <a:extLst>
              <a:ext uri="{FF2B5EF4-FFF2-40B4-BE49-F238E27FC236}">
                <a16:creationId xmlns:a16="http://schemas.microsoft.com/office/drawing/2014/main" id="{E9E16A42-F4F8-425E-9DA6-3237A0CBD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6485467" cy="6858000"/>
          </a:xfrm>
          <a:custGeom>
            <a:avLst/>
            <a:gdLst>
              <a:gd name="connsiteX0" fmla="*/ 0 w 6485467"/>
              <a:gd name="connsiteY0" fmla="*/ 0 h 6858000"/>
              <a:gd name="connsiteX1" fmla="*/ 6485467 w 6485467"/>
              <a:gd name="connsiteY1" fmla="*/ 0 h 6858000"/>
              <a:gd name="connsiteX2" fmla="*/ 6485467 w 6485467"/>
              <a:gd name="connsiteY2" fmla="*/ 1900238 h 6858000"/>
              <a:gd name="connsiteX3" fmla="*/ 6115051 w 6485467"/>
              <a:gd name="connsiteY3" fmla="*/ 2178050 h 6858000"/>
              <a:gd name="connsiteX4" fmla="*/ 6110817 w 6485467"/>
              <a:gd name="connsiteY4" fmla="*/ 2184400 h 6858000"/>
              <a:gd name="connsiteX5" fmla="*/ 6104467 w 6485467"/>
              <a:gd name="connsiteY5" fmla="*/ 2193925 h 6858000"/>
              <a:gd name="connsiteX6" fmla="*/ 6098117 w 6485467"/>
              <a:gd name="connsiteY6" fmla="*/ 2201863 h 6858000"/>
              <a:gd name="connsiteX7" fmla="*/ 6098117 w 6485467"/>
              <a:gd name="connsiteY7" fmla="*/ 2211388 h 6858000"/>
              <a:gd name="connsiteX8" fmla="*/ 6098117 w 6485467"/>
              <a:gd name="connsiteY8" fmla="*/ 2220913 h 6858000"/>
              <a:gd name="connsiteX9" fmla="*/ 6104467 w 6485467"/>
              <a:gd name="connsiteY9" fmla="*/ 2228850 h 6858000"/>
              <a:gd name="connsiteX10" fmla="*/ 6110817 w 6485467"/>
              <a:gd name="connsiteY10" fmla="*/ 2238375 h 6858000"/>
              <a:gd name="connsiteX11" fmla="*/ 6115051 w 6485467"/>
              <a:gd name="connsiteY11" fmla="*/ 2244725 h 6858000"/>
              <a:gd name="connsiteX12" fmla="*/ 6485467 w 6485467"/>
              <a:gd name="connsiteY12" fmla="*/ 2522538 h 6858000"/>
              <a:gd name="connsiteX13" fmla="*/ 6485467 w 6485467"/>
              <a:gd name="connsiteY13" fmla="*/ 6858000 h 6858000"/>
              <a:gd name="connsiteX14" fmla="*/ 0 w 6485467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485467" h="6858000">
                <a:moveTo>
                  <a:pt x="0" y="0"/>
                </a:moveTo>
                <a:lnTo>
                  <a:pt x="6485467" y="0"/>
                </a:lnTo>
                <a:lnTo>
                  <a:pt x="6485467" y="1900238"/>
                </a:lnTo>
                <a:lnTo>
                  <a:pt x="6115051" y="2178050"/>
                </a:lnTo>
                <a:lnTo>
                  <a:pt x="6110817" y="2184400"/>
                </a:lnTo>
                <a:lnTo>
                  <a:pt x="6104467" y="2193925"/>
                </a:lnTo>
                <a:lnTo>
                  <a:pt x="6098117" y="2201863"/>
                </a:lnTo>
                <a:lnTo>
                  <a:pt x="6098117" y="2211388"/>
                </a:lnTo>
                <a:lnTo>
                  <a:pt x="6098117" y="2220913"/>
                </a:lnTo>
                <a:lnTo>
                  <a:pt x="6104467" y="2228850"/>
                </a:lnTo>
                <a:lnTo>
                  <a:pt x="6110817" y="2238375"/>
                </a:lnTo>
                <a:lnTo>
                  <a:pt x="6115051" y="2244725"/>
                </a:lnTo>
                <a:lnTo>
                  <a:pt x="6485467" y="2522538"/>
                </a:lnTo>
                <a:lnTo>
                  <a:pt x="648546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6AB440AE-5AC6-47AD-903D-E4FD65DD6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285" y="1809543"/>
            <a:ext cx="5735571" cy="685800"/>
          </a:xfrm>
        </p:spPr>
        <p:txBody>
          <a:bodyPr>
            <a:normAutofit/>
          </a:bodyPr>
          <a:lstStyle/>
          <a:p>
            <a:r>
              <a:rPr lang="hu-HU" sz="3200" dirty="0"/>
              <a:t>Eredmények, tapasztalatok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BB00288-1CC8-40BA-A933-C4AA15D678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107" y="2622821"/>
            <a:ext cx="5954927" cy="4107701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hu-HU" sz="1900" dirty="0"/>
              <a:t>Véletlenszerű pályákon futtatva, random botok ellen átlagosan 70 pontot képes elérni egy játékban, azonban  ingadozó a teljesítménye (10-250 pont)</a:t>
            </a:r>
          </a:p>
          <a:p>
            <a:pPr algn="just"/>
            <a:r>
              <a:rPr lang="hu-HU" sz="1900" dirty="0"/>
              <a:t>A tanulás hatékonyabb, ha nem minden elemet mentünk a </a:t>
            </a:r>
            <a:r>
              <a:rPr lang="hu-HU" sz="1900" dirty="0" err="1"/>
              <a:t>replay</a:t>
            </a:r>
            <a:r>
              <a:rPr lang="hu-HU" sz="1900" dirty="0"/>
              <a:t> memóriába, hanem csak jó elemeket</a:t>
            </a:r>
          </a:p>
          <a:p>
            <a:pPr algn="just"/>
            <a:r>
              <a:rPr lang="hu-HU" sz="1900" dirty="0"/>
              <a:t>Fontos jól meghatározni a tanítás és a </a:t>
            </a:r>
            <a:r>
              <a:rPr lang="hu-HU" sz="1900" dirty="0" err="1"/>
              <a:t>target</a:t>
            </a:r>
            <a:r>
              <a:rPr lang="hu-HU" sz="1900" dirty="0"/>
              <a:t> háló frissítésének gyakoriságát, a tanuló minta méretét</a:t>
            </a:r>
          </a:p>
          <a:p>
            <a:pPr algn="just"/>
            <a:r>
              <a:rPr lang="hu-HU" sz="1900" dirty="0"/>
              <a:t>Az ágens gyakran beragad egy helyben vagy ciklikus mozgásokban, egy-egy véletlenszerű lépés képes kizökkenteni, és továbbmegy</a:t>
            </a:r>
          </a:p>
          <a:p>
            <a:pPr algn="just"/>
            <a:r>
              <a:rPr lang="hu-HU" sz="1900" dirty="0"/>
              <a:t>Ha különálló lépések helyett lépések sorozatát mentenénk le, visszavezetett jutalom értékekkel és ezeken is tanítanánk, feltehetően jobb végeredményt produkálna</a:t>
            </a:r>
          </a:p>
          <a:p>
            <a:pPr>
              <a:lnSpc>
                <a:spcPct val="90000"/>
              </a:lnSpc>
            </a:pPr>
            <a:endParaRPr lang="hu-HU" sz="1500" dirty="0"/>
          </a:p>
        </p:txBody>
      </p:sp>
      <p:sp>
        <p:nvSpPr>
          <p:cNvPr id="77" name="Rounded Rectangle 17">
            <a:extLst>
              <a:ext uri="{FF2B5EF4-FFF2-40B4-BE49-F238E27FC236}">
                <a16:creationId xmlns:a16="http://schemas.microsoft.com/office/drawing/2014/main" id="{15285B77-8322-4381-BE3F-F6FE0271B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28932" y="958640"/>
            <a:ext cx="4419604" cy="4945244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Kép 8" descr="A képen szöveg, áramkör, elektronika látható&#10;&#10;Automatikusan generált leírás">
            <a:extLst>
              <a:ext uri="{FF2B5EF4-FFF2-40B4-BE49-F238E27FC236}">
                <a16:creationId xmlns:a16="http://schemas.microsoft.com/office/drawing/2014/main" id="{0C53F4F7-E65A-2991-76B5-1E1811599E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237014" cy="2237014"/>
          </a:xfrm>
          <a:prstGeom prst="rect">
            <a:avLst/>
          </a:prstGeom>
        </p:spPr>
      </p:pic>
      <p:pic>
        <p:nvPicPr>
          <p:cNvPr id="15" name="Kép 14" descr="A képen szöveg, clipart látható&#10;&#10;Automatikusan generált leírás">
            <a:extLst>
              <a:ext uri="{FF2B5EF4-FFF2-40B4-BE49-F238E27FC236}">
                <a16:creationId xmlns:a16="http://schemas.microsoft.com/office/drawing/2014/main" id="{F6317F3B-3BDB-D7A2-77B1-C600B3A5BA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0398" y="266178"/>
            <a:ext cx="2292696" cy="646848"/>
          </a:xfrm>
          <a:prstGeom prst="rect">
            <a:avLst/>
          </a:prstGeom>
        </p:spPr>
      </p:pic>
      <p:pic>
        <p:nvPicPr>
          <p:cNvPr id="16" name="Kép 15">
            <a:extLst>
              <a:ext uri="{FF2B5EF4-FFF2-40B4-BE49-F238E27FC236}">
                <a16:creationId xmlns:a16="http://schemas.microsoft.com/office/drawing/2014/main" id="{FD5EAECA-675A-1475-7982-43B5B6F2B0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6479" y="220564"/>
            <a:ext cx="598555" cy="738076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0E66C8A9-5AC0-699F-04F9-2C6D01406E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5721" y="1905725"/>
            <a:ext cx="4262976" cy="3046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112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3D76D86-E74D-4485-94C8-2710F01963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0477" y="1363436"/>
            <a:ext cx="6984588" cy="2238428"/>
          </a:xfrm>
        </p:spPr>
        <p:txBody>
          <a:bodyPr/>
          <a:lstStyle/>
          <a:p>
            <a:pPr algn="ctr"/>
            <a:r>
              <a:rPr lang="hu-HU" sz="7200" dirty="0"/>
              <a:t>Köszönjük a figyelmet!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4FA77945-B5F7-4D39-A28F-8698DE47D9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5195" y="5507272"/>
            <a:ext cx="5611120" cy="1062288"/>
          </a:xfrm>
        </p:spPr>
        <p:txBody>
          <a:bodyPr>
            <a:normAutofit/>
          </a:bodyPr>
          <a:lstStyle/>
          <a:p>
            <a:r>
              <a:rPr lang="hu-HU" dirty="0"/>
              <a:t>Készítette:	</a:t>
            </a:r>
            <a:r>
              <a:rPr lang="hu-HU" b="1" dirty="0"/>
              <a:t>Ottmár Ádám</a:t>
            </a:r>
            <a:r>
              <a:rPr lang="hu-HU" dirty="0"/>
              <a:t>	és	</a:t>
            </a:r>
            <a:r>
              <a:rPr lang="hu-HU" b="1" dirty="0"/>
              <a:t>Orbázi Tibor</a:t>
            </a:r>
          </a:p>
          <a:p>
            <a:r>
              <a:rPr lang="hu-HU" dirty="0"/>
              <a:t>						2022.05.16.</a:t>
            </a: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FBE95488-5885-9469-4DC0-58C9AAB073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2842" y="399092"/>
            <a:ext cx="4435638" cy="4528508"/>
          </a:xfrm>
          <a:prstGeom prst="rect">
            <a:avLst/>
          </a:prstGeom>
        </p:spPr>
      </p:pic>
      <p:pic>
        <p:nvPicPr>
          <p:cNvPr id="8" name="Kép 7" descr="A képen szöveg, clipart látható&#10;&#10;Automatikusan generált leírás">
            <a:extLst>
              <a:ext uri="{FF2B5EF4-FFF2-40B4-BE49-F238E27FC236}">
                <a16:creationId xmlns:a16="http://schemas.microsoft.com/office/drawing/2014/main" id="{D5932A92-3373-0415-7144-D58026D6E4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2842" y="5507272"/>
            <a:ext cx="2573200" cy="725988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6E89E4C4-47A0-BB07-7112-CC5B5C922A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4931" y="5396618"/>
            <a:ext cx="768225" cy="947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515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27E4CA8E-5CC0-4B96-8E67-040FB5673F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 9">
            <a:extLst>
              <a:ext uri="{FF2B5EF4-FFF2-40B4-BE49-F238E27FC236}">
                <a16:creationId xmlns:a16="http://schemas.microsoft.com/office/drawing/2014/main" id="{E9E16A42-F4F8-425E-9DA6-3237A0CBD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6485467" cy="6858000"/>
          </a:xfrm>
          <a:custGeom>
            <a:avLst/>
            <a:gdLst>
              <a:gd name="connsiteX0" fmla="*/ 0 w 6485467"/>
              <a:gd name="connsiteY0" fmla="*/ 0 h 6858000"/>
              <a:gd name="connsiteX1" fmla="*/ 6485467 w 6485467"/>
              <a:gd name="connsiteY1" fmla="*/ 0 h 6858000"/>
              <a:gd name="connsiteX2" fmla="*/ 6485467 w 6485467"/>
              <a:gd name="connsiteY2" fmla="*/ 1900238 h 6858000"/>
              <a:gd name="connsiteX3" fmla="*/ 6115051 w 6485467"/>
              <a:gd name="connsiteY3" fmla="*/ 2178050 h 6858000"/>
              <a:gd name="connsiteX4" fmla="*/ 6110817 w 6485467"/>
              <a:gd name="connsiteY4" fmla="*/ 2184400 h 6858000"/>
              <a:gd name="connsiteX5" fmla="*/ 6104467 w 6485467"/>
              <a:gd name="connsiteY5" fmla="*/ 2193925 h 6858000"/>
              <a:gd name="connsiteX6" fmla="*/ 6098117 w 6485467"/>
              <a:gd name="connsiteY6" fmla="*/ 2201863 h 6858000"/>
              <a:gd name="connsiteX7" fmla="*/ 6098117 w 6485467"/>
              <a:gd name="connsiteY7" fmla="*/ 2211388 h 6858000"/>
              <a:gd name="connsiteX8" fmla="*/ 6098117 w 6485467"/>
              <a:gd name="connsiteY8" fmla="*/ 2220913 h 6858000"/>
              <a:gd name="connsiteX9" fmla="*/ 6104467 w 6485467"/>
              <a:gd name="connsiteY9" fmla="*/ 2228850 h 6858000"/>
              <a:gd name="connsiteX10" fmla="*/ 6110817 w 6485467"/>
              <a:gd name="connsiteY10" fmla="*/ 2238375 h 6858000"/>
              <a:gd name="connsiteX11" fmla="*/ 6115051 w 6485467"/>
              <a:gd name="connsiteY11" fmla="*/ 2244725 h 6858000"/>
              <a:gd name="connsiteX12" fmla="*/ 6485467 w 6485467"/>
              <a:gd name="connsiteY12" fmla="*/ 2522538 h 6858000"/>
              <a:gd name="connsiteX13" fmla="*/ 6485467 w 6485467"/>
              <a:gd name="connsiteY13" fmla="*/ 6858000 h 6858000"/>
              <a:gd name="connsiteX14" fmla="*/ 0 w 6485467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485467" h="6858000">
                <a:moveTo>
                  <a:pt x="0" y="0"/>
                </a:moveTo>
                <a:lnTo>
                  <a:pt x="6485467" y="0"/>
                </a:lnTo>
                <a:lnTo>
                  <a:pt x="6485467" y="1900238"/>
                </a:lnTo>
                <a:lnTo>
                  <a:pt x="6115051" y="2178050"/>
                </a:lnTo>
                <a:lnTo>
                  <a:pt x="6110817" y="2184400"/>
                </a:lnTo>
                <a:lnTo>
                  <a:pt x="6104467" y="2193925"/>
                </a:lnTo>
                <a:lnTo>
                  <a:pt x="6098117" y="2201863"/>
                </a:lnTo>
                <a:lnTo>
                  <a:pt x="6098117" y="2211388"/>
                </a:lnTo>
                <a:lnTo>
                  <a:pt x="6098117" y="2220913"/>
                </a:lnTo>
                <a:lnTo>
                  <a:pt x="6104467" y="2228850"/>
                </a:lnTo>
                <a:lnTo>
                  <a:pt x="6110817" y="2238375"/>
                </a:lnTo>
                <a:lnTo>
                  <a:pt x="6115051" y="2244725"/>
                </a:lnTo>
                <a:lnTo>
                  <a:pt x="6485467" y="2522538"/>
                </a:lnTo>
                <a:lnTo>
                  <a:pt x="648546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6AB440AE-5AC6-47AD-903D-E4FD65DD6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477" y="1802398"/>
            <a:ext cx="5367280" cy="685800"/>
          </a:xfrm>
        </p:spPr>
        <p:txBody>
          <a:bodyPr>
            <a:normAutofit/>
          </a:bodyPr>
          <a:lstStyle/>
          <a:p>
            <a:r>
              <a:rPr lang="hu-HU" sz="3600" dirty="0" err="1"/>
              <a:t>Reinforcement</a:t>
            </a:r>
            <a:r>
              <a:rPr lang="hu-HU" sz="3600" dirty="0"/>
              <a:t> </a:t>
            </a:r>
            <a:r>
              <a:rPr lang="hu-HU" sz="3600" dirty="0" err="1"/>
              <a:t>learning</a:t>
            </a:r>
            <a:endParaRPr lang="hu-HU" sz="3600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BB00288-1CC8-40BA-A933-C4AA15D678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929" y="2753671"/>
            <a:ext cx="5985608" cy="3950273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hu-HU" dirty="0"/>
              <a:t>Felügyelet nélkül, tapasztalati úton tanul</a:t>
            </a:r>
            <a:br>
              <a:rPr lang="hu-HU" dirty="0"/>
            </a:br>
            <a:r>
              <a:rPr lang="hu-HU" dirty="0"/>
              <a:t>a környezetből kapott visszajelzések alapján</a:t>
            </a:r>
          </a:p>
          <a:p>
            <a:pPr algn="just">
              <a:lnSpc>
                <a:spcPct val="90000"/>
              </a:lnSpc>
            </a:pPr>
            <a:r>
              <a:rPr lang="hu-HU" dirty="0"/>
              <a:t>A jó lépésekért jutalmat kap, a rosszakért</a:t>
            </a:r>
            <a:br>
              <a:rPr lang="hu-HU" dirty="0"/>
            </a:br>
            <a:r>
              <a:rPr lang="hu-HU" dirty="0"/>
              <a:t>büntetést kaphat</a:t>
            </a:r>
          </a:p>
          <a:p>
            <a:pPr algn="just">
              <a:lnSpc>
                <a:spcPct val="90000"/>
              </a:lnSpc>
            </a:pPr>
            <a:r>
              <a:rPr lang="hu-HU" dirty="0"/>
              <a:t>Később a környezet általa ismert </a:t>
            </a:r>
            <a:br>
              <a:rPr lang="hu-HU" dirty="0"/>
            </a:br>
            <a:r>
              <a:rPr lang="hu-HU" dirty="0"/>
              <a:t>állapotából próbálja kiválasztani azt a </a:t>
            </a:r>
            <a:br>
              <a:rPr lang="hu-HU" dirty="0"/>
            </a:br>
            <a:r>
              <a:rPr lang="hu-HU" dirty="0"/>
              <a:t>lépést ami a legnagyobb jutalomhoz vezet</a:t>
            </a:r>
          </a:p>
          <a:p>
            <a:pPr algn="just">
              <a:lnSpc>
                <a:spcPct val="90000"/>
              </a:lnSpc>
            </a:pPr>
            <a:r>
              <a:rPr lang="hu-HU" dirty="0"/>
              <a:t>Az </a:t>
            </a:r>
            <a:r>
              <a:rPr lang="hu-HU" dirty="0" err="1"/>
              <a:t>AlphaGo</a:t>
            </a:r>
            <a:r>
              <a:rPr lang="hu-HU" dirty="0"/>
              <a:t> és a Google </a:t>
            </a:r>
            <a:r>
              <a:rPr lang="hu-HU" dirty="0" err="1"/>
              <a:t>DeepMind</a:t>
            </a:r>
            <a:r>
              <a:rPr lang="hu-HU" dirty="0"/>
              <a:t> </a:t>
            </a:r>
            <a:br>
              <a:rPr lang="hu-HU" dirty="0"/>
            </a:br>
            <a:r>
              <a:rPr lang="hu-HU" dirty="0"/>
              <a:t>mesterséges intelligenciák is ilyen módszereken </a:t>
            </a:r>
            <a:br>
              <a:rPr lang="hu-HU" dirty="0"/>
            </a:br>
            <a:r>
              <a:rPr lang="hu-HU" dirty="0"/>
              <a:t>alapulnak</a:t>
            </a:r>
          </a:p>
          <a:p>
            <a:pPr>
              <a:lnSpc>
                <a:spcPct val="90000"/>
              </a:lnSpc>
            </a:pPr>
            <a:endParaRPr lang="hu-HU" sz="1500" dirty="0"/>
          </a:p>
        </p:txBody>
      </p:sp>
      <p:sp>
        <p:nvSpPr>
          <p:cNvPr id="77" name="Rounded Rectangle 17">
            <a:extLst>
              <a:ext uri="{FF2B5EF4-FFF2-40B4-BE49-F238E27FC236}">
                <a16:creationId xmlns:a16="http://schemas.microsoft.com/office/drawing/2014/main" id="{15285B77-8322-4381-BE3F-F6FE0271B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28932" y="958640"/>
            <a:ext cx="4419604" cy="4945244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92C8195-5EF8-4686-BC5C-0CDADA8EB2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14076" y="1001551"/>
            <a:ext cx="3646263" cy="1403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3D3FC8E0-3A18-9A35-DCED-AA705ECE01C4}"/>
              </a:ext>
            </a:extLst>
          </p:cNvPr>
          <p:cNvSpPr txBox="1"/>
          <p:nvPr/>
        </p:nvSpPr>
        <p:spPr>
          <a:xfrm>
            <a:off x="7796433" y="6119336"/>
            <a:ext cx="30815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Forrás:</a:t>
            </a:r>
          </a:p>
          <a:p>
            <a:pPr algn="ctr"/>
            <a:r>
              <a:rPr lang="hu-HU" sz="1200" dirty="0"/>
              <a:t> 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Reinforcement Learning</a:t>
            </a:r>
            <a:endParaRPr lang="hu-HU" sz="12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hu-HU" dirty="0"/>
          </a:p>
        </p:txBody>
      </p:sp>
      <p:pic>
        <p:nvPicPr>
          <p:cNvPr id="9" name="Kép 8" descr="A képen szöveg, áramkör, elektronika látható&#10;&#10;Automatikusan generált leírás">
            <a:extLst>
              <a:ext uri="{FF2B5EF4-FFF2-40B4-BE49-F238E27FC236}">
                <a16:creationId xmlns:a16="http://schemas.microsoft.com/office/drawing/2014/main" id="{0C53F4F7-E65A-2991-76B5-1E1811599E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237014" cy="2237014"/>
          </a:xfrm>
          <a:prstGeom prst="rect">
            <a:avLst/>
          </a:prstGeom>
        </p:spPr>
      </p:pic>
      <p:pic>
        <p:nvPicPr>
          <p:cNvPr id="15" name="Kép 14" descr="A képen szöveg, clipart látható&#10;&#10;Automatikusan generált leírás">
            <a:extLst>
              <a:ext uri="{FF2B5EF4-FFF2-40B4-BE49-F238E27FC236}">
                <a16:creationId xmlns:a16="http://schemas.microsoft.com/office/drawing/2014/main" id="{F6317F3B-3BDB-D7A2-77B1-C600B3A5BAD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0398" y="266178"/>
            <a:ext cx="2292696" cy="646848"/>
          </a:xfrm>
          <a:prstGeom prst="rect">
            <a:avLst/>
          </a:prstGeom>
        </p:spPr>
      </p:pic>
      <p:pic>
        <p:nvPicPr>
          <p:cNvPr id="16" name="Kép 15">
            <a:extLst>
              <a:ext uri="{FF2B5EF4-FFF2-40B4-BE49-F238E27FC236}">
                <a16:creationId xmlns:a16="http://schemas.microsoft.com/office/drawing/2014/main" id="{FD5EAECA-675A-1475-7982-43B5B6F2B0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6479" y="220564"/>
            <a:ext cx="598555" cy="738076"/>
          </a:xfrm>
          <a:prstGeom prst="rect">
            <a:avLst/>
          </a:prstGeom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E757F69F-3A67-BB4E-C493-7BE6B0C933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7622" y="2830792"/>
            <a:ext cx="4279173" cy="2942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6939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27E4CA8E-5CC0-4B96-8E67-040FB5673F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 9">
            <a:extLst>
              <a:ext uri="{FF2B5EF4-FFF2-40B4-BE49-F238E27FC236}">
                <a16:creationId xmlns:a16="http://schemas.microsoft.com/office/drawing/2014/main" id="{E9E16A42-F4F8-425E-9DA6-3237A0CBD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6485467" cy="6858000"/>
          </a:xfrm>
          <a:custGeom>
            <a:avLst/>
            <a:gdLst>
              <a:gd name="connsiteX0" fmla="*/ 0 w 6485467"/>
              <a:gd name="connsiteY0" fmla="*/ 0 h 6858000"/>
              <a:gd name="connsiteX1" fmla="*/ 6485467 w 6485467"/>
              <a:gd name="connsiteY1" fmla="*/ 0 h 6858000"/>
              <a:gd name="connsiteX2" fmla="*/ 6485467 w 6485467"/>
              <a:gd name="connsiteY2" fmla="*/ 1900238 h 6858000"/>
              <a:gd name="connsiteX3" fmla="*/ 6115051 w 6485467"/>
              <a:gd name="connsiteY3" fmla="*/ 2178050 h 6858000"/>
              <a:gd name="connsiteX4" fmla="*/ 6110817 w 6485467"/>
              <a:gd name="connsiteY4" fmla="*/ 2184400 h 6858000"/>
              <a:gd name="connsiteX5" fmla="*/ 6104467 w 6485467"/>
              <a:gd name="connsiteY5" fmla="*/ 2193925 h 6858000"/>
              <a:gd name="connsiteX6" fmla="*/ 6098117 w 6485467"/>
              <a:gd name="connsiteY6" fmla="*/ 2201863 h 6858000"/>
              <a:gd name="connsiteX7" fmla="*/ 6098117 w 6485467"/>
              <a:gd name="connsiteY7" fmla="*/ 2211388 h 6858000"/>
              <a:gd name="connsiteX8" fmla="*/ 6098117 w 6485467"/>
              <a:gd name="connsiteY8" fmla="*/ 2220913 h 6858000"/>
              <a:gd name="connsiteX9" fmla="*/ 6104467 w 6485467"/>
              <a:gd name="connsiteY9" fmla="*/ 2228850 h 6858000"/>
              <a:gd name="connsiteX10" fmla="*/ 6110817 w 6485467"/>
              <a:gd name="connsiteY10" fmla="*/ 2238375 h 6858000"/>
              <a:gd name="connsiteX11" fmla="*/ 6115051 w 6485467"/>
              <a:gd name="connsiteY11" fmla="*/ 2244725 h 6858000"/>
              <a:gd name="connsiteX12" fmla="*/ 6485467 w 6485467"/>
              <a:gd name="connsiteY12" fmla="*/ 2522538 h 6858000"/>
              <a:gd name="connsiteX13" fmla="*/ 6485467 w 6485467"/>
              <a:gd name="connsiteY13" fmla="*/ 6858000 h 6858000"/>
              <a:gd name="connsiteX14" fmla="*/ 0 w 6485467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485467" h="6858000">
                <a:moveTo>
                  <a:pt x="0" y="0"/>
                </a:moveTo>
                <a:lnTo>
                  <a:pt x="6485467" y="0"/>
                </a:lnTo>
                <a:lnTo>
                  <a:pt x="6485467" y="1900238"/>
                </a:lnTo>
                <a:lnTo>
                  <a:pt x="6115051" y="2178050"/>
                </a:lnTo>
                <a:lnTo>
                  <a:pt x="6110817" y="2184400"/>
                </a:lnTo>
                <a:lnTo>
                  <a:pt x="6104467" y="2193925"/>
                </a:lnTo>
                <a:lnTo>
                  <a:pt x="6098117" y="2201863"/>
                </a:lnTo>
                <a:lnTo>
                  <a:pt x="6098117" y="2211388"/>
                </a:lnTo>
                <a:lnTo>
                  <a:pt x="6098117" y="2220913"/>
                </a:lnTo>
                <a:lnTo>
                  <a:pt x="6104467" y="2228850"/>
                </a:lnTo>
                <a:lnTo>
                  <a:pt x="6110817" y="2238375"/>
                </a:lnTo>
                <a:lnTo>
                  <a:pt x="6115051" y="2244725"/>
                </a:lnTo>
                <a:lnTo>
                  <a:pt x="6485467" y="2522538"/>
                </a:lnTo>
                <a:lnTo>
                  <a:pt x="648546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6AB440AE-5AC6-47AD-903D-E4FD65DD6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093" y="1860188"/>
            <a:ext cx="5367280" cy="996888"/>
          </a:xfrm>
        </p:spPr>
        <p:txBody>
          <a:bodyPr>
            <a:normAutofit fontScale="90000"/>
          </a:bodyPr>
          <a:lstStyle/>
          <a:p>
            <a:pPr algn="ctr"/>
            <a:r>
              <a:rPr lang="hu-HU" sz="3600" dirty="0" err="1"/>
              <a:t>Reinforcement</a:t>
            </a:r>
            <a:r>
              <a:rPr lang="hu-HU" sz="3600" dirty="0"/>
              <a:t> </a:t>
            </a:r>
            <a:r>
              <a:rPr lang="hu-HU" sz="3600" dirty="0" err="1"/>
              <a:t>learning</a:t>
            </a:r>
            <a:r>
              <a:rPr lang="hu-HU" sz="3600" dirty="0"/>
              <a:t> típusai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BB00288-1CC8-40BA-A933-C4AA15D678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005" y="2964397"/>
            <a:ext cx="5535456" cy="1867316"/>
          </a:xfrm>
        </p:spPr>
        <p:txBody>
          <a:bodyPr>
            <a:normAutofit/>
          </a:bodyPr>
          <a:lstStyle/>
          <a:p>
            <a:r>
              <a:rPr lang="hu-HU" dirty="0"/>
              <a:t>Q-</a:t>
            </a:r>
            <a:r>
              <a:rPr lang="hu-HU" dirty="0" err="1"/>
              <a:t>learning</a:t>
            </a:r>
            <a:r>
              <a:rPr lang="hu-HU" dirty="0"/>
              <a:t> </a:t>
            </a:r>
          </a:p>
          <a:p>
            <a:r>
              <a:rPr lang="hu-HU" dirty="0"/>
              <a:t>Deep Q-</a:t>
            </a:r>
            <a:r>
              <a:rPr lang="hu-HU" dirty="0" err="1"/>
              <a:t>learning</a:t>
            </a:r>
            <a:r>
              <a:rPr lang="hu-HU" dirty="0"/>
              <a:t> (DQN)</a:t>
            </a:r>
          </a:p>
          <a:p>
            <a:r>
              <a:rPr lang="hu-HU" dirty="0"/>
              <a:t>Policy </a:t>
            </a:r>
            <a:r>
              <a:rPr lang="hu-HU" dirty="0" err="1"/>
              <a:t>Gradient</a:t>
            </a:r>
            <a:endParaRPr lang="hu-HU" dirty="0"/>
          </a:p>
          <a:p>
            <a:r>
              <a:rPr lang="en-US" dirty="0"/>
              <a:t>Deep Deterministic Policy Gradient (DDPG)</a:t>
            </a:r>
            <a:endParaRPr lang="hu-HU" dirty="0"/>
          </a:p>
          <a:p>
            <a:pPr>
              <a:lnSpc>
                <a:spcPct val="90000"/>
              </a:lnSpc>
            </a:pPr>
            <a:endParaRPr lang="hu-HU" sz="1500" dirty="0"/>
          </a:p>
        </p:txBody>
      </p:sp>
      <p:sp>
        <p:nvSpPr>
          <p:cNvPr id="77" name="Rounded Rectangle 17">
            <a:extLst>
              <a:ext uri="{FF2B5EF4-FFF2-40B4-BE49-F238E27FC236}">
                <a16:creationId xmlns:a16="http://schemas.microsoft.com/office/drawing/2014/main" id="{15285B77-8322-4381-BE3F-F6FE0271B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28932" y="958640"/>
            <a:ext cx="4419604" cy="4945244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3D3FC8E0-3A18-9A35-DCED-AA705ECE01C4}"/>
              </a:ext>
            </a:extLst>
          </p:cNvPr>
          <p:cNvSpPr txBox="1"/>
          <p:nvPr/>
        </p:nvSpPr>
        <p:spPr>
          <a:xfrm>
            <a:off x="6976468" y="5935774"/>
            <a:ext cx="47214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Források:</a:t>
            </a:r>
            <a:r>
              <a:rPr lang="hu-HU" sz="1200" dirty="0"/>
              <a:t> </a:t>
            </a:r>
          </a:p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 introduction to Policy Gradients with Cartpole and Doom</a:t>
            </a:r>
            <a:endParaRPr lang="hu-HU" sz="12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Introduction to Various Reinforcement Learning Algorithms</a:t>
            </a:r>
            <a:endParaRPr lang="hu-HU" sz="12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Diving deeper into Reinforcement Learning with Q-Learning</a:t>
            </a:r>
            <a:endParaRPr lang="hu-HU" sz="12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hu-HU" sz="12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hu-HU" sz="12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hu-HU" dirty="0"/>
          </a:p>
        </p:txBody>
      </p:sp>
      <p:pic>
        <p:nvPicPr>
          <p:cNvPr id="9" name="Kép 8" descr="A képen szöveg, áramkör, elektronika látható&#10;&#10;Automatikusan generált leírás">
            <a:extLst>
              <a:ext uri="{FF2B5EF4-FFF2-40B4-BE49-F238E27FC236}">
                <a16:creationId xmlns:a16="http://schemas.microsoft.com/office/drawing/2014/main" id="{0C53F4F7-E65A-2991-76B5-1E1811599E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237014" cy="2237014"/>
          </a:xfrm>
          <a:prstGeom prst="rect">
            <a:avLst/>
          </a:prstGeom>
        </p:spPr>
      </p:pic>
      <p:pic>
        <p:nvPicPr>
          <p:cNvPr id="15" name="Kép 14" descr="A képen szöveg, clipart látható&#10;&#10;Automatikusan generált leírás">
            <a:extLst>
              <a:ext uri="{FF2B5EF4-FFF2-40B4-BE49-F238E27FC236}">
                <a16:creationId xmlns:a16="http://schemas.microsoft.com/office/drawing/2014/main" id="{F6317F3B-3BDB-D7A2-77B1-C600B3A5BA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0398" y="266178"/>
            <a:ext cx="2292696" cy="646848"/>
          </a:xfrm>
          <a:prstGeom prst="rect">
            <a:avLst/>
          </a:prstGeom>
        </p:spPr>
      </p:pic>
      <p:pic>
        <p:nvPicPr>
          <p:cNvPr id="16" name="Kép 15">
            <a:extLst>
              <a:ext uri="{FF2B5EF4-FFF2-40B4-BE49-F238E27FC236}">
                <a16:creationId xmlns:a16="http://schemas.microsoft.com/office/drawing/2014/main" id="{FD5EAECA-675A-1475-7982-43B5B6F2B09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6479" y="220564"/>
            <a:ext cx="598555" cy="738076"/>
          </a:xfrm>
          <a:prstGeom prst="rect">
            <a:avLst/>
          </a:prstGeom>
        </p:spPr>
      </p:pic>
      <p:pic>
        <p:nvPicPr>
          <p:cNvPr id="13" name="Picture 4">
            <a:extLst>
              <a:ext uri="{FF2B5EF4-FFF2-40B4-BE49-F238E27FC236}">
                <a16:creationId xmlns:a16="http://schemas.microsoft.com/office/drawing/2014/main" id="{DCCA4E38-AD35-607F-1491-F3E532684E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4533" y="1023018"/>
            <a:ext cx="4145353" cy="2427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1*0lYcY5TBSqfNwdu8TduB6g">
            <a:extLst>
              <a:ext uri="{FF2B5EF4-FFF2-40B4-BE49-F238E27FC236}">
                <a16:creationId xmlns:a16="http://schemas.microsoft.com/office/drawing/2014/main" id="{65ED6126-A9C1-F672-BC9F-6E74B9940C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959" y="3828445"/>
            <a:ext cx="3166134" cy="2006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1EABB048-4D90-63B5-9BFC-62106AC3E18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679" y="4319455"/>
            <a:ext cx="5666107" cy="2804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636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27E4CA8E-5CC0-4B96-8E67-040FB5673F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 9">
            <a:extLst>
              <a:ext uri="{FF2B5EF4-FFF2-40B4-BE49-F238E27FC236}">
                <a16:creationId xmlns:a16="http://schemas.microsoft.com/office/drawing/2014/main" id="{E9E16A42-F4F8-425E-9DA6-3237A0CBD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6485467" cy="6858000"/>
          </a:xfrm>
          <a:custGeom>
            <a:avLst/>
            <a:gdLst>
              <a:gd name="connsiteX0" fmla="*/ 0 w 6485467"/>
              <a:gd name="connsiteY0" fmla="*/ 0 h 6858000"/>
              <a:gd name="connsiteX1" fmla="*/ 6485467 w 6485467"/>
              <a:gd name="connsiteY1" fmla="*/ 0 h 6858000"/>
              <a:gd name="connsiteX2" fmla="*/ 6485467 w 6485467"/>
              <a:gd name="connsiteY2" fmla="*/ 1900238 h 6858000"/>
              <a:gd name="connsiteX3" fmla="*/ 6115051 w 6485467"/>
              <a:gd name="connsiteY3" fmla="*/ 2178050 h 6858000"/>
              <a:gd name="connsiteX4" fmla="*/ 6110817 w 6485467"/>
              <a:gd name="connsiteY4" fmla="*/ 2184400 h 6858000"/>
              <a:gd name="connsiteX5" fmla="*/ 6104467 w 6485467"/>
              <a:gd name="connsiteY5" fmla="*/ 2193925 h 6858000"/>
              <a:gd name="connsiteX6" fmla="*/ 6098117 w 6485467"/>
              <a:gd name="connsiteY6" fmla="*/ 2201863 h 6858000"/>
              <a:gd name="connsiteX7" fmla="*/ 6098117 w 6485467"/>
              <a:gd name="connsiteY7" fmla="*/ 2211388 h 6858000"/>
              <a:gd name="connsiteX8" fmla="*/ 6098117 w 6485467"/>
              <a:gd name="connsiteY8" fmla="*/ 2220913 h 6858000"/>
              <a:gd name="connsiteX9" fmla="*/ 6104467 w 6485467"/>
              <a:gd name="connsiteY9" fmla="*/ 2228850 h 6858000"/>
              <a:gd name="connsiteX10" fmla="*/ 6110817 w 6485467"/>
              <a:gd name="connsiteY10" fmla="*/ 2238375 h 6858000"/>
              <a:gd name="connsiteX11" fmla="*/ 6115051 w 6485467"/>
              <a:gd name="connsiteY11" fmla="*/ 2244725 h 6858000"/>
              <a:gd name="connsiteX12" fmla="*/ 6485467 w 6485467"/>
              <a:gd name="connsiteY12" fmla="*/ 2522538 h 6858000"/>
              <a:gd name="connsiteX13" fmla="*/ 6485467 w 6485467"/>
              <a:gd name="connsiteY13" fmla="*/ 6858000 h 6858000"/>
              <a:gd name="connsiteX14" fmla="*/ 0 w 6485467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485467" h="6858000">
                <a:moveTo>
                  <a:pt x="0" y="0"/>
                </a:moveTo>
                <a:lnTo>
                  <a:pt x="6485467" y="0"/>
                </a:lnTo>
                <a:lnTo>
                  <a:pt x="6485467" y="1900238"/>
                </a:lnTo>
                <a:lnTo>
                  <a:pt x="6115051" y="2178050"/>
                </a:lnTo>
                <a:lnTo>
                  <a:pt x="6110817" y="2184400"/>
                </a:lnTo>
                <a:lnTo>
                  <a:pt x="6104467" y="2193925"/>
                </a:lnTo>
                <a:lnTo>
                  <a:pt x="6098117" y="2201863"/>
                </a:lnTo>
                <a:lnTo>
                  <a:pt x="6098117" y="2211388"/>
                </a:lnTo>
                <a:lnTo>
                  <a:pt x="6098117" y="2220913"/>
                </a:lnTo>
                <a:lnTo>
                  <a:pt x="6104467" y="2228850"/>
                </a:lnTo>
                <a:lnTo>
                  <a:pt x="6110817" y="2238375"/>
                </a:lnTo>
                <a:lnTo>
                  <a:pt x="6115051" y="2244725"/>
                </a:lnTo>
                <a:lnTo>
                  <a:pt x="6485467" y="2522538"/>
                </a:lnTo>
                <a:lnTo>
                  <a:pt x="648546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6AB440AE-5AC6-47AD-903D-E4FD65DD6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093" y="1241582"/>
            <a:ext cx="5367280" cy="817169"/>
          </a:xfrm>
        </p:spPr>
        <p:txBody>
          <a:bodyPr>
            <a:normAutofit/>
          </a:bodyPr>
          <a:lstStyle/>
          <a:p>
            <a:pPr algn="ctr"/>
            <a:r>
              <a:rPr lang="hu-HU" sz="4000" dirty="0"/>
              <a:t>Q-</a:t>
            </a:r>
            <a:r>
              <a:rPr lang="hu-HU" sz="4000" dirty="0" err="1"/>
              <a:t>learning</a:t>
            </a:r>
            <a:endParaRPr lang="hu-HU" sz="3600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BB00288-1CC8-40BA-A933-C4AA15D678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214" y="2306540"/>
            <a:ext cx="5717372" cy="3151954"/>
          </a:xfrm>
        </p:spPr>
        <p:txBody>
          <a:bodyPr>
            <a:normAutofit fontScale="92500" lnSpcReduction="20000"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hu-HU" sz="1700" dirty="0"/>
              <a:t>Q-tábla létrehozása (</a:t>
            </a:r>
            <a:r>
              <a:rPr lang="hu-HU" sz="1700" dirty="0" err="1"/>
              <a:t>nxm</a:t>
            </a:r>
            <a:r>
              <a:rPr lang="hu-HU" sz="1700" dirty="0"/>
              <a:t>; n: állapotok száma, </a:t>
            </a:r>
            <a:br>
              <a:rPr lang="hu-HU" sz="1700" dirty="0"/>
            </a:br>
            <a:r>
              <a:rPr lang="hu-HU" sz="1700" dirty="0"/>
              <a:t>						   m: akciók száma)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hu-HU" sz="1700" dirty="0"/>
              <a:t>Legmagasabb Q értékű akció választása a táblázatból az adott állapotban, egyenlőség esetén random választás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hu-HU" sz="1700" dirty="0"/>
              <a:t>Akció végrehajtása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hu-HU" sz="1700" dirty="0"/>
              <a:t>Új állapot és kapott jutalom vizsgálata</a:t>
            </a:r>
            <a:br>
              <a:rPr lang="hu-HU" sz="1700" dirty="0"/>
            </a:br>
            <a:r>
              <a:rPr lang="hu-HU" sz="1700" dirty="0"/>
              <a:t>Q-tábla frissítése a Bellman egyenlet alapján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hu-HU" sz="1700" dirty="0"/>
              <a:t>Ismétlés a tanulás végéig</a:t>
            </a:r>
          </a:p>
          <a:p>
            <a:pPr marL="0" indent="0" algn="just">
              <a:buNone/>
            </a:pPr>
            <a:r>
              <a:rPr lang="hu-HU" sz="1700" dirty="0" err="1"/>
              <a:t>Epslilon</a:t>
            </a:r>
            <a:r>
              <a:rPr lang="hu-HU" sz="1700" dirty="0"/>
              <a:t> </a:t>
            </a:r>
            <a:r>
              <a:rPr lang="hu-HU" sz="1700" dirty="0" err="1"/>
              <a:t>greedy</a:t>
            </a:r>
            <a:r>
              <a:rPr lang="hu-HU" sz="1700" dirty="0"/>
              <a:t> algoritmussal ötvözhető így a tanulás elején több a felfedezés</a:t>
            </a:r>
          </a:p>
          <a:p>
            <a:pPr>
              <a:lnSpc>
                <a:spcPct val="90000"/>
              </a:lnSpc>
            </a:pPr>
            <a:endParaRPr lang="hu-HU" sz="1500" dirty="0"/>
          </a:p>
        </p:txBody>
      </p:sp>
      <p:sp>
        <p:nvSpPr>
          <p:cNvPr id="77" name="Rounded Rectangle 17">
            <a:extLst>
              <a:ext uri="{FF2B5EF4-FFF2-40B4-BE49-F238E27FC236}">
                <a16:creationId xmlns:a16="http://schemas.microsoft.com/office/drawing/2014/main" id="{15285B77-8322-4381-BE3F-F6FE0271B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28932" y="958640"/>
            <a:ext cx="4419604" cy="4945244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3D3FC8E0-3A18-9A35-DCED-AA705ECE01C4}"/>
              </a:ext>
            </a:extLst>
          </p:cNvPr>
          <p:cNvSpPr txBox="1"/>
          <p:nvPr/>
        </p:nvSpPr>
        <p:spPr>
          <a:xfrm>
            <a:off x="6977992" y="6053636"/>
            <a:ext cx="47214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Forrás:</a:t>
            </a:r>
            <a:endParaRPr lang="hu-HU" sz="1200" dirty="0"/>
          </a:p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Diving deeper into Reinforcement Learning with Q-Learning</a:t>
            </a:r>
            <a:endParaRPr lang="hu-HU" sz="12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hu-HU" sz="12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hu-HU" dirty="0"/>
          </a:p>
        </p:txBody>
      </p:sp>
      <p:pic>
        <p:nvPicPr>
          <p:cNvPr id="9" name="Kép 8" descr="A képen szöveg, áramkör, elektronika látható&#10;&#10;Automatikusan generált leírás">
            <a:extLst>
              <a:ext uri="{FF2B5EF4-FFF2-40B4-BE49-F238E27FC236}">
                <a16:creationId xmlns:a16="http://schemas.microsoft.com/office/drawing/2014/main" id="{0C53F4F7-E65A-2991-76B5-1E1811599E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237014" cy="2237014"/>
          </a:xfrm>
          <a:prstGeom prst="rect">
            <a:avLst/>
          </a:prstGeom>
        </p:spPr>
      </p:pic>
      <p:pic>
        <p:nvPicPr>
          <p:cNvPr id="15" name="Kép 14" descr="A képen szöveg, clipart látható&#10;&#10;Automatikusan generált leírás">
            <a:extLst>
              <a:ext uri="{FF2B5EF4-FFF2-40B4-BE49-F238E27FC236}">
                <a16:creationId xmlns:a16="http://schemas.microsoft.com/office/drawing/2014/main" id="{F6317F3B-3BDB-D7A2-77B1-C600B3A5BA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0398" y="266178"/>
            <a:ext cx="2292696" cy="646848"/>
          </a:xfrm>
          <a:prstGeom prst="rect">
            <a:avLst/>
          </a:prstGeom>
        </p:spPr>
      </p:pic>
      <p:pic>
        <p:nvPicPr>
          <p:cNvPr id="16" name="Kép 15">
            <a:extLst>
              <a:ext uri="{FF2B5EF4-FFF2-40B4-BE49-F238E27FC236}">
                <a16:creationId xmlns:a16="http://schemas.microsoft.com/office/drawing/2014/main" id="{FD5EAECA-675A-1475-7982-43B5B6F2B0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6479" y="220564"/>
            <a:ext cx="598555" cy="738076"/>
          </a:xfrm>
          <a:prstGeom prst="rect">
            <a:avLst/>
          </a:prstGeom>
        </p:spPr>
      </p:pic>
      <p:pic>
        <p:nvPicPr>
          <p:cNvPr id="17" name="Picture 2" descr="1*QeoQEqWYYPs1P8yUwyaJVQ">
            <a:extLst>
              <a:ext uri="{FF2B5EF4-FFF2-40B4-BE49-F238E27FC236}">
                <a16:creationId xmlns:a16="http://schemas.microsoft.com/office/drawing/2014/main" id="{12C98480-4ACE-DDE8-4EEE-3DBFEF4FD6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8030" y="1192046"/>
            <a:ext cx="3461098" cy="4473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8" descr="1*jmcVWHHbzCxDc-irBy9JTw">
            <a:extLst>
              <a:ext uri="{FF2B5EF4-FFF2-40B4-BE49-F238E27FC236}">
                <a16:creationId xmlns:a16="http://schemas.microsoft.com/office/drawing/2014/main" id="{6943AA9F-0FDE-14C1-87C2-A4CD6169C7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096" y="5606289"/>
            <a:ext cx="6143371" cy="1251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6395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4D662B5-8A72-4B63-A61F-616E42946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4619250" cy="970450"/>
          </a:xfrm>
        </p:spPr>
        <p:txBody>
          <a:bodyPr>
            <a:normAutofit/>
          </a:bodyPr>
          <a:lstStyle/>
          <a:p>
            <a:r>
              <a:rPr lang="hu-HU"/>
              <a:t>Deep Q-learning</a:t>
            </a:r>
            <a:endParaRPr lang="hu-HU" dirty="0"/>
          </a:p>
        </p:txBody>
      </p:sp>
      <p:sp>
        <p:nvSpPr>
          <p:cNvPr id="11" name="Tartalom helye 2">
            <a:extLst>
              <a:ext uri="{FF2B5EF4-FFF2-40B4-BE49-F238E27FC236}">
                <a16:creationId xmlns:a16="http://schemas.microsoft.com/office/drawing/2014/main" id="{5552A69F-6D27-3975-33FE-4BA001058C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967" y="2357803"/>
            <a:ext cx="11556064" cy="211326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hu-HU" sz="1600" dirty="0"/>
              <a:t>Ha nagy az állapotok és akciók száma a Q-tábla nehezen és lassan számítható ki</a:t>
            </a:r>
          </a:p>
          <a:p>
            <a:pPr>
              <a:lnSpc>
                <a:spcPct val="90000"/>
              </a:lnSpc>
            </a:pPr>
            <a:r>
              <a:rPr lang="hu-HU" sz="1600" dirty="0"/>
              <a:t>A táblázat helyett egy neurális háló becsüli meg az adott állapot és akció páros Q értékét. A minél pontosabb becslést kell megtanulnia a hálónak</a:t>
            </a:r>
          </a:p>
          <a:p>
            <a:pPr>
              <a:lnSpc>
                <a:spcPct val="90000"/>
              </a:lnSpc>
            </a:pPr>
            <a:r>
              <a:rPr lang="hu-HU" sz="1600" dirty="0"/>
              <a:t>Az összetartozó állapot-akció-jutalom csoportokat egy memóriába tároljuk később ebből válogatva tanul a háló. (</a:t>
            </a:r>
            <a:r>
              <a:rPr lang="hu-HU" sz="1600" dirty="0" err="1"/>
              <a:t>Off</a:t>
            </a:r>
            <a:r>
              <a:rPr lang="hu-HU" sz="1600" dirty="0"/>
              <a:t>-policy)</a:t>
            </a:r>
          </a:p>
          <a:p>
            <a:pPr>
              <a:lnSpc>
                <a:spcPct val="90000"/>
              </a:lnSpc>
            </a:pPr>
            <a:r>
              <a:rPr lang="hu-HU" sz="1600" dirty="0"/>
              <a:t>A tanulás egyenletesebb, ha az adott állapotban elérhető maximális Q értéket egy másik un. </a:t>
            </a:r>
            <a:r>
              <a:rPr lang="hu-HU" sz="1600" dirty="0" err="1"/>
              <a:t>target</a:t>
            </a:r>
            <a:r>
              <a:rPr lang="hu-HU" sz="1600" dirty="0"/>
              <a:t> háló becsüli meg. Az alap háló súlyai bizonyos időközönként átmásolódnak a </a:t>
            </a:r>
            <a:r>
              <a:rPr lang="hu-HU" sz="1600" dirty="0" err="1"/>
              <a:t>target</a:t>
            </a:r>
            <a:r>
              <a:rPr lang="hu-HU" sz="1600" dirty="0"/>
              <a:t> hálóba, frissítve azt</a:t>
            </a:r>
          </a:p>
          <a:p>
            <a:pPr>
              <a:lnSpc>
                <a:spcPct val="90000"/>
              </a:lnSpc>
            </a:pPr>
            <a:endParaRPr lang="hu-HU" sz="1200" dirty="0"/>
          </a:p>
        </p:txBody>
      </p:sp>
      <p:pic>
        <p:nvPicPr>
          <p:cNvPr id="12" name="Picture 2" descr="1*Zplt-1wTWu_7BGmZCBFjbQ">
            <a:extLst>
              <a:ext uri="{FF2B5EF4-FFF2-40B4-BE49-F238E27FC236}">
                <a16:creationId xmlns:a16="http://schemas.microsoft.com/office/drawing/2014/main" id="{87CF0AB9-FBBD-F3B9-BC92-4E22F74A4B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77217" y="4440493"/>
            <a:ext cx="6637563" cy="1941487"/>
          </a:xfrm>
          <a:prstGeom prst="roundRect">
            <a:avLst>
              <a:gd name="adj" fmla="val 3876"/>
            </a:avLst>
          </a:prstGeom>
          <a:noFill/>
          <a:ln>
            <a:solidFill>
              <a:schemeClr val="accent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Szövegdoboz 17">
            <a:extLst>
              <a:ext uri="{FF2B5EF4-FFF2-40B4-BE49-F238E27FC236}">
                <a16:creationId xmlns:a16="http://schemas.microsoft.com/office/drawing/2014/main" id="{EF47DEA9-BE5B-1385-15B8-0E6CA7058585}"/>
              </a:ext>
            </a:extLst>
          </p:cNvPr>
          <p:cNvSpPr txBox="1"/>
          <p:nvPr/>
        </p:nvSpPr>
        <p:spPr>
          <a:xfrm>
            <a:off x="50344" y="6138263"/>
            <a:ext cx="272687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u-HU" sz="1200" dirty="0"/>
              <a:t>Források:</a:t>
            </a:r>
          </a:p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Improvements in Deep Q Learning</a:t>
            </a:r>
            <a:endParaRPr lang="hu-HU" sz="12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Deep Q-Learning Tutorial</a:t>
            </a:r>
            <a:endParaRPr lang="hu-HU" sz="12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hu-HU" sz="1200" dirty="0"/>
          </a:p>
        </p:txBody>
      </p:sp>
      <p:pic>
        <p:nvPicPr>
          <p:cNvPr id="20" name="Kép 19" descr="A képen szöveg, áramkör, elektronika látható&#10;&#10;Automatikusan generált leírás">
            <a:extLst>
              <a:ext uri="{FF2B5EF4-FFF2-40B4-BE49-F238E27FC236}">
                <a16:creationId xmlns:a16="http://schemas.microsoft.com/office/drawing/2014/main" id="{63B61AE4-1F51-CFD5-A16C-68668AFE9D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9954986" y="4620986"/>
            <a:ext cx="2237014" cy="2237014"/>
          </a:xfrm>
          <a:prstGeom prst="rect">
            <a:avLst/>
          </a:prstGeom>
        </p:spPr>
      </p:pic>
      <p:pic>
        <p:nvPicPr>
          <p:cNvPr id="24" name="Kép 23">
            <a:extLst>
              <a:ext uri="{FF2B5EF4-FFF2-40B4-BE49-F238E27FC236}">
                <a16:creationId xmlns:a16="http://schemas.microsoft.com/office/drawing/2014/main" id="{6B5AC80C-A59E-A807-9C74-2A5749269A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215" y="725176"/>
            <a:ext cx="598555" cy="738076"/>
          </a:xfrm>
          <a:prstGeom prst="rect">
            <a:avLst/>
          </a:prstGeom>
        </p:spPr>
      </p:pic>
      <p:pic>
        <p:nvPicPr>
          <p:cNvPr id="15" name="Kép 14">
            <a:extLst>
              <a:ext uri="{FF2B5EF4-FFF2-40B4-BE49-F238E27FC236}">
                <a16:creationId xmlns:a16="http://schemas.microsoft.com/office/drawing/2014/main" id="{5137E6C3-7A9E-8AC9-661F-F8FB07DF994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3199" y="763973"/>
            <a:ext cx="2341016" cy="660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373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27E4CA8E-5CC0-4B96-8E67-040FB5673F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 9">
            <a:extLst>
              <a:ext uri="{FF2B5EF4-FFF2-40B4-BE49-F238E27FC236}">
                <a16:creationId xmlns:a16="http://schemas.microsoft.com/office/drawing/2014/main" id="{E9E16A42-F4F8-425E-9DA6-3237A0CBD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6485467" cy="6858000"/>
          </a:xfrm>
          <a:custGeom>
            <a:avLst/>
            <a:gdLst>
              <a:gd name="connsiteX0" fmla="*/ 0 w 6485467"/>
              <a:gd name="connsiteY0" fmla="*/ 0 h 6858000"/>
              <a:gd name="connsiteX1" fmla="*/ 6485467 w 6485467"/>
              <a:gd name="connsiteY1" fmla="*/ 0 h 6858000"/>
              <a:gd name="connsiteX2" fmla="*/ 6485467 w 6485467"/>
              <a:gd name="connsiteY2" fmla="*/ 1900238 h 6858000"/>
              <a:gd name="connsiteX3" fmla="*/ 6115051 w 6485467"/>
              <a:gd name="connsiteY3" fmla="*/ 2178050 h 6858000"/>
              <a:gd name="connsiteX4" fmla="*/ 6110817 w 6485467"/>
              <a:gd name="connsiteY4" fmla="*/ 2184400 h 6858000"/>
              <a:gd name="connsiteX5" fmla="*/ 6104467 w 6485467"/>
              <a:gd name="connsiteY5" fmla="*/ 2193925 h 6858000"/>
              <a:gd name="connsiteX6" fmla="*/ 6098117 w 6485467"/>
              <a:gd name="connsiteY6" fmla="*/ 2201863 h 6858000"/>
              <a:gd name="connsiteX7" fmla="*/ 6098117 w 6485467"/>
              <a:gd name="connsiteY7" fmla="*/ 2211388 h 6858000"/>
              <a:gd name="connsiteX8" fmla="*/ 6098117 w 6485467"/>
              <a:gd name="connsiteY8" fmla="*/ 2220913 h 6858000"/>
              <a:gd name="connsiteX9" fmla="*/ 6104467 w 6485467"/>
              <a:gd name="connsiteY9" fmla="*/ 2228850 h 6858000"/>
              <a:gd name="connsiteX10" fmla="*/ 6110817 w 6485467"/>
              <a:gd name="connsiteY10" fmla="*/ 2238375 h 6858000"/>
              <a:gd name="connsiteX11" fmla="*/ 6115051 w 6485467"/>
              <a:gd name="connsiteY11" fmla="*/ 2244725 h 6858000"/>
              <a:gd name="connsiteX12" fmla="*/ 6485467 w 6485467"/>
              <a:gd name="connsiteY12" fmla="*/ 2522538 h 6858000"/>
              <a:gd name="connsiteX13" fmla="*/ 6485467 w 6485467"/>
              <a:gd name="connsiteY13" fmla="*/ 6858000 h 6858000"/>
              <a:gd name="connsiteX14" fmla="*/ 0 w 6485467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485467" h="6858000">
                <a:moveTo>
                  <a:pt x="0" y="0"/>
                </a:moveTo>
                <a:lnTo>
                  <a:pt x="6485467" y="0"/>
                </a:lnTo>
                <a:lnTo>
                  <a:pt x="6485467" y="1900238"/>
                </a:lnTo>
                <a:lnTo>
                  <a:pt x="6115051" y="2178050"/>
                </a:lnTo>
                <a:lnTo>
                  <a:pt x="6110817" y="2184400"/>
                </a:lnTo>
                <a:lnTo>
                  <a:pt x="6104467" y="2193925"/>
                </a:lnTo>
                <a:lnTo>
                  <a:pt x="6098117" y="2201863"/>
                </a:lnTo>
                <a:lnTo>
                  <a:pt x="6098117" y="2211388"/>
                </a:lnTo>
                <a:lnTo>
                  <a:pt x="6098117" y="2220913"/>
                </a:lnTo>
                <a:lnTo>
                  <a:pt x="6104467" y="2228850"/>
                </a:lnTo>
                <a:lnTo>
                  <a:pt x="6110817" y="2238375"/>
                </a:lnTo>
                <a:lnTo>
                  <a:pt x="6115051" y="2244725"/>
                </a:lnTo>
                <a:lnTo>
                  <a:pt x="6485467" y="2522538"/>
                </a:lnTo>
                <a:lnTo>
                  <a:pt x="648546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6AB440AE-5AC6-47AD-903D-E4FD65DD6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093" y="1809543"/>
            <a:ext cx="5367280" cy="685800"/>
          </a:xfrm>
        </p:spPr>
        <p:txBody>
          <a:bodyPr>
            <a:normAutofit/>
          </a:bodyPr>
          <a:lstStyle/>
          <a:p>
            <a:r>
              <a:rPr lang="hu-HU" sz="3600" dirty="0"/>
              <a:t>Mit lát a neurális háló?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BB00288-1CC8-40BA-A933-C4AA15D678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929" y="2753671"/>
            <a:ext cx="5846071" cy="3950273"/>
          </a:xfrm>
        </p:spPr>
        <p:txBody>
          <a:bodyPr>
            <a:normAutofit lnSpcReduction="10000"/>
          </a:bodyPr>
          <a:lstStyle/>
          <a:p>
            <a:pPr algn="just"/>
            <a:r>
              <a:rPr lang="hu-HU" sz="1800" dirty="0"/>
              <a:t>A bemenet egy 410 elemű vektor</a:t>
            </a:r>
          </a:p>
          <a:p>
            <a:pPr algn="just"/>
            <a:r>
              <a:rPr lang="hu-HU" sz="1800" dirty="0"/>
              <a:t>[0:1] - ágens pozíciója a pályán 0-1 intervallumra </a:t>
            </a:r>
            <a:r>
              <a:rPr lang="hu-HU" sz="1800" dirty="0" err="1"/>
              <a:t>normálva</a:t>
            </a:r>
            <a:endParaRPr lang="hu-HU" sz="1800" dirty="0"/>
          </a:p>
          <a:p>
            <a:pPr algn="just"/>
            <a:r>
              <a:rPr lang="hu-HU" sz="1800" dirty="0"/>
              <a:t>[2] - ágens mérete 0-1 közé </a:t>
            </a:r>
            <a:r>
              <a:rPr lang="hu-HU" sz="1800" dirty="0" err="1"/>
              <a:t>normálva</a:t>
            </a:r>
            <a:endParaRPr lang="hu-HU" sz="1800" dirty="0"/>
          </a:p>
          <a:p>
            <a:pPr algn="just"/>
            <a:r>
              <a:rPr lang="hu-HU" sz="1800" dirty="0"/>
              <a:t>[3:7] - látómező első pixelének értéke egy 5 elemű </a:t>
            </a:r>
            <a:r>
              <a:rPr lang="hu-HU" sz="1800" dirty="0" err="1"/>
              <a:t>One</a:t>
            </a:r>
            <a:r>
              <a:rPr lang="hu-HU" sz="1800" dirty="0"/>
              <a:t>-Hot vektorban tárolva (fal, 1 kaja, 2 kaja, 3 kaja, üres)</a:t>
            </a:r>
          </a:p>
          <a:p>
            <a:pPr algn="just"/>
            <a:r>
              <a:rPr lang="hu-HU" sz="1800" dirty="0"/>
              <a:t>….</a:t>
            </a:r>
          </a:p>
          <a:p>
            <a:pPr algn="just"/>
            <a:r>
              <a:rPr lang="hu-HU" sz="1800" dirty="0"/>
              <a:t>[408] - ellenség pozíciója a látómezőben 0-1 közé </a:t>
            </a:r>
            <a:r>
              <a:rPr lang="hu-HU" sz="1800" dirty="0" err="1"/>
              <a:t>normálva</a:t>
            </a:r>
            <a:endParaRPr lang="hu-HU" sz="1800" dirty="0"/>
          </a:p>
          <a:p>
            <a:pPr algn="just"/>
            <a:r>
              <a:rPr lang="hu-HU" sz="1800" dirty="0"/>
              <a:t>[409] - ellenség mérete 0-1 intervallumra </a:t>
            </a:r>
            <a:r>
              <a:rPr lang="hu-HU" sz="1800" dirty="0" err="1"/>
              <a:t>normálva</a:t>
            </a:r>
            <a:endParaRPr lang="hu-HU" sz="1800" dirty="0"/>
          </a:p>
          <a:p>
            <a:pPr>
              <a:lnSpc>
                <a:spcPct val="90000"/>
              </a:lnSpc>
            </a:pPr>
            <a:endParaRPr lang="hu-HU" sz="1500" dirty="0"/>
          </a:p>
        </p:txBody>
      </p:sp>
      <p:sp>
        <p:nvSpPr>
          <p:cNvPr id="77" name="Rounded Rectangle 17">
            <a:extLst>
              <a:ext uri="{FF2B5EF4-FFF2-40B4-BE49-F238E27FC236}">
                <a16:creationId xmlns:a16="http://schemas.microsoft.com/office/drawing/2014/main" id="{15285B77-8322-4381-BE3F-F6FE0271B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28932" y="958640"/>
            <a:ext cx="4419604" cy="4945244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Kép 8" descr="A képen szöveg, áramkör, elektronika látható&#10;&#10;Automatikusan generált leírás">
            <a:extLst>
              <a:ext uri="{FF2B5EF4-FFF2-40B4-BE49-F238E27FC236}">
                <a16:creationId xmlns:a16="http://schemas.microsoft.com/office/drawing/2014/main" id="{0C53F4F7-E65A-2991-76B5-1E1811599E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237014" cy="2237014"/>
          </a:xfrm>
          <a:prstGeom prst="rect">
            <a:avLst/>
          </a:prstGeom>
        </p:spPr>
      </p:pic>
      <p:pic>
        <p:nvPicPr>
          <p:cNvPr id="15" name="Kép 14" descr="A képen szöveg, clipart látható&#10;&#10;Automatikusan generált leírás">
            <a:extLst>
              <a:ext uri="{FF2B5EF4-FFF2-40B4-BE49-F238E27FC236}">
                <a16:creationId xmlns:a16="http://schemas.microsoft.com/office/drawing/2014/main" id="{F6317F3B-3BDB-D7A2-77B1-C600B3A5BA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0398" y="266178"/>
            <a:ext cx="2292696" cy="646848"/>
          </a:xfrm>
          <a:prstGeom prst="rect">
            <a:avLst/>
          </a:prstGeom>
        </p:spPr>
      </p:pic>
      <p:pic>
        <p:nvPicPr>
          <p:cNvPr id="16" name="Kép 15">
            <a:extLst>
              <a:ext uri="{FF2B5EF4-FFF2-40B4-BE49-F238E27FC236}">
                <a16:creationId xmlns:a16="http://schemas.microsoft.com/office/drawing/2014/main" id="{FD5EAECA-675A-1475-7982-43B5B6F2B0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6479" y="220564"/>
            <a:ext cx="598555" cy="738076"/>
          </a:xfrm>
          <a:prstGeom prst="rect">
            <a:avLst/>
          </a:prstGeom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5795D081-42AD-FF95-7981-EFEA558E1E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684" y="1650893"/>
            <a:ext cx="3736100" cy="3556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6198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4D662B5-8A72-4B63-A61F-616E42946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6562350" cy="970450"/>
          </a:xfrm>
        </p:spPr>
        <p:txBody>
          <a:bodyPr>
            <a:normAutofit/>
          </a:bodyPr>
          <a:lstStyle/>
          <a:p>
            <a:r>
              <a:rPr lang="hu-HU" dirty="0"/>
              <a:t>Neurális háló felépítése</a:t>
            </a:r>
          </a:p>
        </p:txBody>
      </p:sp>
      <p:sp>
        <p:nvSpPr>
          <p:cNvPr id="11" name="Tartalom helye 2">
            <a:extLst>
              <a:ext uri="{FF2B5EF4-FFF2-40B4-BE49-F238E27FC236}">
                <a16:creationId xmlns:a16="http://schemas.microsoft.com/office/drawing/2014/main" id="{5552A69F-6D27-3975-33FE-4BA001058C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2897" y="2440283"/>
            <a:ext cx="4947003" cy="3714750"/>
          </a:xfrm>
        </p:spPr>
        <p:txBody>
          <a:bodyPr>
            <a:normAutofit/>
          </a:bodyPr>
          <a:lstStyle/>
          <a:p>
            <a:r>
              <a:rPr lang="hu-HU" sz="2000" dirty="0"/>
              <a:t>Bementi réteg 410 elemű vektor</a:t>
            </a:r>
          </a:p>
          <a:p>
            <a:r>
              <a:rPr lang="hu-HU" sz="2000" dirty="0"/>
              <a:t>1. rejtett réteg 120 neuron (</a:t>
            </a:r>
            <a:r>
              <a:rPr lang="hu-HU" sz="2000" dirty="0" err="1"/>
              <a:t>ReLu</a:t>
            </a:r>
            <a:r>
              <a:rPr lang="hu-HU" sz="2000" dirty="0"/>
              <a:t>)</a:t>
            </a:r>
          </a:p>
          <a:p>
            <a:r>
              <a:rPr lang="hu-HU" sz="2000" dirty="0"/>
              <a:t>2. rejtett réteg 60 neuron (</a:t>
            </a:r>
            <a:r>
              <a:rPr lang="hu-HU" sz="2000" dirty="0" err="1"/>
              <a:t>ReLu</a:t>
            </a:r>
            <a:r>
              <a:rPr lang="hu-HU" sz="2000" dirty="0"/>
              <a:t>)</a:t>
            </a:r>
          </a:p>
          <a:p>
            <a:r>
              <a:rPr lang="hu-HU" sz="2000" dirty="0"/>
              <a:t>Kimeneti réteg 9 neuron (</a:t>
            </a:r>
            <a:r>
              <a:rPr lang="hu-HU" sz="2000" dirty="0" err="1"/>
              <a:t>Linear</a:t>
            </a:r>
            <a:r>
              <a:rPr lang="hu-HU" sz="2000" dirty="0"/>
              <a:t>)</a:t>
            </a:r>
          </a:p>
          <a:p>
            <a:pPr>
              <a:lnSpc>
                <a:spcPct val="90000"/>
              </a:lnSpc>
            </a:pPr>
            <a:endParaRPr lang="hu-HU" sz="1200" dirty="0"/>
          </a:p>
        </p:txBody>
      </p:sp>
      <p:pic>
        <p:nvPicPr>
          <p:cNvPr id="20" name="Kép 19" descr="A képen szöveg, áramkör, elektronika látható&#10;&#10;Automatikusan generált leírás">
            <a:extLst>
              <a:ext uri="{FF2B5EF4-FFF2-40B4-BE49-F238E27FC236}">
                <a16:creationId xmlns:a16="http://schemas.microsoft.com/office/drawing/2014/main" id="{63B61AE4-1F51-CFD5-A16C-68668AFE9D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9954986" y="4620986"/>
            <a:ext cx="2237014" cy="2237014"/>
          </a:xfrm>
          <a:prstGeom prst="rect">
            <a:avLst/>
          </a:prstGeom>
        </p:spPr>
      </p:pic>
      <p:pic>
        <p:nvPicPr>
          <p:cNvPr id="24" name="Kép 23">
            <a:extLst>
              <a:ext uri="{FF2B5EF4-FFF2-40B4-BE49-F238E27FC236}">
                <a16:creationId xmlns:a16="http://schemas.microsoft.com/office/drawing/2014/main" id="{6B5AC80C-A59E-A807-9C74-2A5749269A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215" y="725176"/>
            <a:ext cx="598555" cy="738076"/>
          </a:xfrm>
          <a:prstGeom prst="rect">
            <a:avLst/>
          </a:prstGeom>
        </p:spPr>
      </p:pic>
      <p:pic>
        <p:nvPicPr>
          <p:cNvPr id="15" name="Kép 14">
            <a:extLst>
              <a:ext uri="{FF2B5EF4-FFF2-40B4-BE49-F238E27FC236}">
                <a16:creationId xmlns:a16="http://schemas.microsoft.com/office/drawing/2014/main" id="{5137E6C3-7A9E-8AC9-661F-F8FB07DF99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3199" y="763973"/>
            <a:ext cx="2341016" cy="660481"/>
          </a:xfrm>
          <a:prstGeom prst="rect">
            <a:avLst/>
          </a:prstGeom>
        </p:spPr>
      </p:pic>
      <p:pic>
        <p:nvPicPr>
          <p:cNvPr id="8" name="Picture 2" descr="A Friendly Introduction to [Deep] Neural Networks | KNIME">
            <a:extLst>
              <a:ext uri="{FF2B5EF4-FFF2-40B4-BE49-F238E27FC236}">
                <a16:creationId xmlns:a16="http://schemas.microsoft.com/office/drawing/2014/main" id="{30D8BFE8-73CC-A774-E0C1-E057392061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06" y="2614080"/>
            <a:ext cx="4475512" cy="336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4205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4D662B5-8A72-4B63-A61F-616E42946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6562350" cy="970450"/>
          </a:xfrm>
        </p:spPr>
        <p:txBody>
          <a:bodyPr>
            <a:normAutofit/>
          </a:bodyPr>
          <a:lstStyle/>
          <a:p>
            <a:r>
              <a:rPr lang="hu-HU" dirty="0"/>
              <a:t>Tanítás menete</a:t>
            </a:r>
          </a:p>
        </p:txBody>
      </p:sp>
      <p:pic>
        <p:nvPicPr>
          <p:cNvPr id="20" name="Kép 19" descr="A képen szöveg, áramkör, elektronika látható&#10;&#10;Automatikusan generált leírás">
            <a:extLst>
              <a:ext uri="{FF2B5EF4-FFF2-40B4-BE49-F238E27FC236}">
                <a16:creationId xmlns:a16="http://schemas.microsoft.com/office/drawing/2014/main" id="{63B61AE4-1F51-CFD5-A16C-68668AFE9D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9954986" y="4620986"/>
            <a:ext cx="2237014" cy="2237014"/>
          </a:xfrm>
          <a:prstGeom prst="rect">
            <a:avLst/>
          </a:prstGeom>
        </p:spPr>
      </p:pic>
      <p:pic>
        <p:nvPicPr>
          <p:cNvPr id="24" name="Kép 23">
            <a:extLst>
              <a:ext uri="{FF2B5EF4-FFF2-40B4-BE49-F238E27FC236}">
                <a16:creationId xmlns:a16="http://schemas.microsoft.com/office/drawing/2014/main" id="{6B5AC80C-A59E-A807-9C74-2A5749269A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215" y="725176"/>
            <a:ext cx="598555" cy="738076"/>
          </a:xfrm>
          <a:prstGeom prst="rect">
            <a:avLst/>
          </a:prstGeom>
        </p:spPr>
      </p:pic>
      <p:pic>
        <p:nvPicPr>
          <p:cNvPr id="15" name="Kép 14">
            <a:extLst>
              <a:ext uri="{FF2B5EF4-FFF2-40B4-BE49-F238E27FC236}">
                <a16:creationId xmlns:a16="http://schemas.microsoft.com/office/drawing/2014/main" id="{5137E6C3-7A9E-8AC9-661F-F8FB07DF99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3199" y="763973"/>
            <a:ext cx="2341016" cy="660481"/>
          </a:xfrm>
          <a:prstGeom prst="rect">
            <a:avLst/>
          </a:prstGeom>
        </p:spPr>
      </p:pic>
      <p:sp>
        <p:nvSpPr>
          <p:cNvPr id="4" name="Tartalom helye 3">
            <a:extLst>
              <a:ext uri="{FF2B5EF4-FFF2-40B4-BE49-F238E27FC236}">
                <a16:creationId xmlns:a16="http://schemas.microsoft.com/office/drawing/2014/main" id="{86507CCF-C072-7713-A535-7986BF71F7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005" y="2457516"/>
            <a:ext cx="10554574" cy="3636511"/>
          </a:xfrm>
        </p:spPr>
        <p:txBody>
          <a:bodyPr/>
          <a:lstStyle/>
          <a:p>
            <a:pPr algn="just"/>
            <a:r>
              <a:rPr lang="hu-HU" sz="1800" dirty="0"/>
              <a:t>A játék közben először minden lépést, később csak egy határértéknél magasabb jutalmú lépést lement egy </a:t>
            </a:r>
            <a:r>
              <a:rPr lang="hu-HU" sz="1800" dirty="0" err="1"/>
              <a:t>replay</a:t>
            </a:r>
            <a:r>
              <a:rPr lang="hu-HU" sz="1800" dirty="0"/>
              <a:t> </a:t>
            </a:r>
            <a:r>
              <a:rPr lang="hu-HU" sz="1800" dirty="0" err="1"/>
              <a:t>memory-ba</a:t>
            </a:r>
            <a:r>
              <a:rPr lang="hu-HU" sz="1800" dirty="0"/>
              <a:t> (</a:t>
            </a:r>
            <a:r>
              <a:rPr lang="hu-HU" sz="1800" dirty="0" err="1"/>
              <a:t>state</a:t>
            </a:r>
            <a:r>
              <a:rPr lang="hu-HU" sz="1800" dirty="0"/>
              <a:t>, </a:t>
            </a:r>
            <a:r>
              <a:rPr lang="hu-HU" sz="1800" dirty="0" err="1"/>
              <a:t>action</a:t>
            </a:r>
            <a:r>
              <a:rPr lang="hu-HU" sz="1800" dirty="0"/>
              <a:t>, </a:t>
            </a:r>
            <a:r>
              <a:rPr lang="hu-HU" sz="1800" dirty="0" err="1"/>
              <a:t>reward</a:t>
            </a:r>
            <a:r>
              <a:rPr lang="hu-HU" sz="1800" dirty="0"/>
              <a:t>)</a:t>
            </a:r>
          </a:p>
          <a:p>
            <a:pPr algn="just"/>
            <a:r>
              <a:rPr lang="hu-HU" sz="1800" dirty="0"/>
              <a:t>5 lépésenként a </a:t>
            </a:r>
            <a:r>
              <a:rPr lang="hu-HU" sz="1800" dirty="0" err="1"/>
              <a:t>replay</a:t>
            </a:r>
            <a:r>
              <a:rPr lang="hu-HU" sz="1800" dirty="0"/>
              <a:t> </a:t>
            </a:r>
            <a:r>
              <a:rPr lang="hu-HU" sz="1800" dirty="0" err="1"/>
              <a:t>memory-ból</a:t>
            </a:r>
            <a:r>
              <a:rPr lang="hu-HU" sz="1800" dirty="0"/>
              <a:t> véletlenszerűen kiválasztott 100 elemen tanul a neurális háló (állapot-akció-jutalom)</a:t>
            </a:r>
          </a:p>
          <a:p>
            <a:pPr algn="just"/>
            <a:r>
              <a:rPr lang="hu-HU" sz="1800" dirty="0"/>
              <a:t>100 lépésenként frissül a </a:t>
            </a:r>
            <a:r>
              <a:rPr lang="hu-HU" sz="1800" dirty="0" err="1"/>
              <a:t>target</a:t>
            </a:r>
            <a:r>
              <a:rPr lang="hu-HU" sz="1800" dirty="0"/>
              <a:t> háló, megkapja az újonnan tanított súlyokat</a:t>
            </a:r>
          </a:p>
          <a:p>
            <a:pPr algn="just"/>
            <a:r>
              <a:rPr lang="hu-HU" sz="1800" dirty="0"/>
              <a:t>Közben folyamatosan fut a játék, és újabb elemek kerülnek a </a:t>
            </a:r>
            <a:r>
              <a:rPr lang="hu-HU" sz="1800" dirty="0" err="1"/>
              <a:t>replay</a:t>
            </a:r>
            <a:r>
              <a:rPr lang="hu-HU" sz="1800" dirty="0"/>
              <a:t> </a:t>
            </a:r>
            <a:r>
              <a:rPr lang="hu-HU" sz="1800" dirty="0" err="1"/>
              <a:t>memoryba</a:t>
            </a:r>
            <a:endParaRPr lang="hu-HU" sz="1800" dirty="0"/>
          </a:p>
          <a:p>
            <a:pPr algn="just"/>
            <a:r>
              <a:rPr lang="hu-HU" sz="1800" dirty="0" err="1"/>
              <a:t>Epsilon</a:t>
            </a:r>
            <a:r>
              <a:rPr lang="hu-HU" sz="1800" dirty="0"/>
              <a:t> </a:t>
            </a:r>
            <a:r>
              <a:rPr lang="hu-HU" sz="1800" dirty="0" err="1"/>
              <a:t>Greedy</a:t>
            </a:r>
            <a:r>
              <a:rPr lang="hu-HU" sz="1800" dirty="0"/>
              <a:t> -  a tanulás teljesen </a:t>
            </a:r>
            <a:r>
              <a:rPr lang="hu-HU" sz="1800" dirty="0" err="1"/>
              <a:t>randomizált</a:t>
            </a:r>
            <a:r>
              <a:rPr lang="hu-HU" sz="1800" dirty="0"/>
              <a:t> lépésekkel indul, majd fokozatosan egyre többször lép a neurális háló (</a:t>
            </a:r>
            <a:r>
              <a:rPr lang="hu-HU" sz="1800" dirty="0" err="1"/>
              <a:t>NaiveHunterBot</a:t>
            </a:r>
            <a:r>
              <a:rPr lang="hu-HU" sz="1800" dirty="0"/>
              <a:t>)</a:t>
            </a:r>
          </a:p>
          <a:p>
            <a:pPr algn="just"/>
            <a:r>
              <a:rPr lang="hu-HU" sz="1800" dirty="0"/>
              <a:t>Egyszerű térképen kezdtük a sarokban termelődő kaja mellett, majd nehezebb beállítások mellett folytattuk, a végén véletlenszerűen választott pályákon.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63678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4D662B5-8A72-4B63-A61F-616E42946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6562350" cy="970450"/>
          </a:xfrm>
        </p:spPr>
        <p:txBody>
          <a:bodyPr>
            <a:normAutofit/>
          </a:bodyPr>
          <a:lstStyle/>
          <a:p>
            <a:r>
              <a:rPr lang="hu-HU" dirty="0"/>
              <a:t>Tanítás menete</a:t>
            </a:r>
          </a:p>
        </p:txBody>
      </p:sp>
      <p:pic>
        <p:nvPicPr>
          <p:cNvPr id="20" name="Kép 19" descr="A képen szöveg, áramkör, elektronika látható&#10;&#10;Automatikusan generált leírás">
            <a:extLst>
              <a:ext uri="{FF2B5EF4-FFF2-40B4-BE49-F238E27FC236}">
                <a16:creationId xmlns:a16="http://schemas.microsoft.com/office/drawing/2014/main" id="{63B61AE4-1F51-CFD5-A16C-68668AFE9D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9954986" y="4620986"/>
            <a:ext cx="2237014" cy="2237014"/>
          </a:xfrm>
          <a:prstGeom prst="rect">
            <a:avLst/>
          </a:prstGeom>
        </p:spPr>
      </p:pic>
      <p:pic>
        <p:nvPicPr>
          <p:cNvPr id="24" name="Kép 23">
            <a:extLst>
              <a:ext uri="{FF2B5EF4-FFF2-40B4-BE49-F238E27FC236}">
                <a16:creationId xmlns:a16="http://schemas.microsoft.com/office/drawing/2014/main" id="{6B5AC80C-A59E-A807-9C74-2A5749269A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215" y="725176"/>
            <a:ext cx="598555" cy="738076"/>
          </a:xfrm>
          <a:prstGeom prst="rect">
            <a:avLst/>
          </a:prstGeom>
        </p:spPr>
      </p:pic>
      <p:pic>
        <p:nvPicPr>
          <p:cNvPr id="15" name="Kép 14">
            <a:extLst>
              <a:ext uri="{FF2B5EF4-FFF2-40B4-BE49-F238E27FC236}">
                <a16:creationId xmlns:a16="http://schemas.microsoft.com/office/drawing/2014/main" id="{5137E6C3-7A9E-8AC9-661F-F8FB07DF99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3199" y="763973"/>
            <a:ext cx="2341016" cy="660481"/>
          </a:xfrm>
          <a:prstGeom prst="rect">
            <a:avLst/>
          </a:prstGeom>
        </p:spPr>
      </p:pic>
      <p:pic>
        <p:nvPicPr>
          <p:cNvPr id="9" name="Tartalom helye 5">
            <a:extLst>
              <a:ext uri="{FF2B5EF4-FFF2-40B4-BE49-F238E27FC236}">
                <a16:creationId xmlns:a16="http://schemas.microsoft.com/office/drawing/2014/main" id="{96CA371B-02B9-1DB5-88F0-80792DF7FB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451388" y="2393950"/>
            <a:ext cx="4349581" cy="3636963"/>
          </a:xfrm>
          <a:prstGeom prst="rect">
            <a:avLst/>
          </a:prstGeom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85F68A90-1A12-22DF-FF88-7BD3D1A3E9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16242" y="2393950"/>
            <a:ext cx="4349581" cy="3616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5458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Jegyezhető">
  <a:themeElements>
    <a:clrScheme name="Jegyezhető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Jegyezhető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Jegyezhető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Jegyezhető</Template>
  <TotalTime>198</TotalTime>
  <Words>655</Words>
  <Application>Microsoft Office PowerPoint</Application>
  <PresentationFormat>Szélesvásznú</PresentationFormat>
  <Paragraphs>67</Paragraphs>
  <Slides>11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11</vt:i4>
      </vt:variant>
    </vt:vector>
  </HeadingPairs>
  <TitlesOfParts>
    <vt:vector size="14" baseType="lpstr">
      <vt:lpstr>Century Gothic</vt:lpstr>
      <vt:lpstr>Wingdings 2</vt:lpstr>
      <vt:lpstr>Jegyezhető</vt:lpstr>
      <vt:lpstr>Adaptív rendszerek modellezése  Házi feladat</vt:lpstr>
      <vt:lpstr>Reinforcement learning</vt:lpstr>
      <vt:lpstr>Reinforcement learning típusai</vt:lpstr>
      <vt:lpstr>Q-learning</vt:lpstr>
      <vt:lpstr>Deep Q-learning</vt:lpstr>
      <vt:lpstr>Mit lát a neurális háló?</vt:lpstr>
      <vt:lpstr>Neurális háló felépítése</vt:lpstr>
      <vt:lpstr>Tanítás menete</vt:lpstr>
      <vt:lpstr>Tanítás menete</vt:lpstr>
      <vt:lpstr>Eredmények, tapasztalatok</vt:lpstr>
      <vt:lpstr>Köszönjük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Ottmár Ádám</dc:creator>
  <cp:lastModifiedBy>Ottmár Ádám</cp:lastModifiedBy>
  <cp:revision>55</cp:revision>
  <dcterms:created xsi:type="dcterms:W3CDTF">2022-05-11T18:19:11Z</dcterms:created>
  <dcterms:modified xsi:type="dcterms:W3CDTF">2022-05-14T07:38:26Z</dcterms:modified>
</cp:coreProperties>
</file>