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94" r:id="rId6"/>
    <p:sldId id="493" r:id="rId7"/>
    <p:sldId id="1874" r:id="rId8"/>
    <p:sldId id="1875" r:id="rId9"/>
    <p:sldId id="1876" r:id="rId10"/>
    <p:sldId id="1877" r:id="rId11"/>
    <p:sldId id="1878" r:id="rId12"/>
    <p:sldId id="1879" r:id="rId13"/>
    <p:sldId id="1880" r:id="rId14"/>
    <p:sldId id="1882" r:id="rId15"/>
    <p:sldId id="1883" r:id="rId16"/>
    <p:sldId id="1884" r:id="rId17"/>
    <p:sldId id="1885" r:id="rId18"/>
    <p:sldId id="1886" r:id="rId19"/>
    <p:sldId id="1887" r:id="rId20"/>
    <p:sldId id="1888" r:id="rId21"/>
    <p:sldId id="1881" r:id="rId22"/>
    <p:sldId id="478" r:id="rId23"/>
    <p:sldId id="4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porate Overview" id="{89835388-CA83-4825-8575-B6AB5E3559FD}">
          <p14:sldIdLst>
            <p14:sldId id="294"/>
            <p14:sldId id="493"/>
            <p14:sldId id="1874"/>
            <p14:sldId id="1875"/>
            <p14:sldId id="1876"/>
            <p14:sldId id="1877"/>
            <p14:sldId id="1878"/>
            <p14:sldId id="1879"/>
            <p14:sldId id="1880"/>
            <p14:sldId id="1882"/>
            <p14:sldId id="1883"/>
            <p14:sldId id="1884"/>
            <p14:sldId id="1885"/>
            <p14:sldId id="1886"/>
            <p14:sldId id="1887"/>
            <p14:sldId id="1888"/>
            <p14:sldId id="1881"/>
            <p14:sldId id="478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2" pos="398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792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orient="horz" pos="35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orient="horz" pos="888" userDrawn="1">
          <p15:clr>
            <a:srgbClr val="A4A3A4"/>
          </p15:clr>
        </p15:guide>
        <p15:guide id="9" orient="horz" pos="1104" userDrawn="1">
          <p15:clr>
            <a:srgbClr val="A4A3A4"/>
          </p15:clr>
        </p15:guide>
        <p15:guide id="10" pos="3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0070C0"/>
    <a:srgbClr val="757779"/>
    <a:srgbClr val="F4F7F8"/>
    <a:srgbClr val="A4B9C2"/>
    <a:srgbClr val="FFFFFF"/>
    <a:srgbClr val="88A9B4"/>
    <a:srgbClr val="BACDD4"/>
    <a:srgbClr val="CCDEE7"/>
    <a:srgbClr val="EB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421B3-7DB7-4F56-BC40-1C00028F7CCB}" v="2" dt="2020-01-09T22:25:5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 autoAdjust="0"/>
    <p:restoredTop sz="86376" autoAdjust="0"/>
  </p:normalViewPr>
  <p:slideViewPr>
    <p:cSldViewPr snapToGrid="0">
      <p:cViewPr varScale="1">
        <p:scale>
          <a:sx n="128" d="100"/>
          <a:sy n="128" d="100"/>
        </p:scale>
        <p:origin x="150" y="216"/>
      </p:cViewPr>
      <p:guideLst>
        <p:guide pos="3984"/>
        <p:guide orient="horz" pos="432"/>
        <p:guide orient="horz" pos="792"/>
        <p:guide pos="384"/>
        <p:guide orient="horz" pos="3528"/>
        <p:guide pos="7224"/>
        <p:guide orient="horz" pos="888"/>
        <p:guide orient="horz" pos="1104"/>
        <p:guide pos="3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43" d="100"/>
          <a:sy n="143" d="100"/>
        </p:scale>
        <p:origin x="403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illen" userId="66642e09-9148-4118-8466-b2dae08c0895" providerId="ADAL" clId="{32F421B3-7DB7-4F56-BC40-1C00028F7CCB}"/>
    <pc:docChg chg="addSld modSld">
      <pc:chgData name="Martin Gillen" userId="66642e09-9148-4118-8466-b2dae08c0895" providerId="ADAL" clId="{32F421B3-7DB7-4F56-BC40-1C00028F7CCB}" dt="2020-01-09T22:26:10.314" v="21" actId="14100"/>
      <pc:docMkLst>
        <pc:docMk/>
      </pc:docMkLst>
      <pc:sldChg chg="addSp modSp add">
        <pc:chgData name="Martin Gillen" userId="66642e09-9148-4118-8466-b2dae08c0895" providerId="ADAL" clId="{32F421B3-7DB7-4F56-BC40-1C00028F7CCB}" dt="2020-01-09T22:26:10.314" v="21" actId="14100"/>
        <pc:sldMkLst>
          <pc:docMk/>
          <pc:sldMk cId="3496921113" sldId="1888"/>
        </pc:sldMkLst>
        <pc:spChg chg="mod">
          <ac:chgData name="Martin Gillen" userId="66642e09-9148-4118-8466-b2dae08c0895" providerId="ADAL" clId="{32F421B3-7DB7-4F56-BC40-1C00028F7CCB}" dt="2020-01-09T22:25:56.527" v="17" actId="20577"/>
          <ac:spMkLst>
            <pc:docMk/>
            <pc:sldMk cId="3496921113" sldId="1888"/>
            <ac:spMk id="2" creationId="{B6438E10-5266-44F4-8C1C-C0BC29E388B0}"/>
          </ac:spMkLst>
        </pc:spChg>
        <pc:picChg chg="add mod">
          <ac:chgData name="Martin Gillen" userId="66642e09-9148-4118-8466-b2dae08c0895" providerId="ADAL" clId="{32F421B3-7DB7-4F56-BC40-1C00028F7CCB}" dt="2020-01-09T22:26:10.314" v="21" actId="14100"/>
          <ac:picMkLst>
            <pc:docMk/>
            <pc:sldMk cId="3496921113" sldId="1888"/>
            <ac:picMk id="4" creationId="{4383C387-D58A-43C5-A467-F9D29F3D32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20D3D6-3852-8D4C-B8A9-FADFE28655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D95EC-CE5E-F949-8030-B0C9D3E634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76824-3D89-4749-A916-8DAD8646C46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7D3FC-C7BE-E14C-809E-93D74DCD9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88B8A-1D70-C647-AED3-B1AA160ED9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7AFD6-3CE2-A048-AC16-388AEA71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6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D9D2E-56DB-4CB7-9E3F-7359E1D3E7C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/>
            <a:r>
              <a:rPr lang="en-US" sz="1200" kern="600" spc="0" dirty="0">
                <a:solidFill>
                  <a:schemeClr val="accent6"/>
                </a:solidFill>
              </a:rPr>
              <a:t>© 2018 Mitel. Proprietary and Conﬁdential.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4391-AA7D-4F2F-9DE5-025EA46B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600" spc="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4391-AA7D-4F2F-9DE5-025EA46B8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34391-AA7D-4F2F-9DE5-025EA46B8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9F04CD-B014-AB44-A734-6E1DE3F1A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B717F-CBA6-C84A-82AD-7BA527779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0319" y="1348757"/>
            <a:ext cx="7718190" cy="38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CB4B-1103-7546-9AE0-A28094BB4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5DBE6-6702-1241-9AF0-E6E23FC5BD24}"/>
              </a:ext>
            </a:extLst>
          </p:cNvPr>
          <p:cNvSpPr/>
          <p:nvPr userDrawn="1"/>
        </p:nvSpPr>
        <p:spPr>
          <a:xfrm>
            <a:off x="0" y="-1"/>
            <a:ext cx="8055429" cy="15530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9DDCA9-8A55-FA4E-B09D-1E770DE124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739231"/>
            <a:ext cx="4379912" cy="36273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Organization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44AC72-EA2E-3B45-BB52-91BC75FD3205}"/>
              </a:ext>
            </a:extLst>
          </p:cNvPr>
          <p:cNvSpPr/>
          <p:nvPr userDrawn="1"/>
        </p:nvSpPr>
        <p:spPr>
          <a:xfrm>
            <a:off x="8054209" y="0"/>
            <a:ext cx="413779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Case Study</a:t>
            </a:r>
          </a:p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733EC-6C11-1949-8E19-23CA97E6F0AF}"/>
              </a:ext>
            </a:extLst>
          </p:cNvPr>
          <p:cNvSpPr txBox="1"/>
          <p:nvPr userDrawn="1"/>
        </p:nvSpPr>
        <p:spPr>
          <a:xfrm>
            <a:off x="557349" y="447098"/>
            <a:ext cx="3770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baseline="0" dirty="0"/>
              <a:t>CASE STUDY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4B0E78-62A4-9643-B881-C455ACAD20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4208" y="6198"/>
            <a:ext cx="4137791" cy="68518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EE7D15D-25D5-2244-83FF-DA1B2BD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09" y="189125"/>
            <a:ext cx="11726478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35677-891E-904F-88D3-A48A44DD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576F5-9D64-8C45-9647-818B9D4BBF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EE7D15D-25D5-2244-83FF-DA1B2BD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09" y="189131"/>
            <a:ext cx="117438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BE6265-38AC-C045-9D96-1B382B9B3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1554" y="1339132"/>
            <a:ext cx="11265408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>
                <a:solidFill>
                  <a:srgbClr val="757779"/>
                </a:solidFill>
              </a:defRPr>
            </a:lvl2pPr>
            <a:lvl3pPr marL="571500" indent="-309563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35677-891E-904F-88D3-A48A44DD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8E6B3-7548-1A48-9BF0-EBDDE31EA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EE7D15D-25D5-2244-83FF-DA1B2BD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189130"/>
            <a:ext cx="11740988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34DAF1E-5FF2-524F-B98E-95F9A11D82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1554" y="1339126"/>
            <a:ext cx="5429960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517525" indent="-24765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E51252B-13F6-794A-965F-036B1A10C5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486" y="1335950"/>
            <a:ext cx="5429960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517525" indent="-24765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519122-49FD-6A47-AAAF-F9B37E01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EACBD-03FE-FE47-AD70-8E45EBE2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8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7AEF6A1-B88C-5243-8884-D7C1A06BAC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1" y="1449961"/>
            <a:ext cx="3371448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571500" indent="-31750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F50700E-1FCC-4D4A-A1A9-85F24CFFA1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0277" y="1449961"/>
            <a:ext cx="3371448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31775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14FDAAE-53F5-974E-B3B6-77EE9D70FD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5553" y="1449961"/>
            <a:ext cx="3371448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31775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DD3538D-5AF0-9142-ABCC-6D94CE2F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3" y="189130"/>
            <a:ext cx="11726474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C64D9FE-D9FB-CF4E-8A5F-9FAC89F8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B17537-85D4-5648-9660-CB5B75D22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7AEF6A1-B88C-5243-8884-D7C1A06BAC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5002" y="3244372"/>
            <a:ext cx="2472438" cy="25298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39713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5406-3453-8B48-B962-270DF5F8050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60668" y="1294782"/>
            <a:ext cx="1627632" cy="1627632"/>
          </a:xfrm>
        </p:spPr>
        <p:txBody>
          <a:bodyPr/>
          <a:lstStyle/>
          <a:p>
            <a:r>
              <a:rPr lang="en-US" dirty="0"/>
              <a:t>Icon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3719A49E-0994-094C-8057-5888CA7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9129"/>
            <a:ext cx="117496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303EC4E-EDF4-8843-89F9-F6EC14E0D2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1543" y="3244372"/>
            <a:ext cx="2472438" cy="25298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463550" indent="-21590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49972F-E633-E646-AD7E-888618BEB1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18084" y="3244372"/>
            <a:ext cx="2472438" cy="25298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571500" indent="-28575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1684423-F084-EE48-B1A5-D8C054076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43946" y="1294782"/>
            <a:ext cx="1627632" cy="1627632"/>
          </a:xfrm>
        </p:spPr>
        <p:txBody>
          <a:bodyPr/>
          <a:lstStyle/>
          <a:p>
            <a:r>
              <a:rPr lang="en-US" dirty="0"/>
              <a:t>Icon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FCE6EA8-F0EC-D74D-A69D-2E2187E240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0487" y="1294782"/>
            <a:ext cx="1627632" cy="1627632"/>
          </a:xfrm>
        </p:spPr>
        <p:txBody>
          <a:bodyPr/>
          <a:lstStyle/>
          <a:p>
            <a:r>
              <a:rPr lang="en-US" dirty="0"/>
              <a:t>Icon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62A0A25-E4C7-0243-83A9-5E501380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9E15E0-5110-394A-8BF7-DF3553C8C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4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42C5A7A-5447-344C-98F0-B70079FB5D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534" y="1352984"/>
            <a:ext cx="4816569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4765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76CC84-AC63-E343-AA53-7ED92EA34AD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684838" y="1343459"/>
            <a:ext cx="5872162" cy="40227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7ADB2D4-6B26-A447-8455-1501803F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9130"/>
            <a:ext cx="117496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663D996-9B26-524E-9CEE-5AFF048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E0031-537E-4B4D-A76E-69A296A99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ic/small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706-FCDB-2A45-8BB2-3E4A41C8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9125"/>
            <a:ext cx="11749696" cy="460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402F3-F066-964B-9737-1FD33F983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A6A53A6-C362-324D-B8B4-E1EF6BAA7B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263" y="1347833"/>
            <a:ext cx="4818888" cy="4035425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69875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404EE6-845C-A84B-B40D-CCB4111B22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2138" y="1356056"/>
            <a:ext cx="5884862" cy="40354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0D740-0D78-E043-BD5F-D40AAEEA3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3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7AEF6A1-B88C-5243-8884-D7C1A06BAC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162" y="4401492"/>
            <a:ext cx="3371448" cy="1777056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54000" indent="-254000">
              <a:buClr>
                <a:schemeClr val="accent2"/>
              </a:buClr>
              <a:tabLst/>
              <a:defRPr/>
            </a:lvl2pPr>
            <a:lvl3pPr marL="517525" indent="-239713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5406-3453-8B48-B962-270DF5F805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12647"/>
            <a:ext cx="4016415" cy="294073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7B475AA-D01C-1446-99CE-279747809E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4290" y="1212646"/>
            <a:ext cx="4016415" cy="294073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5761654-9DD0-6F42-BD28-3F23C66884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155" y="1195687"/>
            <a:ext cx="4016415" cy="294073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CADD8CA-6108-3A4E-ACAD-28611353F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8348" y="4401492"/>
            <a:ext cx="3371448" cy="1777056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517525" indent="-247650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8B70FE4-24A5-CE45-9053-B413DB7440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4346" y="4401492"/>
            <a:ext cx="3371448" cy="1777056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247650" indent="-247650">
              <a:buClr>
                <a:schemeClr val="accent2"/>
              </a:buClr>
              <a:tabLst/>
              <a:defRPr/>
            </a:lvl2pPr>
            <a:lvl3pPr marL="463550" indent="-223838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3719A49E-0994-094C-8057-5888CA7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9131"/>
            <a:ext cx="117496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E5419-11F7-944A-AD1E-3310613ADDCF}"/>
              </a:ext>
            </a:extLst>
          </p:cNvPr>
          <p:cNvSpPr/>
          <p:nvPr userDrawn="1"/>
        </p:nvSpPr>
        <p:spPr>
          <a:xfrm>
            <a:off x="0" y="977588"/>
            <a:ext cx="12192000" cy="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7C8A74-D29E-7240-8FE7-E797AEC7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708D75-C684-404C-B96C-56A11C615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diagram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EE7D15D-25D5-2244-83FF-DA1B2BD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9130"/>
            <a:ext cx="117496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F9C5A-488B-0B4D-B01A-630052B7C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07998"/>
            <a:ext cx="12192000" cy="48428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2863D-133A-1643-B2D9-849F5822EEC1}"/>
              </a:ext>
            </a:extLst>
          </p:cNvPr>
          <p:cNvSpPr/>
          <p:nvPr userDrawn="1"/>
        </p:nvSpPr>
        <p:spPr>
          <a:xfrm>
            <a:off x="0" y="991442"/>
            <a:ext cx="12192000" cy="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EB88DB-ED9A-7545-9452-54F037FA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FD739-A910-624D-BF23-7906901D8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C9E953-D8C3-304F-8203-7B7B69EDF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817358-EE81-B348-AD2E-3A1BBA7D2713}"/>
              </a:ext>
            </a:extLst>
          </p:cNvPr>
          <p:cNvSpPr/>
          <p:nvPr userDrawn="1"/>
        </p:nvSpPr>
        <p:spPr>
          <a:xfrm>
            <a:off x="1" y="5337557"/>
            <a:ext cx="12192000" cy="152044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9000">
                <a:schemeClr val="bg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33598-179B-EC41-B08B-035CE176B948}"/>
              </a:ext>
            </a:extLst>
          </p:cNvPr>
          <p:cNvSpPr txBox="1"/>
          <p:nvPr userDrawn="1"/>
        </p:nvSpPr>
        <p:spPr>
          <a:xfrm>
            <a:off x="635000" y="6388700"/>
            <a:ext cx="31750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kern="600" spc="0" dirty="0">
                <a:solidFill>
                  <a:schemeClr val="accent6"/>
                </a:solidFill>
              </a:rPr>
              <a:t>© 2020 Mitel. Proprietary and Conﬁdential.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F40D4884-2199-A84D-BB3F-B852F4F3E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1239940"/>
            <a:ext cx="4830765" cy="27426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sz="4000" b="1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A689C0-BE61-5B4E-9362-D58132495267}"/>
              </a:ext>
            </a:extLst>
          </p:cNvPr>
          <p:cNvCxnSpPr>
            <a:cxnSpLocks/>
          </p:cNvCxnSpPr>
          <p:nvPr userDrawn="1"/>
        </p:nvCxnSpPr>
        <p:spPr>
          <a:xfrm>
            <a:off x="635000" y="4040427"/>
            <a:ext cx="30066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BFD915A-EB4F-594A-8C9D-A9BB3246B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" y="4290831"/>
            <a:ext cx="4830765" cy="684212"/>
          </a:xfrm>
        </p:spPr>
        <p:txBody>
          <a:bodyPr>
            <a:normAutofit/>
          </a:bodyPr>
          <a:lstStyle>
            <a:lvl1pPr marL="0" indent="0">
              <a:buNone/>
              <a:defRPr sz="3200" spc="100" baseline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9E93-9B26-9F4C-A70C-00BCF007DF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5353050"/>
            <a:ext cx="4830763" cy="289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EA19DB-F064-184B-B8B5-336F61FC5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000" y="5721226"/>
            <a:ext cx="4830763" cy="2894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56EBA-30A8-9442-AAEB-3CD88A609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53040" y="5876683"/>
            <a:ext cx="1412239" cy="7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07A79-C82C-F441-8945-199B2C03159D}"/>
              </a:ext>
            </a:extLst>
          </p:cNvPr>
          <p:cNvSpPr/>
          <p:nvPr userDrawn="1"/>
        </p:nvSpPr>
        <p:spPr>
          <a:xfrm>
            <a:off x="0" y="1129990"/>
            <a:ext cx="12192000" cy="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F3D39-8CD7-8A46-B780-27E9E4DD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0F999-8F20-F24D-B477-34CC469B3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6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E9B7BF-2285-0047-BDBE-D2DE0E802C5F}"/>
              </a:ext>
            </a:extLst>
          </p:cNvPr>
          <p:cNvSpPr/>
          <p:nvPr userDrawn="1"/>
        </p:nvSpPr>
        <p:spPr>
          <a:xfrm>
            <a:off x="0" y="1129990"/>
            <a:ext cx="12192000" cy="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86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Remar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07A79-C82C-F441-8945-199B2C03159D}"/>
              </a:ext>
            </a:extLst>
          </p:cNvPr>
          <p:cNvSpPr/>
          <p:nvPr userDrawn="1"/>
        </p:nvSpPr>
        <p:spPr>
          <a:xfrm>
            <a:off x="0" y="1129990"/>
            <a:ext cx="12192000" cy="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83CE2-4F78-244B-83B8-CF405BBDAD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518884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57344318-5253-FA4A-8D32-73CE2F466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4891618"/>
            <a:ext cx="11415184" cy="8064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00A1E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C558-6EEF-E046-930D-12BB293D19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5108" y="6409432"/>
            <a:ext cx="357199" cy="253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8897BA-B3F8-B547-97F4-E5EC6A916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2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D55D3DD-D5CD-C24F-BF86-65567600F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970" y="-32034"/>
            <a:ext cx="12301573" cy="6915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DF2AFA-31D6-1941-B4F4-3645D2B4F3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0924" y="1632534"/>
            <a:ext cx="6690149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C9E953-D8C3-304F-8203-7B7B69EDF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65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5B89F9-7BEE-894A-96F5-3743097D0625}"/>
              </a:ext>
            </a:extLst>
          </p:cNvPr>
          <p:cNvSpPr/>
          <p:nvPr userDrawn="1"/>
        </p:nvSpPr>
        <p:spPr>
          <a:xfrm>
            <a:off x="1" y="5063613"/>
            <a:ext cx="12192000" cy="18020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9000">
                <a:schemeClr val="bg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33598-179B-EC41-B08B-035CE176B948}"/>
              </a:ext>
            </a:extLst>
          </p:cNvPr>
          <p:cNvSpPr txBox="1"/>
          <p:nvPr userDrawn="1"/>
        </p:nvSpPr>
        <p:spPr>
          <a:xfrm>
            <a:off x="635000" y="6388700"/>
            <a:ext cx="31750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kern="600" spc="0" dirty="0">
                <a:solidFill>
                  <a:schemeClr val="accent6"/>
                </a:solidFill>
              </a:rPr>
              <a:t>© 2020 Mitel. Proprietary and Conﬁdential.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F40D4884-2199-A84D-BB3F-B852F4F3E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1239940"/>
            <a:ext cx="4830765" cy="27426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sz="4000" b="1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BFD915A-EB4F-594A-8C9D-A9BB3246B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" y="4290831"/>
            <a:ext cx="4830765" cy="684212"/>
          </a:xfrm>
        </p:spPr>
        <p:txBody>
          <a:bodyPr>
            <a:normAutofit/>
          </a:bodyPr>
          <a:lstStyle>
            <a:lvl1pPr marL="0" indent="0">
              <a:buNone/>
              <a:defRPr sz="3200" spc="100" baseline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9E93-9B26-9F4C-A70C-00BCF007DF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5353050"/>
            <a:ext cx="4830763" cy="289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EA19DB-F064-184B-B8B5-336F61FC5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000" y="5721226"/>
            <a:ext cx="4830763" cy="2894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CD39AD-95E3-3B43-BEF3-4AE45EF19A9E}"/>
              </a:ext>
            </a:extLst>
          </p:cNvPr>
          <p:cNvCxnSpPr>
            <a:cxnSpLocks/>
          </p:cNvCxnSpPr>
          <p:nvPr userDrawn="1"/>
        </p:nvCxnSpPr>
        <p:spPr>
          <a:xfrm>
            <a:off x="635000" y="4040427"/>
            <a:ext cx="30066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A57DCCF-1EBC-4F44-92C5-8598FA6073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53040" y="5876683"/>
            <a:ext cx="1412239" cy="7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1F174D6-B2C8-964C-9BEB-BF60B29811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14697" y="1348830"/>
            <a:ext cx="5975795" cy="2802055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First thing</a:t>
            </a:r>
          </a:p>
          <a:p>
            <a:pPr lvl="0"/>
            <a:r>
              <a:rPr lang="en-US" dirty="0"/>
              <a:t>Second thing</a:t>
            </a:r>
          </a:p>
          <a:p>
            <a:pPr lvl="0"/>
            <a:r>
              <a:rPr lang="en-US" dirty="0"/>
              <a:t>Third thing</a:t>
            </a:r>
          </a:p>
          <a:p>
            <a:pPr lvl="0"/>
            <a:r>
              <a:rPr lang="en-US" dirty="0"/>
              <a:t>Fourth thing</a:t>
            </a:r>
          </a:p>
          <a:p>
            <a:pPr lvl="0"/>
            <a:r>
              <a:rPr lang="en-US" dirty="0"/>
              <a:t>Fifth thing</a:t>
            </a:r>
          </a:p>
          <a:p>
            <a:pPr lvl="0"/>
            <a:r>
              <a:rPr lang="en-US" dirty="0"/>
              <a:t>Sixth thing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72C59F-4F07-4840-9037-76090F7C8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309" y="192696"/>
            <a:ext cx="11749696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A849B-86FD-DF43-B817-FCDA36A4E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E2B03A-C962-2049-820E-9D4605FC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F7AE91-228E-104D-9EA0-75A982DAA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4" y="0"/>
            <a:ext cx="12180346" cy="6864133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91F355D-BEFE-C94F-BAF4-2BFEFC1E3C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086" y="2216701"/>
            <a:ext cx="9218913" cy="19391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sz="5400" b="1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LIGHT SECTION</a:t>
            </a:r>
            <a:br>
              <a:rPr lang="en-US" dirty="0"/>
            </a:br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ALL CAPS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547E4A-C7C8-094B-A22C-57323490DE5D}"/>
              </a:ext>
            </a:extLst>
          </p:cNvPr>
          <p:cNvCxnSpPr>
            <a:cxnSpLocks/>
          </p:cNvCxnSpPr>
          <p:nvPr userDrawn="1"/>
        </p:nvCxnSpPr>
        <p:spPr>
          <a:xfrm>
            <a:off x="2338086" y="4214191"/>
            <a:ext cx="40511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2F116C0-8685-504B-93C5-4DD39B831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77456-5B54-EA40-95D0-299E9F5301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4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pactful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D5AA50-9615-7149-95A4-2DBC16F0EB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Image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058AA-3E71-B043-ACBF-7CB454E340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97BE04-1996-EE4D-A3B5-A6F290FB52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8138" y="2326824"/>
            <a:ext cx="6921500" cy="3404914"/>
          </a:xfrm>
        </p:spPr>
        <p:txBody>
          <a:bodyPr>
            <a:normAutofit/>
          </a:bodyPr>
          <a:lstStyle>
            <a:lvl1pPr marL="0" indent="0">
              <a:buNone/>
              <a:defRPr sz="7200" b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IMPACTFUL</a:t>
            </a:r>
          </a:p>
          <a:p>
            <a:pPr lvl="0"/>
            <a:r>
              <a:rPr lang="en-US" dirty="0"/>
              <a:t>MESSAGE</a:t>
            </a:r>
          </a:p>
          <a:p>
            <a:pPr lvl="0"/>
            <a:r>
              <a:rPr lang="en-US" dirty="0"/>
              <a:t>SLIDE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FBED36-7FB2-F848-A123-8790906233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8138" y="1561333"/>
            <a:ext cx="6384925" cy="661604"/>
          </a:xfrm>
        </p:spPr>
        <p:txBody>
          <a:bodyPr>
            <a:normAutofit/>
          </a:bodyPr>
          <a:lstStyle>
            <a:lvl1pPr marL="0" indent="0">
              <a:buNone/>
              <a:defRPr sz="4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A42B-77A7-0A4B-B714-4FF041857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0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06F29-E44C-4044-B8DE-CF8C3583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Full Image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0D7C3-9BE3-1D44-86BD-E78F486943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547C44-0100-074E-B887-057990BF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C4AD-5376-4945-B965-B3AAB7CA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455" y="521716"/>
            <a:ext cx="5361152" cy="460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C8002-DB27-8646-82D5-EEFF06B7ABBD}"/>
              </a:ext>
            </a:extLst>
          </p:cNvPr>
          <p:cNvSpPr/>
          <p:nvPr userDrawn="1"/>
        </p:nvSpPr>
        <p:spPr>
          <a:xfrm>
            <a:off x="0" y="0"/>
            <a:ext cx="61958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Half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360183-FC82-A74A-86AF-35EC002B7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9713" y="1639888"/>
            <a:ext cx="5329237" cy="427196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6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C156B9-61C1-EE4D-B9E3-8CC70FA2CD76}"/>
              </a:ext>
            </a:extLst>
          </p:cNvPr>
          <p:cNvCxnSpPr>
            <a:cxnSpLocks/>
          </p:cNvCxnSpPr>
          <p:nvPr userDrawn="1"/>
        </p:nvCxnSpPr>
        <p:spPr>
          <a:xfrm>
            <a:off x="6558455" y="1153707"/>
            <a:ext cx="536049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580BD-3DD2-6144-96F4-D71B9E7EDD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BEA579-FF83-ED46-BDC8-AB5C669635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"/>
            <a:ext cx="6195848" cy="68579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1F81DA-A672-3B46-8FB7-0D5D8877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1F0BF-B485-C441-A808-14FE59BFE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A4F79-D712-8F47-AE63-A8B5E8A96AC3}"/>
              </a:ext>
            </a:extLst>
          </p:cNvPr>
          <p:cNvSpPr/>
          <p:nvPr/>
        </p:nvSpPr>
        <p:spPr>
          <a:xfrm>
            <a:off x="0" y="0"/>
            <a:ext cx="5981700" cy="29173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EDBC69-DAEC-6F4F-B64C-39F9DE97E1C5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6558455" y="581350"/>
            <a:ext cx="4998545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323850" indent="-323850"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accent6"/>
                </a:solidFill>
              </a:defRPr>
            </a:lvl2pPr>
            <a:lvl3pPr marL="635000" indent="-287338"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2AE1E-894C-DF43-B935-9367F142E88F}"/>
              </a:ext>
            </a:extLst>
          </p:cNvPr>
          <p:cNvSpPr/>
          <p:nvPr userDrawn="1"/>
        </p:nvSpPr>
        <p:spPr>
          <a:xfrm>
            <a:off x="0" y="2917372"/>
            <a:ext cx="5981700" cy="3940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Half Image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443C3D-13CE-1A42-B5A6-635E3AFB5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628" y="581350"/>
            <a:ext cx="4374805" cy="154513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 dirty="0"/>
              <a:t>Title is wrapped</a:t>
            </a:r>
          </a:p>
          <a:p>
            <a:pPr lvl="0"/>
            <a:r>
              <a:rPr lang="en-US" dirty="0"/>
              <a:t>Here – make 3 lines if possible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5328A-2CA8-EC47-BB65-94490B687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55" y="6409432"/>
            <a:ext cx="354341" cy="253101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658682-0BF9-2046-B942-24DE5601B3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917370"/>
            <a:ext cx="5981700" cy="39406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E8998D3-DD49-D741-8CC9-943463D9FA17}"/>
              </a:ext>
            </a:extLst>
          </p:cNvPr>
          <p:cNvSpPr txBox="1">
            <a:spLocks/>
          </p:cNvSpPr>
          <p:nvPr userDrawn="1"/>
        </p:nvSpPr>
        <p:spPr>
          <a:xfrm>
            <a:off x="228600" y="6528816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93F7F0-4438-4A90-AB24-A1145129226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4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09FE-23EF-4972-94AC-69F1F4B9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85562"/>
            <a:ext cx="11726091" cy="4603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60BF-A1B0-4AFD-A6C5-1C302881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845" y="1508125"/>
            <a:ext cx="11268891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DE5B-1D4B-46D8-8576-232D22783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A66309-B43A-2840-866A-7552BF5FBC1B}"/>
              </a:ext>
            </a:extLst>
          </p:cNvPr>
          <p:cNvCxnSpPr>
            <a:cxnSpLocks/>
          </p:cNvCxnSpPr>
          <p:nvPr userDrawn="1"/>
        </p:nvCxnSpPr>
        <p:spPr>
          <a:xfrm>
            <a:off x="228600" y="779622"/>
            <a:ext cx="117348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3" r:id="rId2"/>
    <p:sldLayoutId id="2147483704" r:id="rId3"/>
    <p:sldLayoutId id="2147483664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9" r:id="rId10"/>
    <p:sldLayoutId id="2147483706" r:id="rId11"/>
    <p:sldLayoutId id="2147483649" r:id="rId12"/>
    <p:sldLayoutId id="2147483671" r:id="rId13"/>
    <p:sldLayoutId id="2147483672" r:id="rId14"/>
    <p:sldLayoutId id="2147483676" r:id="rId15"/>
    <p:sldLayoutId id="2147483674" r:id="rId16"/>
    <p:sldLayoutId id="2147483678" r:id="rId17"/>
    <p:sldLayoutId id="2147483693" r:id="rId18"/>
    <p:sldLayoutId id="2147483698" r:id="rId19"/>
    <p:sldLayoutId id="2147483699" r:id="rId20"/>
    <p:sldLayoutId id="2147483700" r:id="rId21"/>
    <p:sldLayoutId id="2147483705" r:id="rId22"/>
    <p:sldLayoutId id="214748366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7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Courier New" panose="02070309020205020404" pitchFamily="49" charset="0"/>
        <a:buChar char="o"/>
        <a:defRPr sz="1800" kern="1200">
          <a:solidFill>
            <a:srgbClr val="75777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75777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75777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svg"/><Relationship Id="rId18" Type="http://schemas.openxmlformats.org/officeDocument/2006/relationships/image" Target="../media/image51.png"/><Relationship Id="rId3" Type="http://schemas.openxmlformats.org/officeDocument/2006/relationships/image" Target="../media/image40.svg"/><Relationship Id="rId21" Type="http://schemas.openxmlformats.org/officeDocument/2006/relationships/image" Target="../media/image54.svg"/><Relationship Id="rId7" Type="http://schemas.openxmlformats.org/officeDocument/2006/relationships/image" Target="../media/image44.svg"/><Relationship Id="rId12" Type="http://schemas.openxmlformats.org/officeDocument/2006/relationships/image" Target="../media/image22.png"/><Relationship Id="rId17" Type="http://schemas.openxmlformats.org/officeDocument/2006/relationships/image" Target="../media/image50.svg"/><Relationship Id="rId25" Type="http://schemas.openxmlformats.org/officeDocument/2006/relationships/image" Target="../media/image58.svg"/><Relationship Id="rId2" Type="http://schemas.openxmlformats.org/officeDocument/2006/relationships/image" Target="../media/image39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24" Type="http://schemas.openxmlformats.org/officeDocument/2006/relationships/image" Target="../media/image57.png"/><Relationship Id="rId5" Type="http://schemas.openxmlformats.org/officeDocument/2006/relationships/image" Target="../media/image42.svg"/><Relationship Id="rId15" Type="http://schemas.openxmlformats.org/officeDocument/2006/relationships/image" Target="../media/image48.svg"/><Relationship Id="rId23" Type="http://schemas.openxmlformats.org/officeDocument/2006/relationships/image" Target="../media/image56.svg"/><Relationship Id="rId10" Type="http://schemas.openxmlformats.org/officeDocument/2006/relationships/image" Target="../media/image45.png"/><Relationship Id="rId19" Type="http://schemas.openxmlformats.org/officeDocument/2006/relationships/image" Target="../media/image52.svg"/><Relationship Id="rId4" Type="http://schemas.openxmlformats.org/officeDocument/2006/relationships/image" Target="../media/image41.png"/><Relationship Id="rId9" Type="http://schemas.openxmlformats.org/officeDocument/2006/relationships/image" Target="../media/image27.sv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2.svg"/><Relationship Id="rId7" Type="http://schemas.openxmlformats.org/officeDocument/2006/relationships/image" Target="../media/image4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5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5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930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152BC-2FD6-AD4C-A397-1618B759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4400" dirty="0"/>
              <a:t>BUILDING THE APP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955FFA-6C87-4241-A900-660965486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50EF-CDAB-49DB-8CA2-6DCFAA66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Conceptual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320E5-C573-4B33-A2E5-E47CF3DE3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ABC052-C50D-4665-BCF1-02EC3F65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54" y="3520034"/>
            <a:ext cx="4699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5A39B-16F6-4FE2-ABF4-4C78C594F21B}"/>
              </a:ext>
            </a:extLst>
          </p:cNvPr>
          <p:cNvSpPr txBox="1"/>
          <p:nvPr/>
        </p:nvSpPr>
        <p:spPr>
          <a:xfrm>
            <a:off x="445429" y="4092003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Attendee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97C1D5-5600-4824-8680-1FA809A0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009" y="3534422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68A1F-8EB8-4A47-B066-E0F180CD8A21}"/>
              </a:ext>
            </a:extLst>
          </p:cNvPr>
          <p:cNvSpPr txBox="1"/>
          <p:nvPr/>
        </p:nvSpPr>
        <p:spPr>
          <a:xfrm>
            <a:off x="5143399" y="4058441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Attendee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98A40-0035-40FF-86C0-695CCF04D8BD}"/>
              </a:ext>
            </a:extLst>
          </p:cNvPr>
          <p:cNvSpPr/>
          <p:nvPr/>
        </p:nvSpPr>
        <p:spPr bwMode="auto">
          <a:xfrm>
            <a:off x="2480274" y="3188779"/>
            <a:ext cx="1700784" cy="113784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Media Session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87BF5-D07D-4B40-AF28-B3E0C5CC0BA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216754" y="3754984"/>
            <a:ext cx="1263520" cy="27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24A3D-C4B1-4F36-8A17-0F3CB04BEBD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4181058" y="3757704"/>
            <a:ext cx="1238951" cy="1166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B16AAF-B346-4259-817F-FA18393EB6F3}"/>
              </a:ext>
            </a:extLst>
          </p:cNvPr>
          <p:cNvSpPr txBox="1"/>
          <p:nvPr/>
        </p:nvSpPr>
        <p:spPr>
          <a:xfrm>
            <a:off x="1229163" y="4308504"/>
            <a:ext cx="133971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Join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08498-CB01-4B17-9490-8DD9B72A8BEC}"/>
              </a:ext>
            </a:extLst>
          </p:cNvPr>
          <p:cNvSpPr txBox="1"/>
          <p:nvPr/>
        </p:nvSpPr>
        <p:spPr>
          <a:xfrm>
            <a:off x="1204348" y="3248195"/>
            <a:ext cx="133971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Media URLs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0F1070-E4E0-4D03-A061-AA02604E54D5}"/>
              </a:ext>
            </a:extLst>
          </p:cNvPr>
          <p:cNvCxnSpPr>
            <a:cxnSpLocks/>
          </p:cNvCxnSpPr>
          <p:nvPr/>
        </p:nvCxnSpPr>
        <p:spPr>
          <a:xfrm>
            <a:off x="6642763" y="2059232"/>
            <a:ext cx="0" cy="3743349"/>
          </a:xfrm>
          <a:prstGeom prst="line">
            <a:avLst/>
          </a:prstGeom>
          <a:ln w="63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05DD1-41DC-4131-B2B4-00AF2940A837}"/>
              </a:ext>
            </a:extLst>
          </p:cNvPr>
          <p:cNvSpPr/>
          <p:nvPr/>
        </p:nvSpPr>
        <p:spPr bwMode="auto">
          <a:xfrm>
            <a:off x="7115353" y="2439608"/>
            <a:ext cx="1694291" cy="74917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MeetingSession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F0D10-1748-4073-A436-A664B50DA214}"/>
              </a:ext>
            </a:extLst>
          </p:cNvPr>
          <p:cNvSpPr/>
          <p:nvPr/>
        </p:nvSpPr>
        <p:spPr bwMode="auto">
          <a:xfrm>
            <a:off x="8941358" y="3581578"/>
            <a:ext cx="2428322" cy="386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AudioVideoFacade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F0D1A-66C9-4B18-B965-437CB0C8608F}"/>
              </a:ext>
            </a:extLst>
          </p:cNvPr>
          <p:cNvSpPr/>
          <p:nvPr/>
        </p:nvSpPr>
        <p:spPr bwMode="auto">
          <a:xfrm>
            <a:off x="8941358" y="4168256"/>
            <a:ext cx="2428322" cy="386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ScreenShareFacade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358CB-B162-4A95-8A68-755751E4137D}"/>
              </a:ext>
            </a:extLst>
          </p:cNvPr>
          <p:cNvSpPr/>
          <p:nvPr/>
        </p:nvSpPr>
        <p:spPr bwMode="auto">
          <a:xfrm>
            <a:off x="8941358" y="4754934"/>
            <a:ext cx="2436180" cy="386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ScreenShareViewFacade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CEF4BD-213B-491A-BB44-10F229A4F0B4}"/>
              </a:ext>
            </a:extLst>
          </p:cNvPr>
          <p:cNvSpPr/>
          <p:nvPr/>
        </p:nvSpPr>
        <p:spPr bwMode="auto">
          <a:xfrm>
            <a:off x="8941358" y="5965741"/>
            <a:ext cx="1723232" cy="386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A806C6-F452-4F79-A7AD-1CCE425DF081}"/>
              </a:ext>
            </a:extLst>
          </p:cNvPr>
          <p:cNvSpPr/>
          <p:nvPr/>
        </p:nvSpPr>
        <p:spPr bwMode="auto">
          <a:xfrm>
            <a:off x="8959630" y="5341612"/>
            <a:ext cx="1723232" cy="386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DeviceController</a:t>
            </a:r>
          </a:p>
        </p:txBody>
      </p:sp>
      <p:cxnSp>
        <p:nvCxnSpPr>
          <p:cNvPr id="20" name="Elbow Connector 53">
            <a:extLst>
              <a:ext uri="{FF2B5EF4-FFF2-40B4-BE49-F238E27FC236}">
                <a16:creationId xmlns:a16="http://schemas.microsoft.com/office/drawing/2014/main" id="{2381D448-4C27-45E1-864A-4CE84051953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8158780" y="2992497"/>
            <a:ext cx="586297" cy="9788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54">
            <a:extLst>
              <a:ext uri="{FF2B5EF4-FFF2-40B4-BE49-F238E27FC236}">
                <a16:creationId xmlns:a16="http://schemas.microsoft.com/office/drawing/2014/main" id="{AB7CC441-0B6A-4844-998F-186320CC4036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7865441" y="3285836"/>
            <a:ext cx="1172975" cy="9788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57">
            <a:extLst>
              <a:ext uri="{FF2B5EF4-FFF2-40B4-BE49-F238E27FC236}">
                <a16:creationId xmlns:a16="http://schemas.microsoft.com/office/drawing/2014/main" id="{DB7D46CA-EEC8-438C-9CEF-C0908EF7ADF3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7572102" y="3579175"/>
            <a:ext cx="1759653" cy="9788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61">
            <a:extLst>
              <a:ext uri="{FF2B5EF4-FFF2-40B4-BE49-F238E27FC236}">
                <a16:creationId xmlns:a16="http://schemas.microsoft.com/office/drawing/2014/main" id="{DE936A5B-9721-43DE-AFCD-107D390E64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170" y="3756462"/>
            <a:ext cx="2523518" cy="9788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64">
            <a:extLst>
              <a:ext uri="{FF2B5EF4-FFF2-40B4-BE49-F238E27FC236}">
                <a16:creationId xmlns:a16="http://schemas.microsoft.com/office/drawing/2014/main" id="{431BA811-0CA0-4930-A956-068BE9418000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6966698" y="4184579"/>
            <a:ext cx="2970460" cy="9788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C015F-21BF-4D71-AF49-A4A3ED27C6C2}"/>
              </a:ext>
            </a:extLst>
          </p:cNvPr>
          <p:cNvSpPr/>
          <p:nvPr/>
        </p:nvSpPr>
        <p:spPr bwMode="auto">
          <a:xfrm>
            <a:off x="7921085" y="3107838"/>
            <a:ext cx="2835015" cy="26937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MeetingSessionConfiguration</a:t>
            </a:r>
          </a:p>
        </p:txBody>
      </p:sp>
      <p:sp>
        <p:nvSpPr>
          <p:cNvPr id="26" name="Snip Single Corner Rectangle 39">
            <a:extLst>
              <a:ext uri="{FF2B5EF4-FFF2-40B4-BE49-F238E27FC236}">
                <a16:creationId xmlns:a16="http://schemas.microsoft.com/office/drawing/2014/main" id="{12EA956B-3631-4BAF-B90A-3E4EE8AB6558}"/>
              </a:ext>
            </a:extLst>
          </p:cNvPr>
          <p:cNvSpPr/>
          <p:nvPr/>
        </p:nvSpPr>
        <p:spPr bwMode="auto">
          <a:xfrm>
            <a:off x="1631760" y="2873609"/>
            <a:ext cx="375924" cy="378984"/>
          </a:xfrm>
          <a:prstGeom prst="snip1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0CF0C2F-6DAB-4238-8CB5-1507985C3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462" y="389631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31F784-CFEE-499D-9DEA-915623CCE77F}"/>
              </a:ext>
            </a:extLst>
          </p:cNvPr>
          <p:cNvSpPr txBox="1"/>
          <p:nvPr/>
        </p:nvSpPr>
        <p:spPr>
          <a:xfrm>
            <a:off x="4206583" y="4282759"/>
            <a:ext cx="133971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Join Token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0F176-9D86-4C44-8EC4-A8693DC432A8}"/>
              </a:ext>
            </a:extLst>
          </p:cNvPr>
          <p:cNvSpPr txBox="1"/>
          <p:nvPr/>
        </p:nvSpPr>
        <p:spPr>
          <a:xfrm>
            <a:off x="4176255" y="3206363"/>
            <a:ext cx="133971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Media URLs</a:t>
            </a:r>
          </a:p>
        </p:txBody>
      </p:sp>
      <p:sp>
        <p:nvSpPr>
          <p:cNvPr id="30" name="Snip Single Corner Rectangle 44">
            <a:extLst>
              <a:ext uri="{FF2B5EF4-FFF2-40B4-BE49-F238E27FC236}">
                <a16:creationId xmlns:a16="http://schemas.microsoft.com/office/drawing/2014/main" id="{503CB407-C291-48FD-94CB-199052649492}"/>
              </a:ext>
            </a:extLst>
          </p:cNvPr>
          <p:cNvSpPr/>
          <p:nvPr/>
        </p:nvSpPr>
        <p:spPr bwMode="auto">
          <a:xfrm>
            <a:off x="4606564" y="2875098"/>
            <a:ext cx="375924" cy="378984"/>
          </a:xfrm>
          <a:prstGeom prst="snip1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F279405-381C-4F64-9603-811F3C2C7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5408" y="3884434"/>
            <a:ext cx="469900" cy="469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43EDF0-AF8B-4C22-AD6F-5F99DA62E8D0}"/>
              </a:ext>
            </a:extLst>
          </p:cNvPr>
          <p:cNvSpPr txBox="1"/>
          <p:nvPr/>
        </p:nvSpPr>
        <p:spPr>
          <a:xfrm>
            <a:off x="1565377" y="1778044"/>
            <a:ext cx="36676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AWS SDK &amp; Media 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4AE9E1-CA62-445A-BD9A-19B0509A9418}"/>
              </a:ext>
            </a:extLst>
          </p:cNvPr>
          <p:cNvSpPr txBox="1"/>
          <p:nvPr/>
        </p:nvSpPr>
        <p:spPr>
          <a:xfrm>
            <a:off x="7582746" y="1820202"/>
            <a:ext cx="36676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 Side JavaScript SDK</a:t>
            </a:r>
          </a:p>
        </p:txBody>
      </p:sp>
    </p:spTree>
    <p:extLst>
      <p:ext uri="{BB962C8B-B14F-4D97-AF65-F5344CB8AC3E}">
        <p14:creationId xmlns:p14="http://schemas.microsoft.com/office/powerpoint/2010/main" val="92104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0CE7-EB27-4184-8DE4-2B9A1FE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E5FCF-F286-494B-9A66-210CF9D74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C9F91-9FE6-455D-9629-73EB57DBF8AA}"/>
              </a:ext>
            </a:extLst>
          </p:cNvPr>
          <p:cNvSpPr txBox="1"/>
          <p:nvPr/>
        </p:nvSpPr>
        <p:spPr>
          <a:xfrm>
            <a:off x="6268689" y="5781349"/>
            <a:ext cx="205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a typeface="Amazon Ember" panose="020B0603020204020204" pitchFamily="34" charset="0"/>
                <a:cs typeface="Amazon Ember" panose="020B0603020204020204" pitchFamily="34" charset="0"/>
              </a:rPr>
              <a:t>Amazon Kinesis </a:t>
            </a:r>
          </a:p>
          <a:p>
            <a:pPr algn="ctr"/>
            <a:r>
              <a:rPr lang="en-US" sz="1400" dirty="0">
                <a:ea typeface="Amazon Ember" panose="020B0603020204020204" pitchFamily="34" charset="0"/>
                <a:cs typeface="Amazon Ember" panose="020B0603020204020204" pitchFamily="34" charset="0"/>
              </a:rPr>
              <a:t>Video Streams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4C5648D-F3A1-4075-AE1F-DC3D7802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417" y="5073363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0AAC880-CAD4-475D-B4F6-592FBA8CA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84" y="2469045"/>
            <a:ext cx="654202" cy="654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427CC-3CC3-43CF-ADCC-6E3F32894EBD}"/>
              </a:ext>
            </a:extLst>
          </p:cNvPr>
          <p:cNvSpPr txBox="1"/>
          <p:nvPr/>
        </p:nvSpPr>
        <p:spPr>
          <a:xfrm>
            <a:off x="99469" y="3107357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39E9B0-CD0E-4112-A517-24DF2AF2A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972" y="4964390"/>
            <a:ext cx="896163" cy="940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87F48-B105-4B59-8CE5-3BE74DCFF309}"/>
              </a:ext>
            </a:extLst>
          </p:cNvPr>
          <p:cNvSpPr txBox="1"/>
          <p:nvPr/>
        </p:nvSpPr>
        <p:spPr>
          <a:xfrm>
            <a:off x="321287" y="5904938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378F-F188-4978-B731-FF6E61E0762D}"/>
              </a:ext>
            </a:extLst>
          </p:cNvPr>
          <p:cNvSpPr txBox="1"/>
          <p:nvPr/>
        </p:nvSpPr>
        <p:spPr>
          <a:xfrm>
            <a:off x="4125705" y="5741715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Voice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Connector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45CABA-0ADC-476F-A853-714B1D91B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0162" y="5067647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98F96D-0DD2-493F-AE71-58C7BB23CBD4}"/>
              </a:ext>
            </a:extLst>
          </p:cNvPr>
          <p:cNvSpPr txBox="1"/>
          <p:nvPr/>
        </p:nvSpPr>
        <p:spPr>
          <a:xfrm>
            <a:off x="7759471" y="5831445"/>
            <a:ext cx="23019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</a:t>
            </a:r>
          </a:p>
          <a:p>
            <a:pPr algn="ctr"/>
            <a:r>
              <a:rPr lang="en-US" sz="1400" dirty="0"/>
              <a:t>Transcribe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3CDD32-5BA0-4497-BFD1-3C5DBD52F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4823" y="5079063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5F081-0E04-4550-BB46-8AEDB651AAD2}"/>
              </a:ext>
            </a:extLst>
          </p:cNvPr>
          <p:cNvSpPr txBox="1"/>
          <p:nvPr/>
        </p:nvSpPr>
        <p:spPr>
          <a:xfrm>
            <a:off x="2380275" y="1079152"/>
            <a:ext cx="14523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Application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AFC763-B070-4BF6-870F-544077F362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424" y="161972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651A53D-B49E-415E-BAE8-B141CB8E83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8839" y="2083994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E17F784-9787-4AA9-BA68-473EFB1548C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988" y="2964402"/>
            <a:ext cx="376266" cy="376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2940F1-7A00-4AE2-885A-3CED55D6AE74}"/>
              </a:ext>
            </a:extLst>
          </p:cNvPr>
          <p:cNvSpPr txBox="1"/>
          <p:nvPr/>
        </p:nvSpPr>
        <p:spPr>
          <a:xfrm>
            <a:off x="550932" y="3399244"/>
            <a:ext cx="145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</a:p>
          <a:p>
            <a:pPr algn="ctr"/>
            <a:r>
              <a:rPr lang="en-US" sz="1400" dirty="0"/>
              <a:t>Chime SDK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81D5D-8148-465A-90A2-3D8970CBAA17}"/>
              </a:ext>
            </a:extLst>
          </p:cNvPr>
          <p:cNvSpPr txBox="1"/>
          <p:nvPr/>
        </p:nvSpPr>
        <p:spPr>
          <a:xfrm>
            <a:off x="3057971" y="2454150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SDK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9C9FE-587B-4D38-B1AE-24D11C7A8C1D}"/>
              </a:ext>
            </a:extLst>
          </p:cNvPr>
          <p:cNvSpPr txBox="1"/>
          <p:nvPr/>
        </p:nvSpPr>
        <p:spPr>
          <a:xfrm>
            <a:off x="4129147" y="2376629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Control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FEF04A6-4EB9-4633-BBE4-1D8791AC0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31881" y="1616833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E2F88F-BC8D-4F1D-A8F2-968B4AFCB87F}"/>
              </a:ext>
            </a:extLst>
          </p:cNvPr>
          <p:cNvSpPr txBox="1"/>
          <p:nvPr/>
        </p:nvSpPr>
        <p:spPr>
          <a:xfrm>
            <a:off x="6432541" y="4167074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Data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E2F926B-5C42-43E3-B5AF-9A297C37C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8651" y="3407278"/>
            <a:ext cx="711200" cy="711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5CB943-4490-48C6-8F9A-9B5B4C19FD70}"/>
              </a:ext>
            </a:extLst>
          </p:cNvPr>
          <p:cNvSpPr/>
          <p:nvPr/>
        </p:nvSpPr>
        <p:spPr>
          <a:xfrm>
            <a:off x="6394537" y="3162802"/>
            <a:ext cx="2249875" cy="153621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IAD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F97C174-F785-4EA8-9D74-5D89573B79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97102" y="3174240"/>
            <a:ext cx="330200" cy="330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115C56-6DB6-49B9-A081-0E903E311349}"/>
              </a:ext>
            </a:extLst>
          </p:cNvPr>
          <p:cNvSpPr txBox="1"/>
          <p:nvPr/>
        </p:nvSpPr>
        <p:spPr>
          <a:xfrm>
            <a:off x="9460430" y="4161484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Data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C721D88-A3A7-46FD-BF40-8FD1C5F6B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3164" y="3401688"/>
            <a:ext cx="711200" cy="7112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6107D73-C158-4683-AC16-9E902EC3FDCB}"/>
              </a:ext>
            </a:extLst>
          </p:cNvPr>
          <p:cNvSpPr/>
          <p:nvPr/>
        </p:nvSpPr>
        <p:spPr>
          <a:xfrm>
            <a:off x="9209628" y="3157212"/>
            <a:ext cx="2301905" cy="153621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SYD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3508B99-F032-4075-B6D7-00EEE62C28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3734" y="3159789"/>
            <a:ext cx="330200" cy="330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E90B970-A0AB-4549-870C-37D61BF3A1B5}"/>
              </a:ext>
            </a:extLst>
          </p:cNvPr>
          <p:cNvSpPr txBox="1"/>
          <p:nvPr/>
        </p:nvSpPr>
        <p:spPr>
          <a:xfrm>
            <a:off x="8574768" y="3585006"/>
            <a:ext cx="779701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C1ACFF-DAAE-464B-9D0A-B3B21F4C823C}"/>
              </a:ext>
            </a:extLst>
          </p:cNvPr>
          <p:cNvSpPr txBox="1"/>
          <p:nvPr/>
        </p:nvSpPr>
        <p:spPr>
          <a:xfrm>
            <a:off x="7806284" y="4076253"/>
            <a:ext cx="231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14 AWS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regions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07649C-5ABD-4127-9CED-9AEAE5BE3AD7}"/>
              </a:ext>
            </a:extLst>
          </p:cNvPr>
          <p:cNvSpPr txBox="1"/>
          <p:nvPr/>
        </p:nvSpPr>
        <p:spPr>
          <a:xfrm>
            <a:off x="2341538" y="3514866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PSTN Media</a:t>
            </a:r>
          </a:p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9A1BDF3-378D-4061-9AA3-8C518A1DB9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2591" y="4016391"/>
            <a:ext cx="711200" cy="711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B12EC5-A697-44B6-BC7D-B9E022AAEBC4}"/>
              </a:ext>
            </a:extLst>
          </p:cNvPr>
          <p:cNvSpPr txBox="1"/>
          <p:nvPr/>
        </p:nvSpPr>
        <p:spPr>
          <a:xfrm>
            <a:off x="6148170" y="236161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</a:p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5143A2D-9C75-4D16-BCAE-84D9920B76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43522" y="1613291"/>
            <a:ext cx="7112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30E0BFD-DFA4-46F7-9E65-56F819A59CC0}"/>
              </a:ext>
            </a:extLst>
          </p:cNvPr>
          <p:cNvSpPr txBox="1"/>
          <p:nvPr/>
        </p:nvSpPr>
        <p:spPr>
          <a:xfrm>
            <a:off x="7696075" y="2308260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4FFD3-428A-43C6-974E-2FDC3ED236D4}"/>
              </a:ext>
            </a:extLst>
          </p:cNvPr>
          <p:cNvSpPr txBox="1"/>
          <p:nvPr/>
        </p:nvSpPr>
        <p:spPr>
          <a:xfrm>
            <a:off x="9195965" y="2325359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a typeface="Amazon Ember" panose="020B0603020204020204" pitchFamily="34" charset="0"/>
                <a:cs typeface="Amazon Ember" panose="020B0603020204020204" pitchFamily="34" charset="0"/>
              </a:rPr>
              <a:t>Amazon Simple </a:t>
            </a:r>
          </a:p>
          <a:p>
            <a:pPr algn="ctr"/>
            <a:r>
              <a:rPr lang="en-US" sz="1400" dirty="0">
                <a:ea typeface="Amazon Ember" panose="020B0603020204020204" pitchFamily="34" charset="0"/>
                <a:cs typeface="Amazon Ember" panose="020B0603020204020204" pitchFamily="34" charset="0"/>
              </a:rPr>
              <a:t>Queue Service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70CF5DD-BC12-4A22-A4D8-6F756EA7E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55602" y="1613291"/>
            <a:ext cx="711200" cy="711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F91C7FE-7742-4B27-AAA2-8650F20C89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49300" y="1630390"/>
            <a:ext cx="711200" cy="711200"/>
          </a:xfrm>
          <a:prstGeom prst="rect">
            <a:avLst/>
          </a:prstGeom>
        </p:spPr>
      </p:pic>
      <p:cxnSp>
        <p:nvCxnSpPr>
          <p:cNvPr id="40" name="Elbow Connector 61">
            <a:extLst>
              <a:ext uri="{FF2B5EF4-FFF2-40B4-BE49-F238E27FC236}">
                <a16:creationId xmlns:a16="http://schemas.microsoft.com/office/drawing/2014/main" id="{58441773-E8A5-4C81-8D47-D4E2978DE1B7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643081" y="1968891"/>
            <a:ext cx="1300441" cy="354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4">
            <a:extLst>
              <a:ext uri="{FF2B5EF4-FFF2-40B4-BE49-F238E27FC236}">
                <a16:creationId xmlns:a16="http://schemas.microsoft.com/office/drawing/2014/main" id="{689332D7-19FA-4FD0-A0D8-4479C72CDA17}"/>
              </a:ext>
            </a:extLst>
          </p:cNvPr>
          <p:cNvCxnSpPr>
            <a:cxnSpLocks/>
            <a:stCxn id="21" idx="3"/>
            <a:endCxn id="38" idx="0"/>
          </p:cNvCxnSpPr>
          <p:nvPr/>
        </p:nvCxnSpPr>
        <p:spPr>
          <a:xfrm flipV="1">
            <a:off x="5643081" y="1613291"/>
            <a:ext cx="3168121" cy="359142"/>
          </a:xfrm>
          <a:prstGeom prst="bentConnector4">
            <a:avLst>
              <a:gd name="adj1" fmla="val 24996"/>
              <a:gd name="adj2" fmla="val 163652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>
            <a:extLst>
              <a:ext uri="{FF2B5EF4-FFF2-40B4-BE49-F238E27FC236}">
                <a16:creationId xmlns:a16="http://schemas.microsoft.com/office/drawing/2014/main" id="{30C10FA0-B85C-4E88-9829-F9BD80B8D8F6}"/>
              </a:ext>
            </a:extLst>
          </p:cNvPr>
          <p:cNvCxnSpPr>
            <a:cxnSpLocks/>
            <a:stCxn id="21" idx="3"/>
            <a:endCxn id="39" idx="0"/>
          </p:cNvCxnSpPr>
          <p:nvPr/>
        </p:nvCxnSpPr>
        <p:spPr>
          <a:xfrm flipV="1">
            <a:off x="5643081" y="1630390"/>
            <a:ext cx="4661819" cy="342043"/>
          </a:xfrm>
          <a:prstGeom prst="bentConnector4">
            <a:avLst>
              <a:gd name="adj1" fmla="val 17071"/>
              <a:gd name="adj2" fmla="val 170797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84">
            <a:extLst>
              <a:ext uri="{FF2B5EF4-FFF2-40B4-BE49-F238E27FC236}">
                <a16:creationId xmlns:a16="http://schemas.microsoft.com/office/drawing/2014/main" id="{B3C72342-BAC1-4B78-875F-BC115F4E574A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rot="5400000">
            <a:off x="5960423" y="3453818"/>
            <a:ext cx="949169" cy="227848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97">
            <a:extLst>
              <a:ext uri="{FF2B5EF4-FFF2-40B4-BE49-F238E27FC236}">
                <a16:creationId xmlns:a16="http://schemas.microsoft.com/office/drawing/2014/main" id="{C97A2857-3655-478F-B482-EB5BBE5066FB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>
            <a:off x="5651363" y="5423247"/>
            <a:ext cx="1291055" cy="571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0">
            <a:extLst>
              <a:ext uri="{FF2B5EF4-FFF2-40B4-BE49-F238E27FC236}">
                <a16:creationId xmlns:a16="http://schemas.microsoft.com/office/drawing/2014/main" id="{4FC17AFF-1275-41AF-B20C-555B0A355CCE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>
            <a:off x="7653617" y="5428963"/>
            <a:ext cx="901206" cy="570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07">
            <a:extLst>
              <a:ext uri="{FF2B5EF4-FFF2-40B4-BE49-F238E27FC236}">
                <a16:creationId xmlns:a16="http://schemas.microsoft.com/office/drawing/2014/main" id="{95F0832C-B5E2-4211-970F-C28B41C092AC}"/>
              </a:ext>
            </a:extLst>
          </p:cNvPr>
          <p:cNvCxnSpPr>
            <a:cxnSpLocks/>
            <a:stCxn id="11" idx="1"/>
            <a:endCxn id="33" idx="3"/>
          </p:cNvCxnSpPr>
          <p:nvPr/>
        </p:nvCxnSpPr>
        <p:spPr>
          <a:xfrm rot="10800000">
            <a:off x="3453792" y="4371991"/>
            <a:ext cx="1486371" cy="105125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0">
            <a:extLst>
              <a:ext uri="{FF2B5EF4-FFF2-40B4-BE49-F238E27FC236}">
                <a16:creationId xmlns:a16="http://schemas.microsoft.com/office/drawing/2014/main" id="{09F15116-DB56-4EC0-B9DB-B0983113FC69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3127357" y="3610443"/>
            <a:ext cx="344183" cy="3992627"/>
          </a:xfrm>
          <a:prstGeom prst="bentConnector4">
            <a:avLst>
              <a:gd name="adj1" fmla="val -172536"/>
              <a:gd name="adj2" fmla="val 87766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53">
            <a:extLst>
              <a:ext uri="{FF2B5EF4-FFF2-40B4-BE49-F238E27FC236}">
                <a16:creationId xmlns:a16="http://schemas.microsoft.com/office/drawing/2014/main" id="{9C50E21D-EFFE-4991-A7F6-87406C24ABA6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3444624" y="1972433"/>
            <a:ext cx="1487257" cy="288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69">
            <a:extLst>
              <a:ext uri="{FF2B5EF4-FFF2-40B4-BE49-F238E27FC236}">
                <a16:creationId xmlns:a16="http://schemas.microsoft.com/office/drawing/2014/main" id="{F87A00B4-7947-45F1-AEA1-ECE26BBC8BF5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1465254" y="2328033"/>
            <a:ext cx="3822227" cy="82450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76">
            <a:extLst>
              <a:ext uri="{FF2B5EF4-FFF2-40B4-BE49-F238E27FC236}">
                <a16:creationId xmlns:a16="http://schemas.microsoft.com/office/drawing/2014/main" id="{A4DD041E-0860-468E-A2D8-E8B32A6288BA}"/>
              </a:ext>
            </a:extLst>
          </p:cNvPr>
          <p:cNvCxnSpPr>
            <a:cxnSpLocks/>
            <a:stCxn id="6" idx="0"/>
            <a:endCxn id="15" idx="1"/>
          </p:cNvCxnSpPr>
          <p:nvPr/>
        </p:nvCxnSpPr>
        <p:spPr>
          <a:xfrm rot="5400000" flipH="1" flipV="1">
            <a:off x="1538492" y="1274114"/>
            <a:ext cx="493725" cy="189613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85">
            <a:extLst>
              <a:ext uri="{FF2B5EF4-FFF2-40B4-BE49-F238E27FC236}">
                <a16:creationId xmlns:a16="http://schemas.microsoft.com/office/drawing/2014/main" id="{B082D87A-F50C-4D24-8431-7D303F60A1F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1465254" y="3152535"/>
            <a:ext cx="5753397" cy="610343"/>
          </a:xfrm>
          <a:prstGeom prst="bentConnector3">
            <a:avLst>
              <a:gd name="adj1" fmla="val 66471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7F597139-B937-4876-851A-47FC2B90B4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9831" y="4532622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62CE1CA-2034-4E54-8293-B23352E4B40F}"/>
              </a:ext>
            </a:extLst>
          </p:cNvPr>
          <p:cNvSpPr txBox="1"/>
          <p:nvPr/>
        </p:nvSpPr>
        <p:spPr>
          <a:xfrm>
            <a:off x="3058963" y="4902778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SDK</a:t>
            </a:r>
          </a:p>
        </p:txBody>
      </p:sp>
    </p:spTree>
    <p:extLst>
      <p:ext uri="{BB962C8B-B14F-4D97-AF65-F5344CB8AC3E}">
        <p14:creationId xmlns:p14="http://schemas.microsoft.com/office/powerpoint/2010/main" val="29919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CCD-140A-496E-B06D-B7806B1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application: meeting and attendee creation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71A20-69B2-4303-AC3A-ED1A81AC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66">
            <a:extLst>
              <a:ext uri="{FF2B5EF4-FFF2-40B4-BE49-F238E27FC236}">
                <a16:creationId xmlns:a16="http://schemas.microsoft.com/office/drawing/2014/main" id="{C6D20C60-6790-47C5-9E9C-E917CB65E75E}"/>
              </a:ext>
            </a:extLst>
          </p:cNvPr>
          <p:cNvSpPr txBox="1">
            <a:spLocks/>
          </p:cNvSpPr>
          <p:nvPr/>
        </p:nvSpPr>
        <p:spPr>
          <a:xfrm>
            <a:off x="6210080" y="1613417"/>
            <a:ext cx="5715000" cy="409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Courier New" panose="02070309020205020404" pitchFamily="49" charset="0"/>
              <a:buChar char="o"/>
              <a:defRPr sz="18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Integrate the AWS SDK actions into a service application: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CreateMeeting</a:t>
            </a:r>
            <a:endParaRPr lang="en-US" sz="2000" dirty="0"/>
          </a:p>
          <a:p>
            <a:pPr lvl="1"/>
            <a:r>
              <a:rPr lang="en-US" sz="1600" dirty="0"/>
              <a:t>Params: Configuration, </a:t>
            </a:r>
            <a:r>
              <a:rPr lang="en-US" sz="1600" dirty="0" err="1"/>
              <a:t>MediaRegion</a:t>
            </a:r>
            <a:endParaRPr lang="en-US" sz="1600" dirty="0"/>
          </a:p>
          <a:p>
            <a:pPr lvl="1"/>
            <a:r>
              <a:rPr lang="en-US" sz="1600" dirty="0"/>
              <a:t>Response: </a:t>
            </a:r>
            <a:r>
              <a:rPr lang="en-US" sz="1600" dirty="0" err="1"/>
              <a:t>MeetingId</a:t>
            </a:r>
            <a:r>
              <a:rPr lang="en-US" sz="1600" dirty="0"/>
              <a:t>, </a:t>
            </a:r>
            <a:r>
              <a:rPr lang="en-US" sz="1600" dirty="0" err="1"/>
              <a:t>MeetingSessionUrls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CreateAttendee</a:t>
            </a:r>
            <a:endParaRPr lang="en-US" sz="2000" dirty="0"/>
          </a:p>
          <a:p>
            <a:pPr lvl="1"/>
            <a:r>
              <a:rPr lang="en-US" sz="1600" dirty="0"/>
              <a:t>Params: </a:t>
            </a:r>
            <a:r>
              <a:rPr lang="en-US" sz="1600" dirty="0" err="1"/>
              <a:t>ExternalUserId</a:t>
            </a:r>
            <a:endParaRPr lang="en-US" sz="1600" dirty="0"/>
          </a:p>
          <a:p>
            <a:pPr lvl="1"/>
            <a:r>
              <a:rPr lang="en-US" sz="1600" dirty="0"/>
              <a:t>Response: </a:t>
            </a:r>
            <a:r>
              <a:rPr lang="en-US" sz="1600" dirty="0" err="1"/>
              <a:t>ExternalUserId</a:t>
            </a:r>
            <a:r>
              <a:rPr lang="en-US" sz="1600" dirty="0"/>
              <a:t>, </a:t>
            </a:r>
            <a:r>
              <a:rPr lang="en-US" sz="1600" dirty="0" err="1"/>
              <a:t>AttendeeId</a:t>
            </a:r>
            <a:r>
              <a:rPr lang="en-US" sz="1600" dirty="0"/>
              <a:t>, </a:t>
            </a:r>
            <a:r>
              <a:rPr lang="en-US" sz="1600" dirty="0" err="1"/>
              <a:t>JoinToken</a:t>
            </a:r>
            <a:endParaRPr lang="en-US" sz="1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49BE-0A00-4F07-96E1-8B6CED68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08" y="3231045"/>
            <a:ext cx="654202" cy="65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2BB3E-7ED4-4EE8-883F-EDEC2AB277F4}"/>
              </a:ext>
            </a:extLst>
          </p:cNvPr>
          <p:cNvSpPr txBox="1"/>
          <p:nvPr/>
        </p:nvSpPr>
        <p:spPr>
          <a:xfrm>
            <a:off x="-86030" y="3880400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83B82-18DC-48AE-808B-9E73B9AFC10B}"/>
              </a:ext>
            </a:extLst>
          </p:cNvPr>
          <p:cNvSpPr txBox="1"/>
          <p:nvPr/>
        </p:nvSpPr>
        <p:spPr>
          <a:xfrm>
            <a:off x="2089159" y="2668542"/>
            <a:ext cx="145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Application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A0392C-D58C-45EB-8D4B-074ABF22C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9748" y="3196370"/>
            <a:ext cx="711200" cy="711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6D53FD1-DDF4-46A4-9DE9-745FB72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163" y="3660644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D26C502-2ABC-4F85-9ACE-2A549342B9C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312" y="3726402"/>
            <a:ext cx="376266" cy="37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5FDA6-C01F-4C85-9508-C73A44992737}"/>
              </a:ext>
            </a:extLst>
          </p:cNvPr>
          <p:cNvSpPr txBox="1"/>
          <p:nvPr/>
        </p:nvSpPr>
        <p:spPr>
          <a:xfrm>
            <a:off x="410256" y="4161244"/>
            <a:ext cx="145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</a:p>
          <a:p>
            <a:pPr algn="ctr"/>
            <a:r>
              <a:rPr lang="en-US" sz="1400" dirty="0"/>
              <a:t>Chime SDK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86E8B-BAC4-4A59-AADC-FD8B9373B369}"/>
              </a:ext>
            </a:extLst>
          </p:cNvPr>
          <p:cNvSpPr txBox="1"/>
          <p:nvPr/>
        </p:nvSpPr>
        <p:spPr>
          <a:xfrm>
            <a:off x="2784295" y="403080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SDK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C0867-3044-484E-969C-2D76C83C3ACD}"/>
              </a:ext>
            </a:extLst>
          </p:cNvPr>
          <p:cNvSpPr txBox="1"/>
          <p:nvPr/>
        </p:nvSpPr>
        <p:spPr>
          <a:xfrm>
            <a:off x="3872096" y="3953279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Control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5B85AD0-BC95-40CF-83B2-49CA73CC2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4830" y="3193483"/>
            <a:ext cx="711200" cy="711200"/>
          </a:xfrm>
          <a:prstGeom prst="rect">
            <a:avLst/>
          </a:prstGeom>
        </p:spPr>
      </p:pic>
      <p:cxnSp>
        <p:nvCxnSpPr>
          <p:cNvPr id="15" name="Elbow Connector 61">
            <a:extLst>
              <a:ext uri="{FF2B5EF4-FFF2-40B4-BE49-F238E27FC236}">
                <a16:creationId xmlns:a16="http://schemas.microsoft.com/office/drawing/2014/main" id="{630BFEC3-6B45-4E6B-AE47-8F7A87E0F2B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170948" y="3549083"/>
            <a:ext cx="1503882" cy="288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63">
            <a:extLst>
              <a:ext uri="{FF2B5EF4-FFF2-40B4-BE49-F238E27FC236}">
                <a16:creationId xmlns:a16="http://schemas.microsoft.com/office/drawing/2014/main" id="{D738EDC2-927D-400C-B239-9355019A8D4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023710" y="3551970"/>
            <a:ext cx="1436038" cy="61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3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E446-DD3A-4BCC-AD1D-2892EE4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application: meeting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14BE3-B423-4ACF-B04D-771B0D35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ABF6D7-5A8D-44C0-81DB-57B1DEA5DA64}"/>
              </a:ext>
            </a:extLst>
          </p:cNvPr>
          <p:cNvSpPr txBox="1">
            <a:spLocks/>
          </p:cNvSpPr>
          <p:nvPr/>
        </p:nvSpPr>
        <p:spPr>
          <a:xfrm>
            <a:off x="6424350" y="1209193"/>
            <a:ext cx="5497775" cy="5148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Courier New" panose="02070309020205020404" pitchFamily="49" charset="0"/>
              <a:buChar char="o"/>
              <a:defRPr sz="18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Integrate Amazon Chime SDK into your web application: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Populate meeting configuration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meeting session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Setup capture and render devices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Add observers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Start audio or audio-video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Bind video tiles to HTML elements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F6559C-50C6-419C-A4D1-E35AFE2E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84" y="2750397"/>
            <a:ext cx="654202" cy="65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26239-9256-41E8-8803-5E8F42CE223B}"/>
              </a:ext>
            </a:extLst>
          </p:cNvPr>
          <p:cNvSpPr txBox="1"/>
          <p:nvPr/>
        </p:nvSpPr>
        <p:spPr>
          <a:xfrm>
            <a:off x="45590" y="3399509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000338-4C9A-4D09-A000-FC2344D4B6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988" y="3245754"/>
            <a:ext cx="376266" cy="37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04D41-7DB4-44B8-9329-1EEB8ADC7882}"/>
              </a:ext>
            </a:extLst>
          </p:cNvPr>
          <p:cNvSpPr txBox="1"/>
          <p:nvPr/>
        </p:nvSpPr>
        <p:spPr>
          <a:xfrm>
            <a:off x="550932" y="3680596"/>
            <a:ext cx="145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</a:p>
          <a:p>
            <a:pPr algn="ctr"/>
            <a:r>
              <a:rPr lang="en-US" sz="1400" dirty="0"/>
              <a:t>Chime SDK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C14F-0BB8-466C-94E4-DB8CE704BA95}"/>
              </a:ext>
            </a:extLst>
          </p:cNvPr>
          <p:cNvSpPr txBox="1"/>
          <p:nvPr/>
        </p:nvSpPr>
        <p:spPr>
          <a:xfrm>
            <a:off x="1953375" y="2353168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Control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6738FD-BB3A-4D32-BDFD-3E1E93C3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6109" y="1593372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A635D1-ED59-4D3B-968D-01660D25E4ED}"/>
              </a:ext>
            </a:extLst>
          </p:cNvPr>
          <p:cNvSpPr txBox="1"/>
          <p:nvPr/>
        </p:nvSpPr>
        <p:spPr>
          <a:xfrm>
            <a:off x="3833557" y="3837110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Data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50830E-B300-44B0-B6E8-22662DA8B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67" y="3077314"/>
            <a:ext cx="711200" cy="711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6DCF94-7C2E-455B-84D2-B3498E4B4694}"/>
              </a:ext>
            </a:extLst>
          </p:cNvPr>
          <p:cNvSpPr/>
          <p:nvPr/>
        </p:nvSpPr>
        <p:spPr>
          <a:xfrm>
            <a:off x="3795553" y="2832838"/>
            <a:ext cx="2249875" cy="153621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IAD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F53728C-E64B-4533-81B2-2F209FF47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3830" y="2844276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49D47A-9BE7-4768-935A-D87D9CF9D414}"/>
              </a:ext>
            </a:extLst>
          </p:cNvPr>
          <p:cNvSpPr txBox="1"/>
          <p:nvPr/>
        </p:nvSpPr>
        <p:spPr>
          <a:xfrm>
            <a:off x="3839051" y="5834223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Data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91B085-15CC-42BE-AFBA-59A7FE460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1785" y="5074427"/>
            <a:ext cx="711200" cy="711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8FDA39-FC67-4276-A4D3-1FB08B460DFC}"/>
              </a:ext>
            </a:extLst>
          </p:cNvPr>
          <p:cNvSpPr/>
          <p:nvPr/>
        </p:nvSpPr>
        <p:spPr>
          <a:xfrm>
            <a:off x="3780700" y="4825873"/>
            <a:ext cx="2301905" cy="153621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SYD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D1987C6-DDB0-416D-BB32-869C25024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4806" y="4828450"/>
            <a:ext cx="3302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A6231F-EBBD-4246-B790-A3A33E1E7BE9}"/>
              </a:ext>
            </a:extLst>
          </p:cNvPr>
          <p:cNvSpPr txBox="1"/>
          <p:nvPr/>
        </p:nvSpPr>
        <p:spPr>
          <a:xfrm>
            <a:off x="4625017" y="3986051"/>
            <a:ext cx="779701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1FCE0-32EF-4723-BCEF-CD542CCA8E5D}"/>
              </a:ext>
            </a:extLst>
          </p:cNvPr>
          <p:cNvSpPr txBox="1"/>
          <p:nvPr/>
        </p:nvSpPr>
        <p:spPr>
          <a:xfrm>
            <a:off x="3856533" y="4477298"/>
            <a:ext cx="231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14 AWS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regions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1" name="Elbow Connector 55">
            <a:extLst>
              <a:ext uri="{FF2B5EF4-FFF2-40B4-BE49-F238E27FC236}">
                <a16:creationId xmlns:a16="http://schemas.microsoft.com/office/drawing/2014/main" id="{3F208A28-552C-4244-82EA-1B346EC2664B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1368224" y="1857869"/>
            <a:ext cx="1296782" cy="147898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57">
            <a:extLst>
              <a:ext uri="{FF2B5EF4-FFF2-40B4-BE49-F238E27FC236}">
                <a16:creationId xmlns:a16="http://schemas.microsoft.com/office/drawing/2014/main" id="{A1009821-08AF-486C-AE85-0AACA903051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1465254" y="3432914"/>
            <a:ext cx="3154413" cy="97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66">
            <a:extLst>
              <a:ext uri="{FF2B5EF4-FFF2-40B4-BE49-F238E27FC236}">
                <a16:creationId xmlns:a16="http://schemas.microsoft.com/office/drawing/2014/main" id="{CCFB649C-C0EC-4604-9B82-15E47C3F9188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3467309" y="1948972"/>
            <a:ext cx="1507958" cy="1128342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D556-75E7-4F69-9EF9-F57D43B4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PSTN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DD969-19BA-47B5-B9B5-9E31B58CD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448F71B-D386-48C7-A36B-F5CB30A14C42}"/>
              </a:ext>
            </a:extLst>
          </p:cNvPr>
          <p:cNvSpPr txBox="1">
            <a:spLocks/>
          </p:cNvSpPr>
          <p:nvPr/>
        </p:nvSpPr>
        <p:spPr>
          <a:xfrm>
            <a:off x="5920407" y="1063777"/>
            <a:ext cx="6013695" cy="59787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Courier New" panose="02070309020205020404" pitchFamily="49" charset="0"/>
              <a:buChar char="o"/>
              <a:defRPr sz="18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577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Leverage Amazon Chime Voice Connector to enable PSTN joins: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voice connector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Purchase a phone number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Configure origination to send calls to the Attendant Service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Implement conference lookup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On success, invoke </a:t>
            </a:r>
            <a:r>
              <a:rPr lang="en-US" sz="1800" dirty="0" err="1">
                <a:solidFill>
                  <a:schemeClr val="tx1"/>
                </a:solidFill>
              </a:rPr>
              <a:t>CreateAttendee</a:t>
            </a:r>
            <a:r>
              <a:rPr lang="en-US" sz="1800" dirty="0">
                <a:solidFill>
                  <a:schemeClr val="tx1"/>
                </a:solidFill>
              </a:rPr>
              <a:t> to retrieve a Session Initiation Protocol (SIP) Uniform Resource Identifier (URI) for joining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Configure termination to send calls to the SIP URI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C0101E-4AB0-4305-A316-DEB33D92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9" y="2958726"/>
            <a:ext cx="896163" cy="94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925C2-2A92-4246-B6AC-608520A1A1D8}"/>
              </a:ext>
            </a:extLst>
          </p:cNvPr>
          <p:cNvSpPr txBox="1"/>
          <p:nvPr/>
        </p:nvSpPr>
        <p:spPr>
          <a:xfrm>
            <a:off x="918501" y="5122190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Voice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Connector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AC9337-EFC1-41EE-9B2B-313409A4B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958" y="4448122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49992-B94E-4901-A372-4A26E05D925C}"/>
              </a:ext>
            </a:extLst>
          </p:cNvPr>
          <p:cNvSpPr txBox="1"/>
          <p:nvPr/>
        </p:nvSpPr>
        <p:spPr>
          <a:xfrm>
            <a:off x="2810053" y="5125857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Data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40533B4-EDC7-4BCA-B24F-5639F1F58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6163" y="4448121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947DC-67E9-42F8-B80B-550FD76293A3}"/>
              </a:ext>
            </a:extLst>
          </p:cNvPr>
          <p:cNvSpPr txBox="1"/>
          <p:nvPr/>
        </p:nvSpPr>
        <p:spPr>
          <a:xfrm>
            <a:off x="1305296" y="1251663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PSTN </a:t>
            </a:r>
          </a:p>
          <a:p>
            <a:pPr algn="ctr"/>
            <a:r>
              <a:rPr lang="en-US" sz="1400" dirty="0"/>
              <a:t>Meeting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E0F54D7-D12B-47BC-B188-4370D0BA1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2957" y="1763218"/>
            <a:ext cx="711200" cy="711200"/>
          </a:xfrm>
          <a:prstGeom prst="rect">
            <a:avLst/>
          </a:prstGeom>
        </p:spPr>
      </p:pic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83472FEE-6F45-4A78-85FD-3D0BFA90CCE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16200000" flipV="1">
            <a:off x="1101706" y="3461269"/>
            <a:ext cx="1973704" cy="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4E5069-8287-435E-8D7D-3DD5B90E06A4}"/>
              </a:ext>
            </a:extLst>
          </p:cNvPr>
          <p:cNvSpPr txBox="1"/>
          <p:nvPr/>
        </p:nvSpPr>
        <p:spPr>
          <a:xfrm>
            <a:off x="-7716" y="3899274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Phone</a:t>
            </a:r>
          </a:p>
        </p:txBody>
      </p:sp>
      <p:cxnSp>
        <p:nvCxnSpPr>
          <p:cNvPr id="14" name="Elbow Connector 19">
            <a:extLst>
              <a:ext uri="{FF2B5EF4-FFF2-40B4-BE49-F238E27FC236}">
                <a16:creationId xmlns:a16="http://schemas.microsoft.com/office/drawing/2014/main" id="{EA0C2978-0226-49D3-A227-613658B8FB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74132" y="3429000"/>
            <a:ext cx="758826" cy="137472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3">
            <a:extLst>
              <a:ext uri="{FF2B5EF4-FFF2-40B4-BE49-F238E27FC236}">
                <a16:creationId xmlns:a16="http://schemas.microsoft.com/office/drawing/2014/main" id="{A757AD55-15AE-452D-A261-B792E4B5D33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444158" y="4803721"/>
            <a:ext cx="1152005" cy="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E9E440-0D95-42ED-984E-96E8161D9D77}"/>
              </a:ext>
            </a:extLst>
          </p:cNvPr>
          <p:cNvSpPr txBox="1"/>
          <p:nvPr/>
        </p:nvSpPr>
        <p:spPr>
          <a:xfrm>
            <a:off x="2865246" y="2809317"/>
            <a:ext cx="23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Chime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Media </a:t>
            </a:r>
            <a:r>
              <a:rPr lang="pt" sz="1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Control</a:t>
            </a:r>
            <a:r>
              <a:rPr lang="pt" sz="1400" dirty="0">
                <a:ea typeface="Amazon Ember" panose="020B0603020204020204" pitchFamily="34" charset="0"/>
                <a:cs typeface="Amazon Ember" panose="020B0603020204020204" pitchFamily="34" charset="0"/>
              </a:rPr>
              <a:t> Plane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625A47F-5B8B-4530-9AA3-9A6D2CABE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7980" y="2131582"/>
            <a:ext cx="711200" cy="711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87843C1-6530-4BB7-8BD1-0DA54D45F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2817" y="2259486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F159A5-AD61-4F85-A973-D5D82A7EAAF5}"/>
              </a:ext>
            </a:extLst>
          </p:cNvPr>
          <p:cNvSpPr txBox="1"/>
          <p:nvPr/>
        </p:nvSpPr>
        <p:spPr>
          <a:xfrm>
            <a:off x="2061949" y="262964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SDK</a:t>
            </a:r>
          </a:p>
        </p:txBody>
      </p:sp>
      <p:cxnSp>
        <p:nvCxnSpPr>
          <p:cNvPr id="20" name="Elbow Connector 39">
            <a:extLst>
              <a:ext uri="{FF2B5EF4-FFF2-40B4-BE49-F238E27FC236}">
                <a16:creationId xmlns:a16="http://schemas.microsoft.com/office/drawing/2014/main" id="{DF5E3427-1916-4477-8797-531945E25713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2752717" y="2487182"/>
            <a:ext cx="915263" cy="7254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2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8E10-5266-44F4-8C1C-C0BC29E3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PSTN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0AF86-FFB0-41C4-8730-95F894B85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3C387-D58A-43C5-A467-F9D29F3D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9" y="960618"/>
            <a:ext cx="11032762" cy="53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D15C-6E15-4CED-8E69-0FC7284F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CloudWatch Events, Metrics, Logs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44AAF-9A61-4B8F-A59E-BC8067E6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52099-F8C7-4214-80C7-47F62E7AEA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93" y="1478216"/>
            <a:ext cx="9765323" cy="4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152BC-2FD6-AD4C-A397-1618B759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955FFA-6C87-4241-A900-660965486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28817"/>
            <a:ext cx="2743200" cy="1616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fld id="{CA93F7F0-4438-4A90-AB24-A1145129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21E43-01AC-4C3C-B8FD-0802C7AD74C9}"/>
              </a:ext>
            </a:extLst>
          </p:cNvPr>
          <p:cNvSpPr txBox="1"/>
          <p:nvPr/>
        </p:nvSpPr>
        <p:spPr>
          <a:xfrm>
            <a:off x="3538248" y="5077838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martin.gillen@mitel.com</a:t>
            </a:r>
          </a:p>
        </p:txBody>
      </p:sp>
    </p:spTree>
    <p:extLst>
      <p:ext uri="{BB962C8B-B14F-4D97-AF65-F5344CB8AC3E}">
        <p14:creationId xmlns:p14="http://schemas.microsoft.com/office/powerpoint/2010/main" val="258346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958C-9B14-5E48-8426-03EE82CB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video conferencing app using Amazon Web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9B34-B848-3747-84A2-5A3DA190CD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Martin Gillen, Software Development Lead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F19D5-D56C-C14E-B21A-7FE2B9DB0C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January 8, 2020</a:t>
            </a:r>
          </a:p>
        </p:txBody>
      </p:sp>
    </p:spTree>
    <p:extLst>
      <p:ext uri="{BB962C8B-B14F-4D97-AF65-F5344CB8AC3E}">
        <p14:creationId xmlns:p14="http://schemas.microsoft.com/office/powerpoint/2010/main" val="670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B19-7E31-435E-8F75-4943734C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want real-time communications in their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E571E-9F46-466D-B120-9524D04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369E-2E4E-4B8A-8C76-C831F89705F1}"/>
              </a:ext>
            </a:extLst>
          </p:cNvPr>
          <p:cNvSpPr txBox="1"/>
          <p:nvPr/>
        </p:nvSpPr>
        <p:spPr>
          <a:xfrm>
            <a:off x="928226" y="1069434"/>
            <a:ext cx="191917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Telehealth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33C74-14BF-4D09-B8A8-42323DF1B5D5}"/>
              </a:ext>
            </a:extLst>
          </p:cNvPr>
          <p:cNvSpPr txBox="1"/>
          <p:nvPr/>
        </p:nvSpPr>
        <p:spPr>
          <a:xfrm>
            <a:off x="3272004" y="1080713"/>
            <a:ext cx="25745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Distance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67CA0-E644-4194-A7BB-F875FD662F34}"/>
              </a:ext>
            </a:extLst>
          </p:cNvPr>
          <p:cNvSpPr txBox="1"/>
          <p:nvPr/>
        </p:nvSpPr>
        <p:spPr>
          <a:xfrm>
            <a:off x="6650472" y="1074854"/>
            <a:ext cx="153598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3F4F3-6008-4523-9799-7ED7AFE70A8B}"/>
              </a:ext>
            </a:extLst>
          </p:cNvPr>
          <p:cNvSpPr txBox="1"/>
          <p:nvPr/>
        </p:nvSpPr>
        <p:spPr>
          <a:xfrm>
            <a:off x="928226" y="3445026"/>
            <a:ext cx="191917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Retail Kiosks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5A821-6F4B-4F7F-9490-51D81275F93F}"/>
              </a:ext>
            </a:extLst>
          </p:cNvPr>
          <p:cNvSpPr txBox="1"/>
          <p:nvPr/>
        </p:nvSpPr>
        <p:spPr>
          <a:xfrm>
            <a:off x="3496638" y="3445026"/>
            <a:ext cx="212523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Sales/Support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987AE-E594-48C5-AE36-C3FAC8478A25}"/>
              </a:ext>
            </a:extLst>
          </p:cNvPr>
          <p:cNvSpPr txBox="1"/>
          <p:nvPr/>
        </p:nvSpPr>
        <p:spPr>
          <a:xfrm>
            <a:off x="6135587" y="3445026"/>
            <a:ext cx="269772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Enterprise Meetings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F9EDD-CBC0-4300-819D-FFDEAD83D7C1}"/>
              </a:ext>
            </a:extLst>
          </p:cNvPr>
          <p:cNvSpPr txBox="1"/>
          <p:nvPr/>
        </p:nvSpPr>
        <p:spPr>
          <a:xfrm>
            <a:off x="9113885" y="1080713"/>
            <a:ext cx="223805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Banking Kiosks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99CB-024E-442C-A9E7-0F3FD69E6E51}"/>
              </a:ext>
            </a:extLst>
          </p:cNvPr>
          <p:cNvSpPr txBox="1"/>
          <p:nvPr/>
        </p:nvSpPr>
        <p:spPr>
          <a:xfrm>
            <a:off x="8934787" y="3475170"/>
            <a:ext cx="259624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Unified Comms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5E14C-B2E0-48DD-B741-81D1B19B1A50}"/>
              </a:ext>
            </a:extLst>
          </p:cNvPr>
          <p:cNvSpPr/>
          <p:nvPr/>
        </p:nvSpPr>
        <p:spPr>
          <a:xfrm>
            <a:off x="1453916" y="6065386"/>
            <a:ext cx="9284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3">
              <a:spcBef>
                <a:spcPts val="1067"/>
              </a:spcBef>
            </a:pPr>
            <a:r>
              <a:rPr lang="en-US" altLang="en-US" sz="2400" dirty="0">
                <a:solidFill>
                  <a:schemeClr val="accent3"/>
                </a:solidFill>
                <a:ea typeface="Amazon Ember Light" panose="020B0403020204020204" pitchFamily="34" charset="0"/>
                <a:cs typeface="Amazon Ember Light" panose="020B0403020204020204" pitchFamily="34" charset="0"/>
              </a:rPr>
              <a:t>Live interactions drive a deeper level of customer engagement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23817-E496-45FC-A6C7-BE07E95398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13" y="1622992"/>
            <a:ext cx="2273397" cy="1516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4497AA-DCDF-4C42-8660-AC007FFAB8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2556" y="1643006"/>
            <a:ext cx="2273397" cy="1515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8882-3528-4267-9989-2DEC09481B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002" y="1622992"/>
            <a:ext cx="2276924" cy="1515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E12745-DA38-4FBB-82AE-8D7F08E6B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97" y="1576486"/>
            <a:ext cx="2269228" cy="1515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A42411-8466-49D7-99CC-6D59CF8DC11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13" y="3989332"/>
            <a:ext cx="2273397" cy="1486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63391D-FA49-42E2-9C2F-9CE2075ABC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806" y="3941375"/>
            <a:ext cx="2383481" cy="153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59B9EB-A7E5-49D4-91B3-CFDE9813FD7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438" y="3940179"/>
            <a:ext cx="2305049" cy="1536144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A97338DF-E9E9-4E28-84B9-C71D84B3DB61}"/>
              </a:ext>
            </a:extLst>
          </p:cNvPr>
          <p:cNvSpPr>
            <a:spLocks/>
          </p:cNvSpPr>
          <p:nvPr/>
        </p:nvSpPr>
        <p:spPr bwMode="auto">
          <a:xfrm>
            <a:off x="669894" y="5714641"/>
            <a:ext cx="10819553" cy="266700"/>
          </a:xfrm>
          <a:custGeom>
            <a:avLst/>
            <a:gdLst>
              <a:gd name="T0" fmla="*/ 5312 w 5312"/>
              <a:gd name="T1" fmla="*/ 0 h 126"/>
              <a:gd name="T2" fmla="*/ 2918 w 5312"/>
              <a:gd name="T3" fmla="*/ 0 h 126"/>
              <a:gd name="T4" fmla="*/ 2658 w 5312"/>
              <a:gd name="T5" fmla="*/ 126 h 126"/>
              <a:gd name="T6" fmla="*/ 2395 w 5312"/>
              <a:gd name="T7" fmla="*/ 0 h 126"/>
              <a:gd name="T8" fmla="*/ 0 w 5312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2" h="126">
                <a:moveTo>
                  <a:pt x="5312" y="0"/>
                </a:moveTo>
                <a:lnTo>
                  <a:pt x="2918" y="0"/>
                </a:lnTo>
                <a:lnTo>
                  <a:pt x="2658" y="126"/>
                </a:lnTo>
                <a:lnTo>
                  <a:pt x="2395" y="0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altLang="en-US" sz="1800">
              <a:solidFill>
                <a:schemeClr val="accent3"/>
              </a:solidFill>
              <a:latin typeface="Amazon Ember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E5C843-CF88-4A45-81AB-E9FA8865922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885" y="3938754"/>
            <a:ext cx="2305049" cy="15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63CF46-5DAA-4114-B35E-511815677F9F}"/>
              </a:ext>
            </a:extLst>
          </p:cNvPr>
          <p:cNvSpPr/>
          <p:nvPr/>
        </p:nvSpPr>
        <p:spPr>
          <a:xfrm>
            <a:off x="686163" y="984738"/>
            <a:ext cx="10928475" cy="2143127"/>
          </a:xfrm>
          <a:prstGeom prst="rect">
            <a:avLst/>
          </a:prstGeom>
          <a:solidFill>
            <a:srgbClr val="2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06A20-C5BD-4020-A83F-BA1E1E01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real-time communications in apps is challenging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89F4B-063C-407D-AAC3-01626B06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90A2C-8D67-413F-A563-216DCF7E97E1}"/>
              </a:ext>
            </a:extLst>
          </p:cNvPr>
          <p:cNvSpPr txBox="1"/>
          <p:nvPr/>
        </p:nvSpPr>
        <p:spPr>
          <a:xfrm>
            <a:off x="8073896" y="3127865"/>
            <a:ext cx="3955912" cy="1523494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Limited Extensibility</a:t>
            </a:r>
          </a:p>
          <a:p>
            <a:pPr algn="ctr" defTabSz="914363"/>
            <a:endParaRPr lang="en-US" altLang="en-US" sz="1500" dirty="0">
              <a:latin typeface="Amazon Ember"/>
            </a:endParaRPr>
          </a:p>
          <a:p>
            <a:pPr algn="ctr" defTabSz="914363"/>
            <a:r>
              <a:rPr lang="en-US" altLang="en-US" sz="1600" dirty="0"/>
              <a:t>Complex 3rd-party integrations</a:t>
            </a:r>
          </a:p>
          <a:p>
            <a:pPr algn="ctr" defTabSz="914363"/>
            <a:r>
              <a:rPr lang="en-US" altLang="en-US" sz="1600" dirty="0"/>
              <a:t>Keep up w/ AI &amp; ML-enabled solutions</a:t>
            </a:r>
          </a:p>
          <a:p>
            <a:pPr algn="ctr" defTabSz="914363"/>
            <a:r>
              <a:rPr lang="en-US" altLang="en-US" sz="1600" dirty="0"/>
              <a:t>Cross-service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284FF-FA2E-4658-8E8A-C0E6B92687C6}"/>
              </a:ext>
            </a:extLst>
          </p:cNvPr>
          <p:cNvSpPr txBox="1"/>
          <p:nvPr/>
        </p:nvSpPr>
        <p:spPr>
          <a:xfrm>
            <a:off x="222075" y="3127865"/>
            <a:ext cx="3789966" cy="155952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Development Overheads</a:t>
            </a:r>
          </a:p>
          <a:p>
            <a:pPr algn="ctr" defTabSz="914363"/>
            <a:r>
              <a:rPr lang="en-US" altLang="en-US" sz="1667" dirty="0">
                <a:latin typeface="Amazon Ember"/>
              </a:rPr>
              <a:t> </a:t>
            </a:r>
          </a:p>
          <a:p>
            <a:pPr algn="ctr" defTabSz="914363"/>
            <a:r>
              <a:rPr lang="en-US" altLang="en-US" sz="1600" dirty="0"/>
              <a:t>Heavy lift to build from scratch</a:t>
            </a:r>
            <a:endParaRPr lang="en-US" sz="1600" dirty="0"/>
          </a:p>
          <a:p>
            <a:pPr algn="ctr" defTabSz="914363"/>
            <a:r>
              <a:rPr lang="en-US" sz="1600" dirty="0"/>
              <a:t>Long delivery times</a:t>
            </a:r>
          </a:p>
          <a:p>
            <a:pPr algn="ctr" defTabSz="914363"/>
            <a:r>
              <a:rPr lang="en-US" altLang="en-US" sz="1667" dirty="0"/>
              <a:t>Skills outside core competency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2AC2-3D2F-4EB3-B046-B4ECF77E9772}"/>
              </a:ext>
            </a:extLst>
          </p:cNvPr>
          <p:cNvSpPr txBox="1"/>
          <p:nvPr/>
        </p:nvSpPr>
        <p:spPr>
          <a:xfrm>
            <a:off x="4183532" y="3150948"/>
            <a:ext cx="3955912" cy="1523494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Operational Complexity</a:t>
            </a:r>
          </a:p>
          <a:p>
            <a:pPr algn="ctr" defTabSz="914363"/>
            <a:endParaRPr lang="en-US" altLang="en-US" sz="1500" dirty="0">
              <a:latin typeface="Amazon Ember"/>
            </a:endParaRPr>
          </a:p>
          <a:p>
            <a:pPr algn="ctr" defTabSz="914363"/>
            <a:r>
              <a:rPr lang="en-US" altLang="en-US" sz="1600" dirty="0"/>
              <a:t>Deploy and manage infrastructure</a:t>
            </a:r>
          </a:p>
          <a:p>
            <a:pPr algn="ctr" defTabSz="914363"/>
            <a:r>
              <a:rPr lang="en-US" altLang="en-US" sz="1600" dirty="0"/>
              <a:t>Meet quality &amp; reliability expectations</a:t>
            </a:r>
          </a:p>
          <a:p>
            <a:pPr algn="ctr" defTabSz="914363"/>
            <a:r>
              <a:rPr lang="en-US" altLang="en-US" sz="1600" dirty="0"/>
              <a:t>Optimize costs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3D150-29A4-43A5-A6E7-C6734305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47" y="820838"/>
            <a:ext cx="2608162" cy="2608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32DA1-FE1A-4F7F-ABA2-4AF6CF1A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8" y="696401"/>
            <a:ext cx="2419368" cy="24314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F252E3-4E8C-43A0-AA0C-D5D2A2A11B05}"/>
              </a:ext>
            </a:extLst>
          </p:cNvPr>
          <p:cNvSpPr/>
          <p:nvPr/>
        </p:nvSpPr>
        <p:spPr>
          <a:xfrm>
            <a:off x="1998133" y="5398808"/>
            <a:ext cx="84836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3">
              <a:spcBef>
                <a:spcPts val="1067"/>
              </a:spcBef>
            </a:pPr>
            <a:r>
              <a:rPr lang="en-US" altLang="en-US" sz="2667" dirty="0">
                <a:solidFill>
                  <a:srgbClr val="FF9900"/>
                </a:solidFill>
                <a:ea typeface="Amazon Ember Light" panose="020B0403020204020204" pitchFamily="34" charset="0"/>
                <a:cs typeface="Amazon Ember Light" panose="020B0403020204020204" pitchFamily="34" charset="0"/>
              </a:rPr>
              <a:t>Higher time-to-market, costs and limited features 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CDA367-B882-4E18-B26A-8A2D3B17B35D}"/>
              </a:ext>
            </a:extLst>
          </p:cNvPr>
          <p:cNvSpPr>
            <a:spLocks/>
          </p:cNvSpPr>
          <p:nvPr/>
        </p:nvSpPr>
        <p:spPr bwMode="auto">
          <a:xfrm>
            <a:off x="686163" y="4964523"/>
            <a:ext cx="10928475" cy="266700"/>
          </a:xfrm>
          <a:custGeom>
            <a:avLst/>
            <a:gdLst>
              <a:gd name="T0" fmla="*/ 5312 w 5312"/>
              <a:gd name="T1" fmla="*/ 0 h 126"/>
              <a:gd name="T2" fmla="*/ 2918 w 5312"/>
              <a:gd name="T3" fmla="*/ 0 h 126"/>
              <a:gd name="T4" fmla="*/ 2658 w 5312"/>
              <a:gd name="T5" fmla="*/ 126 h 126"/>
              <a:gd name="T6" fmla="*/ 2395 w 5312"/>
              <a:gd name="T7" fmla="*/ 0 h 126"/>
              <a:gd name="T8" fmla="*/ 0 w 5312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2" h="126">
                <a:moveTo>
                  <a:pt x="5312" y="0"/>
                </a:moveTo>
                <a:lnTo>
                  <a:pt x="2918" y="0"/>
                </a:lnTo>
                <a:lnTo>
                  <a:pt x="2658" y="126"/>
                </a:lnTo>
                <a:lnTo>
                  <a:pt x="2395" y="0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altLang="en-US" sz="1800">
              <a:solidFill>
                <a:srgbClr val="FFFFFF"/>
              </a:solidFill>
              <a:latin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C3CF0-DE04-4B31-B5EE-BB0F7614A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88" y="1063911"/>
            <a:ext cx="2056239" cy="20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BC8-F43D-4729-B547-6BC8A637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can bring proven building blocks &amp; expertise to help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F455F-3B6F-4BE4-9577-FE1A4A35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91423-110A-4F4D-BFA5-A658E60EC24D}"/>
              </a:ext>
            </a:extLst>
          </p:cNvPr>
          <p:cNvSpPr txBox="1"/>
          <p:nvPr/>
        </p:nvSpPr>
        <p:spPr>
          <a:xfrm>
            <a:off x="4138199" y="1650051"/>
            <a:ext cx="7831725" cy="35578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Audio, video, screen share &amp; PSTN calling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</a:rPr>
              <a:t>Powering real-time interactions every day across leading operating systems and browsers.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Operational expertise in RTC at scale.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</a:rPr>
              <a:t>  Support in 14 AWS regions and phone numbers in 140 countries with carrier relationships.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DEF1A-3FF0-4170-A364-F8366BAED916}"/>
              </a:ext>
            </a:extLst>
          </p:cNvPr>
          <p:cNvSpPr txBox="1"/>
          <p:nvPr/>
        </p:nvSpPr>
        <p:spPr>
          <a:xfrm>
            <a:off x="222075" y="3632630"/>
            <a:ext cx="38515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Meetings &amp; chat service by AWS</a:t>
            </a:r>
          </a:p>
        </p:txBody>
      </p:sp>
      <p:pic>
        <p:nvPicPr>
          <p:cNvPr id="1026" name="Picture 2" descr="Image result for amazon chime logo&quot;">
            <a:extLst>
              <a:ext uri="{FF2B5EF4-FFF2-40B4-BE49-F238E27FC236}">
                <a16:creationId xmlns:a16="http://schemas.microsoft.com/office/drawing/2014/main" id="{B2CCC722-E8A9-4875-9487-798C9845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2" y="2442558"/>
            <a:ext cx="32575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9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661A-DBB1-431A-8661-7E49F73B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Amazon Chime SDK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69FE6-5E77-41AB-AA44-E771BD8B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8E84-89DF-4EDF-BE3D-AB53CF0BE533}"/>
              </a:ext>
            </a:extLst>
          </p:cNvPr>
          <p:cNvSpPr txBox="1"/>
          <p:nvPr/>
        </p:nvSpPr>
        <p:spPr>
          <a:xfrm>
            <a:off x="4324170" y="4205499"/>
            <a:ext cx="321890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1800"/>
              </a:spcAft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ctr"/>
            <a:r>
              <a:rPr lang="en-US" b="1" dirty="0"/>
              <a:t>AWS 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A0AE-E5CB-4C07-A0E2-008FB5E2C431}"/>
              </a:ext>
            </a:extLst>
          </p:cNvPr>
          <p:cNvSpPr txBox="1"/>
          <p:nvPr/>
        </p:nvSpPr>
        <p:spPr>
          <a:xfrm>
            <a:off x="416200" y="4187326"/>
            <a:ext cx="367915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1800"/>
              </a:spcAft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ctr"/>
            <a:r>
              <a:rPr lang="en-US" b="1" dirty="0"/>
              <a:t>JavaScript Client SDK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05118-B70F-4962-B646-5953D00B6092}"/>
              </a:ext>
            </a:extLst>
          </p:cNvPr>
          <p:cNvSpPr txBox="1"/>
          <p:nvPr/>
        </p:nvSpPr>
        <p:spPr>
          <a:xfrm>
            <a:off x="8775094" y="4190963"/>
            <a:ext cx="226302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Media Services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66305E-4D87-4D41-8F41-A3EEB056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44" y="2781551"/>
            <a:ext cx="1097643" cy="10976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4F304F-89B3-4A97-B656-335BE7E61B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170" y="3699015"/>
            <a:ext cx="393015" cy="3930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DC95D4-FD59-4136-B634-BD363888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5317" y="2781552"/>
            <a:ext cx="1097642" cy="109764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EFAC72-FCA4-4517-97A4-ED94468D6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784" y="2781552"/>
            <a:ext cx="1097642" cy="10976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3A0BD8-5D63-4F97-86AF-2728645BAAC8}"/>
              </a:ext>
            </a:extLst>
          </p:cNvPr>
          <p:cNvSpPr/>
          <p:nvPr/>
        </p:nvSpPr>
        <p:spPr>
          <a:xfrm>
            <a:off x="4372247" y="4688335"/>
            <a:ext cx="3218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Use Chime APIs in server side application to create &amp; manage media resources.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52CDF-EE05-43FB-B06F-B09DBCD1D53C}"/>
              </a:ext>
            </a:extLst>
          </p:cNvPr>
          <p:cNvSpPr/>
          <p:nvPr/>
        </p:nvSpPr>
        <p:spPr>
          <a:xfrm>
            <a:off x="646322" y="4682880"/>
            <a:ext cx="3218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Embed in client side application to initiate, control &amp; terminate media sessions.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5A4D2-0747-4FC5-B188-DC37029AADC5}"/>
              </a:ext>
            </a:extLst>
          </p:cNvPr>
          <p:cNvSpPr/>
          <p:nvPr/>
        </p:nvSpPr>
        <p:spPr>
          <a:xfrm>
            <a:off x="8328296" y="4682879"/>
            <a:ext cx="3218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Media sessions &amp; services to support audio calling, video calling &amp; screen sharing.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9D775-9242-4285-ADEF-4124B363B021}"/>
              </a:ext>
            </a:extLst>
          </p:cNvPr>
          <p:cNvSpPr txBox="1"/>
          <p:nvPr/>
        </p:nvSpPr>
        <p:spPr>
          <a:xfrm>
            <a:off x="456801" y="1491489"/>
            <a:ext cx="11014709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400" b="1" dirty="0">
                <a:solidFill>
                  <a:schemeClr val="accent3"/>
                </a:solidFill>
                <a:ea typeface="Amazon Ember Light" panose="020B0403020204020204" pitchFamily="34" charset="0"/>
                <a:cs typeface="Amazon Ember Light" panose="020B0403020204020204" pitchFamily="34" charset="0"/>
              </a:rPr>
              <a:t>Embed proven real-time communication capabilities in your apps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C67B84-496E-443D-A59A-DA42C9280803}"/>
              </a:ext>
            </a:extLst>
          </p:cNvPr>
          <p:cNvCxnSpPr/>
          <p:nvPr/>
        </p:nvCxnSpPr>
        <p:spPr>
          <a:xfrm>
            <a:off x="646322" y="2367643"/>
            <a:ext cx="10751021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7D1C4B-6F0A-42C0-8E1E-4F723FE46DEE}"/>
              </a:ext>
            </a:extLst>
          </p:cNvPr>
          <p:cNvCxnSpPr/>
          <p:nvPr/>
        </p:nvCxnSpPr>
        <p:spPr>
          <a:xfrm>
            <a:off x="720489" y="5902408"/>
            <a:ext cx="10751021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26-5908-4C72-8D5A-6F22FC9F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CDBA6-6AB1-420A-8ABB-D139A53F1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40462-7A67-4D50-A8EC-305739A4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" t="2809" r="986" b="2996"/>
          <a:stretch/>
        </p:blipFill>
        <p:spPr>
          <a:xfrm>
            <a:off x="114300" y="1327638"/>
            <a:ext cx="11957538" cy="46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7D2D-5FAE-4AB6-9632-CF813AAF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the end-to-end development &amp; operational lifecycle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F687F-BA67-47CC-A414-226C31102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B3339-6462-4B8F-AD6C-9450D80DC411}"/>
              </a:ext>
            </a:extLst>
          </p:cNvPr>
          <p:cNvSpPr/>
          <p:nvPr/>
        </p:nvSpPr>
        <p:spPr>
          <a:xfrm>
            <a:off x="2834640" y="828826"/>
            <a:ext cx="913528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143" lvl="1"/>
            <a:endParaRPr lang="en-US" sz="1800" dirty="0"/>
          </a:p>
          <a:p>
            <a:pPr marL="336143" lvl="1"/>
            <a:r>
              <a:rPr lang="en-US" sz="1600" dirty="0"/>
              <a:t>HD video (720p), 16 streams, customizable bandwidth policies</a:t>
            </a:r>
          </a:p>
          <a:p>
            <a:pPr marL="336143" lvl="1"/>
            <a:r>
              <a:rPr lang="en-US" sz="1600" dirty="0"/>
              <a:t>Audio for up to 100 attendees w/ real-time events for active speaker, signal strength, volume</a:t>
            </a:r>
          </a:p>
          <a:p>
            <a:pPr marL="336143" lvl="1"/>
            <a:r>
              <a:rPr lang="en-US" sz="1600" dirty="0"/>
              <a:t>Screen sharing with zoom in/out controls</a:t>
            </a:r>
          </a:p>
          <a:p>
            <a:pPr marL="336143" lvl="1"/>
            <a:r>
              <a:rPr lang="en-US" sz="1600" dirty="0"/>
              <a:t>Device controller to abstract device management and video quality</a:t>
            </a:r>
          </a:p>
          <a:p>
            <a:pPr marL="336143" lvl="1"/>
            <a:r>
              <a:rPr lang="en-US" sz="1600" dirty="0"/>
              <a:t>Stats collector for client-side media quality metrics</a:t>
            </a:r>
          </a:p>
          <a:p>
            <a:pPr marL="336143" lvl="1"/>
            <a:r>
              <a:rPr lang="en-US" sz="1600" dirty="0"/>
              <a:t>AWS SDKs with Identify and Access management policies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65FDA-E705-4CFC-95F7-ACB91A862CDA}"/>
              </a:ext>
            </a:extLst>
          </p:cNvPr>
          <p:cNvSpPr txBox="1"/>
          <p:nvPr/>
        </p:nvSpPr>
        <p:spPr>
          <a:xfrm>
            <a:off x="701040" y="1675095"/>
            <a:ext cx="176784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200" dirty="0">
                <a:solidFill>
                  <a:schemeClr val="accent3"/>
                </a:solidFill>
              </a:rPr>
              <a:t>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06B50-9AA4-42F2-97F9-BECDF24889CB}"/>
              </a:ext>
            </a:extLst>
          </p:cNvPr>
          <p:cNvSpPr txBox="1"/>
          <p:nvPr/>
        </p:nvSpPr>
        <p:spPr>
          <a:xfrm>
            <a:off x="684704" y="3479410"/>
            <a:ext cx="21336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200" dirty="0">
                <a:solidFill>
                  <a:schemeClr val="accent3"/>
                </a:solidFill>
              </a:rPr>
              <a:t>Operate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C44AC-81F1-47BA-8822-3EDCF4F8D036}"/>
              </a:ext>
            </a:extLst>
          </p:cNvPr>
          <p:cNvSpPr txBox="1"/>
          <p:nvPr/>
        </p:nvSpPr>
        <p:spPr>
          <a:xfrm>
            <a:off x="701040" y="5116121"/>
            <a:ext cx="21336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200" dirty="0">
                <a:solidFill>
                  <a:schemeClr val="accent3"/>
                </a:solidFill>
              </a:rPr>
              <a:t>Integrate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D2BE11C-876C-4CB9-B2CD-2F375615276E}"/>
              </a:ext>
            </a:extLst>
          </p:cNvPr>
          <p:cNvSpPr/>
          <p:nvPr/>
        </p:nvSpPr>
        <p:spPr>
          <a:xfrm>
            <a:off x="2746457" y="1229710"/>
            <a:ext cx="333764" cy="1290652"/>
          </a:xfrm>
          <a:prstGeom prst="leftBrac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6891676-B0CF-40A8-8853-D3EC9C7F31AD}"/>
              </a:ext>
            </a:extLst>
          </p:cNvPr>
          <p:cNvSpPr/>
          <p:nvPr/>
        </p:nvSpPr>
        <p:spPr>
          <a:xfrm>
            <a:off x="2756915" y="3408132"/>
            <a:ext cx="323306" cy="809942"/>
          </a:xfrm>
          <a:prstGeom prst="leftBrac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A1CC794-CF6E-4777-B986-E3B65C8B9AEB}"/>
              </a:ext>
            </a:extLst>
          </p:cNvPr>
          <p:cNvSpPr/>
          <p:nvPr/>
        </p:nvSpPr>
        <p:spPr>
          <a:xfrm>
            <a:off x="2762794" y="5146872"/>
            <a:ext cx="323306" cy="830997"/>
          </a:xfrm>
          <a:prstGeom prst="leftBrac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5F1C3-E6AA-4D6A-8CA7-61C3E08EA46A}"/>
              </a:ext>
            </a:extLst>
          </p:cNvPr>
          <p:cNvSpPr/>
          <p:nvPr/>
        </p:nvSpPr>
        <p:spPr>
          <a:xfrm>
            <a:off x="2834640" y="3290805"/>
            <a:ext cx="89001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143" lvl="1"/>
            <a:r>
              <a:rPr lang="en-US" sz="1600" dirty="0"/>
              <a:t>Host meetings across 14 AWS regions 32 AZs; closest to where users are</a:t>
            </a:r>
          </a:p>
          <a:p>
            <a:pPr marL="336143" lvl="1"/>
            <a:r>
              <a:rPr lang="en-US" sz="1600" dirty="0"/>
              <a:t>Traverse corporate firewalls and NATs using Amazon Chime TURN services</a:t>
            </a:r>
          </a:p>
          <a:p>
            <a:pPr marL="336143" lvl="1"/>
            <a:r>
              <a:rPr lang="en-US" sz="1600" dirty="0"/>
              <a:t>24x7 monitoring with AWS Service Health Dashboard (SHD) updates</a:t>
            </a:r>
          </a:p>
          <a:p>
            <a:pPr marL="336143" lvl="1"/>
            <a:r>
              <a:rPr lang="en-US" sz="1600" dirty="0"/>
              <a:t>Redundant, high-speed AWS networking backbone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7CB16-F7AD-445C-9416-BFFB3E126467}"/>
              </a:ext>
            </a:extLst>
          </p:cNvPr>
          <p:cNvSpPr/>
          <p:nvPr/>
        </p:nvSpPr>
        <p:spPr>
          <a:xfrm>
            <a:off x="2834640" y="5105844"/>
            <a:ext cx="8977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143" lvl="1"/>
            <a:r>
              <a:rPr lang="en-US" sz="1600" dirty="0"/>
              <a:t>PSTN dial-in with Amazon Chime Voice Connector integration</a:t>
            </a:r>
          </a:p>
          <a:p>
            <a:pPr marL="336143" lvl="1"/>
            <a:r>
              <a:rPr lang="en-US" sz="1600" dirty="0"/>
              <a:t>Real-time meeting events with Amazon </a:t>
            </a:r>
            <a:r>
              <a:rPr lang="en-US" sz="1600" dirty="0" err="1"/>
              <a:t>EventBridge</a:t>
            </a:r>
            <a:r>
              <a:rPr lang="en-US" sz="1600" dirty="0"/>
              <a:t>, SNS and SQS </a:t>
            </a:r>
          </a:p>
          <a:p>
            <a:pPr marL="336143" lvl="1"/>
            <a:r>
              <a:rPr lang="en-US" sz="1600" dirty="0"/>
              <a:t>Transcription &amp; sentiment analysis with Amazon Transcribe &amp; Amazon Comprehend.</a:t>
            </a:r>
          </a:p>
        </p:txBody>
      </p:sp>
    </p:spTree>
    <p:extLst>
      <p:ext uri="{BB962C8B-B14F-4D97-AF65-F5344CB8AC3E}">
        <p14:creationId xmlns:p14="http://schemas.microsoft.com/office/powerpoint/2010/main" val="10925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7987A99-ED17-45D0-9663-89877EB617D6}"/>
              </a:ext>
            </a:extLst>
          </p:cNvPr>
          <p:cNvSpPr/>
          <p:nvPr/>
        </p:nvSpPr>
        <p:spPr>
          <a:xfrm>
            <a:off x="8831184" y="1681215"/>
            <a:ext cx="2540961" cy="1446650"/>
          </a:xfrm>
          <a:prstGeom prst="rect">
            <a:avLst/>
          </a:prstGeom>
          <a:solidFill>
            <a:srgbClr val="2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05378-6549-4A98-8516-2B776339C554}"/>
              </a:ext>
            </a:extLst>
          </p:cNvPr>
          <p:cNvSpPr/>
          <p:nvPr/>
        </p:nvSpPr>
        <p:spPr>
          <a:xfrm>
            <a:off x="4950539" y="1681756"/>
            <a:ext cx="2540961" cy="1446650"/>
          </a:xfrm>
          <a:prstGeom prst="rect">
            <a:avLst/>
          </a:prstGeom>
          <a:solidFill>
            <a:srgbClr val="2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8875BF-DC42-4123-ACC2-38E5B79D472C}"/>
              </a:ext>
            </a:extLst>
          </p:cNvPr>
          <p:cNvSpPr/>
          <p:nvPr/>
        </p:nvSpPr>
        <p:spPr>
          <a:xfrm>
            <a:off x="967158" y="1681215"/>
            <a:ext cx="2540961" cy="1446650"/>
          </a:xfrm>
          <a:prstGeom prst="rect">
            <a:avLst/>
          </a:prstGeom>
          <a:solidFill>
            <a:srgbClr val="282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165CA-607B-4BA3-B57F-FE537959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empower your apps with real-time communications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099FEF-B64C-45CA-93A6-424269083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93F7F0-4438-4A90-AB24-A1145129226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EF194-DAE7-4764-A477-0C4FB93C6162}"/>
              </a:ext>
            </a:extLst>
          </p:cNvPr>
          <p:cNvCxnSpPr/>
          <p:nvPr/>
        </p:nvCxnSpPr>
        <p:spPr>
          <a:xfrm>
            <a:off x="4199859" y="2119233"/>
            <a:ext cx="0" cy="2514600"/>
          </a:xfrm>
          <a:prstGeom prst="line">
            <a:avLst/>
          </a:prstGeom>
          <a:ln w="63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4D8F52-463E-4518-962E-980CA293F7FD}"/>
              </a:ext>
            </a:extLst>
          </p:cNvPr>
          <p:cNvCxnSpPr/>
          <p:nvPr/>
        </p:nvCxnSpPr>
        <p:spPr>
          <a:xfrm>
            <a:off x="8151508" y="2119233"/>
            <a:ext cx="0" cy="2514600"/>
          </a:xfrm>
          <a:prstGeom prst="line">
            <a:avLst/>
          </a:prstGeom>
          <a:ln w="63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4DA7D6-34F0-4146-BC40-E9D0C8C6CFEE}"/>
              </a:ext>
            </a:extLst>
          </p:cNvPr>
          <p:cNvSpPr txBox="1"/>
          <p:nvPr/>
        </p:nvSpPr>
        <p:spPr>
          <a:xfrm>
            <a:off x="8073896" y="3127865"/>
            <a:ext cx="3955912" cy="1786643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Extend Your Apps</a:t>
            </a:r>
          </a:p>
          <a:p>
            <a:pPr algn="ctr" defTabSz="914363"/>
            <a:endParaRPr lang="en-US" altLang="en-US" sz="1500" dirty="0"/>
          </a:p>
          <a:p>
            <a:pPr algn="ctr" defTabSz="914363"/>
            <a:r>
              <a:rPr lang="en-US" altLang="en-US" sz="1670" dirty="0"/>
              <a:t>PSTN calling management</a:t>
            </a:r>
          </a:p>
          <a:p>
            <a:pPr algn="ctr" defTabSz="914363"/>
            <a:r>
              <a:rPr lang="en-US" altLang="en-US" sz="1670" dirty="0"/>
              <a:t>Add AI/ML capabilities</a:t>
            </a:r>
          </a:p>
          <a:p>
            <a:pPr algn="ctr" defTabSz="914363"/>
            <a:r>
              <a:rPr lang="en-US" altLang="en-US" sz="1670" dirty="0"/>
              <a:t>Trigger workflows by events</a:t>
            </a:r>
          </a:p>
          <a:p>
            <a:pPr algn="ctr" defTabSz="914363"/>
            <a:endParaRPr lang="en-US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4320F-3C3A-4565-8592-4091D230FAAE}"/>
              </a:ext>
            </a:extLst>
          </p:cNvPr>
          <p:cNvSpPr txBox="1"/>
          <p:nvPr/>
        </p:nvSpPr>
        <p:spPr>
          <a:xfrm>
            <a:off x="222075" y="3127865"/>
            <a:ext cx="3789966" cy="209326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Build faster</a:t>
            </a:r>
          </a:p>
          <a:p>
            <a:pPr algn="ctr" defTabSz="914363"/>
            <a:endParaRPr lang="en-US" altLang="en-US" sz="1667" dirty="0"/>
          </a:p>
          <a:p>
            <a:pPr algn="ctr" defTabSz="914363"/>
            <a:r>
              <a:rPr lang="en-US" altLang="en-US" sz="1667" dirty="0"/>
              <a:t>Ready to integrate SDKs</a:t>
            </a:r>
          </a:p>
          <a:p>
            <a:pPr algn="ctr" defTabSz="914363"/>
            <a:r>
              <a:rPr lang="en-US" altLang="en-US" sz="1667" dirty="0"/>
              <a:t>Abstract away WebRTC complexity</a:t>
            </a:r>
          </a:p>
          <a:p>
            <a:pPr algn="ctr" defTabSz="914363"/>
            <a:r>
              <a:rPr lang="en-US" altLang="en-US" sz="1667" dirty="0"/>
              <a:t>Get to market quickly</a:t>
            </a:r>
          </a:p>
          <a:p>
            <a:pPr algn="ctr" defTabSz="914363"/>
            <a:endParaRPr lang="en-US" altLang="en-US" sz="1667" dirty="0"/>
          </a:p>
          <a:p>
            <a:pPr algn="ctr" defTabSz="914363"/>
            <a:endParaRPr lang="en-US" altLang="en-US" sz="166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425CA-A6B2-497F-B26B-44AF3DEB2EA2}"/>
              </a:ext>
            </a:extLst>
          </p:cNvPr>
          <p:cNvSpPr txBox="1"/>
          <p:nvPr/>
        </p:nvSpPr>
        <p:spPr>
          <a:xfrm>
            <a:off x="4183532" y="3150948"/>
            <a:ext cx="3955912" cy="1838067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63"/>
            <a:r>
              <a:rPr lang="en-US" altLang="en-US" sz="2000" dirty="0"/>
              <a:t>Simplify Operations</a:t>
            </a:r>
            <a:endParaRPr lang="en-US" altLang="en-US" sz="1500" dirty="0"/>
          </a:p>
          <a:p>
            <a:pPr algn="ctr" defTabSz="914363"/>
            <a:endParaRPr lang="en-US" altLang="en-US" sz="1667" dirty="0"/>
          </a:p>
          <a:p>
            <a:pPr algn="ctr" defTabSz="914363"/>
            <a:r>
              <a:rPr lang="en-US" altLang="en-US" sz="1670" dirty="0"/>
              <a:t>Enterprise-ready in 14 AWS regions</a:t>
            </a:r>
          </a:p>
          <a:p>
            <a:pPr algn="ctr" defTabSz="914363"/>
            <a:r>
              <a:rPr lang="en-US" altLang="en-US" sz="1670" dirty="0"/>
              <a:t>Pre-configured </a:t>
            </a:r>
            <a:endParaRPr lang="en-US" sz="1670" dirty="0"/>
          </a:p>
          <a:p>
            <a:pPr algn="ctr" defTabSz="914363"/>
            <a:r>
              <a:rPr lang="en-US" altLang="en-US" sz="1670" dirty="0"/>
              <a:t>No deployments required</a:t>
            </a:r>
          </a:p>
          <a:p>
            <a:pPr algn="ctr" defTabSz="914363"/>
            <a:endParaRPr lang="en-US" altLang="en-US" sz="1667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A7104-7C15-4D16-8DC1-32D06CD06AA7}"/>
              </a:ext>
            </a:extLst>
          </p:cNvPr>
          <p:cNvSpPr/>
          <p:nvPr/>
        </p:nvSpPr>
        <p:spPr>
          <a:xfrm>
            <a:off x="1998133" y="5398808"/>
            <a:ext cx="848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3">
              <a:spcBef>
                <a:spcPts val="1067"/>
              </a:spcBef>
            </a:pPr>
            <a:r>
              <a:rPr lang="en-US" altLang="en-US" sz="2800" dirty="0">
                <a:solidFill>
                  <a:schemeClr val="accent3"/>
                </a:solidFill>
                <a:ea typeface="Amazon Ember Light" panose="020B0403020204020204" pitchFamily="34" charset="0"/>
                <a:cs typeface="Amazon Ember Light" panose="020B0403020204020204" pitchFamily="34" charset="0"/>
              </a:rPr>
              <a:t>Reduce time to market, costs and overheads. 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E89F7E03-3318-42A7-A974-0552BA516C1B}"/>
              </a:ext>
            </a:extLst>
          </p:cNvPr>
          <p:cNvSpPr>
            <a:spLocks/>
          </p:cNvSpPr>
          <p:nvPr/>
        </p:nvSpPr>
        <p:spPr bwMode="auto">
          <a:xfrm>
            <a:off x="686163" y="4964523"/>
            <a:ext cx="10819553" cy="266700"/>
          </a:xfrm>
          <a:custGeom>
            <a:avLst/>
            <a:gdLst>
              <a:gd name="T0" fmla="*/ 5312 w 5312"/>
              <a:gd name="T1" fmla="*/ 0 h 126"/>
              <a:gd name="T2" fmla="*/ 2918 w 5312"/>
              <a:gd name="T3" fmla="*/ 0 h 126"/>
              <a:gd name="T4" fmla="*/ 2658 w 5312"/>
              <a:gd name="T5" fmla="*/ 126 h 126"/>
              <a:gd name="T6" fmla="*/ 2395 w 5312"/>
              <a:gd name="T7" fmla="*/ 0 h 126"/>
              <a:gd name="T8" fmla="*/ 0 w 5312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2" h="126">
                <a:moveTo>
                  <a:pt x="5312" y="0"/>
                </a:moveTo>
                <a:lnTo>
                  <a:pt x="2918" y="0"/>
                </a:lnTo>
                <a:lnTo>
                  <a:pt x="2658" y="126"/>
                </a:lnTo>
                <a:lnTo>
                  <a:pt x="2395" y="0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altLang="en-US" sz="1800">
              <a:solidFill>
                <a:srgbClr val="FFFFFF"/>
              </a:solidFill>
              <a:latin typeface="Amazon Ember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E93C884-E633-4551-BAA9-930AB017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573" y="1387888"/>
            <a:ext cx="1905000" cy="1905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8E6409-CCF7-4E02-AD88-93CFC0FE2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929" y="1481921"/>
            <a:ext cx="1905000" cy="1905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2066984-CCF2-4FB0-AF2F-90364EAA3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9164" y="146888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04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lue Rule">
  <a:themeElements>
    <a:clrScheme name="Mitel Custom Palette 1">
      <a:dk1>
        <a:srgbClr val="15325F"/>
      </a:dk1>
      <a:lt1>
        <a:srgbClr val="FFFFFF"/>
      </a:lt1>
      <a:dk2>
        <a:srgbClr val="15325F"/>
      </a:dk2>
      <a:lt2>
        <a:srgbClr val="EDF1F3"/>
      </a:lt2>
      <a:accent1>
        <a:srgbClr val="15325F"/>
      </a:accent1>
      <a:accent2>
        <a:srgbClr val="00A1E0"/>
      </a:accent2>
      <a:accent3>
        <a:srgbClr val="FF7300"/>
      </a:accent3>
      <a:accent4>
        <a:srgbClr val="41AD49"/>
      </a:accent4>
      <a:accent5>
        <a:srgbClr val="BED9ED"/>
      </a:accent5>
      <a:accent6>
        <a:srgbClr val="757779"/>
      </a:accent6>
      <a:hlink>
        <a:srgbClr val="0074CD"/>
      </a:hlink>
      <a:folHlink>
        <a:srgbClr val="B66B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el Deck Template 2020.potx  -  Read-Only" id="{739267AE-86EF-44E0-A9FA-2D13F4ED0DEC}" vid="{A11976F3-F2C3-46ED-A1B9-EDE1F4FC50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7AD61206FD944902DCA02CE670D29" ma:contentTypeVersion="17" ma:contentTypeDescription="Create a new document." ma:contentTypeScope="" ma:versionID="32478d4b753a5520b5882010148f7e72">
  <xsd:schema xmlns:xsd="http://www.w3.org/2001/XMLSchema" xmlns:xs="http://www.w3.org/2001/XMLSchema" xmlns:p="http://schemas.microsoft.com/office/2006/metadata/properties" xmlns:ns3="afd4e1fe-cdca-4f31-8adb-4e7b798b09c4" xmlns:ns4="5a5a915d-4fc3-40d4-b9ee-456c49a6d103" targetNamespace="http://schemas.microsoft.com/office/2006/metadata/properties" ma:root="true" ma:fieldsID="a4b861ecf897bd2853e1ddadcdcbed47" ns3:_="" ns4:_="">
    <xsd:import namespace="afd4e1fe-cdca-4f31-8adb-4e7b798b09c4"/>
    <xsd:import namespace="5a5a915d-4fc3-40d4-b9ee-456c49a6d1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igrationWizId" minOccurs="0"/>
                <xsd:element ref="ns4:MigrationWizIdPermission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4e1fe-cdca-4f31-8adb-4e7b798b09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a915d-4fc3-40d4-b9ee-456c49a6d103" elementFormDefault="qualified">
    <xsd:import namespace="http://schemas.microsoft.com/office/2006/documentManagement/types"/>
    <xsd:import namespace="http://schemas.microsoft.com/office/infopath/2007/PartnerControls"/>
    <xsd:element name="MigrationWizId" ma:index="9" nillable="true" ma:displayName="MigrationWizId" ma:internalName="MigrationWizId">
      <xsd:simpleType>
        <xsd:restriction base="dms:Text"/>
      </xsd:simpleType>
    </xsd:element>
    <xsd:element name="MigrationWizIdPermissions" ma:index="10" nillable="true" ma:displayName="MigrationWizIdPermissions" ma:internalName="MigrationWizIdPermissions">
      <xsd:simpleType>
        <xsd:restriction base="dms:Text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053e2582-ff7f-4887-8a17-5fa3479325d1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5a5a915d-4fc3-40d4-b9ee-456c49a6d103" xsi:nil="true"/>
    <MigrationWizId xmlns="5a5a915d-4fc3-40d4-b9ee-456c49a6d103" xsi:nil="true"/>
  </documentManagement>
</p:properties>
</file>

<file path=customXml/itemProps1.xml><?xml version="1.0" encoding="utf-8"?>
<ds:datastoreItem xmlns:ds="http://schemas.openxmlformats.org/officeDocument/2006/customXml" ds:itemID="{5C9DF9BE-E4C4-4DFC-92CD-B0DB797F8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99A28-89D1-41E3-8B1A-CA3BC5C4D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d4e1fe-cdca-4f31-8adb-4e7b798b09c4"/>
    <ds:schemaRef ds:uri="5a5a915d-4fc3-40d4-b9ee-456c49a6d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3E102A-B00A-448E-83C6-DB543DE8E4E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018ADD2-69A7-42E7-A09F-BB9ABCEDD652}">
  <ds:schemaRefs>
    <ds:schemaRef ds:uri="http://schemas.microsoft.com/office/infopath/2007/PartnerControls"/>
    <ds:schemaRef ds:uri="5a5a915d-4fc3-40d4-b9ee-456c49a6d10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afd4e1fe-cdca-4f31-8adb-4e7b798b09c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658</Words>
  <Application>Microsoft Office PowerPoint</Application>
  <PresentationFormat>Widescreen</PresentationFormat>
  <Paragraphs>209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Amazon Ember</vt:lpstr>
      <vt:lpstr>Arial</vt:lpstr>
      <vt:lpstr>Calibri</vt:lpstr>
      <vt:lpstr>Courier New</vt:lpstr>
      <vt:lpstr>Franklin Gothic Book</vt:lpstr>
      <vt:lpstr>Wingdings</vt:lpstr>
      <vt:lpstr>Theme Blue Rule</vt:lpstr>
      <vt:lpstr>PowerPoint Presentation</vt:lpstr>
      <vt:lpstr>Building a video conferencing app using Amazon Web Services</vt:lpstr>
      <vt:lpstr>Customers want real-time communications in their applications</vt:lpstr>
      <vt:lpstr>Building real-time communications in apps is challenging</vt:lpstr>
      <vt:lpstr>AWS can bring proven building blocks &amp; expertise to help</vt:lpstr>
      <vt:lpstr>Introducing Amazon Chime SDK</vt:lpstr>
      <vt:lpstr>How it works</vt:lpstr>
      <vt:lpstr>Simplify the end-to-end development &amp; operational lifecycle </vt:lpstr>
      <vt:lpstr>Now empower your apps with real-time communications</vt:lpstr>
      <vt:lpstr>BUILDING THE APP</vt:lpstr>
      <vt:lpstr>High-level Conceptual Diagram</vt:lpstr>
      <vt:lpstr>Architecture</vt:lpstr>
      <vt:lpstr>Service application: meeting and attendee creation</vt:lpstr>
      <vt:lpstr>Web application: meeting join</vt:lpstr>
      <vt:lpstr>PSTN join</vt:lpstr>
      <vt:lpstr>PSTN Workflow</vt:lpstr>
      <vt:lpstr>CloudWatch Events, Metrics, Logs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using this template: how do I transfer my existing deck to this template?</dc:title>
  <dc:creator>Nicole Heeti</dc:creator>
  <cp:lastModifiedBy>Martin Gillen</cp:lastModifiedBy>
  <cp:revision>15</cp:revision>
  <dcterms:created xsi:type="dcterms:W3CDTF">2019-09-30T14:01:38Z</dcterms:created>
  <dcterms:modified xsi:type="dcterms:W3CDTF">2020-01-09T22:26:14Z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0x010100C827AD61206FD944902DCA02CE670D29</vt:lpwstr>
  </property>
</Properties>
</file>