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195"/>
    <a:srgbClr val="8672FF"/>
    <a:srgbClr val="979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5330B107-4D7D-426A-AC10-0A634A03B2AB}" type="datetimeFigureOut">
              <a:rPr lang="ru-RU" smtClean="0"/>
              <a:t>19.04.2024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B770B35-7B74-4AD8-83FD-9FC5438C6CEE}" type="slidenum">
              <a:rPr lang="ru-RU" smtClean="0"/>
              <a:t>‹#›</a:t>
            </a:fld>
            <a:endParaRPr lang="ru-RU"/>
          </a:p>
        </p:txBody>
      </p:sp>
    </p:spTree>
    <p:extLst>
      <p:ext uri="{BB962C8B-B14F-4D97-AF65-F5344CB8AC3E}">
        <p14:creationId xmlns:p14="http://schemas.microsoft.com/office/powerpoint/2010/main" val="3006469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330B107-4D7D-426A-AC10-0A634A03B2AB}" type="datetimeFigureOut">
              <a:rPr lang="ru-RU" smtClean="0"/>
              <a:t>19.04.2024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B770B35-7B74-4AD8-83FD-9FC5438C6CEE}" type="slidenum">
              <a:rPr lang="ru-RU" smtClean="0"/>
              <a:t>‹#›</a:t>
            </a:fld>
            <a:endParaRPr lang="ru-RU"/>
          </a:p>
        </p:txBody>
      </p:sp>
    </p:spTree>
    <p:extLst>
      <p:ext uri="{BB962C8B-B14F-4D97-AF65-F5344CB8AC3E}">
        <p14:creationId xmlns:p14="http://schemas.microsoft.com/office/powerpoint/2010/main" val="2652085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330B107-4D7D-426A-AC10-0A634A03B2AB}" type="datetimeFigureOut">
              <a:rPr lang="ru-RU" smtClean="0"/>
              <a:t>19.04.2024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B770B35-7B74-4AD8-83FD-9FC5438C6CEE}" type="slidenum">
              <a:rPr lang="ru-RU" smtClean="0"/>
              <a:t>‹#›</a:t>
            </a:fld>
            <a:endParaRPr lang="ru-R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04593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330B107-4D7D-426A-AC10-0A634A03B2AB}" type="datetimeFigureOut">
              <a:rPr lang="ru-RU" smtClean="0"/>
              <a:t>19.04.2024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B770B35-7B74-4AD8-83FD-9FC5438C6CEE}" type="slidenum">
              <a:rPr lang="ru-RU" smtClean="0"/>
              <a:t>‹#›</a:t>
            </a:fld>
            <a:endParaRPr lang="ru-RU"/>
          </a:p>
        </p:txBody>
      </p:sp>
    </p:spTree>
    <p:extLst>
      <p:ext uri="{BB962C8B-B14F-4D97-AF65-F5344CB8AC3E}">
        <p14:creationId xmlns:p14="http://schemas.microsoft.com/office/powerpoint/2010/main" val="291356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330B107-4D7D-426A-AC10-0A634A03B2AB}" type="datetimeFigureOut">
              <a:rPr lang="ru-RU" smtClean="0"/>
              <a:t>19.04.2024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B770B35-7B74-4AD8-83FD-9FC5438C6CEE}"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32632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330B107-4D7D-426A-AC10-0A634A03B2AB}" type="datetimeFigureOut">
              <a:rPr lang="ru-RU" smtClean="0"/>
              <a:t>19.04.2024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B770B35-7B74-4AD8-83FD-9FC5438C6CEE}" type="slidenum">
              <a:rPr lang="ru-RU" smtClean="0"/>
              <a:t>‹#›</a:t>
            </a:fld>
            <a:endParaRPr lang="ru-RU"/>
          </a:p>
        </p:txBody>
      </p:sp>
    </p:spTree>
    <p:extLst>
      <p:ext uri="{BB962C8B-B14F-4D97-AF65-F5344CB8AC3E}">
        <p14:creationId xmlns:p14="http://schemas.microsoft.com/office/powerpoint/2010/main" val="24993275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330B107-4D7D-426A-AC10-0A634A03B2AB}" type="datetimeFigureOut">
              <a:rPr lang="ru-RU" smtClean="0"/>
              <a:t>19.04.2024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B770B35-7B74-4AD8-83FD-9FC5438C6CEE}" type="slidenum">
              <a:rPr lang="ru-RU" smtClean="0"/>
              <a:t>‹#›</a:t>
            </a:fld>
            <a:endParaRPr lang="ru-RU"/>
          </a:p>
        </p:txBody>
      </p:sp>
    </p:spTree>
    <p:extLst>
      <p:ext uri="{BB962C8B-B14F-4D97-AF65-F5344CB8AC3E}">
        <p14:creationId xmlns:p14="http://schemas.microsoft.com/office/powerpoint/2010/main" val="3771003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330B107-4D7D-426A-AC10-0A634A03B2AB}" type="datetimeFigureOut">
              <a:rPr lang="ru-RU" smtClean="0"/>
              <a:t>19.04.2024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B770B35-7B74-4AD8-83FD-9FC5438C6CEE}" type="slidenum">
              <a:rPr lang="ru-RU" smtClean="0"/>
              <a:t>‹#›</a:t>
            </a:fld>
            <a:endParaRPr lang="ru-RU"/>
          </a:p>
        </p:txBody>
      </p:sp>
    </p:spTree>
    <p:extLst>
      <p:ext uri="{BB962C8B-B14F-4D97-AF65-F5344CB8AC3E}">
        <p14:creationId xmlns:p14="http://schemas.microsoft.com/office/powerpoint/2010/main" val="448382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330B107-4D7D-426A-AC10-0A634A03B2AB}" type="datetimeFigureOut">
              <a:rPr lang="ru-RU" smtClean="0"/>
              <a:t>19.04.2024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B770B35-7B74-4AD8-83FD-9FC5438C6CEE}" type="slidenum">
              <a:rPr lang="ru-RU" smtClean="0"/>
              <a:t>‹#›</a:t>
            </a:fld>
            <a:endParaRPr lang="ru-RU"/>
          </a:p>
        </p:txBody>
      </p:sp>
    </p:spTree>
    <p:extLst>
      <p:ext uri="{BB962C8B-B14F-4D97-AF65-F5344CB8AC3E}">
        <p14:creationId xmlns:p14="http://schemas.microsoft.com/office/powerpoint/2010/main" val="1556515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330B107-4D7D-426A-AC10-0A634A03B2AB}" type="datetimeFigureOut">
              <a:rPr lang="ru-RU" smtClean="0"/>
              <a:t>19.04.2024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B770B35-7B74-4AD8-83FD-9FC5438C6CEE}" type="slidenum">
              <a:rPr lang="ru-RU" smtClean="0"/>
              <a:t>‹#›</a:t>
            </a:fld>
            <a:endParaRPr lang="ru-RU"/>
          </a:p>
        </p:txBody>
      </p:sp>
    </p:spTree>
    <p:extLst>
      <p:ext uri="{BB962C8B-B14F-4D97-AF65-F5344CB8AC3E}">
        <p14:creationId xmlns:p14="http://schemas.microsoft.com/office/powerpoint/2010/main" val="358860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5330B107-4D7D-426A-AC10-0A634A03B2AB}" type="datetimeFigureOut">
              <a:rPr lang="ru-RU" smtClean="0"/>
              <a:t>19.04.2024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B770B35-7B74-4AD8-83FD-9FC5438C6CEE}" type="slidenum">
              <a:rPr lang="ru-RU" smtClean="0"/>
              <a:t>‹#›</a:t>
            </a:fld>
            <a:endParaRPr lang="ru-RU"/>
          </a:p>
        </p:txBody>
      </p:sp>
    </p:spTree>
    <p:extLst>
      <p:ext uri="{BB962C8B-B14F-4D97-AF65-F5344CB8AC3E}">
        <p14:creationId xmlns:p14="http://schemas.microsoft.com/office/powerpoint/2010/main" val="3488053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5330B107-4D7D-426A-AC10-0A634A03B2AB}" type="datetimeFigureOut">
              <a:rPr lang="ru-RU" smtClean="0"/>
              <a:t>19.04.2024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9B770B35-7B74-4AD8-83FD-9FC5438C6CEE}" type="slidenum">
              <a:rPr lang="ru-RU" smtClean="0"/>
              <a:t>‹#›</a:t>
            </a:fld>
            <a:endParaRPr lang="ru-RU"/>
          </a:p>
        </p:txBody>
      </p:sp>
    </p:spTree>
    <p:extLst>
      <p:ext uri="{BB962C8B-B14F-4D97-AF65-F5344CB8AC3E}">
        <p14:creationId xmlns:p14="http://schemas.microsoft.com/office/powerpoint/2010/main" val="78760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5330B107-4D7D-426A-AC10-0A634A03B2AB}" type="datetimeFigureOut">
              <a:rPr lang="ru-RU" smtClean="0"/>
              <a:t>19.04.2024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9B770B35-7B74-4AD8-83FD-9FC5438C6CEE}" type="slidenum">
              <a:rPr lang="ru-RU" smtClean="0"/>
              <a:t>‹#›</a:t>
            </a:fld>
            <a:endParaRPr lang="ru-RU"/>
          </a:p>
        </p:txBody>
      </p:sp>
    </p:spTree>
    <p:extLst>
      <p:ext uri="{BB962C8B-B14F-4D97-AF65-F5344CB8AC3E}">
        <p14:creationId xmlns:p14="http://schemas.microsoft.com/office/powerpoint/2010/main" val="120682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30B107-4D7D-426A-AC10-0A634A03B2AB}" type="datetimeFigureOut">
              <a:rPr lang="ru-RU" smtClean="0"/>
              <a:t>19.04.2024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9B770B35-7B74-4AD8-83FD-9FC5438C6CEE}" type="slidenum">
              <a:rPr lang="ru-RU" smtClean="0"/>
              <a:t>‹#›</a:t>
            </a:fld>
            <a:endParaRPr lang="ru-RU"/>
          </a:p>
        </p:txBody>
      </p:sp>
    </p:spTree>
    <p:extLst>
      <p:ext uri="{BB962C8B-B14F-4D97-AF65-F5344CB8AC3E}">
        <p14:creationId xmlns:p14="http://schemas.microsoft.com/office/powerpoint/2010/main" val="1135104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5330B107-4D7D-426A-AC10-0A634A03B2AB}" type="datetimeFigureOut">
              <a:rPr lang="ru-RU" smtClean="0"/>
              <a:t>19.04.2024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B770B35-7B74-4AD8-83FD-9FC5438C6CEE}" type="slidenum">
              <a:rPr lang="ru-RU" smtClean="0"/>
              <a:t>‹#›</a:t>
            </a:fld>
            <a:endParaRPr lang="ru-RU"/>
          </a:p>
        </p:txBody>
      </p:sp>
    </p:spTree>
    <p:extLst>
      <p:ext uri="{BB962C8B-B14F-4D97-AF65-F5344CB8AC3E}">
        <p14:creationId xmlns:p14="http://schemas.microsoft.com/office/powerpoint/2010/main" val="999984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5330B107-4D7D-426A-AC10-0A634A03B2AB}" type="datetimeFigureOut">
              <a:rPr lang="ru-RU" smtClean="0"/>
              <a:t>19.04.2024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B770B35-7B74-4AD8-83FD-9FC5438C6CEE}" type="slidenum">
              <a:rPr lang="ru-RU" smtClean="0"/>
              <a:t>‹#›</a:t>
            </a:fld>
            <a:endParaRPr lang="ru-RU"/>
          </a:p>
        </p:txBody>
      </p:sp>
    </p:spTree>
    <p:extLst>
      <p:ext uri="{BB962C8B-B14F-4D97-AF65-F5344CB8AC3E}">
        <p14:creationId xmlns:p14="http://schemas.microsoft.com/office/powerpoint/2010/main" val="2626133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2000">
              <a:schemeClr val="accent1">
                <a:alpha val="50000"/>
                <a:lumMod val="10000"/>
                <a:lumOff val="90000"/>
              </a:schemeClr>
            </a:gs>
            <a:gs pos="100000">
              <a:schemeClr val="accent1">
                <a:lumMod val="25000"/>
                <a:lumOff val="75000"/>
              </a:schemeClr>
            </a:gs>
            <a:gs pos="100000">
              <a:schemeClr val="accent1">
                <a:lumMod val="25000"/>
                <a:lumOff val="7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330B107-4D7D-426A-AC10-0A634A03B2AB}" type="datetimeFigureOut">
              <a:rPr lang="ru-RU" smtClean="0"/>
              <a:t>19.04.2024</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B770B35-7B74-4AD8-83FD-9FC5438C6CEE}" type="slidenum">
              <a:rPr lang="ru-RU" smtClean="0"/>
              <a:t>‹#›</a:t>
            </a:fld>
            <a:endParaRPr lang="ru-RU"/>
          </a:p>
        </p:txBody>
      </p:sp>
    </p:spTree>
    <p:extLst>
      <p:ext uri="{BB962C8B-B14F-4D97-AF65-F5344CB8AC3E}">
        <p14:creationId xmlns:p14="http://schemas.microsoft.com/office/powerpoint/2010/main" val="10352646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1D7E28-83A6-A8F3-E621-34C7AE364BE2}"/>
              </a:ext>
            </a:extLst>
          </p:cNvPr>
          <p:cNvSpPr>
            <a:spLocks noGrp="1"/>
          </p:cNvSpPr>
          <p:nvPr>
            <p:ph type="ctrTitle"/>
          </p:nvPr>
        </p:nvSpPr>
        <p:spPr/>
        <p:txBody>
          <a:bodyPr/>
          <a:lstStyle/>
          <a:p>
            <a:r>
              <a:rPr lang="ru-RU" sz="3600" dirty="0"/>
              <a:t>Выполнение задания по предмету «Программирование мобильных устройств»</a:t>
            </a:r>
          </a:p>
        </p:txBody>
      </p:sp>
      <p:sp>
        <p:nvSpPr>
          <p:cNvPr id="3" name="Подзаголовок 2">
            <a:extLst>
              <a:ext uri="{FF2B5EF4-FFF2-40B4-BE49-F238E27FC236}">
                <a16:creationId xmlns:a16="http://schemas.microsoft.com/office/drawing/2014/main" id="{533763E4-711E-4E9D-4B3C-B3B443246805}"/>
              </a:ext>
            </a:extLst>
          </p:cNvPr>
          <p:cNvSpPr>
            <a:spLocks noGrp="1"/>
          </p:cNvSpPr>
          <p:nvPr>
            <p:ph type="subTitle" idx="1"/>
          </p:nvPr>
        </p:nvSpPr>
        <p:spPr/>
        <p:txBody>
          <a:bodyPr/>
          <a:lstStyle/>
          <a:p>
            <a:r>
              <a:rPr lang="ru-RU" dirty="0">
                <a:solidFill>
                  <a:schemeClr val="accent1">
                    <a:lumMod val="75000"/>
                    <a:lumOff val="25000"/>
                  </a:schemeClr>
                </a:solidFill>
              </a:rPr>
              <a:t>Выполнил студент группы БВТ2003 Камышев В.</a:t>
            </a:r>
            <a:r>
              <a:rPr lang="en-US" dirty="0">
                <a:solidFill>
                  <a:schemeClr val="accent1">
                    <a:lumMod val="75000"/>
                    <a:lumOff val="25000"/>
                  </a:schemeClr>
                </a:solidFill>
              </a:rPr>
              <a:t> </a:t>
            </a:r>
            <a:r>
              <a:rPr lang="ru-RU" dirty="0">
                <a:solidFill>
                  <a:schemeClr val="accent1">
                    <a:lumMod val="75000"/>
                    <a:lumOff val="25000"/>
                  </a:schemeClr>
                </a:solidFill>
              </a:rPr>
              <a:t>В.</a:t>
            </a:r>
          </a:p>
        </p:txBody>
      </p:sp>
    </p:spTree>
    <p:extLst>
      <p:ext uri="{BB962C8B-B14F-4D97-AF65-F5344CB8AC3E}">
        <p14:creationId xmlns:p14="http://schemas.microsoft.com/office/powerpoint/2010/main" val="160823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6993E0A-19BC-C4A3-06F2-C3480D5E01BA}"/>
              </a:ext>
            </a:extLst>
          </p:cNvPr>
          <p:cNvSpPr>
            <a:spLocks noGrp="1"/>
          </p:cNvSpPr>
          <p:nvPr>
            <p:ph type="title"/>
          </p:nvPr>
        </p:nvSpPr>
        <p:spPr/>
        <p:txBody>
          <a:bodyPr/>
          <a:lstStyle/>
          <a:p>
            <a:r>
              <a:rPr lang="ru-RU" dirty="0"/>
              <a:t>Выбор ответа</a:t>
            </a:r>
          </a:p>
        </p:txBody>
      </p:sp>
      <p:sp>
        <p:nvSpPr>
          <p:cNvPr id="3" name="Объект 2">
            <a:extLst>
              <a:ext uri="{FF2B5EF4-FFF2-40B4-BE49-F238E27FC236}">
                <a16:creationId xmlns:a16="http://schemas.microsoft.com/office/drawing/2014/main" id="{7EBD70CC-602F-B7E4-841D-F1D146687033}"/>
              </a:ext>
            </a:extLst>
          </p:cNvPr>
          <p:cNvSpPr>
            <a:spLocks noGrp="1"/>
          </p:cNvSpPr>
          <p:nvPr>
            <p:ph idx="1"/>
          </p:nvPr>
        </p:nvSpPr>
        <p:spPr>
          <a:xfrm>
            <a:off x="677334" y="1473693"/>
            <a:ext cx="8596668" cy="4567669"/>
          </a:xfrm>
        </p:spPr>
        <p:txBody>
          <a:bodyPr/>
          <a:lstStyle/>
          <a:p>
            <a:pPr marL="0" indent="0">
              <a:buNone/>
            </a:pPr>
            <a:r>
              <a:rPr lang="ru-RU" dirty="0"/>
              <a:t>Выбранный ответ загорится оранжевым или зеленым в зависимости от того, правильный ли был выбран вариант ответа. Если выбран неправильный вариант, то вместе с ним также подсвечивается правильный.</a:t>
            </a:r>
          </a:p>
        </p:txBody>
      </p:sp>
      <p:pic>
        <p:nvPicPr>
          <p:cNvPr id="5" name="Рисунок 4">
            <a:extLst>
              <a:ext uri="{FF2B5EF4-FFF2-40B4-BE49-F238E27FC236}">
                <a16:creationId xmlns:a16="http://schemas.microsoft.com/office/drawing/2014/main" id="{6EFF56C0-6B9E-0E53-DE4D-13E90F423972}"/>
              </a:ext>
            </a:extLst>
          </p:cNvPr>
          <p:cNvPicPr>
            <a:picLocks noChangeAspect="1"/>
          </p:cNvPicPr>
          <p:nvPr/>
        </p:nvPicPr>
        <p:blipFill>
          <a:blip r:embed="rId2"/>
          <a:stretch>
            <a:fillRect/>
          </a:stretch>
        </p:blipFill>
        <p:spPr>
          <a:xfrm>
            <a:off x="1213771" y="2565646"/>
            <a:ext cx="1917327" cy="3919491"/>
          </a:xfrm>
          <a:prstGeom prst="rect">
            <a:avLst/>
          </a:prstGeom>
        </p:spPr>
      </p:pic>
      <p:pic>
        <p:nvPicPr>
          <p:cNvPr id="7" name="Рисунок 6">
            <a:extLst>
              <a:ext uri="{FF2B5EF4-FFF2-40B4-BE49-F238E27FC236}">
                <a16:creationId xmlns:a16="http://schemas.microsoft.com/office/drawing/2014/main" id="{D4416E0C-F29E-D414-E8E4-A863F6AE3D47}"/>
              </a:ext>
            </a:extLst>
          </p:cNvPr>
          <p:cNvPicPr>
            <a:picLocks noChangeAspect="1"/>
          </p:cNvPicPr>
          <p:nvPr/>
        </p:nvPicPr>
        <p:blipFill>
          <a:blip r:embed="rId3"/>
          <a:stretch>
            <a:fillRect/>
          </a:stretch>
        </p:blipFill>
        <p:spPr>
          <a:xfrm>
            <a:off x="5759389" y="2544201"/>
            <a:ext cx="1917327" cy="3940936"/>
          </a:xfrm>
          <a:prstGeom prst="rect">
            <a:avLst/>
          </a:prstGeom>
        </p:spPr>
      </p:pic>
    </p:spTree>
    <p:extLst>
      <p:ext uri="{BB962C8B-B14F-4D97-AF65-F5344CB8AC3E}">
        <p14:creationId xmlns:p14="http://schemas.microsoft.com/office/powerpoint/2010/main" val="3505309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225375E-A8E1-3120-826E-4B2CF5F72C1E}"/>
              </a:ext>
            </a:extLst>
          </p:cNvPr>
          <p:cNvSpPr>
            <a:spLocks noGrp="1"/>
          </p:cNvSpPr>
          <p:nvPr>
            <p:ph type="title"/>
          </p:nvPr>
        </p:nvSpPr>
        <p:spPr/>
        <p:txBody>
          <a:bodyPr/>
          <a:lstStyle/>
          <a:p>
            <a:r>
              <a:rPr lang="ru-RU" dirty="0"/>
              <a:t>Говорение</a:t>
            </a:r>
          </a:p>
        </p:txBody>
      </p:sp>
      <p:sp>
        <p:nvSpPr>
          <p:cNvPr id="3" name="Объект 2">
            <a:extLst>
              <a:ext uri="{FF2B5EF4-FFF2-40B4-BE49-F238E27FC236}">
                <a16:creationId xmlns:a16="http://schemas.microsoft.com/office/drawing/2014/main" id="{9C2F0A1C-57F0-7068-E39D-EAA70FB1A8B3}"/>
              </a:ext>
            </a:extLst>
          </p:cNvPr>
          <p:cNvSpPr>
            <a:spLocks noGrp="1"/>
          </p:cNvSpPr>
          <p:nvPr>
            <p:ph idx="1"/>
          </p:nvPr>
        </p:nvSpPr>
        <p:spPr>
          <a:xfrm>
            <a:off x="677334" y="1411551"/>
            <a:ext cx="8596668" cy="4629812"/>
          </a:xfrm>
        </p:spPr>
        <p:txBody>
          <a:bodyPr/>
          <a:lstStyle/>
          <a:p>
            <a:pPr marL="0" indent="0">
              <a:buNone/>
            </a:pPr>
            <a:r>
              <a:rPr lang="ru-RU" dirty="0"/>
              <a:t>Если было произнесено правильное слово, то выведенный текст загорится зеленым, и появится кнопка выхода. В случае неправильного ответа, текст загорится розовым, а кнопка не появится до тех пор, пока не будет дан правильный ответ.</a:t>
            </a:r>
          </a:p>
        </p:txBody>
      </p:sp>
      <p:pic>
        <p:nvPicPr>
          <p:cNvPr id="5" name="Рисунок 4">
            <a:extLst>
              <a:ext uri="{FF2B5EF4-FFF2-40B4-BE49-F238E27FC236}">
                <a16:creationId xmlns:a16="http://schemas.microsoft.com/office/drawing/2014/main" id="{9BABD01E-3C4D-73C4-6F8C-3B20D8A1F164}"/>
              </a:ext>
            </a:extLst>
          </p:cNvPr>
          <p:cNvPicPr>
            <a:picLocks noChangeAspect="1"/>
          </p:cNvPicPr>
          <p:nvPr/>
        </p:nvPicPr>
        <p:blipFill>
          <a:blip r:embed="rId2"/>
          <a:stretch>
            <a:fillRect/>
          </a:stretch>
        </p:blipFill>
        <p:spPr>
          <a:xfrm>
            <a:off x="958049" y="2732351"/>
            <a:ext cx="1809709" cy="3804082"/>
          </a:xfrm>
          <a:prstGeom prst="rect">
            <a:avLst/>
          </a:prstGeom>
        </p:spPr>
      </p:pic>
      <p:pic>
        <p:nvPicPr>
          <p:cNvPr id="7" name="Рисунок 6">
            <a:extLst>
              <a:ext uri="{FF2B5EF4-FFF2-40B4-BE49-F238E27FC236}">
                <a16:creationId xmlns:a16="http://schemas.microsoft.com/office/drawing/2014/main" id="{518ED757-5812-405E-5D22-89410242B79A}"/>
              </a:ext>
            </a:extLst>
          </p:cNvPr>
          <p:cNvPicPr>
            <a:picLocks noChangeAspect="1"/>
          </p:cNvPicPr>
          <p:nvPr/>
        </p:nvPicPr>
        <p:blipFill>
          <a:blip r:embed="rId3"/>
          <a:stretch>
            <a:fillRect/>
          </a:stretch>
        </p:blipFill>
        <p:spPr>
          <a:xfrm>
            <a:off x="3380316" y="2743084"/>
            <a:ext cx="1809709" cy="3793349"/>
          </a:xfrm>
          <a:prstGeom prst="rect">
            <a:avLst/>
          </a:prstGeom>
        </p:spPr>
      </p:pic>
      <p:pic>
        <p:nvPicPr>
          <p:cNvPr id="9" name="Рисунок 8">
            <a:extLst>
              <a:ext uri="{FF2B5EF4-FFF2-40B4-BE49-F238E27FC236}">
                <a16:creationId xmlns:a16="http://schemas.microsoft.com/office/drawing/2014/main" id="{9D94A353-CF57-7D83-AB3B-382AA23F84DF}"/>
              </a:ext>
            </a:extLst>
          </p:cNvPr>
          <p:cNvPicPr>
            <a:picLocks noChangeAspect="1"/>
          </p:cNvPicPr>
          <p:nvPr/>
        </p:nvPicPr>
        <p:blipFill>
          <a:blip r:embed="rId4"/>
          <a:stretch>
            <a:fillRect/>
          </a:stretch>
        </p:blipFill>
        <p:spPr>
          <a:xfrm>
            <a:off x="5802583" y="2732351"/>
            <a:ext cx="1803871" cy="3804082"/>
          </a:xfrm>
          <a:prstGeom prst="rect">
            <a:avLst/>
          </a:prstGeom>
        </p:spPr>
      </p:pic>
    </p:spTree>
    <p:extLst>
      <p:ext uri="{BB962C8B-B14F-4D97-AF65-F5344CB8AC3E}">
        <p14:creationId xmlns:p14="http://schemas.microsoft.com/office/powerpoint/2010/main" val="904834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854343-7A88-D110-5517-DD59628F54A3}"/>
              </a:ext>
            </a:extLst>
          </p:cNvPr>
          <p:cNvSpPr>
            <a:spLocks noGrp="1"/>
          </p:cNvSpPr>
          <p:nvPr>
            <p:ph type="title"/>
          </p:nvPr>
        </p:nvSpPr>
        <p:spPr/>
        <p:txBody>
          <a:bodyPr/>
          <a:lstStyle/>
          <a:p>
            <a:r>
              <a:rPr lang="ru-RU" dirty="0"/>
              <a:t>Настройки</a:t>
            </a:r>
          </a:p>
        </p:txBody>
      </p:sp>
      <p:sp>
        <p:nvSpPr>
          <p:cNvPr id="3" name="Объект 2">
            <a:extLst>
              <a:ext uri="{FF2B5EF4-FFF2-40B4-BE49-F238E27FC236}">
                <a16:creationId xmlns:a16="http://schemas.microsoft.com/office/drawing/2014/main" id="{AF8DACAF-BD0F-9A16-EC1F-785736C0E763}"/>
              </a:ext>
            </a:extLst>
          </p:cNvPr>
          <p:cNvSpPr>
            <a:spLocks noGrp="1"/>
          </p:cNvSpPr>
          <p:nvPr>
            <p:ph idx="1"/>
          </p:nvPr>
        </p:nvSpPr>
        <p:spPr>
          <a:xfrm>
            <a:off x="677334" y="1787727"/>
            <a:ext cx="8596668" cy="3880773"/>
          </a:xfrm>
        </p:spPr>
        <p:txBody>
          <a:bodyPr/>
          <a:lstStyle/>
          <a:p>
            <a:pPr marL="0" indent="0">
              <a:buNone/>
            </a:pPr>
            <a:r>
              <a:rPr lang="ru-RU" dirty="0"/>
              <a:t>В разделе настроек в главном меню есть три опции: смена имени пользователя, смена языка и смена темы.</a:t>
            </a:r>
          </a:p>
        </p:txBody>
      </p:sp>
      <p:pic>
        <p:nvPicPr>
          <p:cNvPr id="5" name="Рисунок 4">
            <a:extLst>
              <a:ext uri="{FF2B5EF4-FFF2-40B4-BE49-F238E27FC236}">
                <a16:creationId xmlns:a16="http://schemas.microsoft.com/office/drawing/2014/main" id="{194FA5ED-2D14-9819-EB5F-9641672AC24D}"/>
              </a:ext>
            </a:extLst>
          </p:cNvPr>
          <p:cNvPicPr>
            <a:picLocks noChangeAspect="1"/>
          </p:cNvPicPr>
          <p:nvPr/>
        </p:nvPicPr>
        <p:blipFill>
          <a:blip r:embed="rId2"/>
          <a:stretch>
            <a:fillRect/>
          </a:stretch>
        </p:blipFill>
        <p:spPr>
          <a:xfrm>
            <a:off x="4043334" y="2630997"/>
            <a:ext cx="1860931" cy="3880774"/>
          </a:xfrm>
          <a:prstGeom prst="rect">
            <a:avLst/>
          </a:prstGeom>
        </p:spPr>
      </p:pic>
    </p:spTree>
    <p:extLst>
      <p:ext uri="{BB962C8B-B14F-4D97-AF65-F5344CB8AC3E}">
        <p14:creationId xmlns:p14="http://schemas.microsoft.com/office/powerpoint/2010/main" val="765896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D1721A-63A1-C61E-47D2-3A72DE870674}"/>
              </a:ext>
            </a:extLst>
          </p:cNvPr>
          <p:cNvSpPr>
            <a:spLocks noGrp="1"/>
          </p:cNvSpPr>
          <p:nvPr>
            <p:ph type="title"/>
          </p:nvPr>
        </p:nvSpPr>
        <p:spPr/>
        <p:txBody>
          <a:bodyPr/>
          <a:lstStyle/>
          <a:p>
            <a:r>
              <a:rPr lang="ru-RU" dirty="0"/>
              <a:t>Смена имени</a:t>
            </a:r>
          </a:p>
        </p:txBody>
      </p:sp>
      <p:sp>
        <p:nvSpPr>
          <p:cNvPr id="3" name="Объект 2">
            <a:extLst>
              <a:ext uri="{FF2B5EF4-FFF2-40B4-BE49-F238E27FC236}">
                <a16:creationId xmlns:a16="http://schemas.microsoft.com/office/drawing/2014/main" id="{7AFCCF91-8BA6-A985-D1F1-5ECCCC2091E8}"/>
              </a:ext>
            </a:extLst>
          </p:cNvPr>
          <p:cNvSpPr>
            <a:spLocks noGrp="1"/>
          </p:cNvSpPr>
          <p:nvPr>
            <p:ph idx="1"/>
          </p:nvPr>
        </p:nvSpPr>
        <p:spPr>
          <a:xfrm>
            <a:off x="677334" y="1565785"/>
            <a:ext cx="8596668" cy="3880773"/>
          </a:xfrm>
        </p:spPr>
        <p:txBody>
          <a:bodyPr/>
          <a:lstStyle/>
          <a:p>
            <a:pPr marL="0" indent="0">
              <a:buNone/>
            </a:pPr>
            <a:r>
              <a:rPr lang="ru-RU" dirty="0"/>
              <a:t>При нажатии кнопки смены имени, пользователя перенаправит на экран, который появлялся при первом запуске приложения. Здесь можно будет ввести новое имя, которое будет отображаться в главном меню</a:t>
            </a:r>
          </a:p>
        </p:txBody>
      </p:sp>
      <p:pic>
        <p:nvPicPr>
          <p:cNvPr id="7" name="Рисунок 6">
            <a:extLst>
              <a:ext uri="{FF2B5EF4-FFF2-40B4-BE49-F238E27FC236}">
                <a16:creationId xmlns:a16="http://schemas.microsoft.com/office/drawing/2014/main" id="{8FBC946F-4061-3397-1CC7-E5E54F7A2B29}"/>
              </a:ext>
            </a:extLst>
          </p:cNvPr>
          <p:cNvPicPr>
            <a:picLocks noChangeAspect="1"/>
          </p:cNvPicPr>
          <p:nvPr/>
        </p:nvPicPr>
        <p:blipFill>
          <a:blip r:embed="rId2"/>
          <a:stretch>
            <a:fillRect/>
          </a:stretch>
        </p:blipFill>
        <p:spPr>
          <a:xfrm>
            <a:off x="1040880" y="2663465"/>
            <a:ext cx="1877118" cy="3874938"/>
          </a:xfrm>
          <a:prstGeom prst="rect">
            <a:avLst/>
          </a:prstGeom>
        </p:spPr>
      </p:pic>
      <p:pic>
        <p:nvPicPr>
          <p:cNvPr id="11" name="Рисунок 10">
            <a:extLst>
              <a:ext uri="{FF2B5EF4-FFF2-40B4-BE49-F238E27FC236}">
                <a16:creationId xmlns:a16="http://schemas.microsoft.com/office/drawing/2014/main" id="{95C81E65-60AB-FA9A-4953-31ECF6E60680}"/>
              </a:ext>
            </a:extLst>
          </p:cNvPr>
          <p:cNvPicPr>
            <a:picLocks noChangeAspect="1"/>
          </p:cNvPicPr>
          <p:nvPr/>
        </p:nvPicPr>
        <p:blipFill>
          <a:blip r:embed="rId3"/>
          <a:stretch>
            <a:fillRect/>
          </a:stretch>
        </p:blipFill>
        <p:spPr>
          <a:xfrm>
            <a:off x="3708480" y="2684497"/>
            <a:ext cx="1877118" cy="3853906"/>
          </a:xfrm>
          <a:prstGeom prst="rect">
            <a:avLst/>
          </a:prstGeom>
        </p:spPr>
      </p:pic>
      <p:pic>
        <p:nvPicPr>
          <p:cNvPr id="13" name="Рисунок 12">
            <a:extLst>
              <a:ext uri="{FF2B5EF4-FFF2-40B4-BE49-F238E27FC236}">
                <a16:creationId xmlns:a16="http://schemas.microsoft.com/office/drawing/2014/main" id="{5CC24E66-D58B-D24D-D09A-955CDBDC6286}"/>
              </a:ext>
            </a:extLst>
          </p:cNvPr>
          <p:cNvPicPr>
            <a:picLocks noChangeAspect="1"/>
          </p:cNvPicPr>
          <p:nvPr/>
        </p:nvPicPr>
        <p:blipFill>
          <a:blip r:embed="rId4"/>
          <a:stretch>
            <a:fillRect/>
          </a:stretch>
        </p:blipFill>
        <p:spPr>
          <a:xfrm>
            <a:off x="6376081" y="2684497"/>
            <a:ext cx="1806135" cy="3853906"/>
          </a:xfrm>
          <a:prstGeom prst="rect">
            <a:avLst/>
          </a:prstGeom>
        </p:spPr>
      </p:pic>
      <p:sp>
        <p:nvSpPr>
          <p:cNvPr id="14" name="Стрелка: вправо 13">
            <a:extLst>
              <a:ext uri="{FF2B5EF4-FFF2-40B4-BE49-F238E27FC236}">
                <a16:creationId xmlns:a16="http://schemas.microsoft.com/office/drawing/2014/main" id="{F72F427D-568B-DE1E-A1A9-47652C746CEB}"/>
              </a:ext>
            </a:extLst>
          </p:cNvPr>
          <p:cNvSpPr/>
          <p:nvPr/>
        </p:nvSpPr>
        <p:spPr>
          <a:xfrm>
            <a:off x="3048102" y="4389261"/>
            <a:ext cx="530274" cy="44437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Стрелка: вправо 14">
            <a:extLst>
              <a:ext uri="{FF2B5EF4-FFF2-40B4-BE49-F238E27FC236}">
                <a16:creationId xmlns:a16="http://schemas.microsoft.com/office/drawing/2014/main" id="{349BB58E-F3B9-25A4-936E-4442BCAADB44}"/>
              </a:ext>
            </a:extLst>
          </p:cNvPr>
          <p:cNvSpPr/>
          <p:nvPr/>
        </p:nvSpPr>
        <p:spPr>
          <a:xfrm>
            <a:off x="5715702" y="4389261"/>
            <a:ext cx="530274" cy="44437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950932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854D3E-DAF8-FF23-7108-2A2F2AEC797F}"/>
              </a:ext>
            </a:extLst>
          </p:cNvPr>
          <p:cNvSpPr>
            <a:spLocks noGrp="1"/>
          </p:cNvSpPr>
          <p:nvPr>
            <p:ph type="title"/>
          </p:nvPr>
        </p:nvSpPr>
        <p:spPr/>
        <p:txBody>
          <a:bodyPr/>
          <a:lstStyle/>
          <a:p>
            <a:r>
              <a:rPr lang="ru-RU" dirty="0"/>
              <a:t>Смена языка</a:t>
            </a:r>
          </a:p>
        </p:txBody>
      </p:sp>
      <p:sp>
        <p:nvSpPr>
          <p:cNvPr id="3" name="Объект 2">
            <a:extLst>
              <a:ext uri="{FF2B5EF4-FFF2-40B4-BE49-F238E27FC236}">
                <a16:creationId xmlns:a16="http://schemas.microsoft.com/office/drawing/2014/main" id="{4F078A03-7B59-7A4F-5BA2-466912E6E3F8}"/>
              </a:ext>
            </a:extLst>
          </p:cNvPr>
          <p:cNvSpPr>
            <a:spLocks noGrp="1"/>
          </p:cNvSpPr>
          <p:nvPr>
            <p:ph idx="1"/>
          </p:nvPr>
        </p:nvSpPr>
        <p:spPr>
          <a:xfrm>
            <a:off x="677334" y="1488613"/>
            <a:ext cx="8596668" cy="3880773"/>
          </a:xfrm>
        </p:spPr>
        <p:txBody>
          <a:bodyPr/>
          <a:lstStyle/>
          <a:p>
            <a:pPr marL="0" indent="0">
              <a:buNone/>
            </a:pPr>
            <a:r>
              <a:rPr lang="ru-RU" dirty="0"/>
              <a:t>При изменении языка, текст меняется на всех экранах приложения, кроме экрана-заставки и экрана приветствия. Реализована смена языка с английского на русский и с русского на английский. </a:t>
            </a:r>
          </a:p>
        </p:txBody>
      </p:sp>
      <p:pic>
        <p:nvPicPr>
          <p:cNvPr id="5" name="Рисунок 4">
            <a:extLst>
              <a:ext uri="{FF2B5EF4-FFF2-40B4-BE49-F238E27FC236}">
                <a16:creationId xmlns:a16="http://schemas.microsoft.com/office/drawing/2014/main" id="{034660C2-BA12-5C18-7953-6B99AAC2DF7D}"/>
              </a:ext>
            </a:extLst>
          </p:cNvPr>
          <p:cNvPicPr>
            <a:picLocks noChangeAspect="1"/>
          </p:cNvPicPr>
          <p:nvPr/>
        </p:nvPicPr>
        <p:blipFill>
          <a:blip r:embed="rId2"/>
          <a:stretch>
            <a:fillRect/>
          </a:stretch>
        </p:blipFill>
        <p:spPr>
          <a:xfrm>
            <a:off x="975481" y="2577731"/>
            <a:ext cx="1836512" cy="3880773"/>
          </a:xfrm>
          <a:prstGeom prst="rect">
            <a:avLst/>
          </a:prstGeom>
        </p:spPr>
      </p:pic>
      <p:pic>
        <p:nvPicPr>
          <p:cNvPr id="7" name="Рисунок 6">
            <a:extLst>
              <a:ext uri="{FF2B5EF4-FFF2-40B4-BE49-F238E27FC236}">
                <a16:creationId xmlns:a16="http://schemas.microsoft.com/office/drawing/2014/main" id="{AE77BEC1-C66C-E728-4B40-3B90C686582B}"/>
              </a:ext>
            </a:extLst>
          </p:cNvPr>
          <p:cNvPicPr>
            <a:picLocks noChangeAspect="1"/>
          </p:cNvPicPr>
          <p:nvPr/>
        </p:nvPicPr>
        <p:blipFill>
          <a:blip r:embed="rId3"/>
          <a:stretch>
            <a:fillRect/>
          </a:stretch>
        </p:blipFill>
        <p:spPr>
          <a:xfrm>
            <a:off x="3302178" y="2577730"/>
            <a:ext cx="1895951" cy="3880774"/>
          </a:xfrm>
          <a:prstGeom prst="rect">
            <a:avLst/>
          </a:prstGeom>
        </p:spPr>
      </p:pic>
      <p:pic>
        <p:nvPicPr>
          <p:cNvPr id="9" name="Рисунок 8">
            <a:extLst>
              <a:ext uri="{FF2B5EF4-FFF2-40B4-BE49-F238E27FC236}">
                <a16:creationId xmlns:a16="http://schemas.microsoft.com/office/drawing/2014/main" id="{DDC571DD-B9A5-FF2B-FB5C-7C8332A20DD2}"/>
              </a:ext>
            </a:extLst>
          </p:cNvPr>
          <p:cNvPicPr>
            <a:picLocks noChangeAspect="1"/>
          </p:cNvPicPr>
          <p:nvPr/>
        </p:nvPicPr>
        <p:blipFill>
          <a:blip r:embed="rId4"/>
          <a:stretch>
            <a:fillRect/>
          </a:stretch>
        </p:blipFill>
        <p:spPr>
          <a:xfrm>
            <a:off x="5692757" y="2577729"/>
            <a:ext cx="1836512" cy="3880774"/>
          </a:xfrm>
          <a:prstGeom prst="rect">
            <a:avLst/>
          </a:prstGeom>
        </p:spPr>
      </p:pic>
    </p:spTree>
    <p:extLst>
      <p:ext uri="{BB962C8B-B14F-4D97-AF65-F5344CB8AC3E}">
        <p14:creationId xmlns:p14="http://schemas.microsoft.com/office/powerpoint/2010/main" val="1228578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181E6E-8A7A-AEE5-A607-8F41DB8EC999}"/>
              </a:ext>
            </a:extLst>
          </p:cNvPr>
          <p:cNvSpPr>
            <a:spLocks noGrp="1"/>
          </p:cNvSpPr>
          <p:nvPr>
            <p:ph type="title"/>
          </p:nvPr>
        </p:nvSpPr>
        <p:spPr/>
        <p:txBody>
          <a:bodyPr/>
          <a:lstStyle/>
          <a:p>
            <a:r>
              <a:rPr lang="ru-RU" dirty="0"/>
              <a:t>Смена темы</a:t>
            </a:r>
          </a:p>
        </p:txBody>
      </p:sp>
      <p:sp>
        <p:nvSpPr>
          <p:cNvPr id="3" name="Объект 2">
            <a:extLst>
              <a:ext uri="{FF2B5EF4-FFF2-40B4-BE49-F238E27FC236}">
                <a16:creationId xmlns:a16="http://schemas.microsoft.com/office/drawing/2014/main" id="{DCC20D02-4EDA-AB28-1D20-F35CC1E0168C}"/>
              </a:ext>
            </a:extLst>
          </p:cNvPr>
          <p:cNvSpPr>
            <a:spLocks noGrp="1"/>
          </p:cNvSpPr>
          <p:nvPr>
            <p:ph idx="1"/>
          </p:nvPr>
        </p:nvSpPr>
        <p:spPr>
          <a:xfrm>
            <a:off x="677334" y="1411551"/>
            <a:ext cx="8596668" cy="4629812"/>
          </a:xfrm>
        </p:spPr>
        <p:txBody>
          <a:bodyPr/>
          <a:lstStyle/>
          <a:p>
            <a:pPr marL="0" indent="0">
              <a:buNone/>
            </a:pPr>
            <a:r>
              <a:rPr lang="ru-RU" dirty="0"/>
              <a:t>В приложении предусмотрена смена темы с светлой на тёмную и обратно. При нажатии соответствующей кнопки в меню настроек, в приложении изменятся фон и текст в зависимости от того, какая тема стояла до нажатия.</a:t>
            </a:r>
          </a:p>
          <a:p>
            <a:pPr marL="0" indent="0">
              <a:buNone/>
            </a:pPr>
            <a:endParaRPr lang="ru-RU" dirty="0"/>
          </a:p>
        </p:txBody>
      </p:sp>
      <p:pic>
        <p:nvPicPr>
          <p:cNvPr id="5" name="Рисунок 4">
            <a:extLst>
              <a:ext uri="{FF2B5EF4-FFF2-40B4-BE49-F238E27FC236}">
                <a16:creationId xmlns:a16="http://schemas.microsoft.com/office/drawing/2014/main" id="{DC8B005E-92D3-BF8E-8E68-0EF0149A9129}"/>
              </a:ext>
            </a:extLst>
          </p:cNvPr>
          <p:cNvPicPr>
            <a:picLocks noChangeAspect="1"/>
          </p:cNvPicPr>
          <p:nvPr/>
        </p:nvPicPr>
        <p:blipFill>
          <a:blip r:embed="rId2"/>
          <a:stretch>
            <a:fillRect/>
          </a:stretch>
        </p:blipFill>
        <p:spPr>
          <a:xfrm>
            <a:off x="580486" y="2363487"/>
            <a:ext cx="2047304" cy="4245078"/>
          </a:xfrm>
          <a:prstGeom prst="rect">
            <a:avLst/>
          </a:prstGeom>
        </p:spPr>
      </p:pic>
      <p:pic>
        <p:nvPicPr>
          <p:cNvPr id="7" name="Рисунок 6">
            <a:extLst>
              <a:ext uri="{FF2B5EF4-FFF2-40B4-BE49-F238E27FC236}">
                <a16:creationId xmlns:a16="http://schemas.microsoft.com/office/drawing/2014/main" id="{B351182E-2FAA-FB7E-643C-800BEC43058A}"/>
              </a:ext>
            </a:extLst>
          </p:cNvPr>
          <p:cNvPicPr>
            <a:picLocks noChangeAspect="1"/>
          </p:cNvPicPr>
          <p:nvPr/>
        </p:nvPicPr>
        <p:blipFill>
          <a:blip r:embed="rId3"/>
          <a:stretch>
            <a:fillRect/>
          </a:stretch>
        </p:blipFill>
        <p:spPr>
          <a:xfrm>
            <a:off x="3027285" y="2363485"/>
            <a:ext cx="2051559" cy="4245079"/>
          </a:xfrm>
          <a:prstGeom prst="rect">
            <a:avLst/>
          </a:prstGeom>
        </p:spPr>
      </p:pic>
      <p:pic>
        <p:nvPicPr>
          <p:cNvPr id="9" name="Рисунок 8">
            <a:extLst>
              <a:ext uri="{FF2B5EF4-FFF2-40B4-BE49-F238E27FC236}">
                <a16:creationId xmlns:a16="http://schemas.microsoft.com/office/drawing/2014/main" id="{67CAC195-7F4F-4BD2-218E-0C897EA6E000}"/>
              </a:ext>
            </a:extLst>
          </p:cNvPr>
          <p:cNvPicPr>
            <a:picLocks noChangeAspect="1"/>
          </p:cNvPicPr>
          <p:nvPr/>
        </p:nvPicPr>
        <p:blipFill>
          <a:blip r:embed="rId4"/>
          <a:stretch>
            <a:fillRect/>
          </a:stretch>
        </p:blipFill>
        <p:spPr>
          <a:xfrm>
            <a:off x="5905870" y="2363484"/>
            <a:ext cx="2037821" cy="4245079"/>
          </a:xfrm>
          <a:prstGeom prst="rect">
            <a:avLst/>
          </a:prstGeom>
        </p:spPr>
      </p:pic>
    </p:spTree>
    <p:extLst>
      <p:ext uri="{BB962C8B-B14F-4D97-AF65-F5344CB8AC3E}">
        <p14:creationId xmlns:p14="http://schemas.microsoft.com/office/powerpoint/2010/main" val="1575148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AE0B03-D301-EA90-7CBC-C18DCD916945}"/>
              </a:ext>
            </a:extLst>
          </p:cNvPr>
          <p:cNvSpPr>
            <a:spLocks noGrp="1"/>
          </p:cNvSpPr>
          <p:nvPr>
            <p:ph type="title"/>
          </p:nvPr>
        </p:nvSpPr>
        <p:spPr/>
        <p:txBody>
          <a:bodyPr/>
          <a:lstStyle/>
          <a:p>
            <a:r>
              <a:rPr lang="ru-RU" dirty="0"/>
              <a:t>Цель задания – разработать мобильное приложение для обучения языкам</a:t>
            </a:r>
          </a:p>
        </p:txBody>
      </p:sp>
      <p:sp>
        <p:nvSpPr>
          <p:cNvPr id="14" name="Объект 13">
            <a:extLst>
              <a:ext uri="{FF2B5EF4-FFF2-40B4-BE49-F238E27FC236}">
                <a16:creationId xmlns:a16="http://schemas.microsoft.com/office/drawing/2014/main" id="{3F53CA5B-9F3E-169E-FA47-5B1985FDFD4C}"/>
              </a:ext>
            </a:extLst>
          </p:cNvPr>
          <p:cNvSpPr>
            <a:spLocks noGrp="1"/>
          </p:cNvSpPr>
          <p:nvPr>
            <p:ph idx="1"/>
          </p:nvPr>
        </p:nvSpPr>
        <p:spPr>
          <a:xfrm>
            <a:off x="677333" y="2160589"/>
            <a:ext cx="8972693" cy="3880773"/>
          </a:xfrm>
        </p:spPr>
        <p:txBody>
          <a:bodyPr/>
          <a:lstStyle/>
          <a:p>
            <a:pPr marL="0" indent="0">
              <a:buNone/>
            </a:pPr>
            <a:r>
              <a:rPr lang="ru-RU" dirty="0">
                <a:solidFill>
                  <a:schemeClr val="accent1">
                    <a:lumMod val="75000"/>
                    <a:lumOff val="25000"/>
                  </a:schemeClr>
                </a:solidFill>
              </a:rPr>
              <a:t>Для разработки были использованы фреймворк </a:t>
            </a:r>
            <a:r>
              <a:rPr lang="en-US" dirty="0">
                <a:solidFill>
                  <a:schemeClr val="accent1">
                    <a:lumMod val="75000"/>
                    <a:lumOff val="25000"/>
                  </a:schemeClr>
                </a:solidFill>
              </a:rPr>
              <a:t>Flutter </a:t>
            </a:r>
            <a:r>
              <a:rPr lang="ru-RU" dirty="0">
                <a:solidFill>
                  <a:schemeClr val="accent1">
                    <a:lumMod val="75000"/>
                    <a:lumOff val="25000"/>
                  </a:schemeClr>
                </a:solidFill>
              </a:rPr>
              <a:t>и язык программирования </a:t>
            </a:r>
            <a:r>
              <a:rPr lang="en-US" dirty="0">
                <a:solidFill>
                  <a:schemeClr val="accent1">
                    <a:lumMod val="75000"/>
                    <a:lumOff val="25000"/>
                  </a:schemeClr>
                </a:solidFill>
              </a:rPr>
              <a:t>Dart</a:t>
            </a:r>
            <a:endParaRPr lang="ru-RU" dirty="0">
              <a:solidFill>
                <a:schemeClr val="accent1">
                  <a:lumMod val="75000"/>
                  <a:lumOff val="25000"/>
                </a:schemeClr>
              </a:solidFill>
            </a:endParaRPr>
          </a:p>
        </p:txBody>
      </p:sp>
      <p:pic>
        <p:nvPicPr>
          <p:cNvPr id="1026" name="Picture 2">
            <a:extLst>
              <a:ext uri="{FF2B5EF4-FFF2-40B4-BE49-F238E27FC236}">
                <a16:creationId xmlns:a16="http://schemas.microsoft.com/office/drawing/2014/main" id="{00DE6F6E-8A02-B110-1C49-E2E4C39D88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2166" y="3793739"/>
            <a:ext cx="4691836" cy="245466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D047FE5-4F63-92BA-C20A-FB4F76D046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369" y="2858508"/>
            <a:ext cx="5101257" cy="1870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013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65B03F-9144-3692-87AD-D0745B6DCCC6}"/>
              </a:ext>
            </a:extLst>
          </p:cNvPr>
          <p:cNvSpPr>
            <a:spLocks noGrp="1"/>
          </p:cNvSpPr>
          <p:nvPr>
            <p:ph type="title"/>
          </p:nvPr>
        </p:nvSpPr>
        <p:spPr/>
        <p:txBody>
          <a:bodyPr/>
          <a:lstStyle/>
          <a:p>
            <a:r>
              <a:rPr lang="ru-RU" dirty="0"/>
              <a:t>Иконка приложения, название и заставка</a:t>
            </a:r>
          </a:p>
        </p:txBody>
      </p:sp>
      <p:sp>
        <p:nvSpPr>
          <p:cNvPr id="3" name="Объект 2">
            <a:extLst>
              <a:ext uri="{FF2B5EF4-FFF2-40B4-BE49-F238E27FC236}">
                <a16:creationId xmlns:a16="http://schemas.microsoft.com/office/drawing/2014/main" id="{96E74079-DA73-C296-728E-079F68AE094E}"/>
              </a:ext>
            </a:extLst>
          </p:cNvPr>
          <p:cNvSpPr>
            <a:spLocks noGrp="1"/>
          </p:cNvSpPr>
          <p:nvPr>
            <p:ph idx="1"/>
          </p:nvPr>
        </p:nvSpPr>
        <p:spPr>
          <a:xfrm>
            <a:off x="677334" y="2160589"/>
            <a:ext cx="3326495" cy="3880773"/>
          </a:xfrm>
        </p:spPr>
        <p:txBody>
          <a:bodyPr/>
          <a:lstStyle/>
          <a:p>
            <a:pPr marL="0" indent="0">
              <a:buNone/>
            </a:pPr>
            <a:r>
              <a:rPr lang="ru-RU" dirty="0">
                <a:solidFill>
                  <a:schemeClr val="accent1">
                    <a:lumMod val="75000"/>
                    <a:lumOff val="25000"/>
                  </a:schemeClr>
                </a:solidFill>
              </a:rPr>
              <a:t>Были изменены иконка приложения и название, добавлена заставка, которую пользователь видит при запуске приложения.</a:t>
            </a:r>
          </a:p>
        </p:txBody>
      </p:sp>
      <p:pic>
        <p:nvPicPr>
          <p:cNvPr id="5" name="Рисунок 4">
            <a:extLst>
              <a:ext uri="{FF2B5EF4-FFF2-40B4-BE49-F238E27FC236}">
                <a16:creationId xmlns:a16="http://schemas.microsoft.com/office/drawing/2014/main" id="{E4C015C2-164B-7B00-36E6-88F07AA04A74}"/>
              </a:ext>
            </a:extLst>
          </p:cNvPr>
          <p:cNvPicPr>
            <a:picLocks noChangeAspect="1"/>
          </p:cNvPicPr>
          <p:nvPr/>
        </p:nvPicPr>
        <p:blipFill>
          <a:blip r:embed="rId2"/>
          <a:stretch>
            <a:fillRect/>
          </a:stretch>
        </p:blipFill>
        <p:spPr>
          <a:xfrm>
            <a:off x="1378556" y="4196748"/>
            <a:ext cx="962025" cy="1000125"/>
          </a:xfrm>
          <a:prstGeom prst="rect">
            <a:avLst/>
          </a:prstGeom>
        </p:spPr>
      </p:pic>
      <p:pic>
        <p:nvPicPr>
          <p:cNvPr id="9" name="Рисунок 8">
            <a:extLst>
              <a:ext uri="{FF2B5EF4-FFF2-40B4-BE49-F238E27FC236}">
                <a16:creationId xmlns:a16="http://schemas.microsoft.com/office/drawing/2014/main" id="{712645B1-B1D5-D521-1106-85C17BA6C172}"/>
              </a:ext>
            </a:extLst>
          </p:cNvPr>
          <p:cNvPicPr>
            <a:picLocks noChangeAspect="1"/>
          </p:cNvPicPr>
          <p:nvPr/>
        </p:nvPicPr>
        <p:blipFill>
          <a:blip r:embed="rId3"/>
          <a:stretch>
            <a:fillRect/>
          </a:stretch>
        </p:blipFill>
        <p:spPr>
          <a:xfrm>
            <a:off x="5306997" y="1930400"/>
            <a:ext cx="1961930" cy="4124056"/>
          </a:xfrm>
          <a:prstGeom prst="rect">
            <a:avLst/>
          </a:prstGeom>
        </p:spPr>
      </p:pic>
    </p:spTree>
    <p:extLst>
      <p:ext uri="{BB962C8B-B14F-4D97-AF65-F5344CB8AC3E}">
        <p14:creationId xmlns:p14="http://schemas.microsoft.com/office/powerpoint/2010/main" val="344430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86EBC6-8801-ACE8-1EBB-61929B839E8E}"/>
              </a:ext>
            </a:extLst>
          </p:cNvPr>
          <p:cNvSpPr>
            <a:spLocks noGrp="1"/>
          </p:cNvSpPr>
          <p:nvPr>
            <p:ph type="title"/>
          </p:nvPr>
        </p:nvSpPr>
        <p:spPr/>
        <p:txBody>
          <a:bodyPr/>
          <a:lstStyle/>
          <a:p>
            <a:r>
              <a:rPr lang="ru-RU" dirty="0"/>
              <a:t>Проверка подключения к интернету</a:t>
            </a:r>
          </a:p>
        </p:txBody>
      </p:sp>
      <p:sp>
        <p:nvSpPr>
          <p:cNvPr id="3" name="Объект 2">
            <a:extLst>
              <a:ext uri="{FF2B5EF4-FFF2-40B4-BE49-F238E27FC236}">
                <a16:creationId xmlns:a16="http://schemas.microsoft.com/office/drawing/2014/main" id="{1B92D69A-F66B-241F-15F3-3E68A5889BEE}"/>
              </a:ext>
            </a:extLst>
          </p:cNvPr>
          <p:cNvSpPr>
            <a:spLocks noGrp="1"/>
          </p:cNvSpPr>
          <p:nvPr>
            <p:ph idx="1"/>
          </p:nvPr>
        </p:nvSpPr>
        <p:spPr>
          <a:xfrm>
            <a:off x="677334" y="2160589"/>
            <a:ext cx="4826821" cy="3880773"/>
          </a:xfrm>
        </p:spPr>
        <p:txBody>
          <a:bodyPr/>
          <a:lstStyle/>
          <a:p>
            <a:pPr marL="0" indent="0">
              <a:buNone/>
            </a:pPr>
            <a:r>
              <a:rPr lang="ru-RU" dirty="0"/>
              <a:t>При запуске приложения происходит проверка, подключено ли устройство к интернету.  </a:t>
            </a:r>
          </a:p>
        </p:txBody>
      </p:sp>
      <p:pic>
        <p:nvPicPr>
          <p:cNvPr id="7" name="Рисунок 6">
            <a:extLst>
              <a:ext uri="{FF2B5EF4-FFF2-40B4-BE49-F238E27FC236}">
                <a16:creationId xmlns:a16="http://schemas.microsoft.com/office/drawing/2014/main" id="{C200AF2C-35AA-D3D7-8F42-C42C9AC2EB92}"/>
              </a:ext>
            </a:extLst>
          </p:cNvPr>
          <p:cNvPicPr>
            <a:picLocks noChangeAspect="1"/>
          </p:cNvPicPr>
          <p:nvPr/>
        </p:nvPicPr>
        <p:blipFill>
          <a:blip r:embed="rId2"/>
          <a:stretch>
            <a:fillRect/>
          </a:stretch>
        </p:blipFill>
        <p:spPr>
          <a:xfrm>
            <a:off x="5993932" y="1755611"/>
            <a:ext cx="2244545" cy="4679475"/>
          </a:xfrm>
          <a:prstGeom prst="rect">
            <a:avLst/>
          </a:prstGeom>
        </p:spPr>
      </p:pic>
    </p:spTree>
    <p:extLst>
      <p:ext uri="{BB962C8B-B14F-4D97-AF65-F5344CB8AC3E}">
        <p14:creationId xmlns:p14="http://schemas.microsoft.com/office/powerpoint/2010/main" val="62017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B3E530-3C65-AF15-F8FA-759610824133}"/>
              </a:ext>
            </a:extLst>
          </p:cNvPr>
          <p:cNvSpPr>
            <a:spLocks noGrp="1"/>
          </p:cNvSpPr>
          <p:nvPr>
            <p:ph type="title"/>
          </p:nvPr>
        </p:nvSpPr>
        <p:spPr/>
        <p:txBody>
          <a:bodyPr/>
          <a:lstStyle/>
          <a:p>
            <a:r>
              <a:rPr lang="ru-RU" dirty="0"/>
              <a:t>Экран приветствия</a:t>
            </a:r>
          </a:p>
        </p:txBody>
      </p:sp>
      <p:sp>
        <p:nvSpPr>
          <p:cNvPr id="3" name="Объект 2">
            <a:extLst>
              <a:ext uri="{FF2B5EF4-FFF2-40B4-BE49-F238E27FC236}">
                <a16:creationId xmlns:a16="http://schemas.microsoft.com/office/drawing/2014/main" id="{D60A8F6B-9468-1427-8B07-76E9A616630C}"/>
              </a:ext>
            </a:extLst>
          </p:cNvPr>
          <p:cNvSpPr>
            <a:spLocks noGrp="1"/>
          </p:cNvSpPr>
          <p:nvPr>
            <p:ph idx="1"/>
          </p:nvPr>
        </p:nvSpPr>
        <p:spPr>
          <a:xfrm>
            <a:off x="677334" y="1488613"/>
            <a:ext cx="8596668" cy="3880773"/>
          </a:xfrm>
        </p:spPr>
        <p:txBody>
          <a:bodyPr/>
          <a:lstStyle/>
          <a:p>
            <a:pPr marL="0" indent="0">
              <a:buNone/>
            </a:pPr>
            <a:r>
              <a:rPr lang="ru-RU" dirty="0"/>
              <a:t>Экран приветствия состоит из трех экранов. На первых двух, помимо стандартных кнопок переключения, имеется кнопка </a:t>
            </a:r>
            <a:r>
              <a:rPr lang="en-US" dirty="0"/>
              <a:t>“Skip” </a:t>
            </a:r>
            <a:r>
              <a:rPr lang="ru-RU" dirty="0"/>
              <a:t>переносящая на последнюю страницу. Экран появляется один раз, то есть при последующем запуске появляться не будет.</a:t>
            </a:r>
          </a:p>
          <a:p>
            <a:pPr marL="0" indent="0">
              <a:buNone/>
            </a:pPr>
            <a:endParaRPr lang="ru-RU" dirty="0"/>
          </a:p>
        </p:txBody>
      </p:sp>
      <p:pic>
        <p:nvPicPr>
          <p:cNvPr id="5" name="Рисунок 4">
            <a:extLst>
              <a:ext uri="{FF2B5EF4-FFF2-40B4-BE49-F238E27FC236}">
                <a16:creationId xmlns:a16="http://schemas.microsoft.com/office/drawing/2014/main" id="{E07A499B-30A2-7894-1809-A1E6E12D6CFC}"/>
              </a:ext>
            </a:extLst>
          </p:cNvPr>
          <p:cNvPicPr>
            <a:picLocks noChangeAspect="1"/>
          </p:cNvPicPr>
          <p:nvPr/>
        </p:nvPicPr>
        <p:blipFill>
          <a:blip r:embed="rId2"/>
          <a:stretch>
            <a:fillRect/>
          </a:stretch>
        </p:blipFill>
        <p:spPr>
          <a:xfrm>
            <a:off x="1002861" y="2885243"/>
            <a:ext cx="1789088" cy="3662040"/>
          </a:xfrm>
          <a:prstGeom prst="rect">
            <a:avLst/>
          </a:prstGeom>
        </p:spPr>
      </p:pic>
      <p:sp>
        <p:nvSpPr>
          <p:cNvPr id="6" name="Стрелка: вправо 5">
            <a:extLst>
              <a:ext uri="{FF2B5EF4-FFF2-40B4-BE49-F238E27FC236}">
                <a16:creationId xmlns:a16="http://schemas.microsoft.com/office/drawing/2014/main" id="{6A15741D-B5A3-1BBA-55A0-4F8B195C703D}"/>
              </a:ext>
            </a:extLst>
          </p:cNvPr>
          <p:cNvSpPr/>
          <p:nvPr/>
        </p:nvSpPr>
        <p:spPr>
          <a:xfrm>
            <a:off x="2993188" y="4412202"/>
            <a:ext cx="726555" cy="38697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8" name="Рисунок 7">
            <a:extLst>
              <a:ext uri="{FF2B5EF4-FFF2-40B4-BE49-F238E27FC236}">
                <a16:creationId xmlns:a16="http://schemas.microsoft.com/office/drawing/2014/main" id="{3D75680A-3273-A00B-FE83-ADA64B62BCAB}"/>
              </a:ext>
            </a:extLst>
          </p:cNvPr>
          <p:cNvPicPr>
            <a:picLocks noChangeAspect="1"/>
          </p:cNvPicPr>
          <p:nvPr/>
        </p:nvPicPr>
        <p:blipFill>
          <a:blip r:embed="rId3"/>
          <a:stretch>
            <a:fillRect/>
          </a:stretch>
        </p:blipFill>
        <p:spPr>
          <a:xfrm>
            <a:off x="3920982" y="2885243"/>
            <a:ext cx="1743449" cy="3662040"/>
          </a:xfrm>
          <a:prstGeom prst="rect">
            <a:avLst/>
          </a:prstGeom>
        </p:spPr>
      </p:pic>
      <p:sp>
        <p:nvSpPr>
          <p:cNvPr id="9" name="Стрелка: вправо 8">
            <a:extLst>
              <a:ext uri="{FF2B5EF4-FFF2-40B4-BE49-F238E27FC236}">
                <a16:creationId xmlns:a16="http://schemas.microsoft.com/office/drawing/2014/main" id="{A608F3A8-5970-C32B-A02D-95366583D098}"/>
              </a:ext>
            </a:extLst>
          </p:cNvPr>
          <p:cNvSpPr/>
          <p:nvPr/>
        </p:nvSpPr>
        <p:spPr>
          <a:xfrm>
            <a:off x="5865670" y="4412202"/>
            <a:ext cx="726555" cy="38697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1" name="Рисунок 10">
            <a:extLst>
              <a:ext uri="{FF2B5EF4-FFF2-40B4-BE49-F238E27FC236}">
                <a16:creationId xmlns:a16="http://schemas.microsoft.com/office/drawing/2014/main" id="{D6D450B6-C09F-F46C-423B-E0BB3E318D73}"/>
              </a:ext>
            </a:extLst>
          </p:cNvPr>
          <p:cNvPicPr>
            <a:picLocks noChangeAspect="1"/>
          </p:cNvPicPr>
          <p:nvPr/>
        </p:nvPicPr>
        <p:blipFill>
          <a:blip r:embed="rId4"/>
          <a:stretch>
            <a:fillRect/>
          </a:stretch>
        </p:blipFill>
        <p:spPr>
          <a:xfrm>
            <a:off x="6793464" y="2863546"/>
            <a:ext cx="1743448" cy="3683737"/>
          </a:xfrm>
          <a:prstGeom prst="rect">
            <a:avLst/>
          </a:prstGeom>
        </p:spPr>
      </p:pic>
    </p:spTree>
    <p:extLst>
      <p:ext uri="{BB962C8B-B14F-4D97-AF65-F5344CB8AC3E}">
        <p14:creationId xmlns:p14="http://schemas.microsoft.com/office/powerpoint/2010/main" val="2226051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FAB69A-5992-06F4-45E4-9431D327831D}"/>
              </a:ext>
            </a:extLst>
          </p:cNvPr>
          <p:cNvSpPr>
            <a:spLocks noGrp="1"/>
          </p:cNvSpPr>
          <p:nvPr>
            <p:ph type="title"/>
          </p:nvPr>
        </p:nvSpPr>
        <p:spPr/>
        <p:txBody>
          <a:bodyPr/>
          <a:lstStyle/>
          <a:p>
            <a:r>
              <a:rPr lang="ru-RU" dirty="0"/>
              <a:t>Выбор языка</a:t>
            </a:r>
          </a:p>
        </p:txBody>
      </p:sp>
      <p:sp>
        <p:nvSpPr>
          <p:cNvPr id="3" name="Объект 2">
            <a:extLst>
              <a:ext uri="{FF2B5EF4-FFF2-40B4-BE49-F238E27FC236}">
                <a16:creationId xmlns:a16="http://schemas.microsoft.com/office/drawing/2014/main" id="{C8918E00-7D5B-C87B-9A71-BF6DDC55046B}"/>
              </a:ext>
            </a:extLst>
          </p:cNvPr>
          <p:cNvSpPr>
            <a:spLocks noGrp="1"/>
          </p:cNvSpPr>
          <p:nvPr>
            <p:ph idx="1"/>
          </p:nvPr>
        </p:nvSpPr>
        <p:spPr>
          <a:xfrm>
            <a:off x="677334" y="1589103"/>
            <a:ext cx="5341726" cy="4452259"/>
          </a:xfrm>
        </p:spPr>
        <p:txBody>
          <a:bodyPr/>
          <a:lstStyle/>
          <a:p>
            <a:pPr marL="0" indent="0">
              <a:buNone/>
            </a:pPr>
            <a:r>
              <a:rPr lang="ru-RU" dirty="0"/>
              <a:t>После экрана приветствия следует экран выбора языка. На нём можно выбрать, на каком языке будет основная составляющая приложения. Переключение языка работает с русского на английский и обратно. При последующих запусках приложения экран также появляться не будет, однако через меню настроек его можно будет вызвать при необходимости смены языка.</a:t>
            </a:r>
          </a:p>
          <a:p>
            <a:pPr marL="0" indent="0">
              <a:buNone/>
            </a:pPr>
            <a:endParaRPr lang="ru-RU" dirty="0"/>
          </a:p>
        </p:txBody>
      </p:sp>
      <p:pic>
        <p:nvPicPr>
          <p:cNvPr id="5" name="Рисунок 4">
            <a:extLst>
              <a:ext uri="{FF2B5EF4-FFF2-40B4-BE49-F238E27FC236}">
                <a16:creationId xmlns:a16="http://schemas.microsoft.com/office/drawing/2014/main" id="{780A3EF8-6252-7F8D-8194-D8F81BD9B1BC}"/>
              </a:ext>
            </a:extLst>
          </p:cNvPr>
          <p:cNvPicPr>
            <a:picLocks noChangeAspect="1"/>
          </p:cNvPicPr>
          <p:nvPr/>
        </p:nvPicPr>
        <p:blipFill>
          <a:blip r:embed="rId2"/>
          <a:stretch>
            <a:fillRect/>
          </a:stretch>
        </p:blipFill>
        <p:spPr>
          <a:xfrm>
            <a:off x="6372516" y="1122971"/>
            <a:ext cx="2234197" cy="4612057"/>
          </a:xfrm>
          <a:prstGeom prst="rect">
            <a:avLst/>
          </a:prstGeom>
        </p:spPr>
      </p:pic>
    </p:spTree>
    <p:extLst>
      <p:ext uri="{BB962C8B-B14F-4D97-AF65-F5344CB8AC3E}">
        <p14:creationId xmlns:p14="http://schemas.microsoft.com/office/powerpoint/2010/main" val="2795244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91B60F-7FA4-6FB3-E7D3-B1F5E29DE3DE}"/>
              </a:ext>
            </a:extLst>
          </p:cNvPr>
          <p:cNvSpPr>
            <a:spLocks noGrp="1"/>
          </p:cNvSpPr>
          <p:nvPr>
            <p:ph type="title"/>
          </p:nvPr>
        </p:nvSpPr>
        <p:spPr/>
        <p:txBody>
          <a:bodyPr/>
          <a:lstStyle/>
          <a:p>
            <a:r>
              <a:rPr lang="ru-RU" dirty="0"/>
              <a:t>Выбор имени</a:t>
            </a:r>
          </a:p>
        </p:txBody>
      </p:sp>
      <p:sp>
        <p:nvSpPr>
          <p:cNvPr id="3" name="Объект 2">
            <a:extLst>
              <a:ext uri="{FF2B5EF4-FFF2-40B4-BE49-F238E27FC236}">
                <a16:creationId xmlns:a16="http://schemas.microsoft.com/office/drawing/2014/main" id="{F49BD71D-DEEB-A4E1-8ABD-D1796BA74F1E}"/>
              </a:ext>
            </a:extLst>
          </p:cNvPr>
          <p:cNvSpPr>
            <a:spLocks noGrp="1"/>
          </p:cNvSpPr>
          <p:nvPr>
            <p:ph idx="1"/>
          </p:nvPr>
        </p:nvSpPr>
        <p:spPr>
          <a:xfrm>
            <a:off x="677334" y="1571349"/>
            <a:ext cx="4427326" cy="4470014"/>
          </a:xfrm>
        </p:spPr>
        <p:txBody>
          <a:bodyPr/>
          <a:lstStyle/>
          <a:p>
            <a:pPr marL="0" indent="0">
              <a:buNone/>
            </a:pPr>
            <a:r>
              <a:rPr lang="ru-RU" dirty="0"/>
              <a:t>После выбора языка приложение попросит выбрать имя пользователя, которое будет использоваться при дальнейшем использовании. Можно выбрать любое имя, но только используя буквы латинского алфавита. После сохранения имени, экран при запуске приложения появляться не будет, но, также как и с выбором языка, имя можно будет сменить через настройки.</a:t>
            </a:r>
          </a:p>
        </p:txBody>
      </p:sp>
      <p:pic>
        <p:nvPicPr>
          <p:cNvPr id="5" name="Рисунок 4">
            <a:extLst>
              <a:ext uri="{FF2B5EF4-FFF2-40B4-BE49-F238E27FC236}">
                <a16:creationId xmlns:a16="http://schemas.microsoft.com/office/drawing/2014/main" id="{24BEA6AE-37FF-1BA0-7B44-3DB0A8F01EE7}"/>
              </a:ext>
            </a:extLst>
          </p:cNvPr>
          <p:cNvPicPr>
            <a:picLocks noChangeAspect="1"/>
          </p:cNvPicPr>
          <p:nvPr/>
        </p:nvPicPr>
        <p:blipFill>
          <a:blip r:embed="rId2"/>
          <a:stretch>
            <a:fillRect/>
          </a:stretch>
        </p:blipFill>
        <p:spPr>
          <a:xfrm>
            <a:off x="6096000" y="932264"/>
            <a:ext cx="2449035" cy="5109099"/>
          </a:xfrm>
          <a:prstGeom prst="rect">
            <a:avLst/>
          </a:prstGeom>
        </p:spPr>
      </p:pic>
    </p:spTree>
    <p:extLst>
      <p:ext uri="{BB962C8B-B14F-4D97-AF65-F5344CB8AC3E}">
        <p14:creationId xmlns:p14="http://schemas.microsoft.com/office/powerpoint/2010/main" val="3029261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432BA3-685D-6CCA-764A-0F686DB93DD7}"/>
              </a:ext>
            </a:extLst>
          </p:cNvPr>
          <p:cNvSpPr>
            <a:spLocks noGrp="1"/>
          </p:cNvSpPr>
          <p:nvPr>
            <p:ph type="title"/>
          </p:nvPr>
        </p:nvSpPr>
        <p:spPr/>
        <p:txBody>
          <a:bodyPr/>
          <a:lstStyle/>
          <a:p>
            <a:r>
              <a:rPr lang="ru-RU" dirty="0"/>
              <a:t>Главное меню</a:t>
            </a:r>
          </a:p>
        </p:txBody>
      </p:sp>
      <p:sp>
        <p:nvSpPr>
          <p:cNvPr id="3" name="Объект 2">
            <a:extLst>
              <a:ext uri="{FF2B5EF4-FFF2-40B4-BE49-F238E27FC236}">
                <a16:creationId xmlns:a16="http://schemas.microsoft.com/office/drawing/2014/main" id="{0A61CCA2-291B-35C6-4D91-6BA96EBFF632}"/>
              </a:ext>
            </a:extLst>
          </p:cNvPr>
          <p:cNvSpPr>
            <a:spLocks noGrp="1"/>
          </p:cNvSpPr>
          <p:nvPr>
            <p:ph idx="1"/>
          </p:nvPr>
        </p:nvSpPr>
        <p:spPr>
          <a:xfrm>
            <a:off x="677334" y="2160589"/>
            <a:ext cx="5190806" cy="3880773"/>
          </a:xfrm>
        </p:spPr>
        <p:txBody>
          <a:bodyPr/>
          <a:lstStyle/>
          <a:p>
            <a:pPr marL="0" indent="0">
              <a:buNone/>
            </a:pPr>
            <a:r>
              <a:rPr lang="ru-RU" dirty="0"/>
              <a:t>После прохождения всех настроек, пользователя встречает главный экран приложения. На нём имеется кнопка настроек, а также возможность участвовать в трёх различных видах упражнений. </a:t>
            </a:r>
          </a:p>
        </p:txBody>
      </p:sp>
      <p:pic>
        <p:nvPicPr>
          <p:cNvPr id="5" name="Рисунок 4">
            <a:extLst>
              <a:ext uri="{FF2B5EF4-FFF2-40B4-BE49-F238E27FC236}">
                <a16:creationId xmlns:a16="http://schemas.microsoft.com/office/drawing/2014/main" id="{A4F76D3B-F469-9981-D5B6-5C88C1E470E4}"/>
              </a:ext>
            </a:extLst>
          </p:cNvPr>
          <p:cNvPicPr>
            <a:picLocks noChangeAspect="1"/>
          </p:cNvPicPr>
          <p:nvPr/>
        </p:nvPicPr>
        <p:blipFill>
          <a:blip r:embed="rId2"/>
          <a:stretch>
            <a:fillRect/>
          </a:stretch>
        </p:blipFill>
        <p:spPr>
          <a:xfrm>
            <a:off x="6323862" y="807975"/>
            <a:ext cx="2498520" cy="5233387"/>
          </a:xfrm>
          <a:prstGeom prst="rect">
            <a:avLst/>
          </a:prstGeom>
        </p:spPr>
      </p:pic>
    </p:spTree>
    <p:extLst>
      <p:ext uri="{BB962C8B-B14F-4D97-AF65-F5344CB8AC3E}">
        <p14:creationId xmlns:p14="http://schemas.microsoft.com/office/powerpoint/2010/main" val="3432947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88477F-41D7-B7BA-ED9A-66660E6DDFB0}"/>
              </a:ext>
            </a:extLst>
          </p:cNvPr>
          <p:cNvSpPr>
            <a:spLocks noGrp="1"/>
          </p:cNvSpPr>
          <p:nvPr>
            <p:ph type="title"/>
          </p:nvPr>
        </p:nvSpPr>
        <p:spPr/>
        <p:txBody>
          <a:bodyPr/>
          <a:lstStyle/>
          <a:p>
            <a:r>
              <a:rPr lang="ru-RU" dirty="0"/>
              <a:t>«Назови животное»</a:t>
            </a:r>
          </a:p>
        </p:txBody>
      </p:sp>
      <p:sp>
        <p:nvSpPr>
          <p:cNvPr id="3" name="Объект 2">
            <a:extLst>
              <a:ext uri="{FF2B5EF4-FFF2-40B4-BE49-F238E27FC236}">
                <a16:creationId xmlns:a16="http://schemas.microsoft.com/office/drawing/2014/main" id="{890796E7-A062-1419-5464-A35C6B377B38}"/>
              </a:ext>
            </a:extLst>
          </p:cNvPr>
          <p:cNvSpPr>
            <a:spLocks noGrp="1"/>
          </p:cNvSpPr>
          <p:nvPr>
            <p:ph idx="1"/>
          </p:nvPr>
        </p:nvSpPr>
        <p:spPr>
          <a:xfrm>
            <a:off x="677334" y="1488613"/>
            <a:ext cx="8596668" cy="3880773"/>
          </a:xfrm>
        </p:spPr>
        <p:txBody>
          <a:bodyPr/>
          <a:lstStyle/>
          <a:p>
            <a:pPr marL="0" indent="0">
              <a:buNone/>
            </a:pPr>
            <a:r>
              <a:rPr lang="ru-RU" dirty="0"/>
              <a:t>В случае правильного ответа, совершается переход на экран поздравления с кнопкой возврата на домашнюю страницу. В другом случае, пользователь отправляется на экран неправильного ответа, где помимо кнопки выхода имеется кнопка повторной попытки.</a:t>
            </a:r>
          </a:p>
        </p:txBody>
      </p:sp>
      <p:pic>
        <p:nvPicPr>
          <p:cNvPr id="5" name="Рисунок 4">
            <a:extLst>
              <a:ext uri="{FF2B5EF4-FFF2-40B4-BE49-F238E27FC236}">
                <a16:creationId xmlns:a16="http://schemas.microsoft.com/office/drawing/2014/main" id="{3061AB63-A388-8601-22E0-694468BF6F32}"/>
              </a:ext>
            </a:extLst>
          </p:cNvPr>
          <p:cNvPicPr>
            <a:picLocks noChangeAspect="1"/>
          </p:cNvPicPr>
          <p:nvPr/>
        </p:nvPicPr>
        <p:blipFill>
          <a:blip r:embed="rId2"/>
          <a:stretch>
            <a:fillRect/>
          </a:stretch>
        </p:blipFill>
        <p:spPr>
          <a:xfrm>
            <a:off x="452852" y="3080551"/>
            <a:ext cx="1627647" cy="3404586"/>
          </a:xfrm>
          <a:prstGeom prst="rect">
            <a:avLst/>
          </a:prstGeom>
        </p:spPr>
      </p:pic>
      <p:pic>
        <p:nvPicPr>
          <p:cNvPr id="8" name="Рисунок 7">
            <a:extLst>
              <a:ext uri="{FF2B5EF4-FFF2-40B4-BE49-F238E27FC236}">
                <a16:creationId xmlns:a16="http://schemas.microsoft.com/office/drawing/2014/main" id="{231EBADC-930C-0292-E02A-8AEDC6222DFE}"/>
              </a:ext>
            </a:extLst>
          </p:cNvPr>
          <p:cNvPicPr>
            <a:picLocks noChangeAspect="1"/>
          </p:cNvPicPr>
          <p:nvPr/>
        </p:nvPicPr>
        <p:blipFill>
          <a:blip r:embed="rId3"/>
          <a:stretch>
            <a:fillRect/>
          </a:stretch>
        </p:blipFill>
        <p:spPr>
          <a:xfrm>
            <a:off x="2980714" y="3080551"/>
            <a:ext cx="1651479" cy="3404586"/>
          </a:xfrm>
          <a:prstGeom prst="rect">
            <a:avLst/>
          </a:prstGeom>
        </p:spPr>
      </p:pic>
      <p:sp>
        <p:nvSpPr>
          <p:cNvPr id="9" name="Стрелка: вправо 8">
            <a:extLst>
              <a:ext uri="{FF2B5EF4-FFF2-40B4-BE49-F238E27FC236}">
                <a16:creationId xmlns:a16="http://schemas.microsoft.com/office/drawing/2014/main" id="{D924C04F-3246-A0A4-7950-836A3287AB0C}"/>
              </a:ext>
            </a:extLst>
          </p:cNvPr>
          <p:cNvSpPr/>
          <p:nvPr/>
        </p:nvSpPr>
        <p:spPr>
          <a:xfrm>
            <a:off x="2205359" y="4478480"/>
            <a:ext cx="650495" cy="3509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1" name="Рисунок 10">
            <a:extLst>
              <a:ext uri="{FF2B5EF4-FFF2-40B4-BE49-F238E27FC236}">
                <a16:creationId xmlns:a16="http://schemas.microsoft.com/office/drawing/2014/main" id="{95CD3A9C-A555-5E53-4A2A-CD73D6427C47}"/>
              </a:ext>
            </a:extLst>
          </p:cNvPr>
          <p:cNvPicPr>
            <a:picLocks noChangeAspect="1"/>
          </p:cNvPicPr>
          <p:nvPr/>
        </p:nvPicPr>
        <p:blipFill>
          <a:blip r:embed="rId4"/>
          <a:stretch>
            <a:fillRect/>
          </a:stretch>
        </p:blipFill>
        <p:spPr>
          <a:xfrm>
            <a:off x="5003921" y="3080551"/>
            <a:ext cx="1606076" cy="3404586"/>
          </a:xfrm>
          <a:prstGeom prst="rect">
            <a:avLst/>
          </a:prstGeom>
        </p:spPr>
      </p:pic>
      <p:sp>
        <p:nvSpPr>
          <p:cNvPr id="12" name="Стрелка: вправо 11">
            <a:extLst>
              <a:ext uri="{FF2B5EF4-FFF2-40B4-BE49-F238E27FC236}">
                <a16:creationId xmlns:a16="http://schemas.microsoft.com/office/drawing/2014/main" id="{7BF36B6E-3B6A-41E3-5587-9A04C8B50E3D}"/>
              </a:ext>
            </a:extLst>
          </p:cNvPr>
          <p:cNvSpPr/>
          <p:nvPr/>
        </p:nvSpPr>
        <p:spPr>
          <a:xfrm>
            <a:off x="6743328" y="4478480"/>
            <a:ext cx="650495" cy="3509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4" name="Рисунок 13">
            <a:extLst>
              <a:ext uri="{FF2B5EF4-FFF2-40B4-BE49-F238E27FC236}">
                <a16:creationId xmlns:a16="http://schemas.microsoft.com/office/drawing/2014/main" id="{1BB1D76C-0DA4-41D2-8DB0-0E6F39E62284}"/>
              </a:ext>
            </a:extLst>
          </p:cNvPr>
          <p:cNvPicPr>
            <a:picLocks noChangeAspect="1"/>
          </p:cNvPicPr>
          <p:nvPr/>
        </p:nvPicPr>
        <p:blipFill>
          <a:blip r:embed="rId5"/>
          <a:stretch>
            <a:fillRect/>
          </a:stretch>
        </p:blipFill>
        <p:spPr>
          <a:xfrm>
            <a:off x="7527154" y="3065750"/>
            <a:ext cx="1606076" cy="3419387"/>
          </a:xfrm>
          <a:prstGeom prst="rect">
            <a:avLst/>
          </a:prstGeom>
        </p:spPr>
      </p:pic>
    </p:spTree>
    <p:extLst>
      <p:ext uri="{BB962C8B-B14F-4D97-AF65-F5344CB8AC3E}">
        <p14:creationId xmlns:p14="http://schemas.microsoft.com/office/powerpoint/2010/main" val="365875112"/>
      </p:ext>
    </p:extLst>
  </p:cSld>
  <p:clrMapOvr>
    <a:masterClrMapping/>
  </p:clrMapOvr>
</p:sld>
</file>

<file path=ppt/theme/theme1.xml><?xml version="1.0" encoding="utf-8"?>
<a:theme xmlns:a="http://schemas.openxmlformats.org/drawingml/2006/main" name="Аспект">
  <a:themeElements>
    <a:clrScheme name="Другая 13">
      <a:dk1>
        <a:srgbClr val="003195"/>
      </a:dk1>
      <a:lt1>
        <a:sysClr val="window" lastClr="FFFFFF"/>
      </a:lt1>
      <a:dk2>
        <a:srgbClr val="2C3C43"/>
      </a:dk2>
      <a:lt2>
        <a:srgbClr val="003195"/>
      </a:lt2>
      <a:accent1>
        <a:srgbClr val="002060"/>
      </a:accent1>
      <a:accent2>
        <a:srgbClr val="C42F1A"/>
      </a:accent2>
      <a:accent3>
        <a:srgbClr val="932313"/>
      </a:accent3>
      <a:accent4>
        <a:srgbClr val="932313"/>
      </a:accent4>
      <a:accent5>
        <a:srgbClr val="C42F1A"/>
      </a:accent5>
      <a:accent6>
        <a:srgbClr val="918655"/>
      </a:accent6>
      <a:hlink>
        <a:srgbClr val="99CA3C"/>
      </a:hlink>
      <a:folHlink>
        <a:srgbClr val="B9D18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174</TotalTime>
  <Words>502</Words>
  <Application>Microsoft Office PowerPoint</Application>
  <PresentationFormat>Широкоэкранный</PresentationFormat>
  <Paragraphs>30</Paragraphs>
  <Slides>15</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15</vt:i4>
      </vt:variant>
    </vt:vector>
  </HeadingPairs>
  <TitlesOfParts>
    <vt:vector size="19" baseType="lpstr">
      <vt:lpstr>Arial</vt:lpstr>
      <vt:lpstr>Trebuchet MS</vt:lpstr>
      <vt:lpstr>Wingdings 3</vt:lpstr>
      <vt:lpstr>Аспект</vt:lpstr>
      <vt:lpstr>Выполнение задания по предмету «Программирование мобильных устройств»</vt:lpstr>
      <vt:lpstr>Цель задания – разработать мобильное приложение для обучения языкам</vt:lpstr>
      <vt:lpstr>Иконка приложения, название и заставка</vt:lpstr>
      <vt:lpstr>Проверка подключения к интернету</vt:lpstr>
      <vt:lpstr>Экран приветствия</vt:lpstr>
      <vt:lpstr>Выбор языка</vt:lpstr>
      <vt:lpstr>Выбор имени</vt:lpstr>
      <vt:lpstr>Главное меню</vt:lpstr>
      <vt:lpstr>«Назови животное»</vt:lpstr>
      <vt:lpstr>Выбор ответа</vt:lpstr>
      <vt:lpstr>Говорение</vt:lpstr>
      <vt:lpstr>Настройки</vt:lpstr>
      <vt:lpstr>Смена имени</vt:lpstr>
      <vt:lpstr>Смена языка</vt:lpstr>
      <vt:lpstr>Смена темы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Выполнение задания по предмету «Программирование мобильных устройств»</dc:title>
  <dc:creator>Вова Камышев</dc:creator>
  <cp:lastModifiedBy>Vladimir</cp:lastModifiedBy>
  <cp:revision>3</cp:revision>
  <dcterms:created xsi:type="dcterms:W3CDTF">2024-04-18T11:39:31Z</dcterms:created>
  <dcterms:modified xsi:type="dcterms:W3CDTF">2024-04-18T22:18:03Z</dcterms:modified>
</cp:coreProperties>
</file>