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9" r:id="rId4"/>
    <p:sldId id="280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82" r:id="rId15"/>
    <p:sldId id="283" r:id="rId16"/>
    <p:sldId id="286" r:id="rId17"/>
    <p:sldId id="287" r:id="rId18"/>
    <p:sldId id="288" r:id="rId19"/>
    <p:sldId id="289" r:id="rId20"/>
    <p:sldId id="28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lticampus" initials="m" lastIdx="2" clrIdx="0">
    <p:extLst>
      <p:ext uri="{19B8F6BF-5375-455C-9EA6-DF929625EA0E}">
        <p15:presenceInfo xmlns:p15="http://schemas.microsoft.com/office/powerpoint/2012/main" userId="multicamp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89"/>
    <a:srgbClr val="A9D18E"/>
    <a:srgbClr val="CDEAE8"/>
    <a:srgbClr val="9CD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89" autoAdjust="0"/>
    <p:restoredTop sz="94660"/>
  </p:normalViewPr>
  <p:slideViewPr>
    <p:cSldViewPr snapToGrid="0">
      <p:cViewPr varScale="1">
        <p:scale>
          <a:sx n="48" d="100"/>
          <a:sy n="48" d="100"/>
        </p:scale>
        <p:origin x="53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5193-3C9F-4B1F-923F-260787876D72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1599-3FD3-41DB-AAAC-8A76B7F6F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41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5193-3C9F-4B1F-923F-260787876D72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1599-3FD3-41DB-AAAC-8A76B7F6F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3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5193-3C9F-4B1F-923F-260787876D72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1599-3FD3-41DB-AAAC-8A76B7F6F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07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5193-3C9F-4B1F-923F-260787876D72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1599-3FD3-41DB-AAAC-8A76B7F6F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1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5193-3C9F-4B1F-923F-260787876D72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1599-3FD3-41DB-AAAC-8A76B7F6F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36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5193-3C9F-4B1F-923F-260787876D72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1599-3FD3-41DB-AAAC-8A76B7F6F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6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5193-3C9F-4B1F-923F-260787876D72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1599-3FD3-41DB-AAAC-8A76B7F6F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67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5193-3C9F-4B1F-923F-260787876D72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1599-3FD3-41DB-AAAC-8A76B7F6F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98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5193-3C9F-4B1F-923F-260787876D72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1599-3FD3-41DB-AAAC-8A76B7F6F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4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5193-3C9F-4B1F-923F-260787876D72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1599-3FD3-41DB-AAAC-8A76B7F6F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82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5193-3C9F-4B1F-923F-260787876D72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1599-3FD3-41DB-AAAC-8A76B7F6F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7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75193-3C9F-4B1F-923F-260787876D72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41599-3FD3-41DB-AAAC-8A76B7F6F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75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3.wdp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jpe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3.wdp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jpe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5.wdp"/><Relationship Id="rId3" Type="http://schemas.microsoft.com/office/2007/relationships/hdphoto" Target="../media/hdphoto3.wdp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microsoft.com/office/2007/relationships/hdphoto" Target="../media/hdphoto3.wdp"/><Relationship Id="rId7" Type="http://schemas.openxmlformats.org/officeDocument/2006/relationships/image" Target="../media/image10.png"/><Relationship Id="rId12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4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microsoft.com/office/2007/relationships/hdphoto" Target="../media/hdphoto4.wdp"/><Relationship Id="rId1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microsoft.com/office/2007/relationships/hdphoto" Target="../media/hdphoto3.wdp"/><Relationship Id="rId2" Type="http://schemas.openxmlformats.org/officeDocument/2006/relationships/image" Target="../media/image16.png"/><Relationship Id="rId16" Type="http://schemas.microsoft.com/office/2007/relationships/hdphoto" Target="../media/hdphoto8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8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10" Type="http://schemas.openxmlformats.org/officeDocument/2006/relationships/image" Target="../media/image21.jpeg"/><Relationship Id="rId4" Type="http://schemas.microsoft.com/office/2007/relationships/hdphoto" Target="../media/hdphoto6.wdp"/><Relationship Id="rId9" Type="http://schemas.openxmlformats.org/officeDocument/2006/relationships/image" Target="../media/image7.jpeg"/><Relationship Id="rId14" Type="http://schemas.microsoft.com/office/2007/relationships/hdphoto" Target="../media/hdphoto7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12" Type="http://schemas.microsoft.com/office/2007/relationships/hdphoto" Target="../media/hdphoto10.wdp"/><Relationship Id="rId2" Type="http://schemas.openxmlformats.org/officeDocument/2006/relationships/image" Target="../media/image16.png"/><Relationship Id="rId16" Type="http://schemas.microsoft.com/office/2007/relationships/hdphoto" Target="../media/hdphoto3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26.png"/><Relationship Id="rId5" Type="http://schemas.openxmlformats.org/officeDocument/2006/relationships/image" Target="../media/image2.png"/><Relationship Id="rId15" Type="http://schemas.openxmlformats.org/officeDocument/2006/relationships/image" Target="../media/image8.png"/><Relationship Id="rId10" Type="http://schemas.microsoft.com/office/2007/relationships/hdphoto" Target="../media/hdphoto9.wdp"/><Relationship Id="rId4" Type="http://schemas.microsoft.com/office/2007/relationships/hdphoto" Target="../media/hdphoto6.wdp"/><Relationship Id="rId9" Type="http://schemas.openxmlformats.org/officeDocument/2006/relationships/image" Target="../media/image25.png"/><Relationship Id="rId14" Type="http://schemas.microsoft.com/office/2007/relationships/hdphoto" Target="../media/hdphoto7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2.png"/><Relationship Id="rId10" Type="http://schemas.microsoft.com/office/2007/relationships/hdphoto" Target="../media/hdphoto3.wdp"/><Relationship Id="rId4" Type="http://schemas.microsoft.com/office/2007/relationships/hdphoto" Target="../media/hdphoto6.wdp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4.png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3.wdp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29.png"/><Relationship Id="rId5" Type="http://schemas.openxmlformats.org/officeDocument/2006/relationships/image" Target="../media/image2.png"/><Relationship Id="rId10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openxmlformats.org/officeDocument/2006/relationships/hyperlink" Target="https://www.premierleague.com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31.png"/><Relationship Id="rId1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hyperlink" Target="https://www.facebook.com/Arsenal/" TargetMode="External"/><Relationship Id="rId17" Type="http://schemas.openxmlformats.org/officeDocument/2006/relationships/image" Target="../media/image28.png"/><Relationship Id="rId2" Type="http://schemas.openxmlformats.org/officeDocument/2006/relationships/image" Target="../media/image16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hyperlink" Target="https://www.facebook.com/ChelseaFC/" TargetMode="External"/><Relationship Id="rId5" Type="http://schemas.microsoft.com/office/2007/relationships/hdphoto" Target="../media/hdphoto3.wdp"/><Relationship Id="rId15" Type="http://schemas.openxmlformats.org/officeDocument/2006/relationships/image" Target="../media/image33.png"/><Relationship Id="rId10" Type="http://schemas.openxmlformats.org/officeDocument/2006/relationships/image" Target="../media/image30.png"/><Relationship Id="rId4" Type="http://schemas.openxmlformats.org/officeDocument/2006/relationships/image" Target="../media/image8.png"/><Relationship Id="rId9" Type="http://schemas.openxmlformats.org/officeDocument/2006/relationships/hyperlink" Target="https://www.premierleague.com/" TargetMode="External"/><Relationship Id="rId1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7.jpeg"/><Relationship Id="rId12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7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3.wdp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3.wdp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3.wdp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jpe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736" y="2382348"/>
            <a:ext cx="6340719" cy="206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1570677" y="263769"/>
            <a:ext cx="281354" cy="158261"/>
            <a:chOff x="2145323" y="738554"/>
            <a:chExt cx="281354" cy="15826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145323" y="738554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145323" y="817685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145323" y="896815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연결선 15"/>
          <p:cNvCxnSpPr/>
          <p:nvPr/>
        </p:nvCxnSpPr>
        <p:spPr>
          <a:xfrm>
            <a:off x="2990849" y="1300480"/>
            <a:ext cx="872871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01219" y="863327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2020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년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월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990849" y="1402078"/>
          <a:ext cx="8782102" cy="5324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86">
                  <a:extLst>
                    <a:ext uri="{9D8B030D-6E8A-4147-A177-3AD203B41FA5}">
                      <a16:colId xmlns:a16="http://schemas.microsoft.com/office/drawing/2014/main" val="163340417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2094271955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2992249330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1817444685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556639945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4237585538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2425684175"/>
                    </a:ext>
                  </a:extLst>
                </a:gridCol>
              </a:tblGrid>
              <a:tr h="375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일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월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화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수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목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금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토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203784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29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30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31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628885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6</a:t>
                      </a:r>
                    </a:p>
                    <a:p>
                      <a:pPr latinLnBrk="1"/>
                      <a:r>
                        <a:rPr lang="en-US" altLang="ko-KR" sz="2000" b="1" dirty="0" smtClean="0">
                          <a:solidFill>
                            <a:schemeClr val="accent4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en-US" altLang="ko-KR" sz="2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Conference</a:t>
                      </a:r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8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알고리즘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+3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건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150444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15</a:t>
                      </a:r>
                    </a:p>
                    <a:p>
                      <a:pPr latinLnBrk="1"/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알고리즘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146789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알고리즘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23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24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155947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26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27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28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알고리즘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30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31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</a:t>
                      </a:r>
                      <a:endParaRPr lang="en-US" altLang="ko-KR" sz="14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086691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/>
        </p:nvSpPr>
        <p:spPr>
          <a:xfrm>
            <a:off x="2990850" y="5042253"/>
            <a:ext cx="3710370" cy="228599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유럽 여행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058428" y="4057128"/>
            <a:ext cx="3661132" cy="263768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+mn-ea"/>
              </a:rPr>
              <a:t>유럽 여행    </a:t>
            </a:r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71907" y="862060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《 〈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058428" y="862060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〉 》</a:t>
            </a:r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7004" y1="4054" x2="37004" y2="40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381" y="946914"/>
            <a:ext cx="264592" cy="258764"/>
          </a:xfrm>
          <a:prstGeom prst="rect">
            <a:avLst/>
          </a:prstGeom>
        </p:spPr>
      </p:pic>
      <p:cxnSp>
        <p:nvCxnSpPr>
          <p:cNvPr id="36" name="직선 연결선 35"/>
          <p:cNvCxnSpPr/>
          <p:nvPr/>
        </p:nvCxnSpPr>
        <p:spPr>
          <a:xfrm>
            <a:off x="280331" y="3361634"/>
            <a:ext cx="24045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8067" y="3077141"/>
            <a:ext cx="735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 일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8067" y="3318692"/>
            <a:ext cx="21965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27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화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·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스키장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28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수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·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스키장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29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수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2400" b="1" dirty="0">
                <a:solidFill>
                  <a:schemeClr val="accent5"/>
                </a:solidFill>
                <a:latin typeface="+mn-ea"/>
              </a:rPr>
              <a:t>·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알고리즘</a:t>
            </a:r>
          </a:p>
          <a:p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0331" y="5181255"/>
            <a:ext cx="263229" cy="2461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80331" y="4995674"/>
            <a:ext cx="24045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8067" y="4711181"/>
            <a:ext cx="2196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필터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3560" y="5167453"/>
            <a:ext cx="972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Conference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80331" y="5488321"/>
            <a:ext cx="263229" cy="246184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43560" y="5474519"/>
            <a:ext cx="777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Vacation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80331" y="5826202"/>
            <a:ext cx="263229" cy="24618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43560" y="5812400"/>
            <a:ext cx="5736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Study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80331" y="6161584"/>
            <a:ext cx="263229" cy="246184"/>
          </a:xfrm>
          <a:prstGeom prst="round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3560" y="6147782"/>
            <a:ext cx="6511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Hobby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849" y="921549"/>
            <a:ext cx="2510790" cy="298312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 rot="16200000">
            <a:off x="2401389" y="3093430"/>
            <a:ext cx="244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〉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200000">
            <a:off x="2401389" y="4738590"/>
            <a:ext cx="244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〉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287392" y="6038492"/>
            <a:ext cx="2413828" cy="24618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1"/>
                </a:solidFill>
                <a:latin typeface="+mn-ea"/>
              </a:rPr>
              <a:t>스키장</a:t>
            </a:r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833609" y="935115"/>
            <a:ext cx="1535755" cy="2637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+mn-ea"/>
              </a:rPr>
              <a:t>일정 검색</a:t>
            </a:r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01980" y="1323224"/>
            <a:ext cx="1921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SSAFY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71040" y="1888553"/>
            <a:ext cx="6028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239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팔로워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82239" y="1888553"/>
            <a:ext cx="6028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237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팔로잉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5091" y="1888553"/>
            <a:ext cx="9056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이달 일정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0331" y="2531570"/>
            <a:ext cx="2196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안녕하세요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싸피인이에요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80331" y="1242113"/>
            <a:ext cx="613310" cy="518592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34" y="316890"/>
            <a:ext cx="1545120" cy="503335"/>
          </a:xfrm>
          <a:prstGeom prst="rect">
            <a:avLst/>
          </a:prstGeom>
        </p:spPr>
      </p:pic>
      <p:sp>
        <p:nvSpPr>
          <p:cNvPr id="63" name="모서리가 둥근 직사각형 62"/>
          <p:cNvSpPr/>
          <p:nvPr/>
        </p:nvSpPr>
        <p:spPr>
          <a:xfrm>
            <a:off x="10698405" y="212667"/>
            <a:ext cx="681228" cy="2637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Feed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9923627" y="212667"/>
            <a:ext cx="681228" cy="263768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+mn-ea"/>
              </a:rPr>
              <a:t>Calendar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287391" y="2054038"/>
            <a:ext cx="4927729" cy="2461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Job Fair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09190" y="1941691"/>
            <a:ext cx="3911004" cy="3532828"/>
          </a:xfrm>
          <a:prstGeom prst="rect">
            <a:avLst/>
          </a:prstGeom>
        </p:spPr>
      </p:pic>
      <p:sp>
        <p:nvSpPr>
          <p:cNvPr id="68" name="모서리가 둥근 직사각형 67"/>
          <p:cNvSpPr/>
          <p:nvPr/>
        </p:nvSpPr>
        <p:spPr>
          <a:xfrm>
            <a:off x="3633193" y="5860096"/>
            <a:ext cx="386080" cy="212290"/>
          </a:xfrm>
          <a:prstGeom prst="roundRect">
            <a:avLst/>
          </a:prstGeom>
          <a:solidFill>
            <a:srgbClr val="9CD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009689"/>
                </a:solidFill>
              </a:rPr>
              <a:t>참석</a:t>
            </a:r>
            <a:endParaRPr lang="ko-KR" altLang="en-US" sz="700" dirty="0">
              <a:solidFill>
                <a:srgbClr val="009689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170" b="89434" l="2727" r="972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619" y="226191"/>
            <a:ext cx="214822" cy="258764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5201920" y="4320896"/>
            <a:ext cx="4013200" cy="1826886"/>
            <a:chOff x="5201920" y="4320896"/>
            <a:chExt cx="4013200" cy="1826886"/>
          </a:xfrm>
        </p:grpSpPr>
        <p:grpSp>
          <p:nvGrpSpPr>
            <p:cNvPr id="27" name="그룹 26"/>
            <p:cNvGrpSpPr/>
            <p:nvPr/>
          </p:nvGrpSpPr>
          <p:grpSpPr>
            <a:xfrm>
              <a:off x="5201920" y="4320896"/>
              <a:ext cx="4013200" cy="1826886"/>
              <a:chOff x="5201920" y="4320896"/>
              <a:chExt cx="4013200" cy="1826886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5501639" y="4754880"/>
                <a:ext cx="1249615" cy="975360"/>
              </a:xfrm>
              <a:prstGeom prst="rect">
                <a:avLst/>
              </a:prstGeom>
              <a:solidFill>
                <a:srgbClr val="9CD6D1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5201920" y="4320896"/>
                <a:ext cx="2763520" cy="1826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>
                <a:off x="5389880" y="4703687"/>
                <a:ext cx="2413000" cy="0"/>
              </a:xfrm>
              <a:prstGeom prst="line">
                <a:avLst/>
              </a:prstGeom>
              <a:ln w="9525">
                <a:solidFill>
                  <a:srgbClr val="9CD6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모서리가 둥근 직사각형 59"/>
              <p:cNvSpPr/>
              <p:nvPr/>
            </p:nvSpPr>
            <p:spPr>
              <a:xfrm>
                <a:off x="8058428" y="4995674"/>
                <a:ext cx="1156692" cy="263768"/>
              </a:xfrm>
              <a:prstGeom prst="roundRect">
                <a:avLst/>
              </a:prstGeom>
              <a:solidFill>
                <a:srgbClr val="9CD6D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bg2">
                        <a:lumMod val="50000"/>
                      </a:schemeClr>
                    </a:solidFill>
                    <a:latin typeface="+mn-ea"/>
                  </a:rPr>
                  <a:t>3</a:t>
                </a:r>
                <a:r>
                  <a:rPr lang="ko-KR" altLang="en-US" sz="1100" dirty="0" smtClean="0">
                    <a:solidFill>
                      <a:schemeClr val="bg2">
                        <a:lumMod val="50000"/>
                      </a:schemeClr>
                    </a:solidFill>
                    <a:latin typeface="+mn-ea"/>
                  </a:rPr>
                  <a:t>조 회식</a:t>
                </a:r>
                <a:endPara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17186" y="4411062"/>
                <a:ext cx="21461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2">
                        <a:lumMod val="50000"/>
                      </a:schemeClr>
                    </a:solidFill>
                    <a:latin typeface="+mn-ea"/>
                  </a:rPr>
                  <a:t>3</a:t>
                </a:r>
                <a:r>
                  <a:rPr lang="ko-KR" altLang="en-US" sz="1200" dirty="0" smtClean="0">
                    <a:solidFill>
                      <a:schemeClr val="bg2">
                        <a:lumMod val="50000"/>
                      </a:schemeClr>
                    </a:solidFill>
                    <a:latin typeface="+mn-ea"/>
                  </a:rPr>
                  <a:t>조 회식</a:t>
                </a:r>
                <a:endParaRPr lang="ko-KR" altLang="en-US" sz="1200" dirty="0">
                  <a:solidFill>
                    <a:schemeClr val="bg2">
                      <a:lumMod val="50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89880" y="4986344"/>
                <a:ext cx="2428240" cy="911186"/>
              </a:xfrm>
              <a:prstGeom prst="rect">
                <a:avLst/>
              </a:prstGeom>
            </p:spPr>
          </p:pic>
          <p:sp>
            <p:nvSpPr>
              <p:cNvPr id="15" name="모서리가 둥근 직사각형 14"/>
              <p:cNvSpPr/>
              <p:nvPr/>
            </p:nvSpPr>
            <p:spPr>
              <a:xfrm>
                <a:off x="7463294" y="5826202"/>
                <a:ext cx="386080" cy="212290"/>
              </a:xfrm>
              <a:prstGeom prst="roundRect">
                <a:avLst/>
              </a:prstGeom>
              <a:solidFill>
                <a:srgbClr val="9CD6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 smtClean="0">
                    <a:solidFill>
                      <a:schemeClr val="bg2">
                        <a:lumMod val="50000"/>
                      </a:schemeClr>
                    </a:solidFill>
                  </a:rPr>
                  <a:t>저장</a:t>
                </a:r>
                <a:endParaRPr lang="ko-KR" altLang="en-US" sz="7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389879" y="4812040"/>
                <a:ext cx="1647133" cy="923330"/>
              </a:xfrm>
              <a:prstGeom prst="rect">
                <a:avLst/>
              </a:prstGeom>
              <a:solidFill>
                <a:schemeClr val="bg1">
                  <a:lumMod val="95000"/>
                  <a:alpha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600" dirty="0" smtClean="0">
                    <a:solidFill>
                      <a:schemeClr val="bg2">
                        <a:lumMod val="50000"/>
                      </a:schemeClr>
                    </a:solidFill>
                  </a:rPr>
                  <a:t>        필터</a:t>
                </a:r>
                <a:endParaRPr lang="en-US" altLang="ko-KR" sz="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6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600" dirty="0" smtClean="0">
                    <a:solidFill>
                      <a:schemeClr val="bg2">
                        <a:lumMod val="50000"/>
                      </a:schemeClr>
                    </a:solidFill>
                  </a:rPr>
                  <a:t>       Conference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6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600" dirty="0" smtClean="0">
                    <a:solidFill>
                      <a:schemeClr val="bg2">
                        <a:lumMod val="50000"/>
                      </a:schemeClr>
                    </a:solidFill>
                  </a:rPr>
                  <a:t>       Vacation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6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600" dirty="0" smtClean="0">
                    <a:solidFill>
                      <a:schemeClr val="bg2">
                        <a:lumMod val="50000"/>
                      </a:schemeClr>
                    </a:solidFill>
                  </a:rPr>
                  <a:t>       Study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6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600" dirty="0" smtClean="0">
                    <a:solidFill>
                      <a:schemeClr val="bg2">
                        <a:lumMod val="50000"/>
                      </a:schemeClr>
                    </a:solidFill>
                  </a:rPr>
                  <a:t>       Hobby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6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600" dirty="0" smtClean="0">
                    <a:solidFill>
                      <a:schemeClr val="bg2">
                        <a:lumMod val="50000"/>
                      </a:schemeClr>
                    </a:solidFill>
                  </a:rPr>
                  <a:t>       (</a:t>
                </a:r>
                <a:r>
                  <a:rPr lang="ko-KR" altLang="en-US" sz="600" dirty="0" smtClean="0">
                    <a:solidFill>
                      <a:schemeClr val="bg2">
                        <a:lumMod val="50000"/>
                      </a:schemeClr>
                    </a:solidFill>
                  </a:rPr>
                  <a:t>새 필터 생성</a:t>
                </a:r>
                <a:r>
                  <a:rPr lang="en-US" altLang="ko-KR" sz="600" dirty="0" smtClean="0">
                    <a:solidFill>
                      <a:schemeClr val="bg2">
                        <a:lumMod val="50000"/>
                      </a:schemeClr>
                    </a:solidFill>
                  </a:rPr>
                  <a:t>)</a:t>
                </a:r>
                <a:endParaRPr lang="en-US" altLang="ko-KR" sz="600" dirty="0" smtClean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 rot="16200000">
                <a:off x="6796352" y="4826861"/>
                <a:ext cx="24441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7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〉</a:t>
                </a:r>
                <a:endPara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>
                <a:off x="5440785" y="4874165"/>
                <a:ext cx="121706" cy="107432"/>
              </a:xfrm>
              <a:prstGeom prst="roundRect">
                <a:avLst/>
              </a:prstGeom>
              <a:solidFill>
                <a:srgbClr val="9CD6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4" name="모서리가 둥근 직사각형 73"/>
              <p:cNvSpPr/>
              <p:nvPr/>
            </p:nvSpPr>
            <p:spPr>
              <a:xfrm>
                <a:off x="5440785" y="5560676"/>
                <a:ext cx="121706" cy="10743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67" name="모서리가 둥근 직사각형 66"/>
            <p:cNvSpPr/>
            <p:nvPr/>
          </p:nvSpPr>
          <p:spPr>
            <a:xfrm>
              <a:off x="5442198" y="5004844"/>
              <a:ext cx="116798" cy="10923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5442198" y="5145310"/>
              <a:ext cx="116798" cy="109234"/>
            </a:xfrm>
            <a:prstGeom prst="roundRect">
              <a:avLst/>
            </a:prstGeom>
            <a:solidFill>
              <a:srgbClr val="0096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5442198" y="5281172"/>
              <a:ext cx="116798" cy="109234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5442198" y="5421443"/>
              <a:ext cx="116798" cy="109234"/>
            </a:xfrm>
            <a:prstGeom prst="roundRect">
              <a:avLst/>
            </a:prstGeom>
            <a:solidFill>
              <a:srgbClr val="C0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745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1570677" y="263769"/>
            <a:ext cx="281354" cy="158261"/>
            <a:chOff x="2145323" y="738554"/>
            <a:chExt cx="281354" cy="15826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145323" y="738554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145323" y="817685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145323" y="896815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연결선 15"/>
          <p:cNvCxnSpPr/>
          <p:nvPr/>
        </p:nvCxnSpPr>
        <p:spPr>
          <a:xfrm>
            <a:off x="2990849" y="1300480"/>
            <a:ext cx="872871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01219" y="863327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2020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년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월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990849" y="1402078"/>
          <a:ext cx="8782102" cy="5324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86">
                  <a:extLst>
                    <a:ext uri="{9D8B030D-6E8A-4147-A177-3AD203B41FA5}">
                      <a16:colId xmlns:a16="http://schemas.microsoft.com/office/drawing/2014/main" val="163340417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2094271955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2992249330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1817444685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556639945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4237585538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2425684175"/>
                    </a:ext>
                  </a:extLst>
                </a:gridCol>
              </a:tblGrid>
              <a:tr h="375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일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월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화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수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목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금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토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203784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29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30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31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628885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6</a:t>
                      </a:r>
                    </a:p>
                    <a:p>
                      <a:pPr latinLnBrk="1"/>
                      <a:r>
                        <a:rPr lang="en-US" altLang="ko-KR" sz="2000" b="1" dirty="0" smtClean="0">
                          <a:solidFill>
                            <a:schemeClr val="accent4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en-US" altLang="ko-KR" sz="2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Conference</a:t>
                      </a:r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8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알고리즘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+3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건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150444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15</a:t>
                      </a:r>
                    </a:p>
                    <a:p>
                      <a:pPr latinLnBrk="1"/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알고리즘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146789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알고리즘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23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CD6D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CD6D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조 회식</a:t>
                      </a:r>
                    </a:p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24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155947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26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27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28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알고리즘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30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31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</a:t>
                      </a:r>
                      <a:endParaRPr lang="en-US" altLang="ko-KR" sz="14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086691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/>
        </p:nvSpPr>
        <p:spPr>
          <a:xfrm>
            <a:off x="2990850" y="5042253"/>
            <a:ext cx="3710370" cy="228599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유럽 여행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058428" y="4057128"/>
            <a:ext cx="3661132" cy="263768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+mn-ea"/>
              </a:rPr>
              <a:t>유럽 여행    </a:t>
            </a:r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71907" y="862060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《 〈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058428" y="862060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〉 》</a:t>
            </a:r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7004" y1="4054" x2="37004" y2="40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381" y="946914"/>
            <a:ext cx="264592" cy="258764"/>
          </a:xfrm>
          <a:prstGeom prst="rect">
            <a:avLst/>
          </a:prstGeom>
        </p:spPr>
      </p:pic>
      <p:cxnSp>
        <p:nvCxnSpPr>
          <p:cNvPr id="36" name="직선 연결선 35"/>
          <p:cNvCxnSpPr/>
          <p:nvPr/>
        </p:nvCxnSpPr>
        <p:spPr>
          <a:xfrm>
            <a:off x="280331" y="3361634"/>
            <a:ext cx="24045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8067" y="3077141"/>
            <a:ext cx="735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 일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8067" y="3318692"/>
            <a:ext cx="21965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27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화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·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스키장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28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수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·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스키장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29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수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2400" b="1" dirty="0">
                <a:solidFill>
                  <a:schemeClr val="accent5"/>
                </a:solidFill>
                <a:latin typeface="+mn-ea"/>
              </a:rPr>
              <a:t>·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알고리즘</a:t>
            </a:r>
          </a:p>
          <a:p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0331" y="5181255"/>
            <a:ext cx="263229" cy="2461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80331" y="4995674"/>
            <a:ext cx="24045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8067" y="4711181"/>
            <a:ext cx="2196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필터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3560" y="5167453"/>
            <a:ext cx="972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Conference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80331" y="5488321"/>
            <a:ext cx="263229" cy="246184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43560" y="5474519"/>
            <a:ext cx="777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Vacation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80331" y="5826202"/>
            <a:ext cx="263229" cy="24618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43560" y="5812400"/>
            <a:ext cx="5736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Study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80331" y="6161584"/>
            <a:ext cx="263229" cy="246184"/>
          </a:xfrm>
          <a:prstGeom prst="round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3560" y="6147782"/>
            <a:ext cx="6511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Hobby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849" y="921549"/>
            <a:ext cx="2510790" cy="298312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 rot="16200000">
            <a:off x="2401389" y="3093430"/>
            <a:ext cx="244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〉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200000">
            <a:off x="2401389" y="4738590"/>
            <a:ext cx="244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〉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287392" y="6038492"/>
            <a:ext cx="2413828" cy="24618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1"/>
                </a:solidFill>
                <a:latin typeface="+mn-ea"/>
              </a:rPr>
              <a:t>스키장</a:t>
            </a:r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833609" y="935115"/>
            <a:ext cx="1535755" cy="2637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+mn-ea"/>
              </a:rPr>
              <a:t>일정 검색</a:t>
            </a:r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01980" y="1323224"/>
            <a:ext cx="1921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SSAFY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71040" y="1888553"/>
            <a:ext cx="6028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239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팔로워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82239" y="1888553"/>
            <a:ext cx="6028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237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팔로잉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5091" y="1888553"/>
            <a:ext cx="9056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이달 일정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0331" y="2531570"/>
            <a:ext cx="2196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안녕하세요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싸피인이에요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80331" y="1242113"/>
            <a:ext cx="613310" cy="518592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34" y="316890"/>
            <a:ext cx="1545120" cy="503335"/>
          </a:xfrm>
          <a:prstGeom prst="rect">
            <a:avLst/>
          </a:prstGeom>
        </p:spPr>
      </p:pic>
      <p:sp>
        <p:nvSpPr>
          <p:cNvPr id="63" name="모서리가 둥근 직사각형 62"/>
          <p:cNvSpPr/>
          <p:nvPr/>
        </p:nvSpPr>
        <p:spPr>
          <a:xfrm>
            <a:off x="10698405" y="212667"/>
            <a:ext cx="681228" cy="2637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Feed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9923627" y="212667"/>
            <a:ext cx="681228" cy="263768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+mn-ea"/>
              </a:rPr>
              <a:t>Calendar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287391" y="2054038"/>
            <a:ext cx="4927729" cy="2461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Job Fair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09190" y="1941691"/>
            <a:ext cx="3911004" cy="3532828"/>
          </a:xfrm>
          <a:prstGeom prst="rect">
            <a:avLst/>
          </a:prstGeom>
        </p:spPr>
      </p:pic>
      <p:sp>
        <p:nvSpPr>
          <p:cNvPr id="68" name="모서리가 둥근 직사각형 67"/>
          <p:cNvSpPr/>
          <p:nvPr/>
        </p:nvSpPr>
        <p:spPr>
          <a:xfrm>
            <a:off x="3633193" y="5860096"/>
            <a:ext cx="386080" cy="212290"/>
          </a:xfrm>
          <a:prstGeom prst="roundRect">
            <a:avLst/>
          </a:prstGeom>
          <a:solidFill>
            <a:srgbClr val="9CD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009689"/>
                </a:solidFill>
              </a:rPr>
              <a:t>참석</a:t>
            </a:r>
            <a:endParaRPr lang="ko-KR" altLang="en-US" sz="700" dirty="0">
              <a:solidFill>
                <a:srgbClr val="009689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170" b="89434" l="2727" r="972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619" y="226191"/>
            <a:ext cx="214822" cy="25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0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1570677" y="263769"/>
            <a:ext cx="281354" cy="158261"/>
            <a:chOff x="2145323" y="738554"/>
            <a:chExt cx="281354" cy="15826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145323" y="738554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145323" y="817685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145323" y="896815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연결선 15"/>
          <p:cNvCxnSpPr/>
          <p:nvPr/>
        </p:nvCxnSpPr>
        <p:spPr>
          <a:xfrm>
            <a:off x="2990849" y="1300480"/>
            <a:ext cx="872871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01219" y="863327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2020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년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월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990849" y="1402078"/>
          <a:ext cx="8782102" cy="5324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86">
                  <a:extLst>
                    <a:ext uri="{9D8B030D-6E8A-4147-A177-3AD203B41FA5}">
                      <a16:colId xmlns:a16="http://schemas.microsoft.com/office/drawing/2014/main" val="163340417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2094271955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2992249330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1817444685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556639945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4237585538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2425684175"/>
                    </a:ext>
                  </a:extLst>
                </a:gridCol>
              </a:tblGrid>
              <a:tr h="375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일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월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화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수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목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금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토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203784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29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30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31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628885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6</a:t>
                      </a:r>
                    </a:p>
                    <a:p>
                      <a:pPr latinLnBrk="1"/>
                      <a:r>
                        <a:rPr lang="en-US" altLang="ko-KR" sz="2000" b="1" dirty="0" smtClean="0">
                          <a:solidFill>
                            <a:schemeClr val="accent4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en-US" altLang="ko-KR" sz="2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Conference</a:t>
                      </a:r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8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알고리즘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+3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건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150444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15</a:t>
                      </a:r>
                    </a:p>
                    <a:p>
                      <a:pPr latinLnBrk="1"/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알고리즘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146789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알고리즘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23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CD6D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CD6D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조 회식</a:t>
                      </a:r>
                    </a:p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24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155947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26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27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28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알고리즘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30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31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</a:t>
                      </a:r>
                      <a:endParaRPr lang="en-US" altLang="ko-KR" sz="14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086691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/>
        </p:nvSpPr>
        <p:spPr>
          <a:xfrm>
            <a:off x="2990850" y="5042253"/>
            <a:ext cx="3710370" cy="228599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유럽 여행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058428" y="4057128"/>
            <a:ext cx="3661132" cy="263768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+mn-ea"/>
              </a:rPr>
              <a:t>유럽 여행    </a:t>
            </a:r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71907" y="862060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《 〈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058428" y="862060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〉 》</a:t>
            </a:r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7004" y1="4054" x2="37004" y2="40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381" y="946914"/>
            <a:ext cx="264592" cy="258764"/>
          </a:xfrm>
          <a:prstGeom prst="rect">
            <a:avLst/>
          </a:prstGeom>
        </p:spPr>
      </p:pic>
      <p:cxnSp>
        <p:nvCxnSpPr>
          <p:cNvPr id="36" name="직선 연결선 35"/>
          <p:cNvCxnSpPr/>
          <p:nvPr/>
        </p:nvCxnSpPr>
        <p:spPr>
          <a:xfrm>
            <a:off x="280331" y="3361634"/>
            <a:ext cx="24045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8067" y="3077141"/>
            <a:ext cx="735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 일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8067" y="3318692"/>
            <a:ext cx="21965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27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화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·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스키장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28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수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·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스키장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29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수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2400" b="1" dirty="0">
                <a:solidFill>
                  <a:schemeClr val="accent5"/>
                </a:solidFill>
                <a:latin typeface="+mn-ea"/>
              </a:rPr>
              <a:t>·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알고리즘</a:t>
            </a:r>
          </a:p>
          <a:p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0331" y="5181255"/>
            <a:ext cx="263229" cy="2461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80331" y="4995674"/>
            <a:ext cx="24045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8067" y="4711181"/>
            <a:ext cx="2196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필터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3560" y="5167453"/>
            <a:ext cx="972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Conference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80331" y="5488321"/>
            <a:ext cx="263229" cy="246184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43560" y="5474519"/>
            <a:ext cx="777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Vacation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80331" y="5826202"/>
            <a:ext cx="263229" cy="24618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43560" y="5812400"/>
            <a:ext cx="5736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Study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80331" y="6161584"/>
            <a:ext cx="263229" cy="246184"/>
          </a:xfrm>
          <a:prstGeom prst="round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3560" y="6147782"/>
            <a:ext cx="6511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Hobby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849" y="921549"/>
            <a:ext cx="2510790" cy="298312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 rot="16200000">
            <a:off x="2401389" y="3093430"/>
            <a:ext cx="244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〉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200000">
            <a:off x="2401389" y="4738590"/>
            <a:ext cx="244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〉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287392" y="6038492"/>
            <a:ext cx="2413828" cy="24618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1"/>
                </a:solidFill>
                <a:latin typeface="+mn-ea"/>
              </a:rPr>
              <a:t>스키장</a:t>
            </a:r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833609" y="935115"/>
            <a:ext cx="1535755" cy="2637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+mn-ea"/>
              </a:rPr>
              <a:t>일정 검색</a:t>
            </a:r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01980" y="1323224"/>
            <a:ext cx="1921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SSAFY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71040" y="1888553"/>
            <a:ext cx="6028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239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팔로워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82239" y="1888553"/>
            <a:ext cx="6028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237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팔로잉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5091" y="1888553"/>
            <a:ext cx="9056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이달 일정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0331" y="2531570"/>
            <a:ext cx="2196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안녕하세요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싸피인이에요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80331" y="1242113"/>
            <a:ext cx="613310" cy="518592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34" y="316890"/>
            <a:ext cx="1545120" cy="503335"/>
          </a:xfrm>
          <a:prstGeom prst="rect">
            <a:avLst/>
          </a:prstGeom>
        </p:spPr>
      </p:pic>
      <p:sp>
        <p:nvSpPr>
          <p:cNvPr id="63" name="모서리가 둥근 직사각형 62"/>
          <p:cNvSpPr/>
          <p:nvPr/>
        </p:nvSpPr>
        <p:spPr>
          <a:xfrm>
            <a:off x="10698405" y="212667"/>
            <a:ext cx="681228" cy="2637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Feed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9923627" y="212667"/>
            <a:ext cx="681228" cy="263768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+mn-ea"/>
              </a:rPr>
              <a:t>Calendar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287391" y="2054038"/>
            <a:ext cx="4927729" cy="2461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Job Fair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57598" y="45211"/>
            <a:ext cx="3911004" cy="3532828"/>
          </a:xfrm>
          <a:prstGeom prst="rect">
            <a:avLst/>
          </a:prstGeom>
        </p:spPr>
      </p:pic>
      <p:sp>
        <p:nvSpPr>
          <p:cNvPr id="68" name="모서리가 둥근 직사각형 67"/>
          <p:cNvSpPr/>
          <p:nvPr/>
        </p:nvSpPr>
        <p:spPr>
          <a:xfrm>
            <a:off x="3633193" y="5860096"/>
            <a:ext cx="386080" cy="212290"/>
          </a:xfrm>
          <a:prstGeom prst="roundRect">
            <a:avLst/>
          </a:prstGeom>
          <a:solidFill>
            <a:srgbClr val="9CD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009689"/>
                </a:solidFill>
              </a:rPr>
              <a:t>참석</a:t>
            </a:r>
            <a:endParaRPr lang="ko-KR" altLang="en-US" sz="700" dirty="0">
              <a:solidFill>
                <a:srgbClr val="009689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170" b="89434" l="2727" r="972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619" y="226191"/>
            <a:ext cx="214822" cy="258764"/>
          </a:xfrm>
          <a:prstGeom prst="rect">
            <a:avLst/>
          </a:prstGeom>
        </p:spPr>
      </p:pic>
      <p:grpSp>
        <p:nvGrpSpPr>
          <p:cNvPr id="60" name="그룹 59"/>
          <p:cNvGrpSpPr/>
          <p:nvPr/>
        </p:nvGrpSpPr>
        <p:grpSpPr>
          <a:xfrm>
            <a:off x="3929132" y="2440696"/>
            <a:ext cx="2763520" cy="1826886"/>
            <a:chOff x="5201920" y="4320896"/>
            <a:chExt cx="2763520" cy="1826886"/>
          </a:xfrm>
        </p:grpSpPr>
        <p:sp>
          <p:nvSpPr>
            <p:cNvPr id="65" name="직사각형 64"/>
            <p:cNvSpPr/>
            <p:nvPr/>
          </p:nvSpPr>
          <p:spPr>
            <a:xfrm>
              <a:off x="5501639" y="4754880"/>
              <a:ext cx="1249615" cy="975360"/>
            </a:xfrm>
            <a:prstGeom prst="rect">
              <a:avLst/>
            </a:prstGeom>
            <a:solidFill>
              <a:srgbClr val="9CD6D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201920" y="4320896"/>
              <a:ext cx="2763520" cy="1826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5389880" y="4703687"/>
              <a:ext cx="2413000" cy="0"/>
            </a:xfrm>
            <a:prstGeom prst="line">
              <a:avLst/>
            </a:prstGeom>
            <a:ln w="9525">
              <a:solidFill>
                <a:srgbClr val="9CD6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5317186" y="4411062"/>
              <a:ext cx="1434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1</a:t>
              </a:r>
              <a:r>
                <a:rPr lang="ko-KR" altLang="en-US" sz="1200" b="1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월 </a:t>
              </a:r>
              <a:r>
                <a:rPr lang="en-US" altLang="ko-KR" sz="1200" b="1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8</a:t>
              </a:r>
              <a:r>
                <a:rPr lang="ko-KR" altLang="en-US" sz="1200" b="1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일</a:t>
              </a:r>
              <a:r>
                <a:rPr lang="ko-KR" altLang="en-US" sz="120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 수요일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89879" y="4801637"/>
              <a:ext cx="24130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 smtClean="0">
                  <a:solidFill>
                    <a:schemeClr val="bg2">
                      <a:lumMod val="50000"/>
                    </a:schemeClr>
                  </a:solidFill>
                </a:rPr>
                <a:t>     오전 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0</a:t>
              </a:r>
              <a:r>
                <a:rPr lang="en-US" altLang="ko-KR" sz="900" dirty="0" smtClean="0">
                  <a:solidFill>
                    <a:schemeClr val="bg2">
                      <a:lumMod val="50000"/>
                    </a:schemeClr>
                  </a:solidFill>
                </a:rPr>
                <a:t>8</a:t>
              </a:r>
              <a:r>
                <a:rPr lang="en-US" altLang="ko-KR" sz="900" dirty="0" smtClean="0">
                  <a:solidFill>
                    <a:schemeClr val="bg2">
                      <a:lumMod val="50000"/>
                    </a:schemeClr>
                  </a:solidFill>
                </a:rPr>
                <a:t>:00</a:t>
              </a:r>
              <a:r>
                <a:rPr lang="ko-KR" altLang="en-US" sz="900" dirty="0" smtClean="0">
                  <a:solidFill>
                    <a:schemeClr val="bg2">
                      <a:lumMod val="50000"/>
                    </a:schemeClr>
                  </a:solidFill>
                </a:rPr>
                <a:t>   알고리즘</a:t>
              </a:r>
              <a:endParaRPr lang="en-US" altLang="ko-KR" sz="900" dirty="0" smtClean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900" dirty="0" smtClean="0">
                  <a:solidFill>
                    <a:schemeClr val="bg2">
                      <a:lumMod val="50000"/>
                    </a:schemeClr>
                  </a:solidFill>
                </a:rPr>
                <a:t>    </a:t>
              </a:r>
              <a:r>
                <a:rPr lang="ko-KR" altLang="en-US" sz="900" dirty="0" smtClean="0">
                  <a:solidFill>
                    <a:schemeClr val="bg2">
                      <a:lumMod val="50000"/>
                    </a:schemeClr>
                  </a:solidFill>
                </a:rPr>
                <a:t>오후 </a:t>
              </a:r>
              <a:r>
                <a:rPr lang="en-US" altLang="ko-KR" sz="900" dirty="0" smtClean="0">
                  <a:solidFill>
                    <a:schemeClr val="bg2">
                      <a:lumMod val="50000"/>
                    </a:schemeClr>
                  </a:solidFill>
                </a:rPr>
                <a:t>12:30   </a:t>
              </a:r>
              <a:r>
                <a:rPr lang="ko-KR" altLang="en-US" sz="900" dirty="0" smtClean="0">
                  <a:solidFill>
                    <a:schemeClr val="bg2">
                      <a:lumMod val="50000"/>
                    </a:schemeClr>
                  </a:solidFill>
                </a:rPr>
                <a:t>점심 약속</a:t>
              </a:r>
              <a:endParaRPr lang="en-US" altLang="ko-KR" sz="900" dirty="0" smtClean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900" dirty="0" smtClean="0">
                  <a:solidFill>
                    <a:schemeClr val="bg2">
                      <a:lumMod val="50000"/>
                    </a:schemeClr>
                  </a:solidFill>
                </a:rPr>
                <a:t>    </a:t>
              </a:r>
              <a:r>
                <a:rPr lang="ko-KR" altLang="en-US" sz="900" dirty="0" smtClean="0">
                  <a:solidFill>
                    <a:schemeClr val="bg2">
                      <a:lumMod val="50000"/>
                    </a:schemeClr>
                  </a:solidFill>
                </a:rPr>
                <a:t>오후 </a:t>
              </a:r>
              <a:r>
                <a:rPr lang="en-US" altLang="ko-KR" sz="900" dirty="0" smtClean="0">
                  <a:solidFill>
                    <a:schemeClr val="bg2">
                      <a:lumMod val="50000"/>
                    </a:schemeClr>
                  </a:solidFill>
                </a:rPr>
                <a:t>14:00   </a:t>
              </a:r>
              <a:r>
                <a:rPr lang="ko-KR" altLang="en-US" sz="900" dirty="0" smtClean="0">
                  <a:solidFill>
                    <a:schemeClr val="bg2">
                      <a:lumMod val="50000"/>
                    </a:schemeClr>
                  </a:solidFill>
                </a:rPr>
                <a:t>아스날 </a:t>
              </a:r>
              <a:r>
                <a:rPr lang="en-US" altLang="ko-KR" sz="900" dirty="0" smtClean="0">
                  <a:solidFill>
                    <a:schemeClr val="bg2">
                      <a:lumMod val="50000"/>
                    </a:schemeClr>
                  </a:solidFill>
                </a:rPr>
                <a:t>vs </a:t>
              </a:r>
              <a:r>
                <a:rPr lang="ko-KR" altLang="en-US" sz="900" dirty="0" smtClean="0">
                  <a:solidFill>
                    <a:schemeClr val="bg2">
                      <a:lumMod val="50000"/>
                    </a:schemeClr>
                  </a:solidFill>
                </a:rPr>
                <a:t>토트넘</a:t>
              </a:r>
              <a:endParaRPr lang="en-US" altLang="ko-KR" sz="900" dirty="0" smtClean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900" dirty="0" smtClean="0">
                  <a:solidFill>
                    <a:schemeClr val="bg2">
                      <a:lumMod val="50000"/>
                    </a:schemeClr>
                  </a:solidFill>
                </a:rPr>
                <a:t>    </a:t>
              </a:r>
              <a:r>
                <a:rPr lang="ko-KR" altLang="en-US" sz="900" dirty="0" smtClean="0">
                  <a:solidFill>
                    <a:schemeClr val="bg2">
                      <a:lumMod val="50000"/>
                    </a:schemeClr>
                  </a:solidFill>
                </a:rPr>
                <a:t>오후 </a:t>
              </a:r>
              <a:r>
                <a:rPr lang="en-US" altLang="ko-KR" sz="900" dirty="0" smtClean="0">
                  <a:solidFill>
                    <a:schemeClr val="bg2">
                      <a:lumMod val="50000"/>
                    </a:schemeClr>
                  </a:solidFill>
                </a:rPr>
                <a:t>18:00   </a:t>
              </a:r>
              <a:r>
                <a:rPr lang="ko-KR" altLang="en-US" sz="900" dirty="0" smtClean="0">
                  <a:solidFill>
                    <a:schemeClr val="bg2">
                      <a:lumMod val="50000"/>
                    </a:schemeClr>
                  </a:solidFill>
                </a:rPr>
                <a:t>영화관 데이트</a:t>
              </a:r>
              <a:endParaRPr lang="en-US" altLang="ko-KR" sz="900" dirty="0" smtClea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5440785" y="4874165"/>
              <a:ext cx="121706" cy="107432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368812" y="4411062"/>
              <a:ext cx="1434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+</a:t>
              </a:r>
              <a:endPara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57598" y="3899110"/>
            <a:ext cx="4551226" cy="29588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787971" y="3534850"/>
            <a:ext cx="3690480" cy="1896920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1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569" y="3184774"/>
            <a:ext cx="172562" cy="172562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1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569" y="3398936"/>
            <a:ext cx="172562" cy="172562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1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569" y="3613098"/>
            <a:ext cx="172562" cy="17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7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1570677" y="263769"/>
            <a:ext cx="281354" cy="158261"/>
            <a:chOff x="2145323" y="738554"/>
            <a:chExt cx="281354" cy="15826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145323" y="738554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145323" y="817685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145323" y="896815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연결선 15"/>
          <p:cNvCxnSpPr/>
          <p:nvPr/>
        </p:nvCxnSpPr>
        <p:spPr>
          <a:xfrm>
            <a:off x="2990849" y="1300480"/>
            <a:ext cx="872871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01219" y="863327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2020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년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월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990849" y="1402078"/>
          <a:ext cx="8782102" cy="5324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86">
                  <a:extLst>
                    <a:ext uri="{9D8B030D-6E8A-4147-A177-3AD203B41FA5}">
                      <a16:colId xmlns:a16="http://schemas.microsoft.com/office/drawing/2014/main" val="163340417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2094271955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2992249330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1817444685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556639945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4237585538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2425684175"/>
                    </a:ext>
                  </a:extLst>
                </a:gridCol>
              </a:tblGrid>
              <a:tr h="375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일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월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화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수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목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금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토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203784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29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30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31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628885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6</a:t>
                      </a:r>
                    </a:p>
                    <a:p>
                      <a:pPr latinLnBrk="1"/>
                      <a:r>
                        <a:rPr lang="en-US" altLang="ko-KR" sz="2000" b="1" dirty="0" smtClean="0">
                          <a:solidFill>
                            <a:schemeClr val="accent4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en-US" altLang="ko-KR" sz="2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Conference</a:t>
                      </a:r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8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알고리즘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+3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건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150444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15</a:t>
                      </a:r>
                    </a:p>
                    <a:p>
                      <a:pPr latinLnBrk="1"/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알고리즘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146789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알고리즘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23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CD6D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CD6D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조 회식</a:t>
                      </a:r>
                    </a:p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24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155947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26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27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28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알고리즘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30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31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</a:t>
                      </a:r>
                      <a:endParaRPr lang="en-US" altLang="ko-KR" sz="14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086691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/>
        </p:nvSpPr>
        <p:spPr>
          <a:xfrm>
            <a:off x="2990850" y="5042253"/>
            <a:ext cx="3710370" cy="228599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유럽 여행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058428" y="4057128"/>
            <a:ext cx="3661132" cy="263768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+mn-ea"/>
              </a:rPr>
              <a:t>유럽 여행    </a:t>
            </a:r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71907" y="862060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《 〈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058428" y="862060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〉 》</a:t>
            </a:r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7004" y1="4054" x2="37004" y2="40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381" y="946914"/>
            <a:ext cx="264592" cy="258764"/>
          </a:xfrm>
          <a:prstGeom prst="rect">
            <a:avLst/>
          </a:prstGeom>
        </p:spPr>
      </p:pic>
      <p:cxnSp>
        <p:nvCxnSpPr>
          <p:cNvPr id="36" name="직선 연결선 35"/>
          <p:cNvCxnSpPr/>
          <p:nvPr/>
        </p:nvCxnSpPr>
        <p:spPr>
          <a:xfrm>
            <a:off x="280331" y="3361634"/>
            <a:ext cx="24045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8067" y="3077141"/>
            <a:ext cx="735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 일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8067" y="3318692"/>
            <a:ext cx="21965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27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화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·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스키장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28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수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·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스키장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29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수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2400" b="1" dirty="0">
                <a:solidFill>
                  <a:schemeClr val="accent5"/>
                </a:solidFill>
                <a:latin typeface="+mn-ea"/>
              </a:rPr>
              <a:t>·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알고리즘</a:t>
            </a:r>
          </a:p>
          <a:p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0331" y="5181255"/>
            <a:ext cx="263229" cy="2461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80331" y="4995674"/>
            <a:ext cx="24045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8067" y="4711181"/>
            <a:ext cx="2196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필터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3560" y="5167453"/>
            <a:ext cx="972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Conference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80331" y="5488321"/>
            <a:ext cx="263229" cy="246184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43560" y="5474519"/>
            <a:ext cx="777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Vacation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80331" y="5826202"/>
            <a:ext cx="263229" cy="24618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43560" y="5812400"/>
            <a:ext cx="5736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Study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80331" y="6161584"/>
            <a:ext cx="263229" cy="246184"/>
          </a:xfrm>
          <a:prstGeom prst="round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3560" y="6147782"/>
            <a:ext cx="6511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Hobby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849" y="921549"/>
            <a:ext cx="2510790" cy="298312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 rot="16200000">
            <a:off x="2401389" y="3093430"/>
            <a:ext cx="244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〉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200000">
            <a:off x="2401389" y="4738590"/>
            <a:ext cx="244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〉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287392" y="6038492"/>
            <a:ext cx="2413828" cy="24618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1"/>
                </a:solidFill>
                <a:latin typeface="+mn-ea"/>
              </a:rPr>
              <a:t>스키장</a:t>
            </a:r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833609" y="935115"/>
            <a:ext cx="1535755" cy="2637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+mn-ea"/>
              </a:rPr>
              <a:t>일정 검색</a:t>
            </a:r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01980" y="1323224"/>
            <a:ext cx="1921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SSAFY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71040" y="1888553"/>
            <a:ext cx="6028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239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팔로워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82239" y="1888553"/>
            <a:ext cx="6028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237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팔로잉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5091" y="1888553"/>
            <a:ext cx="9056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이달 일정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0331" y="2531570"/>
            <a:ext cx="2196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안녕하세요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싸피인이에요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80331" y="1242113"/>
            <a:ext cx="613310" cy="518592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34" y="316890"/>
            <a:ext cx="1545120" cy="503335"/>
          </a:xfrm>
          <a:prstGeom prst="rect">
            <a:avLst/>
          </a:prstGeom>
        </p:spPr>
      </p:pic>
      <p:sp>
        <p:nvSpPr>
          <p:cNvPr id="63" name="모서리가 둥근 직사각형 62"/>
          <p:cNvSpPr/>
          <p:nvPr/>
        </p:nvSpPr>
        <p:spPr>
          <a:xfrm>
            <a:off x="10698405" y="212667"/>
            <a:ext cx="681228" cy="2637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Feed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9923627" y="212667"/>
            <a:ext cx="681228" cy="263768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+mn-ea"/>
              </a:rPr>
              <a:t>Calendar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287391" y="2054038"/>
            <a:ext cx="4927729" cy="2461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Job Fair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57598" y="45211"/>
            <a:ext cx="3911004" cy="3532828"/>
          </a:xfrm>
          <a:prstGeom prst="rect">
            <a:avLst/>
          </a:prstGeom>
        </p:spPr>
      </p:pic>
      <p:sp>
        <p:nvSpPr>
          <p:cNvPr id="68" name="모서리가 둥근 직사각형 67"/>
          <p:cNvSpPr/>
          <p:nvPr/>
        </p:nvSpPr>
        <p:spPr>
          <a:xfrm>
            <a:off x="3633193" y="5860096"/>
            <a:ext cx="386080" cy="212290"/>
          </a:xfrm>
          <a:prstGeom prst="roundRect">
            <a:avLst/>
          </a:prstGeom>
          <a:solidFill>
            <a:srgbClr val="9CD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009689"/>
                </a:solidFill>
              </a:rPr>
              <a:t>참석</a:t>
            </a:r>
            <a:endParaRPr lang="ko-KR" altLang="en-US" sz="700" dirty="0">
              <a:solidFill>
                <a:srgbClr val="009689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170" b="89434" l="2727" r="972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619" y="226191"/>
            <a:ext cx="214822" cy="2587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57598" y="3899110"/>
            <a:ext cx="4551226" cy="2958890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11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569" y="3184774"/>
            <a:ext cx="172562" cy="172562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11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569" y="3398936"/>
            <a:ext cx="172562" cy="172562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11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569" y="3613098"/>
            <a:ext cx="172562" cy="17256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697525" y="2649354"/>
            <a:ext cx="5929002" cy="2723670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3929132" y="2440696"/>
            <a:ext cx="2763520" cy="1826886"/>
            <a:chOff x="3929132" y="2440696"/>
            <a:chExt cx="2763520" cy="1826886"/>
          </a:xfrm>
        </p:grpSpPr>
        <p:grpSp>
          <p:nvGrpSpPr>
            <p:cNvPr id="60" name="그룹 59"/>
            <p:cNvGrpSpPr/>
            <p:nvPr/>
          </p:nvGrpSpPr>
          <p:grpSpPr>
            <a:xfrm>
              <a:off x="3929132" y="2440696"/>
              <a:ext cx="2763520" cy="1826886"/>
              <a:chOff x="5201920" y="4320896"/>
              <a:chExt cx="2763520" cy="1826886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5501639" y="4754880"/>
                <a:ext cx="1249615" cy="975360"/>
              </a:xfrm>
              <a:prstGeom prst="rect">
                <a:avLst/>
              </a:prstGeom>
              <a:solidFill>
                <a:srgbClr val="9CD6D1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5201920" y="4320896"/>
                <a:ext cx="2763520" cy="1826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7" name="직선 연결선 66"/>
              <p:cNvCxnSpPr/>
              <p:nvPr/>
            </p:nvCxnSpPr>
            <p:spPr>
              <a:xfrm>
                <a:off x="5389880" y="4703687"/>
                <a:ext cx="2413000" cy="0"/>
              </a:xfrm>
              <a:prstGeom prst="line">
                <a:avLst/>
              </a:prstGeom>
              <a:ln w="9525">
                <a:solidFill>
                  <a:srgbClr val="9CD6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5317186" y="4411062"/>
                <a:ext cx="21461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알고리즘</a:t>
                </a:r>
                <a:endParaRPr lang="ko-KR" altLang="en-US" sz="1200" dirty="0">
                  <a:solidFill>
                    <a:schemeClr val="bg2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7463294" y="5826202"/>
                <a:ext cx="386080" cy="212290"/>
              </a:xfrm>
              <a:prstGeom prst="roundRect">
                <a:avLst/>
              </a:prstGeom>
              <a:solidFill>
                <a:srgbClr val="9CD6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 smtClean="0">
                    <a:solidFill>
                      <a:schemeClr val="bg2">
                        <a:lumMod val="50000"/>
                      </a:schemeClr>
                    </a:solidFill>
                  </a:rPr>
                  <a:t>삭제</a:t>
                </a:r>
                <a:endParaRPr lang="ko-KR" altLang="en-US" sz="7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389879" y="4801637"/>
                <a:ext cx="2413001" cy="1131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900" dirty="0" smtClean="0">
                    <a:solidFill>
                      <a:schemeClr val="bg2">
                        <a:lumMod val="50000"/>
                      </a:schemeClr>
                    </a:solidFill>
                  </a:rPr>
                  <a:t>     </a:t>
                </a:r>
                <a:r>
                  <a:rPr lang="en-US" altLang="ko-KR" sz="900" dirty="0" smtClean="0">
                    <a:solidFill>
                      <a:schemeClr val="bg2">
                        <a:lumMod val="50000"/>
                      </a:schemeClr>
                    </a:solidFill>
                  </a:rPr>
                  <a:t>Study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900" dirty="0" smtClean="0">
                    <a:solidFill>
                      <a:schemeClr val="bg2">
                        <a:lumMod val="50000"/>
                      </a:schemeClr>
                    </a:solidFill>
                  </a:rPr>
                  <a:t>    2020</a:t>
                </a:r>
                <a:r>
                  <a:rPr lang="ko-KR" altLang="en-US" sz="900" dirty="0" smtClean="0">
                    <a:solidFill>
                      <a:schemeClr val="bg2">
                        <a:lumMod val="50000"/>
                      </a:schemeClr>
                    </a:solidFill>
                  </a:rPr>
                  <a:t>년 </a:t>
                </a:r>
                <a:r>
                  <a:rPr lang="en-US" altLang="ko-KR" sz="900" dirty="0" smtClean="0">
                    <a:solidFill>
                      <a:schemeClr val="bg2">
                        <a:lumMod val="50000"/>
                      </a:schemeClr>
                    </a:solidFill>
                  </a:rPr>
                  <a:t>1</a:t>
                </a:r>
                <a:r>
                  <a:rPr lang="ko-KR" altLang="en-US" sz="900" dirty="0" smtClean="0">
                    <a:solidFill>
                      <a:schemeClr val="bg2">
                        <a:lumMod val="50000"/>
                      </a:schemeClr>
                    </a:solidFill>
                  </a:rPr>
                  <a:t>월 </a:t>
                </a:r>
                <a:r>
                  <a:rPr lang="en-US" altLang="ko-KR" sz="900" dirty="0" smtClean="0">
                    <a:solidFill>
                      <a:schemeClr val="bg2">
                        <a:lumMod val="50000"/>
                      </a:schemeClr>
                    </a:solidFill>
                  </a:rPr>
                  <a:t>8</a:t>
                </a:r>
                <a:r>
                  <a:rPr lang="ko-KR" altLang="en-US" sz="900" dirty="0" smtClean="0">
                    <a:solidFill>
                      <a:schemeClr val="bg2">
                        <a:lumMod val="50000"/>
                      </a:schemeClr>
                    </a:solidFill>
                  </a:rPr>
                  <a:t>일 오전 </a:t>
                </a:r>
                <a:r>
                  <a:rPr lang="en-US" altLang="ko-KR" sz="900" dirty="0" smtClean="0">
                    <a:solidFill>
                      <a:schemeClr val="bg2">
                        <a:lumMod val="50000"/>
                      </a:schemeClr>
                    </a:solidFill>
                  </a:rPr>
                  <a:t>08:00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900" dirty="0" smtClean="0">
                    <a:solidFill>
                      <a:schemeClr val="bg2">
                        <a:lumMod val="50000"/>
                      </a:schemeClr>
                    </a:solidFill>
                  </a:rPr>
                  <a:t>    </a:t>
                </a:r>
                <a:r>
                  <a:rPr lang="en-US" altLang="ko-KR" sz="900" dirty="0" err="1" smtClean="0">
                    <a:solidFill>
                      <a:schemeClr val="bg2">
                        <a:lumMod val="50000"/>
                      </a:schemeClr>
                    </a:solidFill>
                  </a:rPr>
                  <a:t>Hyunji</a:t>
                </a:r>
                <a:r>
                  <a:rPr lang="en-US" altLang="ko-KR" sz="900" dirty="0" smtClean="0">
                    <a:solidFill>
                      <a:schemeClr val="bg2">
                        <a:lumMod val="50000"/>
                      </a:schemeClr>
                    </a:solidFill>
                  </a:rPr>
                  <a:t> Kim, </a:t>
                </a:r>
                <a:r>
                  <a:rPr lang="en-US" altLang="ko-KR" sz="900" dirty="0" err="1" smtClean="0">
                    <a:solidFill>
                      <a:schemeClr val="bg2">
                        <a:lumMod val="50000"/>
                      </a:schemeClr>
                    </a:solidFill>
                  </a:rPr>
                  <a:t>Jihee</a:t>
                </a:r>
                <a:r>
                  <a:rPr lang="en-US" altLang="ko-KR" sz="900" dirty="0" smtClean="0">
                    <a:solidFill>
                      <a:schemeClr val="bg2">
                        <a:lumMod val="50000"/>
                      </a:schemeClr>
                    </a:solidFill>
                  </a:rPr>
                  <a:t> Kim</a:t>
                </a:r>
                <a:endParaRPr lang="en-US" altLang="ko-KR" sz="900" dirty="0" smtClean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900" dirty="0" smtClean="0">
                    <a:solidFill>
                      <a:schemeClr val="bg2">
                        <a:lumMod val="50000"/>
                      </a:schemeClr>
                    </a:solidFill>
                  </a:rPr>
                  <a:t>    </a:t>
                </a:r>
                <a:r>
                  <a:rPr lang="ko-KR" altLang="en-US" sz="900" dirty="0" smtClean="0">
                    <a:solidFill>
                      <a:schemeClr val="bg2">
                        <a:lumMod val="50000"/>
                      </a:schemeClr>
                    </a:solidFill>
                  </a:rPr>
                  <a:t>역삼 </a:t>
                </a:r>
                <a:r>
                  <a:rPr lang="ko-KR" altLang="en-US" sz="900" dirty="0" err="1" smtClean="0">
                    <a:solidFill>
                      <a:schemeClr val="bg2">
                        <a:lumMod val="50000"/>
                      </a:schemeClr>
                    </a:solidFill>
                  </a:rPr>
                  <a:t>멀티캠퍼스</a:t>
                </a:r>
                <a:endParaRPr lang="en-US" altLang="ko-KR" sz="9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900" dirty="0" smtClean="0">
                    <a:solidFill>
                      <a:schemeClr val="bg2">
                        <a:lumMod val="50000"/>
                      </a:schemeClr>
                    </a:solidFill>
                  </a:rPr>
                  <a:t>     </a:t>
                </a:r>
                <a:r>
                  <a:rPr lang="ko-KR" altLang="en-US" sz="900" dirty="0" smtClean="0">
                    <a:solidFill>
                      <a:schemeClr val="bg2">
                        <a:lumMod val="50000"/>
                      </a:schemeClr>
                    </a:solidFill>
                  </a:rPr>
                  <a:t>백준 알고리즘 스터디</a:t>
                </a:r>
                <a:endParaRPr lang="en-US" altLang="ko-KR" sz="900" dirty="0" smtClean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5440785" y="4874165"/>
                <a:ext cx="121706" cy="107432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8" name="모서리가 둥근 직사각형 87"/>
              <p:cNvSpPr/>
              <p:nvPr/>
            </p:nvSpPr>
            <p:spPr>
              <a:xfrm>
                <a:off x="7034893" y="5826202"/>
                <a:ext cx="386080" cy="212290"/>
              </a:xfrm>
              <a:prstGeom prst="roundRect">
                <a:avLst/>
              </a:prstGeom>
              <a:solidFill>
                <a:srgbClr val="9CD6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 smtClean="0">
                    <a:solidFill>
                      <a:schemeClr val="bg2">
                        <a:lumMod val="50000"/>
                      </a:schemeClr>
                    </a:solidFill>
                  </a:rPr>
                  <a:t>수정</a:t>
                </a:r>
                <a:endParaRPr lang="ko-KR" altLang="en-US" sz="7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87" name="그림 86"/>
            <p:cNvPicPr>
              <a:picLocks noChangeAspect="1"/>
            </p:cNvPicPr>
            <p:nvPr/>
          </p:nvPicPr>
          <p:blipFill rotWithShape="1">
            <a:blip r:embed="rId14"/>
            <a:srcRect r="89908"/>
            <a:stretch/>
          </p:blipFill>
          <p:spPr>
            <a:xfrm>
              <a:off x="4106974" y="3122780"/>
              <a:ext cx="245062" cy="911186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 rot="16200000">
              <a:off x="4712659" y="2974112"/>
              <a:ext cx="2444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〈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2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모서리가 둥근 직사각형 132"/>
          <p:cNvSpPr/>
          <p:nvPr/>
        </p:nvSpPr>
        <p:spPr>
          <a:xfrm>
            <a:off x="9627313" y="1732306"/>
            <a:ext cx="2330972" cy="669673"/>
          </a:xfrm>
          <a:prstGeom prst="roundRect">
            <a:avLst/>
          </a:prstGeom>
          <a:solidFill>
            <a:srgbClr val="CD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570677" y="263769"/>
            <a:ext cx="281354" cy="158261"/>
            <a:chOff x="2145323" y="738554"/>
            <a:chExt cx="281354" cy="15826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145323" y="738554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145323" y="817685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145323" y="896815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연결선 35"/>
          <p:cNvCxnSpPr/>
          <p:nvPr/>
        </p:nvCxnSpPr>
        <p:spPr>
          <a:xfrm>
            <a:off x="280331" y="3450431"/>
            <a:ext cx="24045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8067" y="3165938"/>
            <a:ext cx="735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 일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8067" y="3407489"/>
            <a:ext cx="2196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21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화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2400" b="1" dirty="0">
                <a:solidFill>
                  <a:srgbClr val="A9D18E"/>
                </a:solidFill>
                <a:latin typeface="+mn-ea"/>
              </a:rPr>
              <a:t>·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유럽 여행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22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수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2400" b="1" dirty="0">
                <a:solidFill>
                  <a:schemeClr val="accent5"/>
                </a:solidFill>
                <a:latin typeface="+mn-ea"/>
              </a:rPr>
              <a:t>·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알고리즘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 rot="16200000">
            <a:off x="2401389" y="3182227"/>
            <a:ext cx="244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〉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87" y="4378183"/>
            <a:ext cx="2092590" cy="2312864"/>
          </a:xfrm>
          <a:prstGeom prst="rect">
            <a:avLst/>
          </a:prstGeom>
        </p:spPr>
      </p:pic>
      <p:grpSp>
        <p:nvGrpSpPr>
          <p:cNvPr id="59" name="그룹 58"/>
          <p:cNvGrpSpPr/>
          <p:nvPr/>
        </p:nvGrpSpPr>
        <p:grpSpPr>
          <a:xfrm>
            <a:off x="2942936" y="2852233"/>
            <a:ext cx="6091498" cy="1051248"/>
            <a:chOff x="9471105" y="3372552"/>
            <a:chExt cx="6091498" cy="1051248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9471105" y="3372552"/>
              <a:ext cx="6091498" cy="1051248"/>
            </a:xfrm>
            <a:prstGeom prst="roundRect">
              <a:avLst/>
            </a:prstGeom>
            <a:solidFill>
              <a:srgbClr val="CDEA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9579010" y="3456543"/>
              <a:ext cx="2318486" cy="325041"/>
              <a:chOff x="4977858" y="-174871"/>
              <a:chExt cx="2318486" cy="325041"/>
            </a:xfrm>
          </p:grpSpPr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7858" y="-174871"/>
                <a:ext cx="325041" cy="325041"/>
              </a:xfrm>
              <a:prstGeom prst="rect">
                <a:avLst/>
              </a:prstGeom>
            </p:spPr>
          </p:pic>
          <p:sp>
            <p:nvSpPr>
              <p:cNvPr id="67" name="TextBox 66"/>
              <p:cNvSpPr txBox="1"/>
              <p:nvPr/>
            </p:nvSpPr>
            <p:spPr>
              <a:xfrm>
                <a:off x="5308249" y="-145404"/>
                <a:ext cx="19880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Louis </a:t>
                </a:r>
                <a:r>
                  <a:rPr lang="en-US" altLang="ko-KR" sz="12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Papillon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9579009" y="3758125"/>
              <a:ext cx="562579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Doheeyun429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누나 나랑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#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남산의부장들 같이 </a:t>
              </a:r>
              <a:r>
                <a:rPr lang="ko-KR" altLang="en-US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보러가쟈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200122 [</a:t>
              </a:r>
              <a:r>
                <a:rPr lang="ko-KR" altLang="en-US" sz="1000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영화</a:t>
              </a:r>
              <a:r>
                <a:rPr lang="en-US" altLang="ko-KR" sz="1000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] </a:t>
              </a:r>
              <a:r>
                <a:rPr lang="ko-KR" altLang="en-US" sz="1000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남산의 부장들 개봉</a:t>
              </a:r>
              <a:endParaRPr lang="ko-KR" altLang="en-US" sz="1000" u="sng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942936" y="4061935"/>
            <a:ext cx="6083366" cy="1293984"/>
            <a:chOff x="9471105" y="3372552"/>
            <a:chExt cx="6083366" cy="1293984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9471105" y="3372552"/>
              <a:ext cx="6083366" cy="1293984"/>
            </a:xfrm>
            <a:prstGeom prst="roundRect">
              <a:avLst/>
            </a:prstGeom>
            <a:solidFill>
              <a:srgbClr val="CDEA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9579010" y="3456543"/>
              <a:ext cx="2318486" cy="325041"/>
              <a:chOff x="4977858" y="-174871"/>
              <a:chExt cx="2318486" cy="325041"/>
            </a:xfrm>
          </p:grpSpPr>
          <p:pic>
            <p:nvPicPr>
              <p:cNvPr id="72" name="그림 71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7858" y="-174871"/>
                <a:ext cx="325041" cy="325041"/>
              </a:xfrm>
              <a:prstGeom prst="rect">
                <a:avLst/>
              </a:prstGeom>
            </p:spPr>
          </p:pic>
          <p:sp>
            <p:nvSpPr>
              <p:cNvPr id="73" name="TextBox 72"/>
              <p:cNvSpPr txBox="1"/>
              <p:nvPr/>
            </p:nvSpPr>
            <p:spPr>
              <a:xfrm>
                <a:off x="5308249" y="-145404"/>
                <a:ext cx="19880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Hyunji</a:t>
                </a:r>
                <a:r>
                  <a:rPr lang="en-US" altLang="ko-KR" sz="1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Kim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9526619" y="3758125"/>
              <a:ext cx="5871230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@Doheeyun429 @</a:t>
              </a:r>
              <a:r>
                <a:rPr lang="en-US" altLang="ko-KR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JiheeKim</a:t>
              </a:r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우리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해커톤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나가보실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?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200121-200131 [</a:t>
              </a:r>
              <a:r>
                <a:rPr lang="ko-KR" altLang="en-US" sz="1000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대회</a:t>
              </a:r>
              <a:r>
                <a:rPr lang="en-US" altLang="ko-KR" sz="1000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] </a:t>
              </a:r>
              <a:r>
                <a:rPr lang="en-US" altLang="ko-KR" sz="1000" u="sng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Naver</a:t>
              </a:r>
              <a:r>
                <a:rPr lang="en-US" altLang="ko-KR" sz="1000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AI Hackathon</a:t>
              </a:r>
              <a:endParaRPr lang="ko-KR" altLang="en-US" sz="1000" u="sng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942936" y="1350731"/>
            <a:ext cx="6091498" cy="1051248"/>
            <a:chOff x="9471105" y="3372552"/>
            <a:chExt cx="6091498" cy="1051248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9471105" y="3372552"/>
              <a:ext cx="6091498" cy="105124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909401" y="3486010"/>
              <a:ext cx="1988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579009" y="3758125"/>
              <a:ext cx="5625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Say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whatever you want…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You can use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hashtag(#)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to tag someone)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5"/>
          <a:srcRect l="67545" t="7664" r="8280" b="64762"/>
          <a:stretch/>
        </p:blipFill>
        <p:spPr>
          <a:xfrm>
            <a:off x="9651894" y="5277032"/>
            <a:ext cx="2306391" cy="1305564"/>
          </a:xfrm>
          <a:prstGeom prst="rect">
            <a:avLst/>
          </a:prstGeom>
          <a:effectLst/>
        </p:spPr>
      </p:pic>
      <p:grpSp>
        <p:nvGrpSpPr>
          <p:cNvPr id="83" name="그룹 82"/>
          <p:cNvGrpSpPr/>
          <p:nvPr/>
        </p:nvGrpSpPr>
        <p:grpSpPr>
          <a:xfrm>
            <a:off x="9627171" y="4379451"/>
            <a:ext cx="2356305" cy="817026"/>
            <a:chOff x="9452130" y="820228"/>
            <a:chExt cx="2626836" cy="991374"/>
          </a:xfrm>
        </p:grpSpPr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2130" y="831841"/>
              <a:ext cx="386851" cy="386851"/>
            </a:xfrm>
            <a:prstGeom prst="rect">
              <a:avLst/>
            </a:prstGeom>
          </p:spPr>
        </p:pic>
        <p:grpSp>
          <p:nvGrpSpPr>
            <p:cNvPr id="88" name="그룹 87"/>
            <p:cNvGrpSpPr/>
            <p:nvPr/>
          </p:nvGrpSpPr>
          <p:grpSpPr>
            <a:xfrm>
              <a:off x="9942538" y="820228"/>
              <a:ext cx="2136428" cy="436322"/>
              <a:chOff x="10055572" y="820228"/>
              <a:chExt cx="2136428" cy="436322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10081158" y="820228"/>
                <a:ext cx="198809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01.21(</a:t>
                </a:r>
                <a:r>
                  <a:rPr lang="ko-KR" alt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화</a:t>
                </a:r>
                <a:r>
                  <a:rPr lang="en-US" altLang="ko-KR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 – 01.31(</a:t>
                </a:r>
                <a:r>
                  <a:rPr lang="ko-KR" alt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금</a:t>
                </a:r>
                <a:r>
                  <a:rPr lang="en-US" altLang="ko-KR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0055572" y="994940"/>
                <a:ext cx="21364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[</a:t>
                </a:r>
                <a:r>
                  <a:rPr lang="ko-KR" altLang="en-US" sz="105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대회</a:t>
                </a:r>
                <a:r>
                  <a:rPr lang="en-US" altLang="ko-KR" sz="105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] </a:t>
                </a:r>
                <a:r>
                  <a:rPr lang="en-US" altLang="ko-KR" sz="1050" b="1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Naver</a:t>
                </a:r>
                <a:r>
                  <a:rPr lang="en-US" altLang="ko-KR" sz="105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AI Hackathon</a:t>
                </a:r>
                <a:endParaRPr lang="ko-KR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2542" y="1424752"/>
              <a:ext cx="386850" cy="386850"/>
            </a:xfrm>
            <a:prstGeom prst="rect">
              <a:avLst/>
            </a:prstGeom>
          </p:spPr>
        </p:pic>
        <p:grpSp>
          <p:nvGrpSpPr>
            <p:cNvPr id="90" name="그룹 89"/>
            <p:cNvGrpSpPr/>
            <p:nvPr/>
          </p:nvGrpSpPr>
          <p:grpSpPr>
            <a:xfrm>
              <a:off x="9942538" y="1384227"/>
              <a:ext cx="2013681" cy="425834"/>
              <a:chOff x="10055572" y="760990"/>
              <a:chExt cx="2013681" cy="425834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0081158" y="760990"/>
                <a:ext cx="198809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01.22(</a:t>
                </a:r>
                <a:r>
                  <a:rPr lang="ko-KR" alt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화</a:t>
                </a:r>
                <a:r>
                  <a:rPr lang="en-US" altLang="ko-KR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0055572" y="925214"/>
                <a:ext cx="198809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[</a:t>
                </a:r>
                <a:r>
                  <a:rPr lang="ko-KR" altLang="en-US" sz="105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영화</a:t>
                </a:r>
                <a:r>
                  <a:rPr lang="en-US" altLang="ko-KR" sz="105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] </a:t>
                </a:r>
                <a:r>
                  <a:rPr lang="ko-KR" altLang="en-US" sz="105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남산의 부장들 개봉</a:t>
                </a:r>
                <a:endParaRPr lang="ko-KR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95" name="그룹 94"/>
          <p:cNvGrpSpPr/>
          <p:nvPr/>
        </p:nvGrpSpPr>
        <p:grpSpPr>
          <a:xfrm>
            <a:off x="2942936" y="5514815"/>
            <a:ext cx="6083366" cy="1125289"/>
            <a:chOff x="9471105" y="3372552"/>
            <a:chExt cx="6083366" cy="1125289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9471105" y="3372552"/>
              <a:ext cx="6083366" cy="1125289"/>
            </a:xfrm>
            <a:prstGeom prst="roundRect">
              <a:avLst/>
            </a:prstGeom>
            <a:solidFill>
              <a:srgbClr val="CDEA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9010" y="3456543"/>
              <a:ext cx="325041" cy="325041"/>
            </a:xfrm>
            <a:prstGeom prst="rect">
              <a:avLst/>
            </a:prstGeom>
          </p:spPr>
        </p:pic>
      </p:grpSp>
      <p:pic>
        <p:nvPicPr>
          <p:cNvPr id="62" name="그림 6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34" y="316890"/>
            <a:ext cx="1545120" cy="503335"/>
          </a:xfrm>
          <a:prstGeom prst="rect">
            <a:avLst/>
          </a:prstGeom>
        </p:spPr>
      </p:pic>
      <p:sp>
        <p:nvSpPr>
          <p:cNvPr id="75" name="모서리가 둥근 직사각형 74"/>
          <p:cNvSpPr/>
          <p:nvPr/>
        </p:nvSpPr>
        <p:spPr>
          <a:xfrm>
            <a:off x="10647250" y="212667"/>
            <a:ext cx="681228" cy="263768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+mn-ea"/>
              </a:rPr>
              <a:t>Feed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9872472" y="212667"/>
            <a:ext cx="681228" cy="2637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Calendar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01980" y="1323224"/>
            <a:ext cx="1921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SSAFY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171040" y="1888553"/>
            <a:ext cx="6028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239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팔로워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782239" y="1888553"/>
            <a:ext cx="6028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237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팔로잉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65091" y="1888553"/>
            <a:ext cx="9056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이달 일정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3197" y="2531570"/>
            <a:ext cx="2196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안녕하세요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싸피인이에요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280331" y="1242113"/>
            <a:ext cx="613310" cy="518592"/>
          </a:xfrm>
          <a:prstGeom prst="ellipse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7948734" y="2002889"/>
            <a:ext cx="920946" cy="314589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+mn-ea"/>
              </a:rPr>
              <a:t>POST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3070296" y="1472293"/>
            <a:ext cx="325042" cy="264892"/>
          </a:xfrm>
          <a:prstGeom prst="ellipse">
            <a:avLst/>
          </a:pr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11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foregroundMark x1="37004" y1="4054" x2="37004" y2="40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656" y="978857"/>
            <a:ext cx="264592" cy="258764"/>
          </a:xfrm>
          <a:prstGeom prst="rect">
            <a:avLst/>
          </a:prstGeom>
        </p:spPr>
      </p:pic>
      <p:sp>
        <p:nvSpPr>
          <p:cNvPr id="110" name="모서리가 둥근 직사각형 109"/>
          <p:cNvSpPr/>
          <p:nvPr/>
        </p:nvSpPr>
        <p:spPr>
          <a:xfrm>
            <a:off x="7140884" y="967058"/>
            <a:ext cx="1535755" cy="2637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  <a:latin typeface="+mn-ea"/>
              </a:rPr>
              <a:t>피드</a:t>
            </a:r>
            <a:r>
              <a:rPr lang="ko-KR" altLang="en-US" sz="1100" dirty="0" smtClean="0">
                <a:solidFill>
                  <a:schemeClr val="bg1"/>
                </a:solidFill>
                <a:latin typeface="+mn-ea"/>
              </a:rPr>
              <a:t> 검색</a:t>
            </a:r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982746" y="2596983"/>
            <a:ext cx="5983594" cy="0"/>
          </a:xfrm>
          <a:prstGeom prst="line">
            <a:avLst/>
          </a:prstGeom>
          <a:ln>
            <a:solidFill>
              <a:srgbClr val="009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9604708" y="1274963"/>
            <a:ext cx="24045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그림 116"/>
          <p:cNvPicPr>
            <a:picLocks noChangeAspect="1"/>
          </p:cNvPicPr>
          <p:nvPr/>
        </p:nvPicPr>
        <p:blipFill>
          <a:blip r:embed="rId1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37004" y1="4054" x2="37004" y2="40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611" y="1035745"/>
            <a:ext cx="172721" cy="168917"/>
          </a:xfrm>
          <a:prstGeom prst="rect">
            <a:avLst/>
          </a:prstGeom>
        </p:spPr>
      </p:pic>
      <p:sp>
        <p:nvSpPr>
          <p:cNvPr id="118" name="TextBox 117"/>
          <p:cNvSpPr txBox="1"/>
          <p:nvPr/>
        </p:nvSpPr>
        <p:spPr>
          <a:xfrm>
            <a:off x="9582444" y="990470"/>
            <a:ext cx="1988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일정 검색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2942936" y="5514815"/>
            <a:ext cx="6083366" cy="1262736"/>
            <a:chOff x="9471105" y="3372552"/>
            <a:chExt cx="6083366" cy="1262736"/>
          </a:xfrm>
        </p:grpSpPr>
        <p:sp>
          <p:nvSpPr>
            <p:cNvPr id="120" name="모서리가 둥근 직사각형 119"/>
            <p:cNvSpPr/>
            <p:nvPr/>
          </p:nvSpPr>
          <p:spPr>
            <a:xfrm>
              <a:off x="9471105" y="3372552"/>
              <a:ext cx="6083366" cy="1125289"/>
            </a:xfrm>
            <a:prstGeom prst="roundRect">
              <a:avLst/>
            </a:prstGeom>
            <a:solidFill>
              <a:srgbClr val="CDEA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pSp>
          <p:nvGrpSpPr>
            <p:cNvPr id="121" name="그룹 120"/>
            <p:cNvGrpSpPr/>
            <p:nvPr/>
          </p:nvGrpSpPr>
          <p:grpSpPr>
            <a:xfrm>
              <a:off x="9579010" y="3456543"/>
              <a:ext cx="2971890" cy="325041"/>
              <a:chOff x="4977858" y="-174871"/>
              <a:chExt cx="2971890" cy="325041"/>
            </a:xfrm>
          </p:grpSpPr>
          <p:pic>
            <p:nvPicPr>
              <p:cNvPr id="123" name="그림 122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7858" y="-174871"/>
                <a:ext cx="325041" cy="325041"/>
              </a:xfrm>
              <a:prstGeom prst="rect">
                <a:avLst/>
              </a:prstGeom>
            </p:spPr>
          </p:pic>
          <p:sp>
            <p:nvSpPr>
              <p:cNvPr id="124" name="TextBox 123"/>
              <p:cNvSpPr txBox="1"/>
              <p:nvPr/>
            </p:nvSpPr>
            <p:spPr>
              <a:xfrm>
                <a:off x="5308249" y="-145404"/>
                <a:ext cx="26414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EPL : </a:t>
                </a:r>
                <a:r>
                  <a:rPr lang="ko-KR" altLang="en-US" sz="12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잉글리쉬</a:t>
                </a:r>
                <a:r>
                  <a:rPr lang="ko-KR" altLang="en-US" sz="1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프리미어 리그 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9526619" y="3758125"/>
              <a:ext cx="5871230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EPL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&lt;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토트넘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맨유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경기 일정이 업데이트 되었습니다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200125 19:20 [</a:t>
              </a:r>
              <a:r>
                <a:rPr lang="ko-KR" altLang="en-US" sz="1000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경기</a:t>
              </a:r>
              <a:r>
                <a:rPr lang="en-US" altLang="ko-KR" sz="1000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] </a:t>
              </a:r>
              <a:r>
                <a:rPr lang="ko-KR" altLang="en-US" sz="1000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토트넘 </a:t>
              </a:r>
              <a:r>
                <a:rPr lang="en-US" altLang="ko-KR" sz="1000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vs </a:t>
              </a:r>
              <a:r>
                <a:rPr lang="ko-KR" altLang="en-US" sz="1000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맨체스터유나이티드</a:t>
              </a:r>
              <a:endParaRPr lang="ko-KR" altLang="en-US" sz="1000" u="sng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5" name="모서리가 둥근 직사각형 124"/>
          <p:cNvSpPr/>
          <p:nvPr/>
        </p:nvSpPr>
        <p:spPr>
          <a:xfrm>
            <a:off x="7945864" y="6191531"/>
            <a:ext cx="920946" cy="314589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+mn-ea"/>
              </a:rPr>
              <a:t>Comment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7956606" y="3489682"/>
            <a:ext cx="920946" cy="314589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+mn-ea"/>
              </a:rPr>
              <a:t>Comment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7948734" y="4945723"/>
            <a:ext cx="920946" cy="314589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+mn-ea"/>
              </a:rPr>
              <a:t>Comment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하트 73"/>
          <p:cNvSpPr/>
          <p:nvPr/>
        </p:nvSpPr>
        <p:spPr>
          <a:xfrm>
            <a:off x="8570068" y="2966980"/>
            <a:ext cx="204965" cy="172179"/>
          </a:xfrm>
          <a:prstGeom prst="hear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포인트가 5개인 별 78"/>
          <p:cNvSpPr/>
          <p:nvPr/>
        </p:nvSpPr>
        <p:spPr>
          <a:xfrm>
            <a:off x="8310667" y="2944255"/>
            <a:ext cx="198195" cy="175266"/>
          </a:xfrm>
          <a:prstGeom prst="star5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하트 80"/>
          <p:cNvSpPr/>
          <p:nvPr/>
        </p:nvSpPr>
        <p:spPr>
          <a:xfrm>
            <a:off x="8574156" y="4174267"/>
            <a:ext cx="204965" cy="172179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포인트가 5개인 별 83"/>
          <p:cNvSpPr/>
          <p:nvPr/>
        </p:nvSpPr>
        <p:spPr>
          <a:xfrm>
            <a:off x="8314755" y="4151542"/>
            <a:ext cx="198195" cy="175266"/>
          </a:xfrm>
          <a:prstGeom prst="star5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하트 84"/>
          <p:cNvSpPr/>
          <p:nvPr/>
        </p:nvSpPr>
        <p:spPr>
          <a:xfrm>
            <a:off x="8572237" y="5661034"/>
            <a:ext cx="204965" cy="172179"/>
          </a:xfrm>
          <a:prstGeom prst="hear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포인트가 5개인 별 85"/>
          <p:cNvSpPr/>
          <p:nvPr/>
        </p:nvSpPr>
        <p:spPr>
          <a:xfrm>
            <a:off x="8312836" y="5638309"/>
            <a:ext cx="198195" cy="175266"/>
          </a:xfrm>
          <a:prstGeom prst="star5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/>
          <p:cNvCxnSpPr/>
          <p:nvPr/>
        </p:nvCxnSpPr>
        <p:spPr>
          <a:xfrm>
            <a:off x="9604708" y="1657185"/>
            <a:ext cx="24045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9582444" y="1372692"/>
            <a:ext cx="1988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bg1">
                    <a:lumMod val="50000"/>
                  </a:schemeClr>
                </a:solidFill>
              </a:rPr>
              <a:t>찜한목록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 보기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2" name="직선 연결선 111"/>
          <p:cNvCxnSpPr/>
          <p:nvPr/>
        </p:nvCxnSpPr>
        <p:spPr>
          <a:xfrm>
            <a:off x="9604708" y="3012457"/>
            <a:ext cx="24045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9582444" y="2727964"/>
            <a:ext cx="1988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bg1">
                    <a:lumMod val="50000"/>
                  </a:schemeClr>
                </a:solidFill>
              </a:rPr>
              <a:t>즐겨찾기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 보기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11748502" y="1377030"/>
            <a:ext cx="244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〉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 rot="16200000">
            <a:off x="11748502" y="2752456"/>
            <a:ext cx="244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〉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640356" y="1752383"/>
            <a:ext cx="1988095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Hyunji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Kim</a:t>
            </a:r>
          </a:p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200121-200131</a:t>
            </a:r>
          </a:p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대회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] </a:t>
            </a:r>
            <a:r>
              <a:rPr lang="en-US" altLang="ko-KR" sz="1050" b="1" dirty="0" err="1" smtClean="0">
                <a:solidFill>
                  <a:schemeClr val="bg1">
                    <a:lumMod val="50000"/>
                  </a:schemeClr>
                </a:solidFill>
              </a:rPr>
              <a:t>Naver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 AI Hackathon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8" name="그림 137"/>
          <p:cNvPicPr>
            <a:picLocks noChangeAspect="1"/>
          </p:cNvPicPr>
          <p:nvPr/>
        </p:nvPicPr>
        <p:blipFill>
          <a:blip r:embed="rId1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003" y="1819512"/>
            <a:ext cx="158938" cy="158938"/>
          </a:xfrm>
          <a:prstGeom prst="rect">
            <a:avLst/>
          </a:prstGeom>
        </p:spPr>
      </p:pic>
      <p:sp>
        <p:nvSpPr>
          <p:cNvPr id="142" name="모서리가 둥근 직사각형 141"/>
          <p:cNvSpPr/>
          <p:nvPr/>
        </p:nvSpPr>
        <p:spPr>
          <a:xfrm>
            <a:off x="9640159" y="3132293"/>
            <a:ext cx="2330972" cy="669673"/>
          </a:xfrm>
          <a:prstGeom prst="roundRect">
            <a:avLst/>
          </a:prstGeom>
          <a:solidFill>
            <a:srgbClr val="CD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9653202" y="3152370"/>
            <a:ext cx="19880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EPL</a:t>
            </a:r>
          </a:p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200125 19:20</a:t>
            </a:r>
          </a:p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경기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] 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토트넘 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vs 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맨유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4" name="덧셈 기호 143"/>
          <p:cNvSpPr/>
          <p:nvPr/>
        </p:nvSpPr>
        <p:spPr>
          <a:xfrm>
            <a:off x="11555849" y="3170562"/>
            <a:ext cx="168351" cy="162806"/>
          </a:xfrm>
          <a:prstGeom prst="mathPlus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5" name="그림 144"/>
          <p:cNvPicPr>
            <a:picLocks noChangeAspect="1"/>
          </p:cNvPicPr>
          <p:nvPr/>
        </p:nvPicPr>
        <p:blipFill>
          <a:blip r:embed="rId1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250" y="3228763"/>
            <a:ext cx="158938" cy="158938"/>
          </a:xfrm>
          <a:prstGeom prst="rect">
            <a:avLst/>
          </a:prstGeom>
        </p:spPr>
      </p:pic>
      <p:sp>
        <p:nvSpPr>
          <p:cNvPr id="6" name="곱셈 기호 5"/>
          <p:cNvSpPr/>
          <p:nvPr/>
        </p:nvSpPr>
        <p:spPr>
          <a:xfrm>
            <a:off x="11728938" y="1778289"/>
            <a:ext cx="159357" cy="138276"/>
          </a:xfrm>
          <a:prstGeom prst="mathMultiply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곱셈 기호 145"/>
          <p:cNvSpPr/>
          <p:nvPr/>
        </p:nvSpPr>
        <p:spPr>
          <a:xfrm>
            <a:off x="11724200" y="3186300"/>
            <a:ext cx="159357" cy="138276"/>
          </a:xfrm>
          <a:prstGeom prst="mathMultiply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7" name="직선 연결선 146"/>
          <p:cNvCxnSpPr/>
          <p:nvPr/>
        </p:nvCxnSpPr>
        <p:spPr>
          <a:xfrm>
            <a:off x="9626972" y="4281722"/>
            <a:ext cx="24045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604708" y="3997229"/>
            <a:ext cx="1988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실시간 인기 채널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 rot="16200000">
            <a:off x="11770766" y="4021721"/>
            <a:ext cx="244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〉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2942936" y="975849"/>
            <a:ext cx="890510" cy="2549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내</a:t>
            </a:r>
            <a:r>
              <a:rPr lang="ko-KR" altLang="en-US" sz="11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  <a:latin typeface="+mn-ea"/>
              </a:rPr>
              <a:t>피드</a:t>
            </a:r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403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1570677" y="263769"/>
            <a:ext cx="281354" cy="158261"/>
            <a:chOff x="2145323" y="738554"/>
            <a:chExt cx="281354" cy="15826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145323" y="738554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145323" y="817685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145323" y="896815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연결선 35"/>
          <p:cNvCxnSpPr/>
          <p:nvPr/>
        </p:nvCxnSpPr>
        <p:spPr>
          <a:xfrm>
            <a:off x="280331" y="3450431"/>
            <a:ext cx="24045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8067" y="3165938"/>
            <a:ext cx="735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 일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8067" y="3407489"/>
            <a:ext cx="2196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21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화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2400" b="1" dirty="0">
                <a:solidFill>
                  <a:srgbClr val="A9D18E"/>
                </a:solidFill>
                <a:latin typeface="+mn-ea"/>
              </a:rPr>
              <a:t>·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유럽 여행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22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수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2400" b="1" dirty="0">
                <a:solidFill>
                  <a:schemeClr val="accent5"/>
                </a:solidFill>
                <a:latin typeface="+mn-ea"/>
              </a:rPr>
              <a:t>·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알고리즘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 rot="16200000">
            <a:off x="2401389" y="3182227"/>
            <a:ext cx="244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〉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87" y="4378183"/>
            <a:ext cx="2092590" cy="2312864"/>
          </a:xfrm>
          <a:prstGeom prst="rect">
            <a:avLst/>
          </a:prstGeom>
        </p:spPr>
      </p:pic>
      <p:grpSp>
        <p:nvGrpSpPr>
          <p:cNvPr id="59" name="그룹 58"/>
          <p:cNvGrpSpPr/>
          <p:nvPr/>
        </p:nvGrpSpPr>
        <p:grpSpPr>
          <a:xfrm>
            <a:off x="2942936" y="2852233"/>
            <a:ext cx="6091498" cy="1051248"/>
            <a:chOff x="9471105" y="3372552"/>
            <a:chExt cx="6091498" cy="1051248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9471105" y="3372552"/>
              <a:ext cx="6091498" cy="1051248"/>
            </a:xfrm>
            <a:prstGeom prst="roundRect">
              <a:avLst/>
            </a:prstGeom>
            <a:solidFill>
              <a:srgbClr val="CDEA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9579010" y="3456543"/>
              <a:ext cx="2318486" cy="325041"/>
              <a:chOff x="4977858" y="-174871"/>
              <a:chExt cx="2318486" cy="325041"/>
            </a:xfrm>
          </p:grpSpPr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7858" y="-174871"/>
                <a:ext cx="325041" cy="325041"/>
              </a:xfrm>
              <a:prstGeom prst="rect">
                <a:avLst/>
              </a:prstGeom>
            </p:spPr>
          </p:pic>
          <p:sp>
            <p:nvSpPr>
              <p:cNvPr id="67" name="TextBox 66"/>
              <p:cNvSpPr txBox="1"/>
              <p:nvPr/>
            </p:nvSpPr>
            <p:spPr>
              <a:xfrm>
                <a:off x="5308249" y="-145404"/>
                <a:ext cx="19880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Louis </a:t>
                </a:r>
                <a:r>
                  <a:rPr lang="en-US" altLang="ko-KR" sz="12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Papillon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9579009" y="3758125"/>
              <a:ext cx="562579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Doheeyun429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누나 나랑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#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남산의부장들 같이 </a:t>
              </a:r>
              <a:r>
                <a:rPr lang="ko-KR" altLang="en-US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보러가쟈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200122 [</a:t>
              </a:r>
              <a:r>
                <a:rPr lang="ko-KR" altLang="en-US" sz="1000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영화</a:t>
              </a:r>
              <a:r>
                <a:rPr lang="en-US" altLang="ko-KR" sz="1000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] </a:t>
              </a:r>
              <a:r>
                <a:rPr lang="ko-KR" altLang="en-US" sz="1000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남산의 부장들 개봉</a:t>
              </a:r>
              <a:endParaRPr lang="ko-KR" altLang="en-US" sz="1000" u="sng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942936" y="4061935"/>
            <a:ext cx="6083366" cy="1293984"/>
            <a:chOff x="9471105" y="3372552"/>
            <a:chExt cx="6083366" cy="1293984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9471105" y="3372552"/>
              <a:ext cx="6083366" cy="1293984"/>
            </a:xfrm>
            <a:prstGeom prst="roundRect">
              <a:avLst/>
            </a:prstGeom>
            <a:solidFill>
              <a:srgbClr val="CDEA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9579010" y="3456543"/>
              <a:ext cx="2318486" cy="325041"/>
              <a:chOff x="4977858" y="-174871"/>
              <a:chExt cx="2318486" cy="325041"/>
            </a:xfrm>
          </p:grpSpPr>
          <p:pic>
            <p:nvPicPr>
              <p:cNvPr id="72" name="그림 71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7858" y="-174871"/>
                <a:ext cx="325041" cy="325041"/>
              </a:xfrm>
              <a:prstGeom prst="rect">
                <a:avLst/>
              </a:prstGeom>
            </p:spPr>
          </p:pic>
          <p:sp>
            <p:nvSpPr>
              <p:cNvPr id="73" name="TextBox 72"/>
              <p:cNvSpPr txBox="1"/>
              <p:nvPr/>
            </p:nvSpPr>
            <p:spPr>
              <a:xfrm>
                <a:off x="5308249" y="-145404"/>
                <a:ext cx="19880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Hyunji</a:t>
                </a:r>
                <a:r>
                  <a:rPr lang="en-US" altLang="ko-KR" sz="1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Kim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9526619" y="3758125"/>
              <a:ext cx="5871230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@Doheeyun429 @</a:t>
              </a:r>
              <a:r>
                <a:rPr lang="en-US" altLang="ko-KR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JiheeKim</a:t>
              </a:r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우리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해커톤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나가보실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?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200121-200131 [</a:t>
              </a:r>
              <a:r>
                <a:rPr lang="ko-KR" altLang="en-US" sz="1000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대회</a:t>
              </a:r>
              <a:r>
                <a:rPr lang="en-US" altLang="ko-KR" sz="1000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] </a:t>
              </a:r>
              <a:r>
                <a:rPr lang="en-US" altLang="ko-KR" sz="1000" u="sng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Naver</a:t>
              </a:r>
              <a:r>
                <a:rPr lang="en-US" altLang="ko-KR" sz="1000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AI Hackathon</a:t>
              </a:r>
              <a:endParaRPr lang="ko-KR" altLang="en-US" sz="1000" u="sng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942936" y="1350731"/>
            <a:ext cx="6091498" cy="1051248"/>
            <a:chOff x="9471105" y="3372552"/>
            <a:chExt cx="6091498" cy="1051248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9471105" y="3372552"/>
              <a:ext cx="6091498" cy="105124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909401" y="3486010"/>
              <a:ext cx="1988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579009" y="3758125"/>
              <a:ext cx="5625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Say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whatever you want…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You can use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hashtag(#)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to tag someone)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2942936" y="5514815"/>
            <a:ext cx="6083366" cy="1125289"/>
            <a:chOff x="9471105" y="3372552"/>
            <a:chExt cx="6083366" cy="1125289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9471105" y="3372552"/>
              <a:ext cx="6083366" cy="1125289"/>
            </a:xfrm>
            <a:prstGeom prst="roundRect">
              <a:avLst/>
            </a:prstGeom>
            <a:solidFill>
              <a:srgbClr val="CDEA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9010" y="3456543"/>
              <a:ext cx="325041" cy="325041"/>
            </a:xfrm>
            <a:prstGeom prst="rect">
              <a:avLst/>
            </a:prstGeom>
          </p:spPr>
        </p:pic>
      </p:grpSp>
      <p:pic>
        <p:nvPicPr>
          <p:cNvPr id="62" name="그림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34" y="316890"/>
            <a:ext cx="1545120" cy="503335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901980" y="1323224"/>
            <a:ext cx="1921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SSAFY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171040" y="1888553"/>
            <a:ext cx="6028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239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팔로워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782239" y="1888553"/>
            <a:ext cx="6028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237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팔로잉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65091" y="1888553"/>
            <a:ext cx="9056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이달 일정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3197" y="2531570"/>
            <a:ext cx="2196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안녕하세요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싸피인이에요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280331" y="1242113"/>
            <a:ext cx="613310" cy="518592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7948734" y="2002889"/>
            <a:ext cx="920946" cy="314589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+mn-ea"/>
              </a:rPr>
              <a:t>POST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3070296" y="1472293"/>
            <a:ext cx="325042" cy="264892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982746" y="2596983"/>
            <a:ext cx="5983594" cy="0"/>
          </a:xfrm>
          <a:prstGeom prst="line">
            <a:avLst/>
          </a:prstGeom>
          <a:ln>
            <a:solidFill>
              <a:srgbClr val="009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림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886" y="879451"/>
            <a:ext cx="2265566" cy="738025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0205311" y="2140184"/>
            <a:ext cx="1921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Doheeyun429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474371" y="2536961"/>
            <a:ext cx="6028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239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팔로워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1085570" y="2536961"/>
            <a:ext cx="6028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237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팔로잉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668422" y="2536961"/>
            <a:ext cx="9056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월 일정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2" name="Picture 2" descr="smile icon.png 이미지 검색결과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697" b="96180" l="1628" r="988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51012" y="2087477"/>
            <a:ext cx="504986" cy="52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3" name="직선 연결선 112"/>
          <p:cNvCxnSpPr/>
          <p:nvPr/>
        </p:nvCxnSpPr>
        <p:spPr>
          <a:xfrm>
            <a:off x="9583662" y="4010042"/>
            <a:ext cx="24045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9561398" y="3725549"/>
            <a:ext cx="735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 일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561398" y="3967100"/>
            <a:ext cx="21965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27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화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·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스키장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28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수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·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스키장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29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수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2400" b="1" dirty="0">
                <a:solidFill>
                  <a:schemeClr val="accent5"/>
                </a:solidFill>
                <a:latin typeface="+mn-ea"/>
              </a:rPr>
              <a:t>·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알고리즘</a:t>
            </a:r>
          </a:p>
          <a:p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9583662" y="5974922"/>
            <a:ext cx="263229" cy="246184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17" name="직선 연결선 116"/>
          <p:cNvCxnSpPr/>
          <p:nvPr/>
        </p:nvCxnSpPr>
        <p:spPr>
          <a:xfrm>
            <a:off x="9583662" y="5644082"/>
            <a:ext cx="24045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9561398" y="5359589"/>
            <a:ext cx="2196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필터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9846891" y="5815861"/>
            <a:ext cx="972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Conference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9583662" y="6281988"/>
            <a:ext cx="263229" cy="246184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9846891" y="6122927"/>
            <a:ext cx="777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Vacation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9846891" y="6460808"/>
            <a:ext cx="5736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Study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9804971" y="3216090"/>
            <a:ext cx="2196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ㅅㄱ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코린이의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일상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프로그래밍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11704720" y="3741838"/>
            <a:ext cx="244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〈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 rot="16200000">
            <a:off x="11704720" y="5386998"/>
            <a:ext cx="244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〈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9277276" y="768601"/>
            <a:ext cx="2929957" cy="6089399"/>
          </a:xfrm>
          <a:prstGeom prst="rect">
            <a:avLst/>
          </a:prstGeom>
          <a:solidFill>
            <a:schemeClr val="bg1"/>
          </a:solidFill>
          <a:ln w="28575">
            <a:noFill/>
            <a:prstDash val="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연결선 129"/>
          <p:cNvCxnSpPr/>
          <p:nvPr/>
        </p:nvCxnSpPr>
        <p:spPr>
          <a:xfrm>
            <a:off x="9604708" y="1274963"/>
            <a:ext cx="24045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9582444" y="990470"/>
            <a:ext cx="1988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bg1">
                    <a:lumMod val="50000"/>
                  </a:schemeClr>
                </a:solidFill>
              </a:rPr>
              <a:t>팔로워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 검색하기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3" name="그림 132"/>
          <p:cNvPicPr>
            <a:picLocks noChangeAspect="1"/>
          </p:cNvPicPr>
          <p:nvPr/>
        </p:nvPicPr>
        <p:blipFill>
          <a:blip r:embed="rId11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874" y="1517962"/>
            <a:ext cx="460194" cy="460194"/>
          </a:xfrm>
          <a:prstGeom prst="rect">
            <a:avLst/>
          </a:prstGeom>
        </p:spPr>
      </p:pic>
      <p:pic>
        <p:nvPicPr>
          <p:cNvPr id="134" name="그림 133"/>
          <p:cNvPicPr>
            <a:picLocks noChangeAspect="1"/>
          </p:cNvPicPr>
          <p:nvPr/>
        </p:nvPicPr>
        <p:blipFill>
          <a:blip r:embed="rId11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874" y="2117540"/>
            <a:ext cx="460194" cy="460194"/>
          </a:xfrm>
          <a:prstGeom prst="rect">
            <a:avLst/>
          </a:prstGeom>
        </p:spPr>
      </p:pic>
      <p:pic>
        <p:nvPicPr>
          <p:cNvPr id="135" name="그림 134"/>
          <p:cNvPicPr>
            <a:picLocks noChangeAspect="1"/>
          </p:cNvPicPr>
          <p:nvPr/>
        </p:nvPicPr>
        <p:blipFill>
          <a:blip r:embed="rId11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874" y="2692923"/>
            <a:ext cx="460194" cy="460194"/>
          </a:xfrm>
          <a:prstGeom prst="rect">
            <a:avLst/>
          </a:prstGeom>
        </p:spPr>
      </p:pic>
      <p:pic>
        <p:nvPicPr>
          <p:cNvPr id="136" name="그림 135"/>
          <p:cNvPicPr>
            <a:picLocks noChangeAspect="1"/>
          </p:cNvPicPr>
          <p:nvPr/>
        </p:nvPicPr>
        <p:blipFill>
          <a:blip r:embed="rId11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874" y="3287403"/>
            <a:ext cx="460194" cy="460194"/>
          </a:xfrm>
          <a:prstGeom prst="rect">
            <a:avLst/>
          </a:prstGeom>
        </p:spPr>
      </p:pic>
      <p:pic>
        <p:nvPicPr>
          <p:cNvPr id="137" name="그림 136"/>
          <p:cNvPicPr>
            <a:picLocks noChangeAspect="1"/>
          </p:cNvPicPr>
          <p:nvPr/>
        </p:nvPicPr>
        <p:blipFill>
          <a:blip r:embed="rId11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874" y="3851395"/>
            <a:ext cx="460194" cy="460194"/>
          </a:xfrm>
          <a:prstGeom prst="rect">
            <a:avLst/>
          </a:prstGeom>
        </p:spPr>
      </p:pic>
      <p:pic>
        <p:nvPicPr>
          <p:cNvPr id="138" name="그림 137"/>
          <p:cNvPicPr>
            <a:picLocks noChangeAspect="1"/>
          </p:cNvPicPr>
          <p:nvPr/>
        </p:nvPicPr>
        <p:blipFill>
          <a:blip r:embed="rId11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874" y="4434800"/>
            <a:ext cx="460194" cy="460194"/>
          </a:xfrm>
          <a:prstGeom prst="rect">
            <a:avLst/>
          </a:prstGeom>
        </p:spPr>
      </p:pic>
      <p:pic>
        <p:nvPicPr>
          <p:cNvPr id="139" name="그림 138"/>
          <p:cNvPicPr>
            <a:picLocks noChangeAspect="1"/>
          </p:cNvPicPr>
          <p:nvPr/>
        </p:nvPicPr>
        <p:blipFill>
          <a:blip r:embed="rId11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874" y="5007312"/>
            <a:ext cx="460194" cy="460194"/>
          </a:xfrm>
          <a:prstGeom prst="rect">
            <a:avLst/>
          </a:prstGeom>
        </p:spPr>
      </p:pic>
      <p:pic>
        <p:nvPicPr>
          <p:cNvPr id="140" name="그림 139"/>
          <p:cNvPicPr>
            <a:picLocks noChangeAspect="1"/>
          </p:cNvPicPr>
          <p:nvPr/>
        </p:nvPicPr>
        <p:blipFill>
          <a:blip r:embed="rId11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874" y="5627849"/>
            <a:ext cx="460194" cy="460194"/>
          </a:xfrm>
          <a:prstGeom prst="rect">
            <a:avLst/>
          </a:prstGeom>
        </p:spPr>
      </p:pic>
      <p:pic>
        <p:nvPicPr>
          <p:cNvPr id="141" name="그림 140"/>
          <p:cNvPicPr>
            <a:picLocks noChangeAspect="1"/>
          </p:cNvPicPr>
          <p:nvPr/>
        </p:nvPicPr>
        <p:blipFill>
          <a:blip r:embed="rId11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874" y="6201535"/>
            <a:ext cx="460194" cy="460194"/>
          </a:xfrm>
          <a:prstGeom prst="rect">
            <a:avLst/>
          </a:prstGeom>
        </p:spPr>
      </p:pic>
      <p:sp>
        <p:nvSpPr>
          <p:cNvPr id="143" name="TextBox 142"/>
          <p:cNvSpPr txBox="1"/>
          <p:nvPr/>
        </p:nvSpPr>
        <p:spPr>
          <a:xfrm>
            <a:off x="10083183" y="1593852"/>
            <a:ext cx="198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Sinjae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Kim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0083183" y="2178415"/>
            <a:ext cx="198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Jeonghoon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Lee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0083183" y="2771238"/>
            <a:ext cx="198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Dongjun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Park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0083183" y="3363931"/>
            <a:ext cx="198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Youngji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Roh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0083183" y="3920497"/>
            <a:ext cx="198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Sangyeop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Shin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0083183" y="4514582"/>
            <a:ext cx="198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Sookgyeong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Yun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0083183" y="5079332"/>
            <a:ext cx="198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Hyunji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Kim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0083183" y="5730988"/>
            <a:ext cx="198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Jihee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Kim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0083183" y="6254576"/>
            <a:ext cx="198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Louis 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Papillon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1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37004" y1="4054" x2="37004" y2="40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611" y="1035745"/>
            <a:ext cx="172721" cy="168917"/>
          </a:xfrm>
          <a:prstGeom prst="rect">
            <a:avLst/>
          </a:prstGeom>
        </p:spPr>
      </p:pic>
      <p:pic>
        <p:nvPicPr>
          <p:cNvPr id="153" name="그림 152"/>
          <p:cNvPicPr>
            <a:picLocks noChangeAspect="1"/>
          </p:cNvPicPr>
          <p:nvPr/>
        </p:nvPicPr>
        <p:blipFill>
          <a:blip r:embed="rId1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>
                        <a14:foregroundMark x1="37004" y1="4054" x2="37004" y2="40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656" y="978857"/>
            <a:ext cx="264592" cy="258764"/>
          </a:xfrm>
          <a:prstGeom prst="rect">
            <a:avLst/>
          </a:prstGeom>
        </p:spPr>
      </p:pic>
      <p:sp>
        <p:nvSpPr>
          <p:cNvPr id="154" name="모서리가 둥근 직사각형 153"/>
          <p:cNvSpPr/>
          <p:nvPr/>
        </p:nvSpPr>
        <p:spPr>
          <a:xfrm>
            <a:off x="7140884" y="967058"/>
            <a:ext cx="1535755" cy="2637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  <a:latin typeface="+mn-ea"/>
              </a:rPr>
              <a:t>피드</a:t>
            </a:r>
            <a:r>
              <a:rPr lang="ko-KR" altLang="en-US" sz="1100" dirty="0" smtClean="0">
                <a:solidFill>
                  <a:schemeClr val="bg1"/>
                </a:solidFill>
                <a:latin typeface="+mn-ea"/>
              </a:rPr>
              <a:t> 검색</a:t>
            </a:r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218908" y="632298"/>
            <a:ext cx="2958811" cy="187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7956606" y="3489682"/>
            <a:ext cx="920946" cy="314589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+mn-ea"/>
              </a:rPr>
              <a:t>Comment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7948734" y="4945723"/>
            <a:ext cx="920946" cy="314589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+mn-ea"/>
              </a:rPr>
              <a:t>Comment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7945864" y="6191531"/>
            <a:ext cx="920946" cy="314589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+mn-ea"/>
              </a:rPr>
              <a:t>Comment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0647250" y="212667"/>
            <a:ext cx="681228" cy="263768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+mn-ea"/>
              </a:rPr>
              <a:t>Feed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9872472" y="212667"/>
            <a:ext cx="681228" cy="2637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Calendar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곱셈 기호 9"/>
          <p:cNvSpPr/>
          <p:nvPr/>
        </p:nvSpPr>
        <p:spPr>
          <a:xfrm>
            <a:off x="11665882" y="1690928"/>
            <a:ext cx="157180" cy="143229"/>
          </a:xfrm>
          <a:prstGeom prst="mathMultiply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곱셈 기호 121"/>
          <p:cNvSpPr/>
          <p:nvPr/>
        </p:nvSpPr>
        <p:spPr>
          <a:xfrm>
            <a:off x="11669335" y="2263243"/>
            <a:ext cx="157180" cy="143229"/>
          </a:xfrm>
          <a:prstGeom prst="mathMultiply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곱셈 기호 123"/>
          <p:cNvSpPr/>
          <p:nvPr/>
        </p:nvSpPr>
        <p:spPr>
          <a:xfrm>
            <a:off x="11668508" y="2859392"/>
            <a:ext cx="157180" cy="143229"/>
          </a:xfrm>
          <a:prstGeom prst="mathMultiply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곱셈 기호 124"/>
          <p:cNvSpPr/>
          <p:nvPr/>
        </p:nvSpPr>
        <p:spPr>
          <a:xfrm>
            <a:off x="11668354" y="3451458"/>
            <a:ext cx="157180" cy="143229"/>
          </a:xfrm>
          <a:prstGeom prst="mathMultiply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곱셈 기호 131"/>
          <p:cNvSpPr/>
          <p:nvPr/>
        </p:nvSpPr>
        <p:spPr>
          <a:xfrm>
            <a:off x="11668235" y="4031041"/>
            <a:ext cx="157180" cy="143229"/>
          </a:xfrm>
          <a:prstGeom prst="mathMultiply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곱셈 기호 141"/>
          <p:cNvSpPr/>
          <p:nvPr/>
        </p:nvSpPr>
        <p:spPr>
          <a:xfrm>
            <a:off x="11669437" y="4606552"/>
            <a:ext cx="157180" cy="143229"/>
          </a:xfrm>
          <a:prstGeom prst="mathMultiply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곱셈 기호 151"/>
          <p:cNvSpPr/>
          <p:nvPr/>
        </p:nvSpPr>
        <p:spPr>
          <a:xfrm>
            <a:off x="11668354" y="5190491"/>
            <a:ext cx="157180" cy="143229"/>
          </a:xfrm>
          <a:prstGeom prst="mathMultiply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곱셈 기호 159"/>
          <p:cNvSpPr/>
          <p:nvPr/>
        </p:nvSpPr>
        <p:spPr>
          <a:xfrm>
            <a:off x="11665882" y="5798304"/>
            <a:ext cx="157180" cy="143229"/>
          </a:xfrm>
          <a:prstGeom prst="mathMultiply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곱셈 기호 160"/>
          <p:cNvSpPr/>
          <p:nvPr/>
        </p:nvSpPr>
        <p:spPr>
          <a:xfrm>
            <a:off x="11677329" y="6343955"/>
            <a:ext cx="157180" cy="143229"/>
          </a:xfrm>
          <a:prstGeom prst="mathMultiply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3381232" y="5628273"/>
            <a:ext cx="2641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EPL :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잉글리쉬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프리미어 리그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3" name="하트 162"/>
          <p:cNvSpPr/>
          <p:nvPr/>
        </p:nvSpPr>
        <p:spPr>
          <a:xfrm>
            <a:off x="8570068" y="2966980"/>
            <a:ext cx="204965" cy="172179"/>
          </a:xfrm>
          <a:prstGeom prst="hear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포인트가 5개인 별 163"/>
          <p:cNvSpPr/>
          <p:nvPr/>
        </p:nvSpPr>
        <p:spPr>
          <a:xfrm>
            <a:off x="8310667" y="2944255"/>
            <a:ext cx="198195" cy="175266"/>
          </a:xfrm>
          <a:prstGeom prst="star5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하트 164"/>
          <p:cNvSpPr/>
          <p:nvPr/>
        </p:nvSpPr>
        <p:spPr>
          <a:xfrm>
            <a:off x="8574156" y="4174267"/>
            <a:ext cx="204965" cy="172179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포인트가 5개인 별 165"/>
          <p:cNvSpPr/>
          <p:nvPr/>
        </p:nvSpPr>
        <p:spPr>
          <a:xfrm>
            <a:off x="8314755" y="4151542"/>
            <a:ext cx="198195" cy="175266"/>
          </a:xfrm>
          <a:prstGeom prst="star5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하트 166"/>
          <p:cNvSpPr/>
          <p:nvPr/>
        </p:nvSpPr>
        <p:spPr>
          <a:xfrm>
            <a:off x="8572237" y="5661034"/>
            <a:ext cx="204965" cy="172179"/>
          </a:xfrm>
          <a:prstGeom prst="hear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포인트가 5개인 별 167"/>
          <p:cNvSpPr/>
          <p:nvPr/>
        </p:nvSpPr>
        <p:spPr>
          <a:xfrm>
            <a:off x="8312836" y="5638309"/>
            <a:ext cx="198195" cy="175266"/>
          </a:xfrm>
          <a:prstGeom prst="star5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/>
          <p:cNvSpPr txBox="1"/>
          <p:nvPr/>
        </p:nvSpPr>
        <p:spPr>
          <a:xfrm>
            <a:off x="2998450" y="5900388"/>
            <a:ext cx="587123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EPL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&lt;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토트넘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맨유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경기 일정이 업데이트 되었습니다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200125 19:20 [</a:t>
            </a:r>
            <a:r>
              <a:rPr lang="ko-KR" altLang="en-US" sz="1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경기</a:t>
            </a:r>
            <a:r>
              <a:rPr lang="en-US" altLang="ko-KR" sz="1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 </a:t>
            </a:r>
            <a:r>
              <a:rPr lang="ko-KR" altLang="en-US" sz="1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토트넘 </a:t>
            </a:r>
            <a:r>
              <a:rPr lang="en-US" altLang="ko-KR" sz="1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vs </a:t>
            </a:r>
            <a:r>
              <a:rPr lang="ko-KR" altLang="en-US" sz="1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맨체스터유나이티드</a:t>
            </a:r>
            <a:endParaRPr lang="ko-KR" altLang="en-US" sz="10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2942936" y="975849"/>
            <a:ext cx="890510" cy="2549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내</a:t>
            </a:r>
            <a:r>
              <a:rPr lang="ko-KR" altLang="en-US" sz="11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  <a:latin typeface="+mn-ea"/>
              </a:rPr>
              <a:t>피드</a:t>
            </a:r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66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1570677" y="263769"/>
            <a:ext cx="281354" cy="158261"/>
            <a:chOff x="2145323" y="738554"/>
            <a:chExt cx="281354" cy="15826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145323" y="738554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145323" y="817685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145323" y="896815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연결선 35"/>
          <p:cNvCxnSpPr/>
          <p:nvPr/>
        </p:nvCxnSpPr>
        <p:spPr>
          <a:xfrm>
            <a:off x="280331" y="3450431"/>
            <a:ext cx="24045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8067" y="3165938"/>
            <a:ext cx="735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 일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8067" y="3407489"/>
            <a:ext cx="2196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21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화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2400" b="1" dirty="0">
                <a:solidFill>
                  <a:srgbClr val="A9D18E"/>
                </a:solidFill>
                <a:latin typeface="+mn-ea"/>
              </a:rPr>
              <a:t>·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유럽 여행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22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수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2400" b="1" dirty="0">
                <a:solidFill>
                  <a:schemeClr val="accent5"/>
                </a:solidFill>
                <a:latin typeface="+mn-ea"/>
              </a:rPr>
              <a:t>·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알고리즘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 rot="16200000">
            <a:off x="2401389" y="3182227"/>
            <a:ext cx="244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〉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87" y="4378183"/>
            <a:ext cx="2092590" cy="2312864"/>
          </a:xfrm>
          <a:prstGeom prst="rect">
            <a:avLst/>
          </a:prstGeom>
        </p:spPr>
      </p:pic>
      <p:grpSp>
        <p:nvGrpSpPr>
          <p:cNvPr id="59" name="그룹 58"/>
          <p:cNvGrpSpPr/>
          <p:nvPr/>
        </p:nvGrpSpPr>
        <p:grpSpPr>
          <a:xfrm>
            <a:off x="2942936" y="2852233"/>
            <a:ext cx="6091498" cy="1051248"/>
            <a:chOff x="9471105" y="3372552"/>
            <a:chExt cx="6091498" cy="1051248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9471105" y="3372552"/>
              <a:ext cx="6091498" cy="1051248"/>
            </a:xfrm>
            <a:prstGeom prst="roundRect">
              <a:avLst/>
            </a:prstGeom>
            <a:solidFill>
              <a:srgbClr val="CDEA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9579010" y="3456543"/>
              <a:ext cx="2318486" cy="325041"/>
              <a:chOff x="4977858" y="-174871"/>
              <a:chExt cx="2318486" cy="325041"/>
            </a:xfrm>
          </p:grpSpPr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7858" y="-174871"/>
                <a:ext cx="325041" cy="325041"/>
              </a:xfrm>
              <a:prstGeom prst="rect">
                <a:avLst/>
              </a:prstGeom>
            </p:spPr>
          </p:pic>
          <p:sp>
            <p:nvSpPr>
              <p:cNvPr id="67" name="TextBox 66"/>
              <p:cNvSpPr txBox="1"/>
              <p:nvPr/>
            </p:nvSpPr>
            <p:spPr>
              <a:xfrm>
                <a:off x="5308249" y="-145404"/>
                <a:ext cx="19880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Louis </a:t>
                </a:r>
                <a:r>
                  <a:rPr lang="en-US" altLang="ko-KR" sz="12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Papillon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9579009" y="3758125"/>
              <a:ext cx="562579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Doheeyun429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누나 나랑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#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남산의부장들 같이 </a:t>
              </a:r>
              <a:r>
                <a:rPr lang="ko-KR" altLang="en-US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보러가쟈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200122 [</a:t>
              </a:r>
              <a:r>
                <a:rPr lang="ko-KR" altLang="en-US" sz="1000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영화</a:t>
              </a:r>
              <a:r>
                <a:rPr lang="en-US" altLang="ko-KR" sz="1000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] </a:t>
              </a:r>
              <a:r>
                <a:rPr lang="ko-KR" altLang="en-US" sz="1000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남산의 부장들 개봉</a:t>
              </a:r>
              <a:endParaRPr lang="ko-KR" altLang="en-US" sz="1000" u="sng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942936" y="4061935"/>
            <a:ext cx="6083366" cy="1293984"/>
            <a:chOff x="9471105" y="3372552"/>
            <a:chExt cx="6083366" cy="1293984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9471105" y="3372552"/>
              <a:ext cx="6083366" cy="1293984"/>
            </a:xfrm>
            <a:prstGeom prst="roundRect">
              <a:avLst/>
            </a:prstGeom>
            <a:solidFill>
              <a:srgbClr val="CDEA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9579010" y="3456543"/>
              <a:ext cx="2318486" cy="325041"/>
              <a:chOff x="4977858" y="-174871"/>
              <a:chExt cx="2318486" cy="325041"/>
            </a:xfrm>
          </p:grpSpPr>
          <p:pic>
            <p:nvPicPr>
              <p:cNvPr id="72" name="그림 71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7858" y="-174871"/>
                <a:ext cx="325041" cy="325041"/>
              </a:xfrm>
              <a:prstGeom prst="rect">
                <a:avLst/>
              </a:prstGeom>
            </p:spPr>
          </p:pic>
          <p:sp>
            <p:nvSpPr>
              <p:cNvPr id="73" name="TextBox 72"/>
              <p:cNvSpPr txBox="1"/>
              <p:nvPr/>
            </p:nvSpPr>
            <p:spPr>
              <a:xfrm>
                <a:off x="5308249" y="-145404"/>
                <a:ext cx="19880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Hyunji</a:t>
                </a:r>
                <a:r>
                  <a:rPr lang="en-US" altLang="ko-KR" sz="1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Kim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9526619" y="3758125"/>
              <a:ext cx="5871230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@Doheeyun429 @</a:t>
              </a:r>
              <a:r>
                <a:rPr lang="en-US" altLang="ko-KR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JiheeKim</a:t>
              </a:r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우리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해커톤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나가보실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?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200121-200131 [</a:t>
              </a:r>
              <a:r>
                <a:rPr lang="ko-KR" altLang="en-US" sz="1000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대회</a:t>
              </a:r>
              <a:r>
                <a:rPr lang="en-US" altLang="ko-KR" sz="1000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] </a:t>
              </a:r>
              <a:r>
                <a:rPr lang="en-US" altLang="ko-KR" sz="1000" u="sng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Naver</a:t>
              </a:r>
              <a:r>
                <a:rPr lang="en-US" altLang="ko-KR" sz="1000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AI Hackathon</a:t>
              </a:r>
              <a:endParaRPr lang="ko-KR" altLang="en-US" sz="1000" u="sng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942936" y="1350731"/>
            <a:ext cx="6091498" cy="1051248"/>
            <a:chOff x="9471105" y="3372552"/>
            <a:chExt cx="6091498" cy="1051248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9471105" y="3372552"/>
              <a:ext cx="6091498" cy="105124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909401" y="3486010"/>
              <a:ext cx="1988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579009" y="3758125"/>
              <a:ext cx="5625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Say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whatever you want…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You can use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hashtag(#)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to tag someone)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2951068" y="5543077"/>
            <a:ext cx="6083366" cy="1125289"/>
            <a:chOff x="9479237" y="3400814"/>
            <a:chExt cx="6083366" cy="1125289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9479237" y="3400814"/>
              <a:ext cx="6083366" cy="1125289"/>
            </a:xfrm>
            <a:prstGeom prst="roundRect">
              <a:avLst/>
            </a:prstGeom>
            <a:solidFill>
              <a:srgbClr val="CDEA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9010" y="3456543"/>
              <a:ext cx="325041" cy="325041"/>
            </a:xfrm>
            <a:prstGeom prst="rect">
              <a:avLst/>
            </a:prstGeom>
          </p:spPr>
        </p:pic>
      </p:grpSp>
      <p:pic>
        <p:nvPicPr>
          <p:cNvPr id="62" name="그림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34" y="316890"/>
            <a:ext cx="1545120" cy="503335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901980" y="1323224"/>
            <a:ext cx="1921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SSAFY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171040" y="1888553"/>
            <a:ext cx="6028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239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팔로워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782239" y="1888553"/>
            <a:ext cx="6028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237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팔로잉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65091" y="1888553"/>
            <a:ext cx="9056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이달 일정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3197" y="2531570"/>
            <a:ext cx="2196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안녕하세요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싸피인이에요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280331" y="1242113"/>
            <a:ext cx="613310" cy="518592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7948734" y="2002889"/>
            <a:ext cx="920946" cy="314589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+mn-ea"/>
              </a:rPr>
              <a:t>POST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3070296" y="1472293"/>
            <a:ext cx="325042" cy="264892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982746" y="2596983"/>
            <a:ext cx="5983594" cy="0"/>
          </a:xfrm>
          <a:prstGeom prst="line">
            <a:avLst/>
          </a:prstGeom>
          <a:ln>
            <a:solidFill>
              <a:srgbClr val="009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림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886" y="879451"/>
            <a:ext cx="2265566" cy="738025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0181827" y="1575286"/>
            <a:ext cx="1921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Doheeyun429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561398" y="3725549"/>
            <a:ext cx="735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 일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561398" y="3967100"/>
            <a:ext cx="21965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27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화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·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스키장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28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수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·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스키장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29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수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2400" b="1" dirty="0">
                <a:solidFill>
                  <a:schemeClr val="accent5"/>
                </a:solidFill>
                <a:latin typeface="+mn-ea"/>
              </a:rPr>
              <a:t>·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알고리즘</a:t>
            </a:r>
          </a:p>
          <a:p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561398" y="5359589"/>
            <a:ext cx="2196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필터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9277276" y="768601"/>
            <a:ext cx="2929957" cy="6089399"/>
          </a:xfrm>
          <a:prstGeom prst="rect">
            <a:avLst/>
          </a:prstGeom>
          <a:solidFill>
            <a:schemeClr val="bg1"/>
          </a:solidFill>
          <a:ln w="28575">
            <a:noFill/>
            <a:prstDash val="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연결선 129"/>
          <p:cNvCxnSpPr/>
          <p:nvPr/>
        </p:nvCxnSpPr>
        <p:spPr>
          <a:xfrm>
            <a:off x="9604708" y="1274963"/>
            <a:ext cx="24045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그림 152"/>
          <p:cNvPicPr>
            <a:picLocks noChangeAspect="1"/>
          </p:cNvPicPr>
          <p:nvPr/>
        </p:nvPicPr>
        <p:blipFill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37004" y1="4054" x2="37004" y2="40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656" y="978857"/>
            <a:ext cx="264592" cy="258764"/>
          </a:xfrm>
          <a:prstGeom prst="rect">
            <a:avLst/>
          </a:prstGeom>
        </p:spPr>
      </p:pic>
      <p:sp>
        <p:nvSpPr>
          <p:cNvPr id="154" name="모서리가 둥근 직사각형 153"/>
          <p:cNvSpPr/>
          <p:nvPr/>
        </p:nvSpPr>
        <p:spPr>
          <a:xfrm>
            <a:off x="7140884" y="967058"/>
            <a:ext cx="1535755" cy="2637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  <a:latin typeface="+mn-ea"/>
              </a:rPr>
              <a:t>피드</a:t>
            </a:r>
            <a:r>
              <a:rPr lang="ko-KR" altLang="en-US" sz="1100" dirty="0" smtClean="0">
                <a:solidFill>
                  <a:schemeClr val="bg1"/>
                </a:solidFill>
                <a:latin typeface="+mn-ea"/>
              </a:rPr>
              <a:t> 검색</a:t>
            </a:r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218908" y="632298"/>
            <a:ext cx="2958811" cy="187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7956606" y="3489682"/>
            <a:ext cx="920946" cy="314589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+mn-ea"/>
              </a:rPr>
              <a:t>Comment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7948734" y="4945723"/>
            <a:ext cx="920946" cy="314589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+mn-ea"/>
              </a:rPr>
              <a:t>Comment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7945864" y="6191531"/>
            <a:ext cx="920946" cy="314589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+mn-ea"/>
              </a:rPr>
              <a:t>Comment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하트 5"/>
          <p:cNvSpPr/>
          <p:nvPr/>
        </p:nvSpPr>
        <p:spPr>
          <a:xfrm>
            <a:off x="8570068" y="2966980"/>
            <a:ext cx="204965" cy="172179"/>
          </a:xfrm>
          <a:prstGeom prst="hear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0647250" y="212667"/>
            <a:ext cx="681228" cy="263768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+mn-ea"/>
              </a:rPr>
              <a:t>Feed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9872472" y="212667"/>
            <a:ext cx="681228" cy="2637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Calendar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633795" y="1516515"/>
            <a:ext cx="2303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로그아웃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9633794" y="2000039"/>
            <a:ext cx="2303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환경설정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9633793" y="2483563"/>
            <a:ext cx="2303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계정 탈퇴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381232" y="5628273"/>
            <a:ext cx="2641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EPL :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잉글리쉬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프리미어 리그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포인트가 5개인 별 10"/>
          <p:cNvSpPr/>
          <p:nvPr/>
        </p:nvSpPr>
        <p:spPr>
          <a:xfrm>
            <a:off x="8310667" y="2944255"/>
            <a:ext cx="198195" cy="175266"/>
          </a:xfrm>
          <a:prstGeom prst="star5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하트 151"/>
          <p:cNvSpPr/>
          <p:nvPr/>
        </p:nvSpPr>
        <p:spPr>
          <a:xfrm>
            <a:off x="8574156" y="4174267"/>
            <a:ext cx="204965" cy="172179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포인트가 5개인 별 159"/>
          <p:cNvSpPr/>
          <p:nvPr/>
        </p:nvSpPr>
        <p:spPr>
          <a:xfrm>
            <a:off x="8314755" y="4151542"/>
            <a:ext cx="198195" cy="175266"/>
          </a:xfrm>
          <a:prstGeom prst="star5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하트 160"/>
          <p:cNvSpPr/>
          <p:nvPr/>
        </p:nvSpPr>
        <p:spPr>
          <a:xfrm>
            <a:off x="8572237" y="5661034"/>
            <a:ext cx="204965" cy="172179"/>
          </a:xfrm>
          <a:prstGeom prst="hear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포인트가 5개인 별 161"/>
          <p:cNvSpPr/>
          <p:nvPr/>
        </p:nvSpPr>
        <p:spPr>
          <a:xfrm>
            <a:off x="8312836" y="5638309"/>
            <a:ext cx="198195" cy="175266"/>
          </a:xfrm>
          <a:prstGeom prst="star5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2998450" y="5900388"/>
            <a:ext cx="587123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EPL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&lt;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토트넘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맨유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경기 일정이 업데이트 되었습니다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200125 19:20 [</a:t>
            </a:r>
            <a:r>
              <a:rPr lang="ko-KR" altLang="en-US" sz="1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경기</a:t>
            </a:r>
            <a:r>
              <a:rPr lang="en-US" altLang="ko-KR" sz="1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 </a:t>
            </a:r>
            <a:r>
              <a:rPr lang="ko-KR" altLang="en-US" sz="1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토트넘 </a:t>
            </a:r>
            <a:r>
              <a:rPr lang="en-US" altLang="ko-KR" sz="1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vs </a:t>
            </a:r>
            <a:r>
              <a:rPr lang="ko-KR" altLang="en-US" sz="1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맨체스터유나이티드</a:t>
            </a:r>
            <a:endParaRPr lang="ko-KR" altLang="en-US" sz="10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2942936" y="975849"/>
            <a:ext cx="890510" cy="2549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내</a:t>
            </a:r>
            <a:r>
              <a:rPr lang="ko-KR" altLang="en-US" sz="11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  <a:latin typeface="+mn-ea"/>
              </a:rPr>
              <a:t>피드</a:t>
            </a:r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475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1570677" y="263769"/>
            <a:ext cx="281354" cy="158261"/>
            <a:chOff x="2145323" y="738554"/>
            <a:chExt cx="281354" cy="15826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145323" y="738554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145323" y="817685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145323" y="896815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연결선 35"/>
          <p:cNvCxnSpPr/>
          <p:nvPr/>
        </p:nvCxnSpPr>
        <p:spPr>
          <a:xfrm>
            <a:off x="280331" y="3450431"/>
            <a:ext cx="24045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8067" y="3165938"/>
            <a:ext cx="735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 일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8067" y="3407489"/>
            <a:ext cx="2196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21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화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2400" b="1" dirty="0">
                <a:solidFill>
                  <a:srgbClr val="A9D18E"/>
                </a:solidFill>
                <a:latin typeface="+mn-ea"/>
              </a:rPr>
              <a:t>·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유럽 여행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22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수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2400" b="1" dirty="0">
                <a:solidFill>
                  <a:schemeClr val="accent5"/>
                </a:solidFill>
                <a:latin typeface="+mn-ea"/>
              </a:rPr>
              <a:t>·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알고리즘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 rot="16200000">
            <a:off x="2401389" y="3182227"/>
            <a:ext cx="244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〉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87" y="4378183"/>
            <a:ext cx="2092590" cy="2312864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34" y="316890"/>
            <a:ext cx="1545120" cy="503335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901980" y="1323224"/>
            <a:ext cx="1921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SSAFY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171040" y="1888553"/>
            <a:ext cx="6028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239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팔로워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782239" y="1888553"/>
            <a:ext cx="6028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237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팔로잉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65091" y="1888553"/>
            <a:ext cx="9056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이달 일정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3197" y="2531570"/>
            <a:ext cx="2196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안녕하세요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싸피인이에요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280331" y="1242113"/>
            <a:ext cx="613310" cy="518592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886" y="879451"/>
            <a:ext cx="2265566" cy="738025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0181827" y="1575286"/>
            <a:ext cx="1921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Doheeyun429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561398" y="3725549"/>
            <a:ext cx="735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 일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561398" y="3967100"/>
            <a:ext cx="21965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27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화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·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스키장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28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수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·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스키장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29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수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2400" b="1" dirty="0">
                <a:solidFill>
                  <a:schemeClr val="accent5"/>
                </a:solidFill>
                <a:latin typeface="+mn-ea"/>
              </a:rPr>
              <a:t>·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알고리즘</a:t>
            </a:r>
          </a:p>
          <a:p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561398" y="5359589"/>
            <a:ext cx="2196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필터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9277276" y="768601"/>
            <a:ext cx="2929957" cy="6089399"/>
          </a:xfrm>
          <a:prstGeom prst="rect">
            <a:avLst/>
          </a:prstGeom>
          <a:solidFill>
            <a:schemeClr val="bg1"/>
          </a:solidFill>
          <a:ln w="28575">
            <a:noFill/>
            <a:prstDash val="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연결선 129"/>
          <p:cNvCxnSpPr/>
          <p:nvPr/>
        </p:nvCxnSpPr>
        <p:spPr>
          <a:xfrm>
            <a:off x="9604708" y="1274963"/>
            <a:ext cx="24045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그림 152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37004" y1="4054" x2="37004" y2="40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656" y="978857"/>
            <a:ext cx="264592" cy="258764"/>
          </a:xfrm>
          <a:prstGeom prst="rect">
            <a:avLst/>
          </a:prstGeom>
        </p:spPr>
      </p:pic>
      <p:sp>
        <p:nvSpPr>
          <p:cNvPr id="154" name="모서리가 둥근 직사각형 153"/>
          <p:cNvSpPr/>
          <p:nvPr/>
        </p:nvSpPr>
        <p:spPr>
          <a:xfrm>
            <a:off x="7140884" y="967058"/>
            <a:ext cx="1535755" cy="2637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  <a:latin typeface="+mn-ea"/>
              </a:rPr>
              <a:t>피드</a:t>
            </a:r>
            <a:r>
              <a:rPr lang="ko-KR" altLang="en-US" sz="1100" dirty="0" smtClean="0">
                <a:solidFill>
                  <a:schemeClr val="bg1"/>
                </a:solidFill>
                <a:latin typeface="+mn-ea"/>
              </a:rPr>
              <a:t> 검색</a:t>
            </a:r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218908" y="632298"/>
            <a:ext cx="2958811" cy="187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0647250" y="212667"/>
            <a:ext cx="681228" cy="263768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+mn-ea"/>
              </a:rPr>
              <a:t>Feed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9872472" y="212667"/>
            <a:ext cx="681228" cy="2637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Calendar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633795" y="1516515"/>
            <a:ext cx="2303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로그아웃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9633794" y="2000039"/>
            <a:ext cx="2303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환경설정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9633793" y="2483563"/>
            <a:ext cx="2303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계정 탈퇴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2942936" y="975849"/>
            <a:ext cx="890510" cy="2549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+mn-ea"/>
              </a:rPr>
              <a:t>전체 </a:t>
            </a:r>
            <a:r>
              <a:rPr lang="ko-KR" altLang="en-US" sz="1100" dirty="0" err="1" smtClean="0">
                <a:solidFill>
                  <a:schemeClr val="bg1"/>
                </a:solidFill>
                <a:latin typeface="+mn-ea"/>
              </a:rPr>
              <a:t>피드</a:t>
            </a:r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2915599" y="1608199"/>
            <a:ext cx="6091498" cy="1051248"/>
            <a:chOff x="9471105" y="3372552"/>
            <a:chExt cx="6091498" cy="1051248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9471105" y="3372552"/>
              <a:ext cx="6091498" cy="1051248"/>
            </a:xfrm>
            <a:prstGeom prst="roundRect">
              <a:avLst/>
            </a:prstGeom>
            <a:solidFill>
              <a:srgbClr val="CDEA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909401" y="3486010"/>
              <a:ext cx="1988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SSAFY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579009" y="3758125"/>
              <a:ext cx="5625799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000" u="sng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" name="타원 107"/>
          <p:cNvSpPr/>
          <p:nvPr/>
        </p:nvSpPr>
        <p:spPr>
          <a:xfrm>
            <a:off x="3050840" y="1724326"/>
            <a:ext cx="325042" cy="264892"/>
          </a:xfrm>
          <a:prstGeom prst="ellipse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985736" y="2006303"/>
            <a:ext cx="56257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Doheeyun429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도희언니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내가 커피 사줄게 ♡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200122 [</a:t>
            </a:r>
            <a:r>
              <a:rPr lang="ko-KR" altLang="en-US" sz="1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개인</a:t>
            </a:r>
            <a:r>
              <a:rPr lang="en-US" altLang="ko-KR" sz="1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 </a:t>
            </a:r>
            <a:r>
              <a:rPr lang="ko-KR" altLang="en-US" sz="1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점심시간 커피</a:t>
            </a:r>
            <a:endParaRPr lang="ko-KR" altLang="en-US" sz="10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2915599" y="2825633"/>
            <a:ext cx="6091498" cy="1412853"/>
            <a:chOff x="9471105" y="3372552"/>
            <a:chExt cx="6091498" cy="1051248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9471105" y="3372552"/>
              <a:ext cx="6091498" cy="1051248"/>
            </a:xfrm>
            <a:prstGeom prst="roundRect">
              <a:avLst/>
            </a:prstGeom>
            <a:solidFill>
              <a:srgbClr val="CDEA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9909401" y="3466384"/>
              <a:ext cx="1988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SSAFY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579009" y="3758125"/>
              <a:ext cx="5625799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000" u="sng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8" name="타원 97"/>
          <p:cNvSpPr/>
          <p:nvPr/>
        </p:nvSpPr>
        <p:spPr>
          <a:xfrm>
            <a:off x="3050840" y="2941760"/>
            <a:ext cx="325042" cy="264892"/>
          </a:xfrm>
          <a:prstGeom prst="ellipse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2985736" y="3223737"/>
            <a:ext cx="562579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다음 일정을 추가했습니다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grpSp>
        <p:nvGrpSpPr>
          <p:cNvPr id="116" name="그룹 115"/>
          <p:cNvGrpSpPr/>
          <p:nvPr/>
        </p:nvGrpSpPr>
        <p:grpSpPr>
          <a:xfrm>
            <a:off x="2915599" y="4404672"/>
            <a:ext cx="6113224" cy="1996128"/>
            <a:chOff x="9471105" y="3372552"/>
            <a:chExt cx="6091498" cy="1051248"/>
          </a:xfrm>
        </p:grpSpPr>
        <p:sp>
          <p:nvSpPr>
            <p:cNvPr id="117" name="모서리가 둥근 직사각형 116"/>
            <p:cNvSpPr/>
            <p:nvPr/>
          </p:nvSpPr>
          <p:spPr>
            <a:xfrm>
              <a:off x="9471105" y="3372552"/>
              <a:ext cx="6091498" cy="1051248"/>
            </a:xfrm>
            <a:prstGeom prst="roundRect">
              <a:avLst/>
            </a:prstGeom>
            <a:solidFill>
              <a:srgbClr val="CDEA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9900778" y="3458940"/>
              <a:ext cx="1988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SSAFY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579009" y="3758125"/>
              <a:ext cx="5625799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000" u="sng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1" name="타원 120"/>
          <p:cNvSpPr/>
          <p:nvPr/>
        </p:nvSpPr>
        <p:spPr>
          <a:xfrm>
            <a:off x="3023502" y="4580206"/>
            <a:ext cx="325042" cy="264892"/>
          </a:xfrm>
          <a:prstGeom prst="ellipse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3023502" y="4855456"/>
            <a:ext cx="562579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다음 일정을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찜했습니다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Hyunji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Kim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@Doheeyun429 @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JiheeKim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우리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해커톤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나가보실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200121-200131 [</a:t>
            </a:r>
            <a:r>
              <a:rPr lang="ko-KR" altLang="en-US" sz="1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대회</a:t>
            </a:r>
            <a:r>
              <a:rPr lang="en-US" altLang="ko-KR" sz="1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</a:t>
            </a:r>
            <a:r>
              <a:rPr lang="en-US" altLang="ko-KR" sz="1000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Naver</a:t>
            </a:r>
            <a:r>
              <a:rPr lang="en-US" altLang="ko-KR" sz="1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AI Hackathon</a:t>
            </a:r>
            <a:endParaRPr lang="ko-KR" altLang="en-US" sz="10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ko-KR" altLang="en-US" sz="10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985736" y="3517151"/>
            <a:ext cx="587123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EPL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&lt;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토트넘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맨유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경기 일정이 업데이트 되었습니다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200125 19:20 [</a:t>
            </a:r>
            <a:r>
              <a:rPr lang="ko-KR" altLang="en-US" sz="1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경기</a:t>
            </a:r>
            <a:r>
              <a:rPr lang="en-US" altLang="ko-KR" sz="1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 </a:t>
            </a:r>
            <a:r>
              <a:rPr lang="ko-KR" altLang="en-US" sz="1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토트넘 </a:t>
            </a:r>
            <a:r>
              <a:rPr lang="en-US" altLang="ko-KR" sz="1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vs </a:t>
            </a:r>
            <a:r>
              <a:rPr lang="ko-KR" altLang="en-US" sz="1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맨체스터유나이티드</a:t>
            </a:r>
            <a:endParaRPr lang="ko-KR" altLang="en-US" sz="10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60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01639" y="6027855"/>
            <a:ext cx="1249615" cy="830145"/>
          </a:xfrm>
          <a:prstGeom prst="rect">
            <a:avLst/>
          </a:prstGeom>
          <a:solidFill>
            <a:srgbClr val="9CD6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1570677" y="263769"/>
            <a:ext cx="281354" cy="158261"/>
            <a:chOff x="2145323" y="738554"/>
            <a:chExt cx="281354" cy="15826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145323" y="738554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145323" y="817685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145323" y="896815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연결선 15"/>
          <p:cNvCxnSpPr/>
          <p:nvPr/>
        </p:nvCxnSpPr>
        <p:spPr>
          <a:xfrm>
            <a:off x="2990849" y="1300480"/>
            <a:ext cx="872871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01219" y="863327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2020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년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월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990849" y="1402078"/>
          <a:ext cx="8782102" cy="5645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86">
                  <a:extLst>
                    <a:ext uri="{9D8B030D-6E8A-4147-A177-3AD203B41FA5}">
                      <a16:colId xmlns:a16="http://schemas.microsoft.com/office/drawing/2014/main" val="163340417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2094271955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2992249330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1817444685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556639945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4237585538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2425684175"/>
                    </a:ext>
                  </a:extLst>
                </a:gridCol>
              </a:tblGrid>
              <a:tr h="375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일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월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화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수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목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금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토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203784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accent4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사우샘프턴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vs .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accent4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뉴캐슬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vs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에버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accent4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왓퍼드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vs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애스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accent4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노리치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vs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토트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accent4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웨스트 햄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vs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…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accent4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번리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vs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맨유</a:t>
                      </a:r>
                      <a:endParaRPr lang="en-US" altLang="ko-KR" sz="11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30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31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accent4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브라이턴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vs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첼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628885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6</a:t>
                      </a:r>
                    </a:p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8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150444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15</a:t>
                      </a:r>
                    </a:p>
                    <a:p>
                      <a:pPr latinLnBrk="1"/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사실 개막식은 아니지만 그냥 개막식이라 합시다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  <a:endParaRPr kumimoji="0" lang="en-US" altLang="ko-KR" sz="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146789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23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24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155947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/>
        </p:nvSpPr>
        <p:spPr>
          <a:xfrm>
            <a:off x="550625" y="7966047"/>
            <a:ext cx="3710370" cy="228599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유럽 여행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50625" y="7621659"/>
            <a:ext cx="3131820" cy="263768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+mn-ea"/>
              </a:rPr>
              <a:t>유럽 여행    </a:t>
            </a:r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71907" y="862060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《 〈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058428" y="862060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〉 》</a:t>
            </a:r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7004" y1="4054" x2="37004" y2="40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381" y="946914"/>
            <a:ext cx="264592" cy="258764"/>
          </a:xfrm>
          <a:prstGeom prst="rect">
            <a:avLst/>
          </a:prstGeom>
        </p:spPr>
      </p:pic>
      <p:sp>
        <p:nvSpPr>
          <p:cNvPr id="40" name="모서리가 둥근 직사각형 39"/>
          <p:cNvSpPr/>
          <p:nvPr/>
        </p:nvSpPr>
        <p:spPr>
          <a:xfrm>
            <a:off x="280331" y="5181255"/>
            <a:ext cx="263229" cy="246184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80331" y="4995674"/>
            <a:ext cx="24045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8067" y="4711181"/>
            <a:ext cx="2196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필터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3560" y="5167453"/>
            <a:ext cx="6185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Match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43560" y="5474519"/>
            <a:ext cx="8771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Celemony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849" y="921549"/>
            <a:ext cx="2510790" cy="298312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 rot="16200000">
            <a:off x="2401389" y="4738590"/>
            <a:ext cx="244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〉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560536" y="7583069"/>
            <a:ext cx="2413828" cy="24618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1"/>
                </a:solidFill>
                <a:latin typeface="+mn-ea"/>
              </a:rPr>
              <a:t>스키장</a:t>
            </a:r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833609" y="935115"/>
            <a:ext cx="1535755" cy="2637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+mn-ea"/>
              </a:rPr>
              <a:t>일정 검색</a:t>
            </a:r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01980" y="1323224"/>
            <a:ext cx="1921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EPL: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영국 프리미어 리그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71040" y="1888553"/>
            <a:ext cx="6028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500k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팔로워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82239" y="1888553"/>
            <a:ext cx="6028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팔로잉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5091" y="1888553"/>
            <a:ext cx="9056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이달 일정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93197" y="2531570"/>
            <a:ext cx="2196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EPL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공식 채널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34" y="316890"/>
            <a:ext cx="1545120" cy="503335"/>
          </a:xfrm>
          <a:prstGeom prst="rect">
            <a:avLst/>
          </a:prstGeom>
        </p:spPr>
      </p:pic>
      <p:sp>
        <p:nvSpPr>
          <p:cNvPr id="63" name="모서리가 둥근 직사각형 62"/>
          <p:cNvSpPr/>
          <p:nvPr/>
        </p:nvSpPr>
        <p:spPr>
          <a:xfrm>
            <a:off x="10647250" y="212667"/>
            <a:ext cx="681228" cy="2637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Feed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9872472" y="212667"/>
            <a:ext cx="681228" cy="263768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+mn-ea"/>
              </a:rPr>
              <a:t>Calendar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560536" y="7902364"/>
            <a:ext cx="4927729" cy="2461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Job Fair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82881" y="5173760"/>
            <a:ext cx="263229" cy="2461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35" y="1287302"/>
            <a:ext cx="601251" cy="60125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886868" y="1287302"/>
            <a:ext cx="132471" cy="5509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0000" r="90000">
                        <a14:foregroundMark x1="56167" y1="35238" x2="56167" y2="35238"/>
                        <a14:foregroundMark x1="64250" y1="24921" x2="64250" y2="24921"/>
                      </a14:backgroundRemoval>
                    </a14:imgEffect>
                  </a14:imgLayer>
                </a14:imgProps>
              </a:ext>
            </a:extLst>
          </a:blip>
          <a:srcRect l="22858" r="22482"/>
          <a:stretch/>
        </p:blipFill>
        <p:spPr>
          <a:xfrm>
            <a:off x="355224" y="3556840"/>
            <a:ext cx="350262" cy="336418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705486" y="3132355"/>
            <a:ext cx="2196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hlinkClick r:id="rId9"/>
              </a:rPr>
              <a:t>https</a:t>
            </a:r>
            <a:r>
              <a:rPr lang="en-US" altLang="ko-KR" sz="1100" dirty="0">
                <a:hlinkClick r:id="rId9"/>
              </a:rPr>
              <a:t>://www.premierleague.com</a:t>
            </a:r>
            <a:r>
              <a:rPr lang="en-US" altLang="ko-KR" sz="1100" dirty="0" smtClean="0">
                <a:hlinkClick r:id="rId9"/>
              </a:rPr>
              <a:t>/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5486" y="3580805"/>
            <a:ext cx="2196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premierleague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886868" y="3893258"/>
            <a:ext cx="132471" cy="492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287396" y="5517215"/>
            <a:ext cx="263229" cy="24618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71" name="Picture 2" descr="official에 대한 이미지 검색결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463" y="1634133"/>
            <a:ext cx="213872" cy="21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 descr="browser icon에 대한 이미지 검색결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29" y="3128025"/>
            <a:ext cx="398012" cy="39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46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1570677" y="263769"/>
            <a:ext cx="281354" cy="158261"/>
            <a:chOff x="2145323" y="738554"/>
            <a:chExt cx="281354" cy="15826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145323" y="738554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145323" y="817685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145323" y="896815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87" y="4378183"/>
            <a:ext cx="2092590" cy="2312864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34" y="316890"/>
            <a:ext cx="1545120" cy="503335"/>
          </a:xfrm>
          <a:prstGeom prst="rect">
            <a:avLst/>
          </a:prstGeom>
        </p:spPr>
      </p:pic>
      <p:sp>
        <p:nvSpPr>
          <p:cNvPr id="75" name="모서리가 둥근 직사각형 74"/>
          <p:cNvSpPr/>
          <p:nvPr/>
        </p:nvSpPr>
        <p:spPr>
          <a:xfrm>
            <a:off x="10647250" y="212667"/>
            <a:ext cx="681228" cy="2637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Feed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9872472" y="212667"/>
            <a:ext cx="681228" cy="263768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+mn-ea"/>
              </a:rPr>
              <a:t>Calendar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7004" y1="4054" x2="37004" y2="40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656" y="978857"/>
            <a:ext cx="264592" cy="258764"/>
          </a:xfrm>
          <a:prstGeom prst="rect">
            <a:avLst/>
          </a:prstGeom>
        </p:spPr>
      </p:pic>
      <p:sp>
        <p:nvSpPr>
          <p:cNvPr id="154" name="모서리가 둥근 직사각형 153"/>
          <p:cNvSpPr/>
          <p:nvPr/>
        </p:nvSpPr>
        <p:spPr>
          <a:xfrm>
            <a:off x="7140884" y="967058"/>
            <a:ext cx="1535755" cy="2637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  <a:latin typeface="+mn-ea"/>
              </a:rPr>
              <a:t>피드</a:t>
            </a:r>
            <a:r>
              <a:rPr lang="ko-KR" altLang="en-US" sz="1100" dirty="0" smtClean="0">
                <a:solidFill>
                  <a:schemeClr val="bg1"/>
                </a:solidFill>
                <a:latin typeface="+mn-ea"/>
              </a:rPr>
              <a:t> 검색</a:t>
            </a:r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901980" y="1323224"/>
            <a:ext cx="1921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EPL: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영국 프리미어 리그 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171040" y="1888553"/>
            <a:ext cx="6028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500k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팔로워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782239" y="1888553"/>
            <a:ext cx="6028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팔로잉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365091" y="1888553"/>
            <a:ext cx="9056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이달 일정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493197" y="2531570"/>
            <a:ext cx="2196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EPL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공식 채널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7" name="그림 16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35" y="1287302"/>
            <a:ext cx="601251" cy="601251"/>
          </a:xfrm>
          <a:prstGeom prst="rect">
            <a:avLst/>
          </a:prstGeom>
        </p:spPr>
      </p:pic>
      <p:pic>
        <p:nvPicPr>
          <p:cNvPr id="168" name="그림 16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0000" r="90000">
                        <a14:foregroundMark x1="56167" y1="35238" x2="56167" y2="35238"/>
                        <a14:foregroundMark x1="64250" y1="24921" x2="64250" y2="24921"/>
                      </a14:backgroundRemoval>
                    </a14:imgEffect>
                  </a14:imgLayer>
                </a14:imgProps>
              </a:ext>
            </a:extLst>
          </a:blip>
          <a:srcRect l="22858" r="22482"/>
          <a:stretch/>
        </p:blipFill>
        <p:spPr>
          <a:xfrm>
            <a:off x="355224" y="3556840"/>
            <a:ext cx="350262" cy="336418"/>
          </a:xfrm>
          <a:prstGeom prst="rect">
            <a:avLst/>
          </a:prstGeom>
        </p:spPr>
      </p:pic>
      <p:sp>
        <p:nvSpPr>
          <p:cNvPr id="170" name="TextBox 169"/>
          <p:cNvSpPr txBox="1"/>
          <p:nvPr/>
        </p:nvSpPr>
        <p:spPr>
          <a:xfrm>
            <a:off x="705486" y="3132355"/>
            <a:ext cx="2196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hlinkClick r:id="rId9"/>
              </a:rPr>
              <a:t>https</a:t>
            </a:r>
            <a:r>
              <a:rPr lang="en-US" altLang="ko-KR" sz="1100" dirty="0">
                <a:hlinkClick r:id="rId9"/>
              </a:rPr>
              <a:t>://www.premierleague.com</a:t>
            </a:r>
            <a:r>
              <a:rPr lang="en-US" altLang="ko-KR" sz="1100" dirty="0" smtClean="0">
                <a:hlinkClick r:id="rId9"/>
              </a:rPr>
              <a:t>/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705486" y="3580805"/>
            <a:ext cx="2196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premierleague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942936" y="1343472"/>
            <a:ext cx="6091498" cy="3200164"/>
            <a:chOff x="2942936" y="2852232"/>
            <a:chExt cx="6091498" cy="3200164"/>
          </a:xfrm>
        </p:grpSpPr>
        <p:grpSp>
          <p:nvGrpSpPr>
            <p:cNvPr id="59" name="그룹 58"/>
            <p:cNvGrpSpPr/>
            <p:nvPr/>
          </p:nvGrpSpPr>
          <p:grpSpPr>
            <a:xfrm>
              <a:off x="2942936" y="2852232"/>
              <a:ext cx="6091498" cy="3200164"/>
              <a:chOff x="9471105" y="3372551"/>
              <a:chExt cx="6091498" cy="3200164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9471105" y="3372551"/>
                <a:ext cx="6091498" cy="3200164"/>
              </a:xfrm>
              <a:prstGeom prst="roundRect">
                <a:avLst/>
              </a:prstGeom>
              <a:solidFill>
                <a:srgbClr val="CDEA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9909401" y="3607930"/>
                <a:ext cx="19880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EPL : </a:t>
                </a:r>
                <a:r>
                  <a:rPr lang="ko-KR" alt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프리미어 리그 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9579009" y="3758125"/>
                <a:ext cx="5625799" cy="29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ko-KR" altLang="en-US" sz="1000" u="sng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55" name="모서리가 둥근 직사각형 154"/>
            <p:cNvSpPr/>
            <p:nvPr/>
          </p:nvSpPr>
          <p:spPr>
            <a:xfrm>
              <a:off x="7740926" y="5548192"/>
              <a:ext cx="920946" cy="314589"/>
            </a:xfrm>
            <a:prstGeom prst="roundRect">
              <a:avLst/>
            </a:prstGeom>
            <a:solidFill>
              <a:srgbClr val="0096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bg1"/>
                  </a:solidFill>
                  <a:latin typeface="+mn-ea"/>
                </a:rPr>
                <a:t>Comment</a:t>
              </a:r>
              <a:endParaRPr lang="ko-KR" altLang="en-US" sz="9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" name="하트 5"/>
            <p:cNvSpPr/>
            <p:nvPr/>
          </p:nvSpPr>
          <p:spPr>
            <a:xfrm>
              <a:off x="8555060" y="3113168"/>
              <a:ext cx="296742" cy="249275"/>
            </a:xfrm>
            <a:prstGeom prst="hear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3055019" y="3060918"/>
              <a:ext cx="317874" cy="327130"/>
              <a:chOff x="-749077" y="1639133"/>
              <a:chExt cx="518747" cy="518747"/>
            </a:xfrm>
          </p:grpSpPr>
          <p:sp>
            <p:nvSpPr>
              <p:cNvPr id="10" name="타원 9"/>
              <p:cNvSpPr/>
              <p:nvPr/>
            </p:nvSpPr>
            <p:spPr>
              <a:xfrm>
                <a:off x="-749077" y="1639133"/>
                <a:ext cx="518747" cy="51874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2" name="그림 17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704627" y="1685096"/>
                <a:ext cx="429845" cy="429843"/>
              </a:xfrm>
              <a:prstGeom prst="rect">
                <a:avLst/>
              </a:prstGeom>
            </p:spPr>
          </p:pic>
        </p:grpSp>
      </p:grpSp>
      <p:grpSp>
        <p:nvGrpSpPr>
          <p:cNvPr id="179" name="그룹 178"/>
          <p:cNvGrpSpPr/>
          <p:nvPr/>
        </p:nvGrpSpPr>
        <p:grpSpPr>
          <a:xfrm>
            <a:off x="2942936" y="4695923"/>
            <a:ext cx="6091498" cy="1965805"/>
            <a:chOff x="2942936" y="2852232"/>
            <a:chExt cx="6091498" cy="1965805"/>
          </a:xfrm>
        </p:grpSpPr>
        <p:grpSp>
          <p:nvGrpSpPr>
            <p:cNvPr id="180" name="그룹 179"/>
            <p:cNvGrpSpPr/>
            <p:nvPr/>
          </p:nvGrpSpPr>
          <p:grpSpPr>
            <a:xfrm>
              <a:off x="2942936" y="2852232"/>
              <a:ext cx="6091498" cy="1965805"/>
              <a:chOff x="9471105" y="3372551"/>
              <a:chExt cx="6091498" cy="1965805"/>
            </a:xfrm>
          </p:grpSpPr>
          <p:sp>
            <p:nvSpPr>
              <p:cNvPr id="186" name="모서리가 둥근 직사각형 185"/>
              <p:cNvSpPr/>
              <p:nvPr/>
            </p:nvSpPr>
            <p:spPr>
              <a:xfrm>
                <a:off x="9471105" y="3372551"/>
                <a:ext cx="6091498" cy="1965805"/>
              </a:xfrm>
              <a:prstGeom prst="roundRect">
                <a:avLst/>
              </a:prstGeom>
              <a:solidFill>
                <a:srgbClr val="CDEA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9909401" y="3486010"/>
                <a:ext cx="19880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EPL : </a:t>
                </a:r>
                <a:r>
                  <a:rPr lang="ko-KR" alt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프리미어 리그 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9579009" y="3758125"/>
                <a:ext cx="5625799" cy="29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ko-KR" altLang="en-US" sz="1000" u="sng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82" name="하트 181"/>
            <p:cNvSpPr/>
            <p:nvPr/>
          </p:nvSpPr>
          <p:spPr>
            <a:xfrm>
              <a:off x="8506568" y="2996680"/>
              <a:ext cx="296742" cy="249275"/>
            </a:xfrm>
            <a:prstGeom prst="hear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3" name="그룹 182"/>
            <p:cNvGrpSpPr/>
            <p:nvPr/>
          </p:nvGrpSpPr>
          <p:grpSpPr>
            <a:xfrm>
              <a:off x="3055019" y="2946617"/>
              <a:ext cx="317874" cy="327129"/>
              <a:chOff x="-749077" y="1457882"/>
              <a:chExt cx="518747" cy="518747"/>
            </a:xfrm>
          </p:grpSpPr>
          <p:sp>
            <p:nvSpPr>
              <p:cNvPr id="184" name="타원 183"/>
              <p:cNvSpPr/>
              <p:nvPr/>
            </p:nvSpPr>
            <p:spPr>
              <a:xfrm>
                <a:off x="-749077" y="1457882"/>
                <a:ext cx="518747" cy="51874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5" name="그림 18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704627" y="1491766"/>
                <a:ext cx="429845" cy="429845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57214" y="2018697"/>
            <a:ext cx="4180417" cy="235818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519892" y="2023549"/>
            <a:ext cx="1341845" cy="1277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🔵 </a:t>
            </a:r>
            <a:r>
              <a:rPr lang="en-US" altLang="ko-KR" sz="1100" b="1" dirty="0"/>
              <a:t>Chelsea v Arsenal </a:t>
            </a:r>
            <a:r>
              <a:rPr lang="ko-KR" altLang="en-US" sz="1100" b="1" dirty="0"/>
              <a:t>🔴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What's your </a:t>
            </a:r>
            <a:r>
              <a:rPr lang="en-US" altLang="ko-KR" sz="1100" dirty="0" err="1"/>
              <a:t>favourite</a:t>
            </a:r>
            <a:r>
              <a:rPr lang="en-US" altLang="ko-KR" sz="1100" dirty="0"/>
              <a:t> </a:t>
            </a:r>
            <a:r>
              <a:rPr lang="en-US" altLang="ko-KR" sz="1100" dirty="0">
                <a:hlinkClick r:id="rId11"/>
              </a:rPr>
              <a:t>Chelsea Football Club</a:t>
            </a:r>
            <a:r>
              <a:rPr lang="en-US" altLang="ko-KR" sz="1100" dirty="0"/>
              <a:t> v </a:t>
            </a:r>
            <a:r>
              <a:rPr lang="en-US" altLang="ko-KR" sz="1100" dirty="0">
                <a:hlinkClick r:id="rId12"/>
              </a:rPr>
              <a:t>Arsenal</a:t>
            </a:r>
            <a:r>
              <a:rPr lang="en-US" altLang="ko-KR" sz="1100" dirty="0"/>
              <a:t> goal?</a:t>
            </a:r>
            <a:endParaRPr lang="ko-KR" altLang="en-US" sz="8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13"/>
          <a:srcRect b="68434"/>
          <a:stretch/>
        </p:blipFill>
        <p:spPr>
          <a:xfrm>
            <a:off x="3227049" y="5199840"/>
            <a:ext cx="4122334" cy="1351432"/>
          </a:xfrm>
          <a:prstGeom prst="rect">
            <a:avLst/>
          </a:prstGeom>
        </p:spPr>
      </p:pic>
      <p:sp>
        <p:nvSpPr>
          <p:cNvPr id="189" name="TextBox 188"/>
          <p:cNvSpPr txBox="1"/>
          <p:nvPr/>
        </p:nvSpPr>
        <p:spPr>
          <a:xfrm>
            <a:off x="7513691" y="5186971"/>
            <a:ext cx="1341845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The race to avoid relegation just took some twists and turns </a:t>
            </a:r>
            <a:r>
              <a:rPr lang="ko-KR" altLang="en-US" sz="1200" dirty="0"/>
              <a:t>👀</a:t>
            </a:r>
            <a:endParaRPr lang="ko-KR" altLang="en-US" sz="5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41271" y="1343472"/>
            <a:ext cx="2972058" cy="61727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41271" y="1967803"/>
            <a:ext cx="2972058" cy="426757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16"/>
          <a:srcRect b="90287"/>
          <a:stretch/>
        </p:blipFill>
        <p:spPr>
          <a:xfrm>
            <a:off x="9141271" y="6242431"/>
            <a:ext cx="2949196" cy="413012"/>
          </a:xfrm>
          <a:prstGeom prst="rect">
            <a:avLst/>
          </a:prstGeom>
        </p:spPr>
      </p:pic>
      <p:pic>
        <p:nvPicPr>
          <p:cNvPr id="2050" name="Picture 2" descr="official에 대한 이미지 검색결과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821" y="1652108"/>
            <a:ext cx="213872" cy="21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rowser icon에 대한 이미지 검색결과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29" y="3128025"/>
            <a:ext cx="398012" cy="39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19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34" y="316890"/>
            <a:ext cx="1545120" cy="503335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4561810" y="2734605"/>
            <a:ext cx="186396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561810" y="3121466"/>
            <a:ext cx="186396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31344" y="2394612"/>
            <a:ext cx="53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1344" y="2860680"/>
            <a:ext cx="53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PW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88186" y="2394612"/>
            <a:ext cx="2196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 또는 아이디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88186" y="2813689"/>
            <a:ext cx="2196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031344" y="3369759"/>
            <a:ext cx="2450417" cy="322580"/>
          </a:xfrm>
          <a:prstGeom prst="roundRect">
            <a:avLst/>
          </a:prstGeom>
          <a:solidFill>
            <a:srgbClr val="009689"/>
          </a:solidFill>
          <a:ln w="28575">
            <a:solidFill>
              <a:srgbClr val="0096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Log in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031345" y="4198008"/>
            <a:ext cx="1148106" cy="322580"/>
          </a:xfrm>
          <a:prstGeom prst="roundRect">
            <a:avLst/>
          </a:prstGeom>
          <a:solidFill>
            <a:srgbClr val="009689"/>
          </a:solidFill>
          <a:ln w="28575">
            <a:solidFill>
              <a:srgbClr val="0096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Google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33655" y="4198008"/>
            <a:ext cx="1148106" cy="322580"/>
          </a:xfrm>
          <a:prstGeom prst="roundRect">
            <a:avLst/>
          </a:prstGeom>
          <a:solidFill>
            <a:srgbClr val="009689"/>
          </a:solidFill>
          <a:ln w="28575">
            <a:solidFill>
              <a:srgbClr val="0096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Naver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31344" y="3852323"/>
            <a:ext cx="2196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간편 로그인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9543" y="1546087"/>
            <a:ext cx="5288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로그인 후 이용하실 수 있습니다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29973" y="4718480"/>
            <a:ext cx="2853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 찾기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13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6620" y="2393004"/>
            <a:ext cx="76945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일정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 과정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팔로우</a:t>
            </a:r>
            <a:r>
              <a:rPr lang="ko-KR" altLang="en-US" dirty="0" smtClean="0"/>
              <a:t> 페이지 들어갔을 때 </a:t>
            </a:r>
            <a:r>
              <a:rPr lang="ko-KR" altLang="en-US" dirty="0" err="1" smtClean="0"/>
              <a:t>보여지는거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환경 설정 및 로그아웃 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우측 햄버거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드래그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드랍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[ </a:t>
            </a:r>
            <a:r>
              <a:rPr lang="ko-KR" altLang="en-US" dirty="0" smtClean="0"/>
              <a:t>내가 </a:t>
            </a:r>
            <a:r>
              <a:rPr lang="ko-KR" altLang="en-US" dirty="0" err="1" smtClean="0"/>
              <a:t>수정한거</a:t>
            </a:r>
            <a:r>
              <a:rPr lang="ko-KR" altLang="en-US" dirty="0" smtClean="0"/>
              <a:t> 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4 9 10 11 12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5, 6, 7, 8 </a:t>
            </a:r>
            <a:r>
              <a:rPr lang="ko-KR" altLang="en-US" dirty="0" smtClean="0"/>
              <a:t>은 유저 </a:t>
            </a:r>
            <a:r>
              <a:rPr lang="ko-KR" altLang="en-US" dirty="0" err="1" smtClean="0"/>
              <a:t>플로우</a:t>
            </a:r>
            <a:r>
              <a:rPr lang="ko-KR" altLang="en-US" dirty="0" smtClean="0"/>
              <a:t> 페이지</a:t>
            </a:r>
            <a:r>
              <a:rPr lang="en-US" altLang="ko-KR" dirty="0" smtClean="0"/>
              <a:t>! </a:t>
            </a:r>
            <a:r>
              <a:rPr lang="ko-KR" altLang="en-US" dirty="0" smtClean="0"/>
              <a:t>태그 선택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일정 검색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피드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일때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피드</a:t>
            </a:r>
            <a:r>
              <a:rPr lang="ko-KR" altLang="en-US" dirty="0" smtClean="0"/>
              <a:t> 버튼 </a:t>
            </a:r>
            <a:r>
              <a:rPr lang="ko-KR" altLang="en-US" dirty="0" err="1" smtClean="0"/>
              <a:t>선택된거</a:t>
            </a:r>
            <a:r>
              <a:rPr lang="ko-KR" altLang="en-US" dirty="0" smtClean="0"/>
              <a:t> 수정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34" y="316890"/>
            <a:ext cx="1545120" cy="50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4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34" y="316890"/>
            <a:ext cx="1545120" cy="503335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4561810" y="2734605"/>
            <a:ext cx="186396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561810" y="3121466"/>
            <a:ext cx="186396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31344" y="2394612"/>
            <a:ext cx="53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1344" y="2860680"/>
            <a:ext cx="53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PW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88186" y="2394612"/>
            <a:ext cx="2196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 또는 아이디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88186" y="2813689"/>
            <a:ext cx="2196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031344" y="3369759"/>
            <a:ext cx="2450417" cy="322580"/>
          </a:xfrm>
          <a:prstGeom prst="roundRect">
            <a:avLst/>
          </a:prstGeom>
          <a:solidFill>
            <a:srgbClr val="009689"/>
          </a:solidFill>
          <a:ln w="28575">
            <a:solidFill>
              <a:srgbClr val="0096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Sign Up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031345" y="4198008"/>
            <a:ext cx="1148106" cy="322580"/>
          </a:xfrm>
          <a:prstGeom prst="roundRect">
            <a:avLst/>
          </a:prstGeom>
          <a:solidFill>
            <a:srgbClr val="009689"/>
          </a:solidFill>
          <a:ln w="28575">
            <a:solidFill>
              <a:srgbClr val="0096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Google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33655" y="4198008"/>
            <a:ext cx="1148106" cy="322580"/>
          </a:xfrm>
          <a:prstGeom prst="roundRect">
            <a:avLst/>
          </a:prstGeom>
          <a:solidFill>
            <a:srgbClr val="009689"/>
          </a:solidFill>
          <a:ln w="28575">
            <a:solidFill>
              <a:srgbClr val="0096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Naver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31344" y="3852323"/>
            <a:ext cx="2196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간편 회원가입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9543" y="1546087"/>
            <a:ext cx="5288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회원가입을 진행합니다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76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34" y="316890"/>
            <a:ext cx="1545120" cy="503335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5306726" y="2803125"/>
            <a:ext cx="186396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306726" y="3183120"/>
            <a:ext cx="186396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71811" y="2494998"/>
            <a:ext cx="901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생년월일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18460" y="2490476"/>
            <a:ext cx="2196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0000-00-00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594612" y="5517326"/>
            <a:ext cx="2450417" cy="322580"/>
          </a:xfrm>
          <a:prstGeom prst="roundRect">
            <a:avLst/>
          </a:prstGeom>
          <a:solidFill>
            <a:srgbClr val="009689"/>
          </a:solidFill>
          <a:ln w="28575">
            <a:solidFill>
              <a:srgbClr val="0096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완료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9543" y="1546087"/>
            <a:ext cx="5288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회원님에 대해 더 알려주세요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80602" y="2913730"/>
            <a:ext cx="901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닉네임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5299328" y="3539497"/>
            <a:ext cx="186396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71810" y="3290371"/>
            <a:ext cx="901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인스타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41896" y="5008750"/>
            <a:ext cx="2196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단체        개인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71810" y="5008750"/>
            <a:ext cx="901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회원구분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172427" y="3548291"/>
            <a:ext cx="933006" cy="287516"/>
          </a:xfrm>
          <a:prstGeom prst="roundRect">
            <a:avLst/>
          </a:prstGeom>
          <a:solidFill>
            <a:srgbClr val="009689"/>
          </a:solidFill>
          <a:ln w="28575">
            <a:solidFill>
              <a:srgbClr val="0096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업로드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profile icon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7" t="10310" r="8353" b="17301"/>
          <a:stretch/>
        </p:blipFill>
        <p:spPr bwMode="auto">
          <a:xfrm>
            <a:off x="3185587" y="2494998"/>
            <a:ext cx="898518" cy="87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5548122" y="5105710"/>
            <a:ext cx="140677" cy="120731"/>
          </a:xfrm>
          <a:prstGeom prst="roundRect">
            <a:avLst/>
          </a:prstGeom>
          <a:solidFill>
            <a:schemeClr val="bg1"/>
          </a:solidFill>
          <a:ln>
            <a:solidFill>
              <a:srgbClr val="0096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9689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404996" y="5110686"/>
            <a:ext cx="140677" cy="120731"/>
          </a:xfrm>
          <a:prstGeom prst="roundRect">
            <a:avLst/>
          </a:prstGeom>
          <a:solidFill>
            <a:schemeClr val="bg1"/>
          </a:solidFill>
          <a:ln>
            <a:solidFill>
              <a:srgbClr val="0096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9689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65709" y="3738202"/>
            <a:ext cx="3274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관심사를 체크해주세요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(2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 이상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21548" y="4069993"/>
            <a:ext cx="2196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축구        영화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21548" y="4431480"/>
            <a:ext cx="2196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뉴스        연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예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913234" y="4163515"/>
            <a:ext cx="140677" cy="120731"/>
          </a:xfrm>
          <a:prstGeom prst="roundRect">
            <a:avLst/>
          </a:prstGeom>
          <a:solidFill>
            <a:schemeClr val="bg1"/>
          </a:solidFill>
          <a:ln>
            <a:solidFill>
              <a:srgbClr val="0096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9689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774985" y="4159168"/>
            <a:ext cx="140677" cy="120731"/>
          </a:xfrm>
          <a:prstGeom prst="roundRect">
            <a:avLst/>
          </a:prstGeom>
          <a:solidFill>
            <a:schemeClr val="bg1"/>
          </a:solidFill>
          <a:ln>
            <a:solidFill>
              <a:srgbClr val="0096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9689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913233" y="4533224"/>
            <a:ext cx="140677" cy="120731"/>
          </a:xfrm>
          <a:prstGeom prst="roundRect">
            <a:avLst/>
          </a:prstGeom>
          <a:solidFill>
            <a:schemeClr val="bg1"/>
          </a:solidFill>
          <a:ln>
            <a:solidFill>
              <a:srgbClr val="0096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9689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74984" y="4533224"/>
            <a:ext cx="140677" cy="120731"/>
          </a:xfrm>
          <a:prstGeom prst="roundRect">
            <a:avLst/>
          </a:prstGeom>
          <a:solidFill>
            <a:schemeClr val="bg1"/>
          </a:solidFill>
          <a:ln>
            <a:solidFill>
              <a:srgbClr val="0096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09689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95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01639" y="4754880"/>
            <a:ext cx="1249615" cy="975360"/>
          </a:xfrm>
          <a:prstGeom prst="rect">
            <a:avLst/>
          </a:prstGeom>
          <a:solidFill>
            <a:srgbClr val="9CD6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1570677" y="263769"/>
            <a:ext cx="281354" cy="158261"/>
            <a:chOff x="2145323" y="738554"/>
            <a:chExt cx="281354" cy="15826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145323" y="738554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145323" y="817685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145323" y="896815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연결선 15"/>
          <p:cNvCxnSpPr/>
          <p:nvPr/>
        </p:nvCxnSpPr>
        <p:spPr>
          <a:xfrm>
            <a:off x="2990849" y="1300480"/>
            <a:ext cx="872871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01219" y="863327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2020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년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월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990849" y="1402078"/>
          <a:ext cx="8782102" cy="5324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86">
                  <a:extLst>
                    <a:ext uri="{9D8B030D-6E8A-4147-A177-3AD203B41FA5}">
                      <a16:colId xmlns:a16="http://schemas.microsoft.com/office/drawing/2014/main" val="163340417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2094271955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2992249330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1817444685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556639945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4237585538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2425684175"/>
                    </a:ext>
                  </a:extLst>
                </a:gridCol>
              </a:tblGrid>
              <a:tr h="375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일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월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화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수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목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금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토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203784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29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30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31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628885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6</a:t>
                      </a:r>
                    </a:p>
                    <a:p>
                      <a:pPr latinLnBrk="1"/>
                      <a:r>
                        <a:rPr lang="en-US" altLang="ko-KR" sz="2000" b="1" dirty="0" smtClean="0">
                          <a:solidFill>
                            <a:schemeClr val="accent4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en-US" altLang="ko-KR" sz="2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Conference</a:t>
                      </a:r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8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알고리즘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+3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건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150444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15</a:t>
                      </a:r>
                    </a:p>
                    <a:p>
                      <a:pPr latinLnBrk="1"/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알고리즘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146789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알고리즘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23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24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155947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26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27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28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알고리즘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30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31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</a:t>
                      </a:r>
                      <a:endParaRPr lang="en-US" altLang="ko-KR" sz="14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086691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/>
        </p:nvSpPr>
        <p:spPr>
          <a:xfrm>
            <a:off x="2990850" y="5042253"/>
            <a:ext cx="3710370" cy="228599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유럽 여행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171907" y="862060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《 〈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058428" y="862060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〉 》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01980" y="1323224"/>
            <a:ext cx="1921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SSAFY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71040" y="1888553"/>
            <a:ext cx="6028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239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팔로워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82239" y="1888553"/>
            <a:ext cx="6028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237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팔로잉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5091" y="1888553"/>
            <a:ext cx="9056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이달 일정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49" y="921549"/>
            <a:ext cx="2510790" cy="298312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493197" y="2531570"/>
            <a:ext cx="2196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안녕하세요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싸피인이에요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287392" y="6038492"/>
            <a:ext cx="2413828" cy="24618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1"/>
                </a:solidFill>
                <a:latin typeface="+mn-ea"/>
              </a:rPr>
              <a:t>스키장</a:t>
            </a:r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0647250" y="212667"/>
            <a:ext cx="681228" cy="2637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Feed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9872472" y="212667"/>
            <a:ext cx="681228" cy="263768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+mn-ea"/>
              </a:rPr>
              <a:t>Calendar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280331" y="6158476"/>
            <a:ext cx="24045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58067" y="5873983"/>
            <a:ext cx="735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 일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280331" y="6569169"/>
            <a:ext cx="24045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58067" y="6284676"/>
            <a:ext cx="2196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필터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 rot="16200000">
            <a:off x="2401389" y="5890272"/>
            <a:ext cx="244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〈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16200000">
            <a:off x="2401389" y="6312085"/>
            <a:ext cx="244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〈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000" r="90000">
                        <a14:foregroundMark x1="56167" y1="35238" x2="56167" y2="35238"/>
                        <a14:foregroundMark x1="64250" y1="24921" x2="64250" y2="24921"/>
                      </a14:backgroundRemoval>
                    </a14:imgEffect>
                  </a14:imgLayer>
                </a14:imgProps>
              </a:ext>
            </a:extLst>
          </a:blip>
          <a:srcRect l="22858" r="22482"/>
          <a:stretch/>
        </p:blipFill>
        <p:spPr>
          <a:xfrm>
            <a:off x="355224" y="3556840"/>
            <a:ext cx="350262" cy="336418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2357" y1="32643" x2="52357" y2="32643"/>
                        <a14:foregroundMark x1="41357" y1="30500" x2="41357" y2="30500"/>
                        <a14:foregroundMark x1="26929" y1="48929" x2="26929" y2="48929"/>
                      </a14:backgroundRemoval>
                    </a14:imgEffect>
                  </a14:imgLayer>
                </a14:imgProps>
              </a:ext>
            </a:extLst>
          </a:blip>
          <a:srcRect l="19003" t="17320" r="16955" b="17320"/>
          <a:stretch/>
        </p:blipFill>
        <p:spPr>
          <a:xfrm>
            <a:off x="347681" y="3097516"/>
            <a:ext cx="358044" cy="36540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705486" y="3132355"/>
            <a:ext cx="2196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ssafy@gmail.com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05486" y="3580805"/>
            <a:ext cx="2196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ssafy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893641" y="4053170"/>
            <a:ext cx="1057754" cy="332550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1"/>
                </a:solidFill>
                <a:latin typeface="+mn-ea"/>
              </a:rPr>
              <a:t>프로필편집</a:t>
            </a:r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80331" y="1242113"/>
            <a:ext cx="613310" cy="518592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34" y="316890"/>
            <a:ext cx="1545120" cy="503335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37004" y1="4054" x2="37004" y2="40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381" y="946914"/>
            <a:ext cx="264592" cy="258764"/>
          </a:xfrm>
          <a:prstGeom prst="rect">
            <a:avLst/>
          </a:prstGeom>
        </p:spPr>
      </p:pic>
      <p:sp>
        <p:nvSpPr>
          <p:cNvPr id="37" name="모서리가 둥근 직사각형 36"/>
          <p:cNvSpPr/>
          <p:nvPr/>
        </p:nvSpPr>
        <p:spPr>
          <a:xfrm>
            <a:off x="8058428" y="4057128"/>
            <a:ext cx="3661132" cy="263768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+mn-ea"/>
              </a:rPr>
              <a:t>유럽 여행    </a:t>
            </a:r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11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170" b="89434" l="2727" r="972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619" y="226191"/>
            <a:ext cx="214822" cy="25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0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01639" y="4754880"/>
            <a:ext cx="1249615" cy="975360"/>
          </a:xfrm>
          <a:prstGeom prst="rect">
            <a:avLst/>
          </a:prstGeom>
          <a:solidFill>
            <a:srgbClr val="9CD6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1570677" y="263769"/>
            <a:ext cx="281354" cy="158261"/>
            <a:chOff x="2145323" y="738554"/>
            <a:chExt cx="281354" cy="15826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145323" y="738554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145323" y="817685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145323" y="896815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연결선 15"/>
          <p:cNvCxnSpPr/>
          <p:nvPr/>
        </p:nvCxnSpPr>
        <p:spPr>
          <a:xfrm>
            <a:off x="2990849" y="1300480"/>
            <a:ext cx="872871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01219" y="863327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2020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년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월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990849" y="1402078"/>
          <a:ext cx="8782102" cy="5324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86">
                  <a:extLst>
                    <a:ext uri="{9D8B030D-6E8A-4147-A177-3AD203B41FA5}">
                      <a16:colId xmlns:a16="http://schemas.microsoft.com/office/drawing/2014/main" val="163340417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2094271955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2992249330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1817444685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556639945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4237585538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2425684175"/>
                    </a:ext>
                  </a:extLst>
                </a:gridCol>
              </a:tblGrid>
              <a:tr h="375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일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월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화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수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목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금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토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203784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29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30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31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628885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6</a:t>
                      </a:r>
                    </a:p>
                    <a:p>
                      <a:pPr latinLnBrk="1"/>
                      <a:r>
                        <a:rPr lang="en-US" altLang="ko-KR" sz="2000" b="1" dirty="0" smtClean="0">
                          <a:solidFill>
                            <a:schemeClr val="accent4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en-US" altLang="ko-KR" sz="2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Conference</a:t>
                      </a:r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8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알고리즘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+3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건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150444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15</a:t>
                      </a:r>
                    </a:p>
                    <a:p>
                      <a:pPr latinLnBrk="1"/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알고리즘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146789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알고리즘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23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24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155947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26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27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28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알고리즘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30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31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</a:t>
                      </a:r>
                      <a:endParaRPr lang="en-US" altLang="ko-KR" sz="14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086691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4287391" y="2054038"/>
            <a:ext cx="4927729" cy="2461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Job Fair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90850" y="5042253"/>
            <a:ext cx="3710370" cy="228599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유럽 여행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171907" y="862060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《 〈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058428" y="862060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〉 》</a:t>
            </a:r>
            <a:endParaRPr lang="ko-KR" altLang="en-US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331" y="3361634"/>
            <a:ext cx="24045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8067" y="3077141"/>
            <a:ext cx="735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 일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8067" y="3318692"/>
            <a:ext cx="2196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21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화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2400" b="1" dirty="0" smtClean="0">
                <a:solidFill>
                  <a:srgbClr val="A9D18E"/>
                </a:solidFill>
                <a:latin typeface="+mn-ea"/>
              </a:rPr>
              <a:t>·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유럽 여행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22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수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2400" b="1" dirty="0">
                <a:solidFill>
                  <a:schemeClr val="accent5"/>
                </a:solidFill>
                <a:latin typeface="+mn-ea"/>
              </a:rPr>
              <a:t>·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알고리즘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27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화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·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스키장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0331" y="5181255"/>
            <a:ext cx="263229" cy="2461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80331" y="4995674"/>
            <a:ext cx="24045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8067" y="4711181"/>
            <a:ext cx="2196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필터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3560" y="5167453"/>
            <a:ext cx="972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Conference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80331" y="5488321"/>
            <a:ext cx="263229" cy="246184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43560" y="5474519"/>
            <a:ext cx="777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Vacation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80331" y="5826202"/>
            <a:ext cx="263229" cy="24618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43560" y="5812400"/>
            <a:ext cx="5736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Study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80331" y="6161584"/>
            <a:ext cx="263229" cy="24618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3560" y="6147782"/>
            <a:ext cx="6511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Hobby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49" y="921549"/>
            <a:ext cx="2510790" cy="298312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 rot="16200000">
            <a:off x="2401389" y="3093430"/>
            <a:ext cx="244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〉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200000">
            <a:off x="2401389" y="4738590"/>
            <a:ext cx="244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〉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71040" y="1888553"/>
            <a:ext cx="6028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239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팔로워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82239" y="1888553"/>
            <a:ext cx="6028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237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팔로잉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5091" y="1888553"/>
            <a:ext cx="9056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이달 일정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93197" y="2531570"/>
            <a:ext cx="2196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안녕하세요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싸피인이에요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80331" y="1242113"/>
            <a:ext cx="613310" cy="518592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1980" y="1323224"/>
            <a:ext cx="1921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SSAFY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34" y="316890"/>
            <a:ext cx="1545120" cy="503335"/>
          </a:xfrm>
          <a:prstGeom prst="rect">
            <a:avLst/>
          </a:prstGeom>
        </p:spPr>
      </p:pic>
      <p:sp>
        <p:nvSpPr>
          <p:cNvPr id="56" name="모서리가 둥근 직사각형 55"/>
          <p:cNvSpPr/>
          <p:nvPr/>
        </p:nvSpPr>
        <p:spPr>
          <a:xfrm>
            <a:off x="10647250" y="212667"/>
            <a:ext cx="681228" cy="2637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Feed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872472" y="212667"/>
            <a:ext cx="681228" cy="263768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+mn-ea"/>
              </a:rPr>
              <a:t>Calendar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37004" y1="4054" x2="37004" y2="40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381" y="946914"/>
            <a:ext cx="264592" cy="258764"/>
          </a:xfrm>
          <a:prstGeom prst="rect">
            <a:avLst/>
          </a:prstGeom>
        </p:spPr>
      </p:pic>
      <p:sp>
        <p:nvSpPr>
          <p:cNvPr id="59" name="모서리가 둥근 직사각형 58"/>
          <p:cNvSpPr/>
          <p:nvPr/>
        </p:nvSpPr>
        <p:spPr>
          <a:xfrm>
            <a:off x="8058428" y="4057128"/>
            <a:ext cx="3661132" cy="263768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+mn-ea"/>
              </a:rPr>
              <a:t>유럽 여행    </a:t>
            </a:r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170" b="89434" l="2727" r="972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619" y="226191"/>
            <a:ext cx="214822" cy="25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01639" y="4754880"/>
            <a:ext cx="1249615" cy="975360"/>
          </a:xfrm>
          <a:prstGeom prst="rect">
            <a:avLst/>
          </a:prstGeom>
          <a:solidFill>
            <a:srgbClr val="9CD6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1570677" y="263769"/>
            <a:ext cx="281354" cy="158261"/>
            <a:chOff x="2145323" y="738554"/>
            <a:chExt cx="281354" cy="15826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145323" y="738554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145323" y="817685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145323" y="896815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연결선 15"/>
          <p:cNvCxnSpPr/>
          <p:nvPr/>
        </p:nvCxnSpPr>
        <p:spPr>
          <a:xfrm>
            <a:off x="2990849" y="1300480"/>
            <a:ext cx="872871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01219" y="863327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2020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년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월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990849" y="1402078"/>
          <a:ext cx="8782102" cy="5324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86">
                  <a:extLst>
                    <a:ext uri="{9D8B030D-6E8A-4147-A177-3AD203B41FA5}">
                      <a16:colId xmlns:a16="http://schemas.microsoft.com/office/drawing/2014/main" val="163340417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2094271955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2992249330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1817444685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556639945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4237585538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2425684175"/>
                    </a:ext>
                  </a:extLst>
                </a:gridCol>
              </a:tblGrid>
              <a:tr h="375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일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월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화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수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목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금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토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203784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29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30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31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628885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6</a:t>
                      </a:r>
                    </a:p>
                    <a:p>
                      <a:pPr latinLnBrk="1"/>
                      <a:r>
                        <a:rPr lang="en-US" altLang="ko-KR" sz="2000" b="1" dirty="0" smtClean="0">
                          <a:solidFill>
                            <a:schemeClr val="accent4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en-US" altLang="ko-KR" sz="2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Conference</a:t>
                      </a:r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8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알고리즘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+3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건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150444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15</a:t>
                      </a:r>
                    </a:p>
                    <a:p>
                      <a:pPr latinLnBrk="1"/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알고리즘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146789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알고리즘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23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24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155947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26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27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28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알고리즘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30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31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</a:t>
                      </a:r>
                      <a:endParaRPr lang="en-US" altLang="ko-KR" sz="14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086691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/>
        </p:nvSpPr>
        <p:spPr>
          <a:xfrm>
            <a:off x="2990850" y="5042253"/>
            <a:ext cx="3710370" cy="228599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유럽 여행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171907" y="862060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《 〈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058428" y="862060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〉 》</a:t>
            </a:r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7004" y1="4054" x2="37004" y2="40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381" y="946914"/>
            <a:ext cx="264592" cy="258764"/>
          </a:xfrm>
          <a:prstGeom prst="rect">
            <a:avLst/>
          </a:prstGeom>
        </p:spPr>
      </p:pic>
      <p:cxnSp>
        <p:nvCxnSpPr>
          <p:cNvPr id="36" name="직선 연결선 35"/>
          <p:cNvCxnSpPr/>
          <p:nvPr/>
        </p:nvCxnSpPr>
        <p:spPr>
          <a:xfrm>
            <a:off x="280331" y="3361634"/>
            <a:ext cx="24045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8067" y="3077141"/>
            <a:ext cx="735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 일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80331" y="4995674"/>
            <a:ext cx="24045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8067" y="4711181"/>
            <a:ext cx="2196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필터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3560" y="5167453"/>
            <a:ext cx="972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Conference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80331" y="5488321"/>
            <a:ext cx="263229" cy="246184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43560" y="5474519"/>
            <a:ext cx="777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Vacation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80331" y="5826202"/>
            <a:ext cx="263229" cy="24618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43560" y="5812400"/>
            <a:ext cx="5736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Study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3560" y="6147782"/>
            <a:ext cx="6511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Hobby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849" y="921549"/>
            <a:ext cx="2510790" cy="298312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 rot="16200000">
            <a:off x="2401389" y="3093430"/>
            <a:ext cx="244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〉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200000">
            <a:off x="2401389" y="4738590"/>
            <a:ext cx="244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〉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833609" y="935115"/>
            <a:ext cx="1535755" cy="2637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+mn-ea"/>
              </a:rPr>
              <a:t>일정 검색</a:t>
            </a:r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01980" y="1323224"/>
            <a:ext cx="1921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SSAFY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71040" y="1888553"/>
            <a:ext cx="6028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239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팔로워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82239" y="1888553"/>
            <a:ext cx="6028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237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팔로잉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5091" y="1888553"/>
            <a:ext cx="9056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이달 일정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93197" y="2531570"/>
            <a:ext cx="2196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안녕하세요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싸피인이에요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80331" y="1242113"/>
            <a:ext cx="613310" cy="518592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34" y="316890"/>
            <a:ext cx="1545120" cy="503335"/>
          </a:xfrm>
          <a:prstGeom prst="rect">
            <a:avLst/>
          </a:prstGeom>
        </p:spPr>
      </p:pic>
      <p:sp>
        <p:nvSpPr>
          <p:cNvPr id="63" name="모서리가 둥근 직사각형 62"/>
          <p:cNvSpPr/>
          <p:nvPr/>
        </p:nvSpPr>
        <p:spPr>
          <a:xfrm>
            <a:off x="10647250" y="212667"/>
            <a:ext cx="681228" cy="2637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Feed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9872472" y="212667"/>
            <a:ext cx="681228" cy="263768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+mn-ea"/>
              </a:rPr>
              <a:t>Calendar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287391" y="2054038"/>
            <a:ext cx="4927729" cy="2461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Job Fair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80331" y="6161584"/>
            <a:ext cx="263229" cy="24618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80331" y="5181255"/>
            <a:ext cx="263229" cy="2461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8067" y="3318692"/>
            <a:ext cx="2196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21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화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2400" b="1" dirty="0" smtClean="0">
                <a:solidFill>
                  <a:srgbClr val="A9D18E"/>
                </a:solidFill>
                <a:latin typeface="+mn-ea"/>
              </a:rPr>
              <a:t>·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유럽 여행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22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수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2400" b="1" dirty="0">
                <a:solidFill>
                  <a:schemeClr val="accent5"/>
                </a:solidFill>
                <a:latin typeface="+mn-ea"/>
              </a:rPr>
              <a:t>·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알고리즘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27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화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·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스키장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058428" y="4057128"/>
            <a:ext cx="3661132" cy="263768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+mn-ea"/>
              </a:rPr>
              <a:t>유럽 여행    </a:t>
            </a:r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170" b="89434" l="2727" r="972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619" y="226191"/>
            <a:ext cx="214822" cy="25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0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01639" y="4754880"/>
            <a:ext cx="1249615" cy="975360"/>
          </a:xfrm>
          <a:prstGeom prst="rect">
            <a:avLst/>
          </a:prstGeom>
          <a:solidFill>
            <a:srgbClr val="9CD6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1570677" y="263769"/>
            <a:ext cx="281354" cy="158261"/>
            <a:chOff x="2145323" y="738554"/>
            <a:chExt cx="281354" cy="15826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145323" y="738554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145323" y="817685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145323" y="896815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연결선 15"/>
          <p:cNvCxnSpPr/>
          <p:nvPr/>
        </p:nvCxnSpPr>
        <p:spPr>
          <a:xfrm>
            <a:off x="2990849" y="1300480"/>
            <a:ext cx="872871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01219" y="863327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2020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년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월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990849" y="1402078"/>
          <a:ext cx="8782102" cy="5324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86">
                  <a:extLst>
                    <a:ext uri="{9D8B030D-6E8A-4147-A177-3AD203B41FA5}">
                      <a16:colId xmlns:a16="http://schemas.microsoft.com/office/drawing/2014/main" val="163340417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2094271955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2992249330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1817444685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556639945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4237585538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2425684175"/>
                    </a:ext>
                  </a:extLst>
                </a:gridCol>
              </a:tblGrid>
              <a:tr h="375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일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월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화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수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목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금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토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203784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29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30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31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628885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6</a:t>
                      </a:r>
                    </a:p>
                    <a:p>
                      <a:pPr latinLnBrk="1"/>
                      <a:r>
                        <a:rPr lang="en-US" altLang="ko-KR" sz="2000" b="1" dirty="0" smtClean="0">
                          <a:solidFill>
                            <a:schemeClr val="accent4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en-US" altLang="ko-KR" sz="2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Conference</a:t>
                      </a:r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8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알고리즘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+3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건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150444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15</a:t>
                      </a:r>
                    </a:p>
                    <a:p>
                      <a:pPr latinLnBrk="1"/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알고리즘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146789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알고리즘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23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24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155947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26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27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28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알고리즘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30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31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</a:t>
                      </a:r>
                      <a:endParaRPr lang="en-US" altLang="ko-KR" sz="14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086691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/>
        </p:nvSpPr>
        <p:spPr>
          <a:xfrm>
            <a:off x="2990850" y="5042253"/>
            <a:ext cx="3710370" cy="228599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유럽 여행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171907" y="862060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《 〈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058428" y="862060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〉 》</a:t>
            </a:r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7004" y1="4054" x2="37004" y2="40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381" y="946914"/>
            <a:ext cx="264592" cy="258764"/>
          </a:xfrm>
          <a:prstGeom prst="rect">
            <a:avLst/>
          </a:prstGeom>
        </p:spPr>
      </p:pic>
      <p:cxnSp>
        <p:nvCxnSpPr>
          <p:cNvPr id="36" name="직선 연결선 35"/>
          <p:cNvCxnSpPr/>
          <p:nvPr/>
        </p:nvCxnSpPr>
        <p:spPr>
          <a:xfrm>
            <a:off x="280331" y="3361634"/>
            <a:ext cx="24045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8067" y="3077141"/>
            <a:ext cx="735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 일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8067" y="3318692"/>
            <a:ext cx="21965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27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화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·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스키장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28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수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·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스키장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29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수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2400" b="1" dirty="0">
                <a:solidFill>
                  <a:schemeClr val="accent5"/>
                </a:solidFill>
                <a:latin typeface="+mn-ea"/>
              </a:rPr>
              <a:t>·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알고리즘</a:t>
            </a:r>
          </a:p>
          <a:p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0331" y="5181255"/>
            <a:ext cx="263229" cy="246184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80331" y="4995674"/>
            <a:ext cx="24045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8067" y="4711181"/>
            <a:ext cx="2196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필터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3560" y="5167453"/>
            <a:ext cx="972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Conference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80331" y="5488321"/>
            <a:ext cx="263229" cy="246184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43560" y="5474519"/>
            <a:ext cx="777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Vacation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80331" y="5826202"/>
            <a:ext cx="263229" cy="24618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43560" y="5812400"/>
            <a:ext cx="5736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Study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80331" y="6161584"/>
            <a:ext cx="263229" cy="246184"/>
          </a:xfrm>
          <a:prstGeom prst="round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3560" y="6147782"/>
            <a:ext cx="6511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Hobby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849" y="921549"/>
            <a:ext cx="2510790" cy="298312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 rot="16200000">
            <a:off x="2401389" y="3093430"/>
            <a:ext cx="244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〉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200000">
            <a:off x="2401389" y="4738590"/>
            <a:ext cx="244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〉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287392" y="6038492"/>
            <a:ext cx="2413828" cy="24618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1"/>
                </a:solidFill>
                <a:latin typeface="+mn-ea"/>
              </a:rPr>
              <a:t>스키장</a:t>
            </a:r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833609" y="935115"/>
            <a:ext cx="1535755" cy="2637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+mn-ea"/>
              </a:rPr>
              <a:t>일정 검색</a:t>
            </a:r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01980" y="1323224"/>
            <a:ext cx="1921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SSAFY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71040" y="1888553"/>
            <a:ext cx="6028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239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팔로워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82239" y="1888553"/>
            <a:ext cx="6028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237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팔로잉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5091" y="1888553"/>
            <a:ext cx="9056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이달 일정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93197" y="2531570"/>
            <a:ext cx="2196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안녕하세요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싸피인이에요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80331" y="1242113"/>
            <a:ext cx="613310" cy="518592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34" y="316890"/>
            <a:ext cx="1545120" cy="503335"/>
          </a:xfrm>
          <a:prstGeom prst="rect">
            <a:avLst/>
          </a:prstGeom>
        </p:spPr>
      </p:pic>
      <p:sp>
        <p:nvSpPr>
          <p:cNvPr id="63" name="모서리가 둥근 직사각형 62"/>
          <p:cNvSpPr/>
          <p:nvPr/>
        </p:nvSpPr>
        <p:spPr>
          <a:xfrm>
            <a:off x="10647250" y="212667"/>
            <a:ext cx="681228" cy="2637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Feed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9872472" y="212667"/>
            <a:ext cx="681228" cy="263768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+mn-ea"/>
              </a:rPr>
              <a:t>Calendar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287391" y="2054038"/>
            <a:ext cx="4927729" cy="2461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Job Fair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82881" y="5173760"/>
            <a:ext cx="263229" cy="2461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8058428" y="4057128"/>
            <a:ext cx="3661132" cy="263768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+mn-ea"/>
              </a:rPr>
              <a:t>유럽 여행    </a:t>
            </a:r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170" b="89434" l="2727" r="972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619" y="226191"/>
            <a:ext cx="214822" cy="25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2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1570677" y="263769"/>
            <a:ext cx="281354" cy="158261"/>
            <a:chOff x="2145323" y="738554"/>
            <a:chExt cx="281354" cy="15826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145323" y="738554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145323" y="817685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145323" y="896815"/>
              <a:ext cx="281354" cy="0"/>
            </a:xfrm>
            <a:prstGeom prst="line">
              <a:avLst/>
            </a:prstGeom>
            <a:ln w="38100">
              <a:solidFill>
                <a:srgbClr val="0096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연결선 15"/>
          <p:cNvCxnSpPr/>
          <p:nvPr/>
        </p:nvCxnSpPr>
        <p:spPr>
          <a:xfrm>
            <a:off x="2990849" y="1300480"/>
            <a:ext cx="872871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01219" y="863327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2020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년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월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990849" y="1402078"/>
          <a:ext cx="8782102" cy="5324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86">
                  <a:extLst>
                    <a:ext uri="{9D8B030D-6E8A-4147-A177-3AD203B41FA5}">
                      <a16:colId xmlns:a16="http://schemas.microsoft.com/office/drawing/2014/main" val="163340417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2094271955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2992249330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1817444685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556639945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4237585538"/>
                    </a:ext>
                  </a:extLst>
                </a:gridCol>
                <a:gridCol w="1254586">
                  <a:extLst>
                    <a:ext uri="{9D8B030D-6E8A-4147-A177-3AD203B41FA5}">
                      <a16:colId xmlns:a16="http://schemas.microsoft.com/office/drawing/2014/main" val="2425684175"/>
                    </a:ext>
                  </a:extLst>
                </a:gridCol>
              </a:tblGrid>
              <a:tr h="375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일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월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화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수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목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금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토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203784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29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30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31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628885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6</a:t>
                      </a:r>
                    </a:p>
                    <a:p>
                      <a:pPr latinLnBrk="1"/>
                      <a:r>
                        <a:rPr lang="en-US" altLang="ko-KR" sz="2000" b="1" dirty="0" smtClean="0">
                          <a:solidFill>
                            <a:schemeClr val="accent4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en-US" altLang="ko-KR" sz="2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Conference</a:t>
                      </a:r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8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알고리즘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+3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건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150444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15</a:t>
                      </a:r>
                    </a:p>
                    <a:p>
                      <a:pPr latinLnBrk="1"/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알고리즘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146789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알고리즘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23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24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155947"/>
                  </a:ext>
                </a:extLst>
              </a:tr>
              <a:tr h="989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26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27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28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29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알고리즘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30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31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arlow Solid Italic" panose="04030604020F02020D02" pitchFamily="82" charset="0"/>
                          <a:ea typeface="나눔바른고딕" panose="020B0603020101020101" pitchFamily="50" charset="-127"/>
                        </a:rPr>
                        <a:t>1</a:t>
                      </a:r>
                      <a:endParaRPr lang="en-US" altLang="ko-KR" sz="14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arlow Solid Italic" panose="04030604020F02020D02" pitchFamily="82" charset="0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086691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/>
        </p:nvSpPr>
        <p:spPr>
          <a:xfrm>
            <a:off x="2990850" y="5042253"/>
            <a:ext cx="3710370" cy="228599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유럽 여행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058428" y="4057128"/>
            <a:ext cx="3661132" cy="263768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+mn-ea"/>
              </a:rPr>
              <a:t>유럽 여행    </a:t>
            </a:r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71907" y="862060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《 〈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058428" y="862060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〉 》</a:t>
            </a:r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7004" y1="4054" x2="37004" y2="40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381" y="946914"/>
            <a:ext cx="264592" cy="258764"/>
          </a:xfrm>
          <a:prstGeom prst="rect">
            <a:avLst/>
          </a:prstGeom>
        </p:spPr>
      </p:pic>
      <p:cxnSp>
        <p:nvCxnSpPr>
          <p:cNvPr id="36" name="직선 연결선 35"/>
          <p:cNvCxnSpPr/>
          <p:nvPr/>
        </p:nvCxnSpPr>
        <p:spPr>
          <a:xfrm>
            <a:off x="280331" y="3361634"/>
            <a:ext cx="24045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8067" y="3077141"/>
            <a:ext cx="735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 일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8067" y="3318692"/>
            <a:ext cx="21965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27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화</a:t>
            </a:r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·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스키장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28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수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·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스키장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월 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29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수</a:t>
            </a:r>
            <a:r>
              <a:rPr lang="en-US" altLang="ko-KR" sz="1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2400" b="1" dirty="0">
                <a:solidFill>
                  <a:schemeClr val="accent5"/>
                </a:solidFill>
                <a:latin typeface="+mn-ea"/>
              </a:rPr>
              <a:t>·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알고리즘</a:t>
            </a:r>
          </a:p>
          <a:p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0331" y="5181255"/>
            <a:ext cx="263229" cy="2461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80331" y="4995674"/>
            <a:ext cx="24045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8067" y="4711181"/>
            <a:ext cx="2196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필터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3560" y="5167453"/>
            <a:ext cx="972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Conference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80331" y="5488321"/>
            <a:ext cx="263229" cy="246184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43560" y="5474519"/>
            <a:ext cx="777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Vacation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80331" y="5826202"/>
            <a:ext cx="263229" cy="24618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43560" y="5812400"/>
            <a:ext cx="5736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Study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80331" y="6161584"/>
            <a:ext cx="263229" cy="246184"/>
          </a:xfrm>
          <a:prstGeom prst="round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3560" y="6147782"/>
            <a:ext cx="6511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Hobby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849" y="921549"/>
            <a:ext cx="2510790" cy="298312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 rot="16200000">
            <a:off x="2401389" y="3093430"/>
            <a:ext cx="244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〉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200000">
            <a:off x="2401389" y="4738590"/>
            <a:ext cx="244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〉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287392" y="6038492"/>
            <a:ext cx="2413828" cy="24618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1"/>
                </a:solidFill>
                <a:latin typeface="+mn-ea"/>
              </a:rPr>
              <a:t>스키장</a:t>
            </a:r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833609" y="935115"/>
            <a:ext cx="1535755" cy="2637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+mn-ea"/>
              </a:rPr>
              <a:t>일정 검색</a:t>
            </a:r>
            <a:endParaRPr lang="ko-KR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01980" y="1323224"/>
            <a:ext cx="1921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SSAFY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71040" y="1888553"/>
            <a:ext cx="6028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239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팔로워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82239" y="1888553"/>
            <a:ext cx="6028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237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팔로잉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5091" y="1888553"/>
            <a:ext cx="9056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이달 일정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0331" y="2531570"/>
            <a:ext cx="2196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안녕하세요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싸피인이에요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80331" y="1242113"/>
            <a:ext cx="613310" cy="518592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34" y="316890"/>
            <a:ext cx="1545120" cy="503335"/>
          </a:xfrm>
          <a:prstGeom prst="rect">
            <a:avLst/>
          </a:prstGeom>
        </p:spPr>
      </p:pic>
      <p:sp>
        <p:nvSpPr>
          <p:cNvPr id="63" name="모서리가 둥근 직사각형 62"/>
          <p:cNvSpPr/>
          <p:nvPr/>
        </p:nvSpPr>
        <p:spPr>
          <a:xfrm>
            <a:off x="10698405" y="212667"/>
            <a:ext cx="681228" cy="2637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Feed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9923627" y="212667"/>
            <a:ext cx="681228" cy="263768"/>
          </a:xfrm>
          <a:prstGeom prst="roundRect">
            <a:avLst/>
          </a:prstGeom>
          <a:solidFill>
            <a:srgbClr val="00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+mn-ea"/>
              </a:rPr>
              <a:t>Calendar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287391" y="2054038"/>
            <a:ext cx="4927729" cy="2461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Job Fair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09190" y="1941691"/>
            <a:ext cx="3911004" cy="3532828"/>
          </a:xfrm>
          <a:prstGeom prst="rect">
            <a:avLst/>
          </a:prstGeom>
        </p:spPr>
      </p:pic>
      <p:sp>
        <p:nvSpPr>
          <p:cNvPr id="68" name="모서리가 둥근 직사각형 67"/>
          <p:cNvSpPr/>
          <p:nvPr/>
        </p:nvSpPr>
        <p:spPr>
          <a:xfrm>
            <a:off x="3633193" y="5860096"/>
            <a:ext cx="386080" cy="212290"/>
          </a:xfrm>
          <a:prstGeom prst="roundRect">
            <a:avLst/>
          </a:prstGeom>
          <a:solidFill>
            <a:srgbClr val="9CD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009689"/>
                </a:solidFill>
              </a:rPr>
              <a:t>참석</a:t>
            </a:r>
            <a:endParaRPr lang="ko-KR" altLang="en-US" sz="700" dirty="0">
              <a:solidFill>
                <a:srgbClr val="009689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170" b="89434" l="2727" r="972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619" y="226191"/>
            <a:ext cx="214822" cy="258764"/>
          </a:xfrm>
          <a:prstGeom prst="rect">
            <a:avLst/>
          </a:prstGeom>
        </p:spPr>
      </p:pic>
      <p:grpSp>
        <p:nvGrpSpPr>
          <p:cNvPr id="73" name="그룹 72"/>
          <p:cNvGrpSpPr/>
          <p:nvPr/>
        </p:nvGrpSpPr>
        <p:grpSpPr>
          <a:xfrm>
            <a:off x="5201920" y="4320896"/>
            <a:ext cx="4013200" cy="1826886"/>
            <a:chOff x="5201920" y="4320896"/>
            <a:chExt cx="4013200" cy="1826886"/>
          </a:xfrm>
        </p:grpSpPr>
        <p:sp>
          <p:nvSpPr>
            <p:cNvPr id="74" name="직사각형 73"/>
            <p:cNvSpPr/>
            <p:nvPr/>
          </p:nvSpPr>
          <p:spPr>
            <a:xfrm>
              <a:off x="5501639" y="4754880"/>
              <a:ext cx="1249615" cy="975360"/>
            </a:xfrm>
            <a:prstGeom prst="rect">
              <a:avLst/>
            </a:prstGeom>
            <a:solidFill>
              <a:srgbClr val="9CD6D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201920" y="4320896"/>
              <a:ext cx="2763520" cy="1826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5389880" y="4703687"/>
              <a:ext cx="2413000" cy="0"/>
            </a:xfrm>
            <a:prstGeom prst="line">
              <a:avLst/>
            </a:prstGeom>
            <a:ln w="9525">
              <a:solidFill>
                <a:srgbClr val="9CD6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모서리가 둥근 직사각형 76"/>
            <p:cNvSpPr/>
            <p:nvPr/>
          </p:nvSpPr>
          <p:spPr>
            <a:xfrm>
              <a:off x="8058428" y="4995674"/>
              <a:ext cx="1156692" cy="263768"/>
            </a:xfrm>
            <a:prstGeom prst="roundRect">
              <a:avLst/>
            </a:prstGeom>
            <a:solidFill>
              <a:srgbClr val="9CD6D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110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제목 없음</a:t>
              </a:r>
              <a:r>
                <a:rPr lang="en-US" altLang="ko-KR" sz="110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)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317186" y="4411062"/>
              <a:ext cx="21461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일정 입력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389880" y="4986344"/>
              <a:ext cx="2428240" cy="911186"/>
            </a:xfrm>
            <a:prstGeom prst="rect">
              <a:avLst/>
            </a:prstGeom>
          </p:spPr>
        </p:pic>
        <p:sp>
          <p:nvSpPr>
            <p:cNvPr id="80" name="모서리가 둥근 직사각형 79"/>
            <p:cNvSpPr/>
            <p:nvPr/>
          </p:nvSpPr>
          <p:spPr>
            <a:xfrm>
              <a:off x="7463294" y="5826202"/>
              <a:ext cx="386080" cy="212290"/>
            </a:xfrm>
            <a:prstGeom prst="roundRect">
              <a:avLst/>
            </a:prstGeom>
            <a:solidFill>
              <a:srgbClr val="9CD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bg2">
                      <a:lumMod val="50000"/>
                    </a:schemeClr>
                  </a:solidFill>
                </a:rPr>
                <a:t>저장</a:t>
              </a:r>
              <a:endParaRPr lang="ko-KR" altLang="en-US" sz="7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89879" y="4834556"/>
              <a:ext cx="16471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bg2">
                      <a:lumMod val="50000"/>
                    </a:schemeClr>
                  </a:solidFill>
                </a:rPr>
                <a:t>        필터</a:t>
              </a:r>
              <a:endParaRPr lang="ko-KR" altLang="en-US" sz="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6796352" y="4826861"/>
              <a:ext cx="2444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〈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5440785" y="4874165"/>
              <a:ext cx="121706" cy="107432"/>
            </a:xfrm>
            <a:prstGeom prst="roundRect">
              <a:avLst/>
            </a:prstGeom>
            <a:solidFill>
              <a:srgbClr val="9CD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07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3601</TotalTime>
  <Words>2108</Words>
  <Application>Microsoft Office PowerPoint</Application>
  <PresentationFormat>와이드스크린</PresentationFormat>
  <Paragraphs>1046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나눔바른고딕</vt:lpstr>
      <vt:lpstr>맑은 고딕</vt:lpstr>
      <vt:lpstr>Arial</vt:lpstr>
      <vt:lpstr>Harlow Solid Italic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Dohee Yun</dc:creator>
  <cp:lastModifiedBy>multicampus</cp:lastModifiedBy>
  <cp:revision>57</cp:revision>
  <dcterms:created xsi:type="dcterms:W3CDTF">2020-01-14T07:37:41Z</dcterms:created>
  <dcterms:modified xsi:type="dcterms:W3CDTF">2020-01-22T02:27:19Z</dcterms:modified>
</cp:coreProperties>
</file>