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64" r:id="rId2"/>
    <p:sldId id="425" r:id="rId3"/>
    <p:sldId id="426" r:id="rId4"/>
    <p:sldId id="428" r:id="rId5"/>
    <p:sldId id="429" r:id="rId6"/>
    <p:sldId id="430" r:id="rId7"/>
    <p:sldId id="431" r:id="rId8"/>
    <p:sldId id="432" r:id="rId9"/>
    <p:sldId id="433" r:id="rId10"/>
    <p:sldId id="434" r:id="rId11"/>
    <p:sldId id="435" r:id="rId12"/>
    <p:sldId id="436" r:id="rId13"/>
    <p:sldId id="437" r:id="rId14"/>
    <p:sldId id="438" r:id="rId15"/>
    <p:sldId id="439" r:id="rId16"/>
    <p:sldId id="440" r:id="rId17"/>
    <p:sldId id="453" r:id="rId18"/>
    <p:sldId id="446" r:id="rId19"/>
    <p:sldId id="447" r:id="rId20"/>
    <p:sldId id="448" r:id="rId21"/>
    <p:sldId id="449" r:id="rId22"/>
    <p:sldId id="497" r:id="rId23"/>
    <p:sldId id="456" r:id="rId24"/>
    <p:sldId id="457" r:id="rId25"/>
    <p:sldId id="498" r:id="rId26"/>
    <p:sldId id="458" r:id="rId27"/>
    <p:sldId id="459" r:id="rId28"/>
    <p:sldId id="460" r:id="rId29"/>
    <p:sldId id="461" r:id="rId30"/>
    <p:sldId id="462" r:id="rId31"/>
    <p:sldId id="463"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 id="483" r:id="rId48"/>
    <p:sldId id="492" r:id="rId49"/>
    <p:sldId id="493" r:id="rId50"/>
    <p:sldId id="494" r:id="rId51"/>
    <p:sldId id="452" r:id="rId52"/>
    <p:sldId id="496"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vid"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3165"/>
  </p:normalViewPr>
  <p:slideViewPr>
    <p:cSldViewPr snapToGrid="0" snapToObjects="1">
      <p:cViewPr varScale="1">
        <p:scale>
          <a:sx n="84" d="100"/>
          <a:sy n="84" d="100"/>
        </p:scale>
        <p:origin x="93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A53EDF-5B8A-4FDA-AEA3-BE8C232FB7A8}" type="datetimeFigureOut">
              <a:rPr lang="en-US" smtClean="0"/>
              <a:pPr/>
              <a:t>11/22/17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3DB53-F6BD-4BD1-9891-2849081DB535}" type="slidenum">
              <a:rPr lang="en-US" smtClean="0"/>
              <a:pPr/>
              <a:t>‹#›</a:t>
            </a:fld>
            <a:endParaRPr lang="en-US"/>
          </a:p>
        </p:txBody>
      </p:sp>
    </p:spTree>
    <p:extLst>
      <p:ext uri="{BB962C8B-B14F-4D97-AF65-F5344CB8AC3E}">
        <p14:creationId xmlns:p14="http://schemas.microsoft.com/office/powerpoint/2010/main" val="328243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Rot="1" noChangeAspect="1" noChangeArrowheads="1" noTextEdit="1"/>
          </p:cNvSpPr>
          <p:nvPr>
            <p:ph type="sldImg"/>
          </p:nvPr>
        </p:nvSpPr>
        <p:spPr>
          <a:ln/>
        </p:spPr>
      </p:sp>
      <p:sp>
        <p:nvSpPr>
          <p:cNvPr id="15363"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6465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9537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3423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20799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00551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7870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284088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126764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511478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141228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46128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98699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2231455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1701398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2799967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272873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4224172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202037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3277859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199219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3046987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1005318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80613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1960833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454950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3209193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2830388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Calibri" pitchFamily="34" charset="0"/>
            </a:endParaRPr>
          </a:p>
        </p:txBody>
      </p:sp>
    </p:spTree>
    <p:extLst>
      <p:ext uri="{BB962C8B-B14F-4D97-AF65-F5344CB8AC3E}">
        <p14:creationId xmlns:p14="http://schemas.microsoft.com/office/powerpoint/2010/main" val="1644278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0658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91054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3605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9643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06168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6842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2D1ACF-96A9-074B-AFA9-86D017054566}" type="datetimeFigureOut">
              <a:rPr lang="en-US" smtClean="0"/>
              <a:pPr/>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78809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D1ACF-96A9-074B-AFA9-86D017054566}" type="datetimeFigureOut">
              <a:rPr lang="en-US" smtClean="0"/>
              <a:pPr/>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363402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D1ACF-96A9-074B-AFA9-86D017054566}" type="datetimeFigureOut">
              <a:rPr lang="en-US" smtClean="0"/>
              <a:pPr/>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39279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D1ACF-96A9-074B-AFA9-86D017054566}" type="datetimeFigureOut">
              <a:rPr lang="en-US" smtClean="0"/>
              <a:pPr/>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49395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D1ACF-96A9-074B-AFA9-86D017054566}" type="datetimeFigureOut">
              <a:rPr lang="en-US" smtClean="0"/>
              <a:pPr/>
              <a:t>11/22/17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426112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2D1ACF-96A9-074B-AFA9-86D017054566}" type="datetimeFigureOut">
              <a:rPr lang="en-US" smtClean="0"/>
              <a:pPr/>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13384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2D1ACF-96A9-074B-AFA9-86D017054566}" type="datetimeFigureOut">
              <a:rPr lang="en-US" smtClean="0"/>
              <a:pPr/>
              <a:t>11/22/17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294352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2D1ACF-96A9-074B-AFA9-86D017054566}" type="datetimeFigureOut">
              <a:rPr lang="en-US" smtClean="0"/>
              <a:pPr/>
              <a:t>11/22/17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240561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D1ACF-96A9-074B-AFA9-86D017054566}" type="datetimeFigureOut">
              <a:rPr lang="en-US" smtClean="0"/>
              <a:pPr/>
              <a:t>11/22/17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573462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D1ACF-96A9-074B-AFA9-86D017054566}" type="datetimeFigureOut">
              <a:rPr lang="en-US" smtClean="0"/>
              <a:pPr/>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58024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D1ACF-96A9-074B-AFA9-86D017054566}" type="datetimeFigureOut">
              <a:rPr lang="en-US" smtClean="0"/>
              <a:pPr/>
              <a:t>11/22/17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29F75-9203-DB45-8BDB-E258DD9EBA1F}" type="slidenum">
              <a:rPr lang="en-US" smtClean="0"/>
              <a:pPr/>
              <a:t>‹#›</a:t>
            </a:fld>
            <a:endParaRPr lang="en-US"/>
          </a:p>
        </p:txBody>
      </p:sp>
    </p:spTree>
    <p:extLst>
      <p:ext uri="{BB962C8B-B14F-4D97-AF65-F5344CB8AC3E}">
        <p14:creationId xmlns:p14="http://schemas.microsoft.com/office/powerpoint/2010/main" val="4290347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D1ACF-96A9-074B-AFA9-86D017054566}" type="datetimeFigureOut">
              <a:rPr lang="en-US" smtClean="0"/>
              <a:pPr/>
              <a:t>11/22/17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29F75-9203-DB45-8BDB-E258DD9EBA1F}" type="slidenum">
              <a:rPr lang="en-US" smtClean="0"/>
              <a:pPr/>
              <a:t>‹#›</a:t>
            </a:fld>
            <a:endParaRPr lang="en-US"/>
          </a:p>
        </p:txBody>
      </p:sp>
    </p:spTree>
    <p:extLst>
      <p:ext uri="{BB962C8B-B14F-4D97-AF65-F5344CB8AC3E}">
        <p14:creationId xmlns:p14="http://schemas.microsoft.com/office/powerpoint/2010/main" val="201962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4.bin"/><Relationship Id="rId5" Type="http://schemas.openxmlformats.org/officeDocument/2006/relationships/image" Target="../media/image10.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Macintosh%20HD:Users:richardlarson:Desktop:NIH%20Grant:Retirement%20paper:Little's%20Law%20Full%20Draft%2001-20.doc!OLE_LINK4" TargetMode="External"/><Relationship Id="rId5" Type="http://schemas.openxmlformats.org/officeDocument/2006/relationships/image" Target="../media/image12.png"/><Relationship Id="rId6" Type="http://schemas.openxmlformats.org/officeDocument/2006/relationships/oleObject" Target="../embeddings/oleObject5.bin"/><Relationship Id="rId7" Type="http://schemas.openxmlformats.org/officeDocument/2006/relationships/image" Target="../media/image13.png"/><Relationship Id="rId8" Type="http://schemas.openxmlformats.org/officeDocument/2006/relationships/oleObject" Target="../embeddings/oleObject6.bin"/><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4.png"/><Relationship Id="rId6" Type="http://schemas.openxmlformats.org/officeDocument/2006/relationships/image" Target="../media/image5.jpe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2.bin"/><Relationship Id="rId5" Type="http://schemas.openxmlformats.org/officeDocument/2006/relationships/image" Target="../media/image9.png"/><Relationship Id="rId6" Type="http://schemas.openxmlformats.org/officeDocument/2006/relationships/oleObject" Target="../embeddings/oleObject3.bin"/><Relationship Id="rId7" Type="http://schemas.openxmlformats.org/officeDocument/2006/relationships/image" Target="../media/image10.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81000"/>
            <a:ext cx="8915400" cy="3048000"/>
          </a:xfrm>
        </p:spPr>
        <p:txBody>
          <a:bodyPr>
            <a:normAutofit/>
          </a:bodyPr>
          <a:lstStyle/>
          <a:p>
            <a:r>
              <a:rPr lang="en-US" sz="4800" b="1" dirty="0" smtClean="0"/>
              <a:t>Case Study:  Modeling for </a:t>
            </a:r>
            <a:br>
              <a:rPr lang="en-US" sz="4800" b="1" dirty="0" smtClean="0"/>
            </a:br>
            <a:r>
              <a:rPr lang="en-US" sz="4800" b="1" dirty="0" smtClean="0"/>
              <a:t>Science Workforce Analysis</a:t>
            </a:r>
            <a:endParaRPr lang="en-US" sz="4800" dirty="0"/>
          </a:p>
        </p:txBody>
      </p:sp>
      <p:sp>
        <p:nvSpPr>
          <p:cNvPr id="3" name="Subtitle 2"/>
          <p:cNvSpPr>
            <a:spLocks noGrp="1"/>
          </p:cNvSpPr>
          <p:nvPr>
            <p:ph type="subTitle" idx="1"/>
          </p:nvPr>
        </p:nvSpPr>
        <p:spPr>
          <a:xfrm>
            <a:off x="609600" y="2413000"/>
            <a:ext cx="8001000" cy="3336493"/>
          </a:xfrm>
        </p:spPr>
        <p:txBody>
          <a:bodyPr>
            <a:normAutofit fontScale="70000" lnSpcReduction="20000"/>
          </a:bodyPr>
          <a:lstStyle/>
          <a:p>
            <a:r>
              <a:rPr lang="en-US" b="1" dirty="0" smtClean="0">
                <a:solidFill>
                  <a:schemeClr val="tx2"/>
                </a:solidFill>
              </a:rPr>
              <a:t>Richard C. Larson  </a:t>
            </a:r>
            <a:endParaRPr lang="en-US" dirty="0" smtClean="0">
              <a:solidFill>
                <a:schemeClr val="tx2"/>
              </a:solidFill>
            </a:endParaRPr>
          </a:p>
          <a:p>
            <a:r>
              <a:rPr lang="en-US" b="1" dirty="0" smtClean="0">
                <a:solidFill>
                  <a:schemeClr val="accent6">
                    <a:lumMod val="50000"/>
                  </a:schemeClr>
                </a:solidFill>
              </a:rPr>
              <a:t>Massachusetts </a:t>
            </a:r>
            <a:r>
              <a:rPr lang="en-US" b="1" dirty="0">
                <a:solidFill>
                  <a:schemeClr val="accent6">
                    <a:lumMod val="50000"/>
                  </a:schemeClr>
                </a:solidFill>
              </a:rPr>
              <a:t>Institute of </a:t>
            </a:r>
            <a:r>
              <a:rPr lang="en-US" b="1" dirty="0" smtClean="0">
                <a:solidFill>
                  <a:schemeClr val="accent6">
                    <a:lumMod val="50000"/>
                  </a:schemeClr>
                </a:solidFill>
              </a:rPr>
              <a:t>Technology</a:t>
            </a:r>
          </a:p>
          <a:p>
            <a:endParaRPr lang="en-US" b="1" dirty="0" smtClean="0">
              <a:solidFill>
                <a:schemeClr val="accent6">
                  <a:lumMod val="50000"/>
                </a:schemeClr>
              </a:solidFill>
            </a:endParaRPr>
          </a:p>
          <a:p>
            <a:r>
              <a:rPr lang="en-US" b="1" dirty="0" smtClean="0">
                <a:solidFill>
                  <a:schemeClr val="accent1">
                    <a:lumMod val="50000"/>
                  </a:schemeClr>
                </a:solidFill>
              </a:rPr>
              <a:t>(with Prof. </a:t>
            </a:r>
            <a:r>
              <a:rPr lang="en-US" b="1" dirty="0" err="1" smtClean="0">
                <a:solidFill>
                  <a:schemeClr val="accent1">
                    <a:lumMod val="50000"/>
                  </a:schemeClr>
                </a:solidFill>
              </a:rPr>
              <a:t>Navid</a:t>
            </a:r>
            <a:r>
              <a:rPr lang="en-US" b="1" dirty="0" smtClean="0">
                <a:solidFill>
                  <a:schemeClr val="accent1">
                    <a:lumMod val="50000"/>
                  </a:schemeClr>
                </a:solidFill>
              </a:rPr>
              <a:t> </a:t>
            </a:r>
            <a:r>
              <a:rPr lang="en-US" b="1" dirty="0" err="1" smtClean="0">
                <a:solidFill>
                  <a:schemeClr val="accent1">
                    <a:lumMod val="50000"/>
                  </a:schemeClr>
                </a:solidFill>
              </a:rPr>
              <a:t>Ghaffarzadegan</a:t>
            </a:r>
            <a:r>
              <a:rPr lang="en-US" b="1" dirty="0" smtClean="0">
                <a:solidFill>
                  <a:schemeClr val="accent1">
                    <a:lumMod val="50000"/>
                  </a:schemeClr>
                </a:solidFill>
              </a:rPr>
              <a:t> </a:t>
            </a:r>
          </a:p>
          <a:p>
            <a:r>
              <a:rPr lang="en-US" b="1" dirty="0" smtClean="0">
                <a:solidFill>
                  <a:schemeClr val="accent6">
                    <a:lumMod val="50000"/>
                  </a:schemeClr>
                </a:solidFill>
              </a:rPr>
              <a:t>Virginia Tech University)</a:t>
            </a:r>
          </a:p>
          <a:p>
            <a:endParaRPr lang="en-US" b="1" dirty="0" smtClean="0">
              <a:solidFill>
                <a:schemeClr val="accent6">
                  <a:lumMod val="50000"/>
                </a:schemeClr>
              </a:solidFill>
            </a:endParaRPr>
          </a:p>
          <a:p>
            <a:r>
              <a:rPr lang="en-US" b="1" dirty="0" smtClean="0"/>
              <a:t>Scientific Workforce Analysis and Modeling </a:t>
            </a:r>
          </a:p>
          <a:p>
            <a:r>
              <a:rPr lang="en-US" altLang="en-US" b="1" dirty="0">
                <a:ea typeface="ＭＳ Ｐゴシック" charset="-128"/>
              </a:rPr>
              <a:t>1.203J, 15.073J, IDS.700 </a:t>
            </a:r>
            <a:endParaRPr lang="en-US" altLang="en-US" b="1" dirty="0" smtClean="0">
              <a:ea typeface="ＭＳ Ｐゴシック" charset="-128"/>
            </a:endParaRPr>
          </a:p>
          <a:p>
            <a:r>
              <a:rPr lang="en-US" b="1" smtClean="0">
                <a:solidFill>
                  <a:schemeClr val="accent6">
                    <a:lumMod val="50000"/>
                  </a:schemeClr>
                </a:solidFill>
              </a:rPr>
              <a:t>November 22, 2017</a:t>
            </a:r>
            <a:endParaRPr lang="en-US" b="1" dirty="0" smtClean="0">
              <a:solidFill>
                <a:schemeClr val="accent6">
                  <a:lumMod val="50000"/>
                </a:schemeClr>
              </a:solidFill>
            </a:endParaRPr>
          </a:p>
          <a:p>
            <a:endParaRPr lang="en-US" dirty="0" smtClean="0"/>
          </a:p>
        </p:txBody>
      </p:sp>
      <p:pic>
        <p:nvPicPr>
          <p:cNvPr id="6" name="Picture 5" descr="Unknown.jpeg"/>
          <p:cNvPicPr>
            <a:picLocks noChangeAspect="1"/>
          </p:cNvPicPr>
          <p:nvPr/>
        </p:nvPicPr>
        <p:blipFill>
          <a:blip r:embed="rId2"/>
          <a:stretch>
            <a:fillRect/>
          </a:stretch>
        </p:blipFill>
        <p:spPr>
          <a:xfrm>
            <a:off x="1" y="5749493"/>
            <a:ext cx="2955636" cy="904935"/>
          </a:xfrm>
          <a:prstGeom prst="rect">
            <a:avLst/>
          </a:prstGeom>
        </p:spPr>
      </p:pic>
    </p:spTree>
    <p:extLst>
      <p:ext uri="{BB962C8B-B14F-4D97-AF65-F5344CB8AC3E}">
        <p14:creationId xmlns:p14="http://schemas.microsoft.com/office/powerpoint/2010/main" val="2777053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lstStyle/>
          <a:p>
            <a:r>
              <a:rPr lang="en-US" smtClean="0"/>
              <a:t>Applied to University Faculties…</a:t>
            </a:r>
          </a:p>
        </p:txBody>
      </p:sp>
      <p:sp>
        <p:nvSpPr>
          <p:cNvPr id="30724" name="Content Placeholder 2"/>
          <p:cNvSpPr>
            <a:spLocks noGrp="1"/>
          </p:cNvSpPr>
          <p:nvPr>
            <p:ph idx="1"/>
          </p:nvPr>
        </p:nvSpPr>
        <p:spPr/>
        <p:txBody>
          <a:bodyPr/>
          <a:lstStyle/>
          <a:p>
            <a:r>
              <a:rPr lang="en-US" i="1" smtClean="0"/>
              <a:t>L </a:t>
            </a:r>
            <a:r>
              <a:rPr lang="en-US" smtClean="0"/>
              <a:t>≡ the time-average number of tenure-track faculty members employed by the university;</a:t>
            </a:r>
          </a:p>
          <a:p>
            <a:r>
              <a:rPr lang="en-US" smtClean="0"/>
              <a:t>   ≡ average annual rate at which new tenure-track faculty members join the faculty; and </a:t>
            </a:r>
          </a:p>
          <a:p>
            <a:r>
              <a:rPr lang="en-US" i="1" smtClean="0"/>
              <a:t>W </a:t>
            </a:r>
            <a:r>
              <a:rPr lang="en-US" smtClean="0"/>
              <a:t>≡ the average number of years spent on the faculty by a newly hired assistant professor.</a:t>
            </a:r>
          </a:p>
          <a:p>
            <a:endParaRPr lang="en-US" smtClean="0"/>
          </a:p>
        </p:txBody>
      </p:sp>
      <p:graphicFrame>
        <p:nvGraphicFramePr>
          <p:cNvPr id="30722" name="Object 2"/>
          <p:cNvGraphicFramePr>
            <a:graphicFrameLocks noChangeAspect="1"/>
          </p:cNvGraphicFramePr>
          <p:nvPr/>
        </p:nvGraphicFramePr>
        <p:xfrm>
          <a:off x="744538" y="2809875"/>
          <a:ext cx="363537" cy="400050"/>
        </p:xfrm>
        <a:graphic>
          <a:graphicData uri="http://schemas.openxmlformats.org/presentationml/2006/ole">
            <mc:AlternateContent xmlns:mc="http://schemas.openxmlformats.org/markup-compatibility/2006">
              <mc:Choice xmlns:v="urn:schemas-microsoft-com:vml" Requires="v">
                <p:oleObj spid="_x0000_s99338" name="Equation" r:id="rId4" imgW="127000" imgH="139700" progId="Equation.3">
                  <p:embed/>
                </p:oleObj>
              </mc:Choice>
              <mc:Fallback>
                <p:oleObj name="Equation" r:id="rId4" imgW="127000" imgH="139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538" y="2809875"/>
                        <a:ext cx="36353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774700" y="846138"/>
            <a:ext cx="6527800" cy="1143000"/>
          </a:xfrm>
        </p:spPr>
        <p:txBody>
          <a:bodyPr/>
          <a:lstStyle/>
          <a:p>
            <a:r>
              <a:rPr lang="en-US" smtClean="0"/>
              <a:t>Applying Little’s Law</a:t>
            </a:r>
          </a:p>
        </p:txBody>
      </p:sp>
      <p:sp>
        <p:nvSpPr>
          <p:cNvPr id="32771" name="Content Placeholder 2"/>
          <p:cNvSpPr>
            <a:spLocks noGrp="1"/>
          </p:cNvSpPr>
          <p:nvPr>
            <p:ph idx="1"/>
          </p:nvPr>
        </p:nvSpPr>
        <p:spPr>
          <a:xfrm>
            <a:off x="457200" y="2781300"/>
            <a:ext cx="8229600" cy="4525963"/>
          </a:xfrm>
        </p:spPr>
        <p:txBody>
          <a:bodyPr/>
          <a:lstStyle/>
          <a:p>
            <a:r>
              <a:rPr lang="en-US" smtClean="0"/>
              <a:t>To apply Little’s Law we need to estimate </a:t>
            </a:r>
            <a:r>
              <a:rPr lang="en-US" i="1" smtClean="0"/>
              <a:t>W</a:t>
            </a:r>
            <a:r>
              <a:rPr lang="en-US" smtClean="0"/>
              <a:t>, the average number of years spent on the faculty by a typical new assistant professor.  </a:t>
            </a:r>
          </a:p>
          <a:p>
            <a:r>
              <a:rPr lang="en-US" smtClean="0"/>
              <a:t> Think of the key decision points made for and by this faculty member as she/he proceeds through her/his career.  </a:t>
            </a:r>
          </a:p>
        </p:txBody>
      </p:sp>
      <p:pic>
        <p:nvPicPr>
          <p:cNvPr id="32772" name="Picture 3" descr="41432.jpeg"/>
          <p:cNvPicPr>
            <a:picLocks noChangeAspect="1"/>
          </p:cNvPicPr>
          <p:nvPr/>
        </p:nvPicPr>
        <p:blipFill>
          <a:blip r:embed="rId3"/>
          <a:srcRect/>
          <a:stretch>
            <a:fillRect/>
          </a:stretch>
        </p:blipFill>
        <p:spPr bwMode="auto">
          <a:xfrm>
            <a:off x="7302500" y="0"/>
            <a:ext cx="1841500" cy="2781300"/>
          </a:xfrm>
          <a:prstGeom prst="rect">
            <a:avLst/>
          </a:prstGeom>
          <a:noFill/>
          <a:ln w="9525">
            <a:noFill/>
            <a:miter lim="800000"/>
            <a:headEnd/>
            <a:tailEnd/>
          </a:ln>
        </p:spPr>
      </p:pic>
    </p:spTree>
  </p:cSld>
  <p:clrMapOvr>
    <a:masterClrMapping/>
  </p:clrMapOvr>
  <p:transition>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Key Decision Points</a:t>
            </a:r>
          </a:p>
        </p:txBody>
      </p:sp>
      <p:sp>
        <p:nvSpPr>
          <p:cNvPr id="3" name="Content Placeholder 2"/>
          <p:cNvSpPr>
            <a:spLocks noGrp="1"/>
          </p:cNvSpPr>
          <p:nvPr>
            <p:ph idx="1"/>
          </p:nvPr>
        </p:nvSpPr>
        <p:spPr>
          <a:xfrm>
            <a:off x="457200" y="1417638"/>
            <a:ext cx="8420100" cy="6246812"/>
          </a:xfrm>
        </p:spPr>
        <p:txBody>
          <a:bodyPr/>
          <a:lstStyle/>
          <a:p>
            <a:r>
              <a:rPr lang="en-US" smtClean="0"/>
              <a:t>At end of Year 2, reappointment as Assistant Professor without tenure. </a:t>
            </a:r>
          </a:p>
          <a:p>
            <a:r>
              <a:rPr lang="en-US" smtClean="0"/>
              <a:t>At end of Year 4, appointment as Associate Professor without tenure     (AWOT). </a:t>
            </a:r>
          </a:p>
          <a:p>
            <a:r>
              <a:rPr lang="en-US" smtClean="0"/>
              <a:t>At end of Year 7, appointment as Associate Professor with Tenure. </a:t>
            </a:r>
          </a:p>
          <a:p>
            <a:r>
              <a:rPr lang="en-US" smtClean="0"/>
              <a:t>Remaining on the faculty until retirement, not voluntarily departing from the university at some pre-retirement time.</a:t>
            </a:r>
          </a:p>
          <a:p>
            <a:r>
              <a:rPr lang="en-US" smtClean="0"/>
              <a:t>Retirement from the faculty.</a:t>
            </a:r>
          </a:p>
          <a:p>
            <a:endParaRPr lang="en-US" smtClean="0"/>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Details</a:t>
            </a:r>
          </a:p>
        </p:txBody>
      </p:sp>
      <p:sp>
        <p:nvSpPr>
          <p:cNvPr id="36867" name="Content Placeholder 2"/>
          <p:cNvSpPr>
            <a:spLocks noGrp="1"/>
          </p:cNvSpPr>
          <p:nvPr>
            <p:ph idx="1"/>
          </p:nvPr>
        </p:nvSpPr>
        <p:spPr/>
        <p:txBody>
          <a:bodyPr/>
          <a:lstStyle/>
          <a:p>
            <a:r>
              <a:rPr lang="en-US" i="1" smtClean="0"/>
              <a:t>P</a:t>
            </a:r>
            <a:r>
              <a:rPr lang="en-US" i="1" baseline="-25000" smtClean="0"/>
              <a:t>i</a:t>
            </a:r>
            <a:r>
              <a:rPr lang="en-US" i="1" smtClean="0"/>
              <a:t> </a:t>
            </a:r>
            <a:r>
              <a:rPr lang="en-US" smtClean="0"/>
              <a:t>= conditional probability that milestone </a:t>
            </a:r>
            <a:r>
              <a:rPr lang="en-US" i="1" smtClean="0"/>
              <a:t>i </a:t>
            </a:r>
            <a:r>
              <a:rPr lang="en-US" smtClean="0"/>
              <a:t>is achieved, given that milestone (</a:t>
            </a:r>
            <a:r>
              <a:rPr lang="en-US" i="1" smtClean="0"/>
              <a:t>i </a:t>
            </a:r>
            <a:r>
              <a:rPr lang="en-US" smtClean="0"/>
              <a:t>- 1) is achieved, </a:t>
            </a:r>
            <a:r>
              <a:rPr lang="en-US" i="1" smtClean="0"/>
              <a:t>i</a:t>
            </a:r>
            <a:r>
              <a:rPr lang="en-US" smtClean="0"/>
              <a:t>=1, 2, 3, 4, 5.</a:t>
            </a:r>
          </a:p>
          <a:p>
            <a:r>
              <a:rPr lang="en-US" i="1" smtClean="0"/>
              <a:t>Y</a:t>
            </a:r>
            <a:r>
              <a:rPr lang="en-US" i="1" baseline="-25000" smtClean="0"/>
              <a:t>i</a:t>
            </a:r>
            <a:r>
              <a:rPr lang="en-US" smtClean="0"/>
              <a:t> =  time from 1st appointment as assistant professor until milestone </a:t>
            </a:r>
            <a:r>
              <a:rPr lang="en-US" i="1" smtClean="0"/>
              <a:t>i</a:t>
            </a:r>
            <a:r>
              <a:rPr lang="en-US" smtClean="0"/>
              <a:t> is achieved.</a:t>
            </a:r>
          </a:p>
          <a:p>
            <a:endParaRPr lang="en-US" smtClean="0"/>
          </a:p>
        </p:txBody>
      </p:sp>
    </p:spTree>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87325" y="788988"/>
          <a:ext cx="8689975" cy="2784475"/>
        </p:xfrm>
        <a:graphic>
          <a:graphicData uri="http://schemas.openxmlformats.org/presentationml/2006/ole">
            <mc:AlternateContent xmlns:mc="http://schemas.openxmlformats.org/markup-compatibility/2006">
              <mc:Choice xmlns:v="urn:schemas-microsoft-com:vml" Requires="v">
                <p:oleObj spid="_x0000_s107540" name="Document" r:id="rId4" imgW="5626100" imgH="1803400" progId="Word.Document.12">
                  <p:link updateAutomatic="1"/>
                </p:oleObj>
              </mc:Choice>
              <mc:Fallback>
                <p:oleObj name="Document" r:id="rId4" imgW="5626100" imgH="1803400" progId="Word.Document.12">
                  <p:link updateAutomatic="1"/>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325" y="788988"/>
                        <a:ext cx="8689975" cy="27844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8915" name="Object 3"/>
          <p:cNvGraphicFramePr>
            <a:graphicFrameLocks noChangeAspect="1"/>
          </p:cNvGraphicFramePr>
          <p:nvPr/>
        </p:nvGraphicFramePr>
        <p:xfrm>
          <a:off x="2562225" y="4645025"/>
          <a:ext cx="10363200" cy="371475"/>
        </p:xfrm>
        <a:graphic>
          <a:graphicData uri="http://schemas.openxmlformats.org/presentationml/2006/ole">
            <mc:AlternateContent xmlns:mc="http://schemas.openxmlformats.org/markup-compatibility/2006">
              <mc:Choice xmlns:v="urn:schemas-microsoft-com:vml" Requires="v">
                <p:oleObj spid="_x0000_s107541" name="Equation" r:id="rId6" imgW="4965700" imgH="177800" progId="Equation.3">
                  <p:embed/>
                </p:oleObj>
              </mc:Choice>
              <mc:Fallback>
                <p:oleObj name="Equation" r:id="rId6" imgW="4965700" imgH="177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2225" y="4645025"/>
                        <a:ext cx="103632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916" name="Object 4"/>
          <p:cNvGraphicFramePr>
            <a:graphicFrameLocks noChangeAspect="1"/>
          </p:cNvGraphicFramePr>
          <p:nvPr/>
        </p:nvGraphicFramePr>
        <p:xfrm>
          <a:off x="-1219200" y="5384800"/>
          <a:ext cx="10363200" cy="371475"/>
        </p:xfrm>
        <a:graphic>
          <a:graphicData uri="http://schemas.openxmlformats.org/presentationml/2006/ole">
            <mc:AlternateContent xmlns:mc="http://schemas.openxmlformats.org/markup-compatibility/2006">
              <mc:Choice xmlns:v="urn:schemas-microsoft-com:vml" Requires="v">
                <p:oleObj spid="_x0000_s107542" name="Equation" r:id="rId8" imgW="4965700" imgH="177800" progId="Equation.3">
                  <p:embed/>
                </p:oleObj>
              </mc:Choice>
              <mc:Fallback>
                <p:oleObj name="Equation" r:id="rId8" imgW="4965700" imgH="1778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384800"/>
                        <a:ext cx="103632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 name="Rectangle 7"/>
          <p:cNvSpPr/>
          <p:nvPr/>
        </p:nvSpPr>
        <p:spPr>
          <a:xfrm>
            <a:off x="0" y="5384800"/>
            <a:ext cx="5287963" cy="371475"/>
          </a:xfrm>
          <a:prstGeom prst="rect">
            <a:avLst/>
          </a:prstGeom>
          <a:solidFill>
            <a:schemeClr val="bg1"/>
          </a:solidFill>
          <a:ln w="22225">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p:cNvPicPr>
          <p:nvPr/>
        </p:nvPicPr>
        <p:blipFill>
          <a:blip r:embed="rId3"/>
          <a:srcRect/>
          <a:stretch>
            <a:fillRect/>
          </a:stretch>
        </p:blipFill>
        <p:spPr bwMode="auto">
          <a:xfrm>
            <a:off x="139700" y="212725"/>
            <a:ext cx="9371013" cy="6345238"/>
          </a:xfrm>
          <a:prstGeom prst="rect">
            <a:avLst/>
          </a:prstGeom>
          <a:noFill/>
          <a:ln w="9525">
            <a:noFill/>
            <a:miter lim="800000"/>
            <a:headEnd/>
            <a:tailEnd/>
          </a:ln>
        </p:spPr>
      </p:pic>
      <p:sp>
        <p:nvSpPr>
          <p:cNvPr id="40963" name="Rectangle 3"/>
          <p:cNvSpPr>
            <a:spLocks noChangeArrowheads="1"/>
          </p:cNvSpPr>
          <p:nvPr/>
        </p:nvSpPr>
        <p:spPr bwMode="auto">
          <a:xfrm>
            <a:off x="663575" y="2914650"/>
            <a:ext cx="2049463" cy="693738"/>
          </a:xfrm>
          <a:prstGeom prst="rect">
            <a:avLst/>
          </a:prstGeom>
          <a:solidFill>
            <a:schemeClr val="accent1">
              <a:alpha val="34901"/>
            </a:schemeClr>
          </a:solidFill>
          <a:ln w="57150" cmpd="thinThick">
            <a:solidFill>
              <a:srgbClr val="FF0000"/>
            </a:solidFill>
            <a:miter lim="800000"/>
            <a:headEnd/>
            <a:tailEnd/>
          </a:ln>
        </p:spPr>
        <p:txBody>
          <a:bodyPr wrap="none" anchor="ctr">
            <a:prstTxWarp prst="textNoShape">
              <a:avLst/>
            </a:prstTxWarp>
          </a:bodyPr>
          <a:lstStyle/>
          <a:p>
            <a:endParaRPr lang="en-US"/>
          </a:p>
        </p:txBody>
      </p:sp>
      <p:sp>
        <p:nvSpPr>
          <p:cNvPr id="40964" name="Rectangle 4"/>
          <p:cNvSpPr>
            <a:spLocks noChangeArrowheads="1"/>
          </p:cNvSpPr>
          <p:nvPr/>
        </p:nvSpPr>
        <p:spPr bwMode="auto">
          <a:xfrm>
            <a:off x="139700" y="6051550"/>
            <a:ext cx="8193088" cy="506413"/>
          </a:xfrm>
          <a:prstGeom prst="rect">
            <a:avLst/>
          </a:prstGeom>
          <a:solidFill>
            <a:schemeClr val="accent1">
              <a:alpha val="25882"/>
            </a:schemeClr>
          </a:solidFill>
          <a:ln w="57150" cmpd="thinThick">
            <a:solidFill>
              <a:srgbClr val="008000"/>
            </a:solidFill>
            <a:miter lim="800000"/>
            <a:headEnd/>
            <a:tailEnd/>
          </a:ln>
        </p:spPr>
        <p:txBody>
          <a:bodyPr wrap="none" anchor="ctr">
            <a:prstTxWarp prst="textNoShape">
              <a:avLst/>
            </a:prstTxWarp>
          </a:bodyPr>
          <a:lstStyle/>
          <a:p>
            <a:endParaRPr lang="en-US"/>
          </a:p>
        </p:txBody>
      </p:sp>
      <p:sp>
        <p:nvSpPr>
          <p:cNvPr id="5" name="Rectangle 4"/>
          <p:cNvSpPr/>
          <p:nvPr/>
        </p:nvSpPr>
        <p:spPr>
          <a:xfrm>
            <a:off x="139700" y="212725"/>
            <a:ext cx="9004300" cy="108379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prism di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0964"/>
                                        </p:tgtEl>
                                        <p:attrNameLst>
                                          <p:attrName>style.visibility</p:attrName>
                                        </p:attrNameLst>
                                      </p:cBhvr>
                                      <p:to>
                                        <p:strVal val="visible"/>
                                      </p:to>
                                    </p:set>
                                    <p:animEffect transition="in" filter="dissolve">
                                      <p:cBhvr>
                                        <p:cTn id="11"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p:bldP spid="409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
          <p:cNvPicPr>
            <a:picLocks noChangeAspect="1"/>
          </p:cNvPicPr>
          <p:nvPr/>
        </p:nvPicPr>
        <p:blipFill>
          <a:blip r:embed="rId3"/>
          <a:srcRect/>
          <a:stretch>
            <a:fillRect/>
          </a:stretch>
        </p:blipFill>
        <p:spPr bwMode="auto">
          <a:xfrm>
            <a:off x="0" y="195263"/>
            <a:ext cx="8853488" cy="2451100"/>
          </a:xfrm>
          <a:prstGeom prst="rect">
            <a:avLst/>
          </a:prstGeom>
          <a:noFill/>
          <a:ln w="9525">
            <a:noFill/>
            <a:miter lim="800000"/>
            <a:headEnd/>
            <a:tailEnd/>
          </a:ln>
        </p:spPr>
      </p:pic>
      <p:pic>
        <p:nvPicPr>
          <p:cNvPr id="43011" name="Picture 2"/>
          <p:cNvPicPr>
            <a:picLocks noChangeAspect="1"/>
          </p:cNvPicPr>
          <p:nvPr/>
        </p:nvPicPr>
        <p:blipFill>
          <a:blip r:embed="rId4"/>
          <a:srcRect/>
          <a:stretch>
            <a:fillRect/>
          </a:stretch>
        </p:blipFill>
        <p:spPr bwMode="auto">
          <a:xfrm>
            <a:off x="-66675" y="2452688"/>
            <a:ext cx="9210675" cy="4405312"/>
          </a:xfrm>
          <a:prstGeom prst="rect">
            <a:avLst/>
          </a:prstGeom>
          <a:noFill/>
          <a:ln w="9525">
            <a:noFill/>
            <a:miter lim="800000"/>
            <a:headEnd/>
            <a:tailEnd/>
          </a:ln>
        </p:spPr>
      </p:pic>
      <p:sp>
        <p:nvSpPr>
          <p:cNvPr id="43012" name="Rectangle 4"/>
          <p:cNvSpPr>
            <a:spLocks noChangeArrowheads="1"/>
          </p:cNvSpPr>
          <p:nvPr/>
        </p:nvSpPr>
        <p:spPr bwMode="auto">
          <a:xfrm>
            <a:off x="0" y="195263"/>
            <a:ext cx="6523038" cy="304800"/>
          </a:xfrm>
          <a:prstGeom prst="rect">
            <a:avLst/>
          </a:prstGeom>
          <a:noFill/>
          <a:ln w="57150" cmpd="thinThick">
            <a:solidFill>
              <a:srgbClr val="FF0000"/>
            </a:solidFill>
            <a:miter lim="800000"/>
            <a:headEnd/>
            <a:tailEnd/>
          </a:ln>
        </p:spPr>
        <p:txBody>
          <a:bodyPr wrap="none" anchor="ctr">
            <a:prstTxWarp prst="textNoShape">
              <a:avLst/>
            </a:prstTxWarp>
          </a:bodyPr>
          <a:lstStyle/>
          <a:p>
            <a:endParaRPr lang="en-US"/>
          </a:p>
        </p:txBody>
      </p:sp>
      <p:sp>
        <p:nvSpPr>
          <p:cNvPr id="43013" name="Rectangle 5"/>
          <p:cNvSpPr>
            <a:spLocks noChangeArrowheads="1"/>
          </p:cNvSpPr>
          <p:nvPr/>
        </p:nvSpPr>
        <p:spPr bwMode="auto">
          <a:xfrm>
            <a:off x="0" y="2973388"/>
            <a:ext cx="8853488" cy="1270000"/>
          </a:xfrm>
          <a:prstGeom prst="rect">
            <a:avLst/>
          </a:prstGeom>
          <a:solidFill>
            <a:schemeClr val="accent1">
              <a:alpha val="25882"/>
            </a:schemeClr>
          </a:solidFill>
          <a:ln w="57150" cmpd="thinThick">
            <a:solidFill>
              <a:srgbClr val="FF0000"/>
            </a:solidFill>
            <a:miter lim="800000"/>
            <a:headEnd/>
            <a:tailEnd/>
          </a:ln>
        </p:spPr>
        <p:txBody>
          <a:bodyPr wrap="none" anchor="ctr">
            <a:prstTxWarp prst="textNoShape">
              <a:avLst/>
            </a:prstTxWarp>
          </a:bodyPr>
          <a:lstStyle/>
          <a:p>
            <a:endParaRPr lang="en-US"/>
          </a:p>
        </p:txBody>
      </p:sp>
      <p:sp>
        <p:nvSpPr>
          <p:cNvPr id="43014" name="Rectangle 6"/>
          <p:cNvSpPr>
            <a:spLocks noChangeArrowheads="1"/>
          </p:cNvSpPr>
          <p:nvPr/>
        </p:nvSpPr>
        <p:spPr bwMode="auto">
          <a:xfrm>
            <a:off x="0" y="4618038"/>
            <a:ext cx="8853488" cy="2239962"/>
          </a:xfrm>
          <a:prstGeom prst="rect">
            <a:avLst/>
          </a:prstGeom>
          <a:solidFill>
            <a:srgbClr val="008000">
              <a:alpha val="25882"/>
            </a:srgbClr>
          </a:solidFill>
          <a:ln w="57150" cmpd="thinThick">
            <a:solidFill>
              <a:schemeClr val="tx2"/>
            </a:solidFill>
            <a:miter lim="800000"/>
            <a:headEnd/>
            <a:tailEnd/>
          </a:ln>
        </p:spPr>
        <p:txBody>
          <a:bodyPr wrap="none" anchor="ctr">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prism dir="u"/>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0" presetClass="entr" presetSubtype="0" fill="hold" grpId="0" nodeType="clickEffect">
                                  <p:stCondLst>
                                    <p:cond delay="0"/>
                                  </p:stCondLst>
                                  <p:childTnLst>
                                    <p:set>
                                      <p:cBhvr>
                                        <p:cTn id="10" dur="1" fill="hold">
                                          <p:stCondLst>
                                            <p:cond delay="0"/>
                                          </p:stCondLst>
                                        </p:cTn>
                                        <p:tgtEl>
                                          <p:spTgt spid="43014"/>
                                        </p:tgtEl>
                                        <p:attrNameLst>
                                          <p:attrName>style.visibility</p:attrName>
                                        </p:attrNameLst>
                                      </p:cBhvr>
                                      <p:to>
                                        <p:strVal val="visible"/>
                                      </p:to>
                                    </p:set>
                                    <p:animEffect transition="in" filter="wedge">
                                      <p:cBhvr>
                                        <p:cTn id="11" dur="20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P spid="430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60400"/>
            <a:ext cx="7772400" cy="1470025"/>
          </a:xfrm>
        </p:spPr>
        <p:txBody>
          <a:bodyPr>
            <a:normAutofit fontScale="90000"/>
          </a:bodyPr>
          <a:lstStyle/>
          <a:p>
            <a:r>
              <a:rPr lang="en-US" dirty="0" smtClean="0"/>
              <a:t>Retirement Model was used by </a:t>
            </a:r>
            <a:br>
              <a:rPr lang="en-US" dirty="0" smtClean="0"/>
            </a:br>
            <a:r>
              <a:rPr lang="en-US" dirty="0" smtClean="0"/>
              <a:t> Ian </a:t>
            </a:r>
            <a:r>
              <a:rPr lang="en-US" dirty="0" err="1" smtClean="0"/>
              <a:t>Waitz</a:t>
            </a:r>
            <a:r>
              <a:rPr lang="en-US" dirty="0" smtClean="0"/>
              <a:t>, former Dean,</a:t>
            </a:r>
            <a:br>
              <a:rPr lang="en-US" dirty="0" smtClean="0"/>
            </a:br>
            <a:r>
              <a:rPr lang="en-US" dirty="0" smtClean="0"/>
              <a:t>MIT School of Engineering</a:t>
            </a:r>
            <a:endParaRPr lang="en-US" dirty="0"/>
          </a:p>
        </p:txBody>
      </p:sp>
      <p:sp>
        <p:nvSpPr>
          <p:cNvPr id="5" name="Subtitle 4"/>
          <p:cNvSpPr>
            <a:spLocks noGrp="1"/>
          </p:cNvSpPr>
          <p:nvPr>
            <p:ph type="subTitle" idx="1"/>
          </p:nvPr>
        </p:nvSpPr>
        <p:spPr/>
        <p:txBody>
          <a:bodyPr/>
          <a:lstStyle/>
          <a:p>
            <a:endParaRPr lang="en-US"/>
          </a:p>
        </p:txBody>
      </p:sp>
      <p:pic>
        <p:nvPicPr>
          <p:cNvPr id="6" name="Picture 5" descr="20110201105250-1.jpg"/>
          <p:cNvPicPr>
            <a:picLocks noChangeAspect="1"/>
          </p:cNvPicPr>
          <p:nvPr/>
        </p:nvPicPr>
        <p:blipFill>
          <a:blip r:embed="rId2"/>
          <a:stretch>
            <a:fillRect/>
          </a:stretch>
        </p:blipFill>
        <p:spPr>
          <a:xfrm>
            <a:off x="2200792" y="2544763"/>
            <a:ext cx="4673600" cy="467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26" y="274638"/>
            <a:ext cx="8489774" cy="1143000"/>
          </a:xfrm>
        </p:spPr>
        <p:txBody>
          <a:bodyPr>
            <a:normAutofit fontScale="90000"/>
          </a:bodyPr>
          <a:lstStyle/>
          <a:p>
            <a:pPr marL="742950" indent="-742950">
              <a:buFont typeface="+mj-ea"/>
              <a:buAutoNum type="circleNumDbPlain" startAt="2"/>
            </a:pPr>
            <a:r>
              <a:rPr lang="en-US" b="1" dirty="0" smtClean="0">
                <a:solidFill>
                  <a:srgbClr val="0000FF"/>
                </a:solidFill>
              </a:rPr>
              <a:t>Birth Rates for University Professors</a:t>
            </a:r>
            <a:endParaRPr lang="en-US" b="1" dirty="0">
              <a:solidFill>
                <a:srgbClr val="0000FF"/>
              </a:solidFill>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7200" y="1485404"/>
            <a:ext cx="8483023" cy="46407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93" y="274637"/>
            <a:ext cx="8766510" cy="1902685"/>
          </a:xfrm>
          <a:solidFill>
            <a:srgbClr val="FFFF00"/>
          </a:solidFill>
          <a:ln w="44450">
            <a:solidFill>
              <a:schemeClr val="tx1"/>
            </a:solidFill>
          </a:ln>
        </p:spPr>
        <p:txBody>
          <a:bodyPr>
            <a:normAutofit fontScale="90000"/>
          </a:bodyPr>
          <a:lstStyle/>
          <a:p>
            <a:r>
              <a:rPr lang="en-US" i="1" dirty="0" smtClean="0">
                <a:solidFill>
                  <a:srgbClr val="0000FF"/>
                </a:solidFill>
              </a:rPr>
              <a:t>R</a:t>
            </a:r>
            <a:r>
              <a:rPr lang="en-US" i="1" baseline="-25000" dirty="0" smtClean="0">
                <a:solidFill>
                  <a:srgbClr val="0000FF"/>
                </a:solidFill>
              </a:rPr>
              <a:t>0</a:t>
            </a:r>
            <a:r>
              <a:rPr lang="en-US" dirty="0" smtClean="0">
                <a:solidFill>
                  <a:srgbClr val="0000FF"/>
                </a:solidFill>
              </a:rPr>
              <a:t> </a:t>
            </a:r>
            <a:r>
              <a:rPr lang="en-US" sz="3556" i="1" dirty="0" smtClean="0">
                <a:solidFill>
                  <a:srgbClr val="0000FF"/>
                </a:solidFill>
              </a:rPr>
              <a:t>is defined as the mean number of new PhD’s that a typical tenure-track faculty member will graduate during his/her academic career</a:t>
            </a:r>
            <a:endParaRPr lang="en-US" sz="3556" i="1" dirty="0">
              <a:solidFill>
                <a:srgbClr val="0000FF"/>
              </a:solidFill>
            </a:endParaRPr>
          </a:p>
        </p:txBody>
      </p:sp>
      <p:sp>
        <p:nvSpPr>
          <p:cNvPr id="3" name="Content Placeholder 2"/>
          <p:cNvSpPr>
            <a:spLocks noGrp="1"/>
          </p:cNvSpPr>
          <p:nvPr>
            <p:ph idx="1"/>
          </p:nvPr>
        </p:nvSpPr>
        <p:spPr>
          <a:xfrm>
            <a:off x="457200" y="2449488"/>
            <a:ext cx="8229600" cy="3948840"/>
          </a:xfrm>
          <a:ln>
            <a:solidFill>
              <a:srgbClr val="FF0000"/>
            </a:solidFill>
          </a:ln>
        </p:spPr>
        <p:txBody>
          <a:bodyPr/>
          <a:lstStyle/>
          <a:p>
            <a:r>
              <a:rPr lang="en-US" i="1" dirty="0" smtClean="0"/>
              <a:t>R</a:t>
            </a:r>
            <a:r>
              <a:rPr lang="en-US" i="1" baseline="-25000" dirty="0" smtClean="0"/>
              <a:t>0</a:t>
            </a:r>
            <a:r>
              <a:rPr lang="en-US" dirty="0" smtClean="0"/>
              <a:t> has roots in demography and epidemiology</a:t>
            </a:r>
          </a:p>
          <a:p>
            <a:r>
              <a:rPr lang="en-US" dirty="0" smtClean="0"/>
              <a:t>MIT Estimate</a:t>
            </a:r>
          </a:p>
          <a:p>
            <a:pPr lvl="1"/>
            <a:r>
              <a:rPr lang="en-US" dirty="0" smtClean="0"/>
              <a:t>1000 faculty members</a:t>
            </a:r>
          </a:p>
          <a:p>
            <a:pPr lvl="1"/>
            <a:r>
              <a:rPr lang="en-US" dirty="0" smtClean="0"/>
              <a:t>500 Ph.D.’s granted per year</a:t>
            </a:r>
          </a:p>
          <a:p>
            <a:pPr lvl="1"/>
            <a:r>
              <a:rPr lang="en-US" dirty="0" smtClean="0"/>
              <a:t>20 year average tenure-track career</a:t>
            </a:r>
          </a:p>
          <a:p>
            <a:pPr lvl="1"/>
            <a:r>
              <a:rPr lang="en-US" i="1" dirty="0" smtClean="0"/>
              <a:t>R</a:t>
            </a:r>
            <a:r>
              <a:rPr lang="en-US" i="1" baseline="-25000" dirty="0" smtClean="0"/>
              <a:t>0</a:t>
            </a:r>
            <a:r>
              <a:rPr lang="en-US" dirty="0" smtClean="0"/>
              <a:t> = 10</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564" y="274638"/>
            <a:ext cx="8229600" cy="1143000"/>
          </a:xfrm>
        </p:spPr>
        <p:txBody>
          <a:bodyPr/>
          <a:lstStyle/>
          <a:p>
            <a:r>
              <a:rPr lang="en-US" b="1" dirty="0" smtClean="0"/>
              <a:t>     Outline</a:t>
            </a:r>
            <a:endParaRPr lang="en-US" b="1" dirty="0"/>
          </a:p>
        </p:txBody>
      </p:sp>
      <p:sp>
        <p:nvSpPr>
          <p:cNvPr id="3" name="Content Placeholder 2"/>
          <p:cNvSpPr>
            <a:spLocks noGrp="1"/>
          </p:cNvSpPr>
          <p:nvPr>
            <p:ph idx="1"/>
          </p:nvPr>
        </p:nvSpPr>
        <p:spPr>
          <a:xfrm>
            <a:off x="3799319" y="1600200"/>
            <a:ext cx="5090681" cy="4525963"/>
          </a:xfrm>
        </p:spPr>
        <p:txBody>
          <a:bodyPr>
            <a:normAutofit/>
          </a:bodyPr>
          <a:lstStyle/>
          <a:p>
            <a:pPr marL="514350" indent="-514350">
              <a:buFont typeface="+mj-ea"/>
              <a:buAutoNum type="circleNumDbPlain"/>
            </a:pPr>
            <a:r>
              <a:rPr lang="en-US" dirty="0" smtClean="0"/>
              <a:t>Lack of Mandatory Retirement for Professors</a:t>
            </a:r>
          </a:p>
          <a:p>
            <a:pPr marL="514350" indent="-514350">
              <a:buFont typeface="+mj-ea"/>
              <a:buAutoNum type="circleNumDbPlain"/>
            </a:pPr>
            <a:r>
              <a:rPr lang="en-US" dirty="0" smtClean="0"/>
              <a:t>The “Birth Rate” of professors</a:t>
            </a:r>
          </a:p>
          <a:p>
            <a:pPr marL="514350" indent="-514350">
              <a:buFont typeface="+mj-ea"/>
              <a:buAutoNum type="circleNumDbPlain"/>
            </a:pPr>
            <a:r>
              <a:rPr lang="en-US" dirty="0" smtClean="0"/>
              <a:t>Federal Research Funding:  Small Changes can make a Big Difference</a:t>
            </a:r>
          </a:p>
          <a:p>
            <a:pPr marL="514350" indent="-514350">
              <a:buFont typeface="+mj-ea"/>
              <a:buAutoNum type="circleNumDbPlain"/>
            </a:pPr>
            <a:r>
              <a:rPr lang="en-US" dirty="0" smtClean="0"/>
              <a:t>Reflections on Modeling</a:t>
            </a:r>
          </a:p>
        </p:txBody>
      </p:sp>
      <p:pic>
        <p:nvPicPr>
          <p:cNvPr id="4" name="Picture 3" descr="Got a Plan.jpg"/>
          <p:cNvPicPr>
            <a:picLocks noChangeAspect="1"/>
          </p:cNvPicPr>
          <p:nvPr/>
        </p:nvPicPr>
        <p:blipFill>
          <a:blip r:embed="rId2"/>
          <a:stretch>
            <a:fillRect/>
          </a:stretch>
        </p:blipFill>
        <p:spPr>
          <a:xfrm>
            <a:off x="0" y="0"/>
            <a:ext cx="3799320" cy="38116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6700" y="222250"/>
            <a:ext cx="8610600" cy="6413500"/>
          </a:xfrm>
          <a:prstGeom prst="rect">
            <a:avLst/>
          </a:prstGeom>
        </p:spPr>
      </p:pic>
      <p:pic>
        <p:nvPicPr>
          <p:cNvPr id="3" name="Picture 2"/>
          <p:cNvPicPr>
            <a:picLocks noChangeAspect="1"/>
          </p:cNvPicPr>
          <p:nvPr/>
        </p:nvPicPr>
        <p:blipFill>
          <a:blip r:embed="rId3"/>
          <a:stretch>
            <a:fillRect/>
          </a:stretch>
        </p:blipFill>
        <p:spPr>
          <a:xfrm>
            <a:off x="2630796" y="445091"/>
            <a:ext cx="4987834" cy="97300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Remarks About </a:t>
            </a:r>
            <a:r>
              <a:rPr lang="en-US" b="1" i="1" dirty="0" smtClean="0"/>
              <a:t>R</a:t>
            </a:r>
            <a:r>
              <a:rPr lang="en-US" b="1" i="1" baseline="-25000" dirty="0" smtClean="0"/>
              <a:t>0</a:t>
            </a:r>
            <a:endParaRPr lang="en-US" b="1" i="1" baseline="-25000" dirty="0"/>
          </a:p>
        </p:txBody>
      </p:sp>
      <p:sp>
        <p:nvSpPr>
          <p:cNvPr id="3" name="Content Placeholder 2"/>
          <p:cNvSpPr>
            <a:spLocks noGrp="1"/>
          </p:cNvSpPr>
          <p:nvPr>
            <p:ph idx="1"/>
          </p:nvPr>
        </p:nvSpPr>
        <p:spPr/>
        <p:txBody>
          <a:bodyPr>
            <a:normAutofit fontScale="92500" lnSpcReduction="10000"/>
          </a:bodyPr>
          <a:lstStyle/>
          <a:p>
            <a:r>
              <a:rPr lang="en-US" dirty="0" smtClean="0"/>
              <a:t>Simple model, meant to frame differently.</a:t>
            </a:r>
          </a:p>
          <a:p>
            <a:r>
              <a:rPr lang="en-US" dirty="0" smtClean="0"/>
              <a:t>In steady state only 1 of </a:t>
            </a:r>
            <a:r>
              <a:rPr lang="en-US" i="1" dirty="0" smtClean="0"/>
              <a:t>R</a:t>
            </a:r>
            <a:r>
              <a:rPr lang="en-US" i="1" baseline="-25000" dirty="0" smtClean="0"/>
              <a:t>0</a:t>
            </a:r>
            <a:r>
              <a:rPr lang="en-US" dirty="0" smtClean="0"/>
              <a:t> PhD’s can find an academic position.</a:t>
            </a:r>
          </a:p>
          <a:p>
            <a:r>
              <a:rPr lang="en-US" dirty="0" smtClean="0"/>
              <a:t>Many engineering graduates do not seek academic positions.</a:t>
            </a:r>
          </a:p>
          <a:p>
            <a:r>
              <a:rPr lang="en-US" dirty="0" smtClean="0"/>
              <a:t>Some take positions outside of USA.</a:t>
            </a:r>
          </a:p>
          <a:p>
            <a:r>
              <a:rPr lang="en-US" b="1" u="sng" dirty="0" smtClean="0"/>
              <a:t>Key insight:  </a:t>
            </a:r>
            <a:r>
              <a:rPr lang="en-US" dirty="0" smtClean="0"/>
              <a:t>The system in many places is saturated, far beyond capacity to absorb new PhD’s in academia at current production rates.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ROFZI Scheme.png"/>
          <p:cNvPicPr>
            <a:picLocks noGrp="1" noChangeAspect="1"/>
          </p:cNvPicPr>
          <p:nvPr>
            <p:ph idx="1"/>
          </p:nvPr>
        </p:nvPicPr>
        <p:blipFill>
          <a:blip r:embed="rId2"/>
          <a:srcRect l="-10156" r="-10156"/>
          <a:stretch>
            <a:fillRect/>
          </a:stretch>
        </p:blipFill>
        <p:spPr>
          <a:xfrm>
            <a:off x="-658517" y="274638"/>
            <a:ext cx="10639883" cy="5851526"/>
          </a:xfrm>
        </p:spPr>
      </p:pic>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418" y="152400"/>
            <a:ext cx="8915400" cy="3048000"/>
          </a:xfrm>
        </p:spPr>
        <p:txBody>
          <a:bodyPr>
            <a:normAutofit/>
          </a:bodyPr>
          <a:lstStyle/>
          <a:p>
            <a:pPr marL="742950" indent="-742950">
              <a:buFont typeface="+mj-ea"/>
              <a:buAutoNum type="circleNumDbPlain" startAt="3"/>
            </a:pPr>
            <a:r>
              <a:rPr lang="en-US" sz="3600" b="1" dirty="0" smtClean="0"/>
              <a:t>Dynamic </a:t>
            </a:r>
            <a:r>
              <a:rPr lang="en-US" sz="3600" b="1" dirty="0"/>
              <a:t>Changes in NIH Research </a:t>
            </a:r>
            <a:r>
              <a:rPr lang="en-US" sz="3600" b="1" dirty="0" smtClean="0"/>
              <a:t>Funding</a:t>
            </a:r>
            <a:endParaRPr lang="en-US" sz="3000" dirty="0"/>
          </a:p>
        </p:txBody>
      </p:sp>
      <p:sp>
        <p:nvSpPr>
          <p:cNvPr id="3" name="Subtitle 2"/>
          <p:cNvSpPr>
            <a:spLocks noGrp="1"/>
          </p:cNvSpPr>
          <p:nvPr>
            <p:ph type="subTitle" idx="1"/>
          </p:nvPr>
        </p:nvSpPr>
        <p:spPr>
          <a:xfrm>
            <a:off x="609600" y="3043451"/>
            <a:ext cx="8001000" cy="2197289"/>
          </a:xfrm>
        </p:spPr>
        <p:txBody>
          <a:bodyPr>
            <a:normAutofit lnSpcReduction="10000"/>
          </a:bodyPr>
          <a:lstStyle/>
          <a:p>
            <a:endParaRPr lang="en-US" dirty="0" smtClean="0">
              <a:solidFill>
                <a:schemeClr val="tx2"/>
              </a:solidFill>
            </a:endParaRPr>
          </a:p>
          <a:p>
            <a:r>
              <a:rPr lang="en-US" b="1" dirty="0" smtClean="0">
                <a:solidFill>
                  <a:schemeClr val="accent6">
                    <a:lumMod val="50000"/>
                  </a:schemeClr>
                </a:solidFill>
              </a:rPr>
              <a:t> </a:t>
            </a:r>
          </a:p>
          <a:p>
            <a:endParaRPr lang="en-US" b="1" dirty="0" smtClean="0">
              <a:solidFill>
                <a:schemeClr val="accent6">
                  <a:lumMod val="50000"/>
                </a:schemeClr>
              </a:solidFill>
            </a:endParaRPr>
          </a:p>
          <a:p>
            <a:r>
              <a:rPr lang="en-US" b="1" dirty="0" smtClean="0">
                <a:solidFill>
                  <a:schemeClr val="accent6">
                    <a:lumMod val="50000"/>
                  </a:schemeClr>
                </a:solidFill>
              </a:rPr>
              <a:t> </a:t>
            </a:r>
            <a:endParaRPr lang="en-US" b="1" dirty="0">
              <a:solidFill>
                <a:schemeClr val="accent6">
                  <a:lumMod val="50000"/>
                </a:schemeClr>
              </a:solidFill>
            </a:endParaRPr>
          </a:p>
        </p:txBody>
      </p:sp>
    </p:spTree>
    <p:extLst>
      <p:ext uri="{BB962C8B-B14F-4D97-AF65-F5344CB8AC3E}">
        <p14:creationId xmlns:p14="http://schemas.microsoft.com/office/powerpoint/2010/main" val="2587809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r>
              <a:rPr lang="en-US" dirty="0"/>
              <a:t>Focus of this presentation: </a:t>
            </a:r>
            <a:endParaRPr lang="en-US" dirty="0" smtClean="0"/>
          </a:p>
        </p:txBody>
      </p:sp>
      <p:sp>
        <p:nvSpPr>
          <p:cNvPr id="69635" name="Content Placeholder 2"/>
          <p:cNvSpPr>
            <a:spLocks noGrp="1"/>
          </p:cNvSpPr>
          <p:nvPr>
            <p:ph idx="1"/>
          </p:nvPr>
        </p:nvSpPr>
        <p:spPr/>
        <p:txBody>
          <a:bodyPr>
            <a:normAutofit/>
          </a:bodyPr>
          <a:lstStyle/>
          <a:p>
            <a:r>
              <a:rPr lang="en-US" b="1" dirty="0">
                <a:solidFill>
                  <a:srgbClr val="FF0000"/>
                </a:solidFill>
              </a:rPr>
              <a:t>Effects of change in NIH funding levels</a:t>
            </a:r>
          </a:p>
          <a:p>
            <a:pPr eaLnBrk="1" hangingPunct="1"/>
            <a:endParaRPr lang="en-US" sz="3200" dirty="0" smtClean="0"/>
          </a:p>
          <a:p>
            <a:pPr eaLnBrk="1" hangingPunct="1"/>
            <a:r>
              <a:rPr lang="en-US" sz="3200" dirty="0" smtClean="0"/>
              <a:t>Published in the INFORMS journal,  </a:t>
            </a:r>
            <a:r>
              <a:rPr lang="en-US" sz="3200" b="1" i="1" dirty="0" smtClean="0"/>
              <a:t>Service Science</a:t>
            </a:r>
            <a:r>
              <a:rPr lang="en-US" sz="3200" dirty="0" smtClean="0"/>
              <a:t>.</a:t>
            </a:r>
          </a:p>
          <a:p>
            <a:pPr eaLnBrk="1" hangingPunct="1"/>
            <a:r>
              <a:rPr lang="en-US" sz="3200" b="1" dirty="0" smtClean="0"/>
              <a:t>“</a:t>
            </a:r>
            <a:r>
              <a:rPr lang="en-US" sz="3200" b="1" i="1" dirty="0" smtClean="0"/>
              <a:t>Magnified Effects of Changes </a:t>
            </a:r>
          </a:p>
          <a:p>
            <a:pPr marL="0" indent="0" eaLnBrk="1" hangingPunct="1">
              <a:buNone/>
            </a:pPr>
            <a:r>
              <a:rPr lang="en-US" sz="3200" b="1" i="1" dirty="0" smtClean="0"/>
              <a:t>in NIH Research Funding Levels</a:t>
            </a:r>
            <a:r>
              <a:rPr lang="en-US" sz="3200" b="1" dirty="0" smtClean="0"/>
              <a:t>”</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4" name="Slide Number Placeholder 3"/>
          <p:cNvSpPr>
            <a:spLocks noGrp="1"/>
          </p:cNvSpPr>
          <p:nvPr>
            <p:ph type="sldNum" sz="quarter" idx="12"/>
          </p:nvPr>
        </p:nvSpPr>
        <p:spPr/>
        <p:txBody>
          <a:bodyPr/>
          <a:lstStyle/>
          <a:p>
            <a:fld id="{5B5C53C0-8C6E-405C-8BB1-BFB78754291F}" type="slidenum">
              <a:rPr lang="en-US"/>
              <a:pPr/>
              <a:t>24</a:t>
            </a:fld>
            <a:endParaRPr lang="en-US"/>
          </a:p>
        </p:txBody>
      </p:sp>
      <p:pic>
        <p:nvPicPr>
          <p:cNvPr id="69637" name="Picture 4" descr="home_cov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366329"/>
            <a:ext cx="232092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771312"/>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408959"/>
            <a:ext cx="9144000" cy="4660913"/>
          </a:xfrm>
          <a:prstGeom prst="rect">
            <a:avLst/>
          </a:prstGeom>
        </p:spPr>
      </p:pic>
    </p:spTree>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809"/>
            <a:ext cx="8229600" cy="1143000"/>
          </a:xfrm>
        </p:spPr>
        <p:txBody>
          <a:bodyPr wrap="square" numCol="1" anchorCtr="0" compatLnSpc="1">
            <a:prstTxWarp prst="textNoShape">
              <a:avLst/>
            </a:prstTxWarp>
          </a:bodyPr>
          <a:lstStyle/>
          <a:p>
            <a:pPr eaLnBrk="1" hangingPunct="1"/>
            <a:r>
              <a:rPr lang="en-US" dirty="0" smtClean="0"/>
              <a:t>Introduction</a:t>
            </a:r>
          </a:p>
        </p:txBody>
      </p:sp>
      <p:sp>
        <p:nvSpPr>
          <p:cNvPr id="3" name="Content Placeholder 2"/>
          <p:cNvSpPr>
            <a:spLocks noGrp="1"/>
          </p:cNvSpPr>
          <p:nvPr>
            <p:ph idx="1"/>
          </p:nvPr>
        </p:nvSpPr>
        <p:spPr>
          <a:xfrm>
            <a:off x="457200" y="1095232"/>
            <a:ext cx="8229600" cy="5387455"/>
          </a:xfrm>
        </p:spPr>
        <p:txBody>
          <a:bodyPr>
            <a:normAutofit fontScale="92500" lnSpcReduction="10000"/>
          </a:bodyPr>
          <a:lstStyle/>
          <a:p>
            <a:pPr eaLnBrk="1" hangingPunct="1"/>
            <a:r>
              <a:rPr lang="en-US" dirty="0" smtClean="0"/>
              <a:t>Most research centers operate on external funds. </a:t>
            </a:r>
          </a:p>
          <a:p>
            <a:pPr eaLnBrk="1" hangingPunct="1"/>
            <a:r>
              <a:rPr lang="en-US" dirty="0" smtClean="0"/>
              <a:t>We intuitively expect government funding policies to have substantial impacts on the performance of the research enterprise. </a:t>
            </a:r>
          </a:p>
          <a:p>
            <a:pPr eaLnBrk="1" hangingPunct="1"/>
            <a:r>
              <a:rPr lang="en-US" dirty="0" smtClean="0"/>
              <a:t>Many instances of abrupt changes in funding policies are observable. </a:t>
            </a:r>
          </a:p>
          <a:p>
            <a:pPr lvl="1" eaLnBrk="1" hangingPunct="1"/>
            <a:r>
              <a:rPr lang="en-US" dirty="0" smtClean="0"/>
              <a:t>NIH doubling 1998-2003</a:t>
            </a:r>
          </a:p>
          <a:p>
            <a:pPr lvl="1" eaLnBrk="1" hangingPunct="1"/>
            <a:r>
              <a:rPr lang="en-US" dirty="0" smtClean="0"/>
              <a:t>The “Stimulus”  2009 - 2010</a:t>
            </a:r>
          </a:p>
          <a:p>
            <a:pPr lvl="1" eaLnBrk="1" hangingPunct="1"/>
            <a:r>
              <a:rPr lang="en-US" dirty="0" smtClean="0"/>
              <a:t>Recent Sequestration (5—8% decline in funding)</a:t>
            </a:r>
          </a:p>
          <a:p>
            <a:pPr eaLnBrk="1" hangingPunct="1"/>
            <a:r>
              <a:rPr lang="en-US" dirty="0" smtClean="0"/>
              <a:t>What happens within the research enterprise when a federal funding agency abruptly changes research grant funding levels, up or down?</a:t>
            </a:r>
          </a:p>
          <a:p>
            <a:pPr eaLnBrk="1" hangingPunct="1"/>
            <a:endParaRPr lang="en-US" dirty="0" smtClean="0"/>
          </a:p>
        </p:txBody>
      </p:sp>
      <p:sp>
        <p:nvSpPr>
          <p:cNvPr id="26628" name="Slide Number Placeholder 3"/>
          <p:cNvSpPr>
            <a:spLocks noGrp="1"/>
          </p:cNvSpPr>
          <p:nvPr>
            <p:ph type="sldNum" sz="quarter" idx="12"/>
          </p:nvPr>
        </p:nvSpPr>
        <p:spPr bwMode="auto">
          <a:ln>
            <a:round/>
            <a:headEnd/>
            <a:tailEnd/>
          </a:ln>
        </p:spPr>
        <p:txBody>
          <a:bodyPr/>
          <a:lstStyle/>
          <a:p>
            <a:fld id="{FDAE0D74-FDE9-4CB6-A36C-94E9A24C5F34}" type="slidenum">
              <a:rPr lang="en-US"/>
              <a:pPr/>
              <a:t>26</a:t>
            </a:fld>
            <a:endParaRPr lang="en-US"/>
          </a:p>
        </p:txBody>
      </p:sp>
    </p:spTree>
    <p:extLst>
      <p:ext uri="{BB962C8B-B14F-4D97-AF65-F5344CB8AC3E}">
        <p14:creationId xmlns:p14="http://schemas.microsoft.com/office/powerpoint/2010/main" val="4205275928"/>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mtClean="0"/>
              <a:t>A Simple Model</a:t>
            </a:r>
          </a:p>
        </p:txBody>
      </p:sp>
      <p:sp>
        <p:nvSpPr>
          <p:cNvPr id="3" name="Content Placeholder 2"/>
          <p:cNvSpPr>
            <a:spLocks noGrp="1"/>
          </p:cNvSpPr>
          <p:nvPr>
            <p:ph idx="1"/>
          </p:nvPr>
        </p:nvSpPr>
        <p:spPr/>
        <p:txBody>
          <a:bodyPr/>
          <a:lstStyle/>
          <a:p>
            <a:pPr eaLnBrk="1" hangingPunct="1">
              <a:lnSpc>
                <a:spcPct val="90000"/>
              </a:lnSpc>
            </a:pPr>
            <a:r>
              <a:rPr lang="en-US" dirty="0" smtClean="0"/>
              <a:t>Consider a federal agency that supports fundamental biomedical research.  </a:t>
            </a:r>
          </a:p>
          <a:p>
            <a:pPr eaLnBrk="1" hangingPunct="1">
              <a:lnSpc>
                <a:spcPct val="90000"/>
              </a:lnSpc>
            </a:pPr>
            <a:r>
              <a:rPr lang="en-US" dirty="0" smtClean="0"/>
              <a:t>It awards highly competitive research grants each year, with each grant flat-funded for four continuous years</a:t>
            </a:r>
          </a:p>
          <a:p>
            <a:pPr lvl="1" eaLnBrk="1" hangingPunct="1">
              <a:lnSpc>
                <a:spcPct val="90000"/>
              </a:lnSpc>
            </a:pPr>
            <a:r>
              <a:rPr lang="en-US" dirty="0" smtClean="0"/>
              <a:t>i.e., 25% of the total grant amount is obligated and available to spend during each of the four years of the grant.</a:t>
            </a:r>
          </a:p>
          <a:p>
            <a:pPr lvl="1" eaLnBrk="1" hangingPunct="1">
              <a:lnSpc>
                <a:spcPct val="90000"/>
              </a:lnSpc>
            </a:pPr>
            <a:endParaRPr lang="en-US" dirty="0" smtClean="0"/>
          </a:p>
          <a:p>
            <a:pPr lvl="1" eaLnBrk="1" hangingPunct="1">
              <a:lnSpc>
                <a:spcPct val="90000"/>
              </a:lnSpc>
            </a:pPr>
            <a:endParaRPr lang="en-US" dirty="0" smtClean="0"/>
          </a:p>
        </p:txBody>
      </p:sp>
      <p:sp>
        <p:nvSpPr>
          <p:cNvPr id="27652" name="Slide Number Placeholder 3"/>
          <p:cNvSpPr>
            <a:spLocks noGrp="1"/>
          </p:cNvSpPr>
          <p:nvPr>
            <p:ph type="sldNum" sz="quarter" idx="12"/>
          </p:nvPr>
        </p:nvSpPr>
        <p:spPr bwMode="auto">
          <a:ln>
            <a:round/>
            <a:headEnd/>
            <a:tailEnd/>
          </a:ln>
        </p:spPr>
        <p:txBody>
          <a:bodyPr/>
          <a:lstStyle/>
          <a:p>
            <a:fld id="{9506813B-E614-4596-B17B-0C1CF5919D32}" type="slidenum">
              <a:rPr lang="en-US"/>
              <a:pPr/>
              <a:t>27</a:t>
            </a:fld>
            <a:endParaRPr lang="en-US"/>
          </a:p>
        </p:txBody>
      </p:sp>
    </p:spTree>
    <p:extLst>
      <p:ext uri="{BB962C8B-B14F-4D97-AF65-F5344CB8AC3E}">
        <p14:creationId xmlns:p14="http://schemas.microsoft.com/office/powerpoint/2010/main" val="323886673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mtClean="0"/>
              <a:t>A Simple Model</a:t>
            </a:r>
          </a:p>
        </p:txBody>
      </p:sp>
      <p:sp>
        <p:nvSpPr>
          <p:cNvPr id="3" name="Content Placeholder 2"/>
          <p:cNvSpPr>
            <a:spLocks noGrp="1"/>
          </p:cNvSpPr>
          <p:nvPr>
            <p:ph idx="1"/>
          </p:nvPr>
        </p:nvSpPr>
        <p:spPr>
          <a:xfrm>
            <a:off x="457200" y="1417638"/>
            <a:ext cx="8229600" cy="4450899"/>
          </a:xfrm>
        </p:spPr>
        <p:txBody>
          <a:bodyPr>
            <a:normAutofit/>
          </a:bodyPr>
          <a:lstStyle/>
          <a:p>
            <a:pPr lvl="1" eaLnBrk="1" hangingPunct="1">
              <a:lnSpc>
                <a:spcPct val="90000"/>
              </a:lnSpc>
            </a:pPr>
            <a:endParaRPr lang="en-US" dirty="0" smtClean="0"/>
          </a:p>
          <a:p>
            <a:pPr lvl="1" eaLnBrk="1" hangingPunct="1">
              <a:lnSpc>
                <a:spcPct val="90000"/>
              </a:lnSpc>
            </a:pPr>
            <a:endParaRPr lang="en-US" dirty="0" smtClean="0"/>
          </a:p>
          <a:p>
            <a:pPr lvl="1" eaLnBrk="1" hangingPunct="1">
              <a:lnSpc>
                <a:spcPct val="90000"/>
              </a:lnSpc>
            </a:pPr>
            <a:r>
              <a:rPr lang="en-US" i="1" dirty="0" smtClean="0"/>
              <a:t>B</a:t>
            </a:r>
            <a:r>
              <a:rPr lang="en-US" dirty="0" smtClean="0"/>
              <a:t>(</a:t>
            </a:r>
            <a:r>
              <a:rPr lang="en-US" i="1" dirty="0" smtClean="0"/>
              <a:t>Y</a:t>
            </a:r>
            <a:r>
              <a:rPr lang="en-US" dirty="0" smtClean="0"/>
              <a:t>) = Budget for research in year </a:t>
            </a:r>
            <a:r>
              <a:rPr lang="en-US" i="1" dirty="0" smtClean="0"/>
              <a:t>Y</a:t>
            </a:r>
            <a:r>
              <a:rPr lang="en-US" dirty="0" smtClean="0"/>
              <a:t>, </a:t>
            </a:r>
            <a:r>
              <a:rPr lang="en-US" i="1" dirty="0" smtClean="0"/>
              <a:t>Y</a:t>
            </a:r>
            <a:r>
              <a:rPr lang="en-US" dirty="0" smtClean="0"/>
              <a:t> = 1990, 1991, 1992,…</a:t>
            </a:r>
          </a:p>
          <a:p>
            <a:pPr lvl="1" eaLnBrk="1" hangingPunct="1">
              <a:lnSpc>
                <a:spcPct val="90000"/>
              </a:lnSpc>
            </a:pPr>
            <a:r>
              <a:rPr lang="en-US" i="1" dirty="0" smtClean="0"/>
              <a:t>F</a:t>
            </a:r>
            <a:r>
              <a:rPr lang="en-US" dirty="0" smtClean="0"/>
              <a:t>(</a:t>
            </a:r>
            <a:r>
              <a:rPr lang="en-US" i="1" dirty="0" smtClean="0"/>
              <a:t>Y</a:t>
            </a:r>
            <a:r>
              <a:rPr lang="en-US" dirty="0" smtClean="0"/>
              <a:t>) = Funding available in year </a:t>
            </a:r>
            <a:r>
              <a:rPr lang="en-US" i="1" dirty="0" smtClean="0"/>
              <a:t>Y</a:t>
            </a:r>
            <a:r>
              <a:rPr lang="en-US" dirty="0" smtClean="0"/>
              <a:t> for new research grants.</a:t>
            </a:r>
          </a:p>
          <a:p>
            <a:pPr lvl="1" algn="ctr" eaLnBrk="1" hangingPunct="1">
              <a:lnSpc>
                <a:spcPct val="90000"/>
              </a:lnSpc>
              <a:buFont typeface="Arial" pitchFamily="34" charset="0"/>
              <a:buNone/>
            </a:pPr>
            <a:r>
              <a:rPr lang="en-US" i="1" u="sng" dirty="0" smtClean="0"/>
              <a:t>F</a:t>
            </a:r>
            <a:r>
              <a:rPr lang="en-US" u="sng" dirty="0" smtClean="0"/>
              <a:t>(</a:t>
            </a:r>
            <a:r>
              <a:rPr lang="en-US" i="1" u="sng" dirty="0" smtClean="0"/>
              <a:t>y</a:t>
            </a:r>
            <a:r>
              <a:rPr lang="en-US" u="sng" dirty="0" smtClean="0"/>
              <a:t>) = </a:t>
            </a:r>
            <a:r>
              <a:rPr lang="en-US" i="1" u="sng" dirty="0" smtClean="0"/>
              <a:t>B</a:t>
            </a:r>
            <a:r>
              <a:rPr lang="en-US" u="sng" dirty="0" smtClean="0"/>
              <a:t>(</a:t>
            </a:r>
            <a:r>
              <a:rPr lang="en-US" i="1" u="sng" dirty="0" smtClean="0"/>
              <a:t>y</a:t>
            </a:r>
            <a:r>
              <a:rPr lang="en-US" u="sng" dirty="0" smtClean="0"/>
              <a:t>) – [</a:t>
            </a:r>
            <a:r>
              <a:rPr lang="en-US" i="1" u="sng" dirty="0" smtClean="0"/>
              <a:t>F</a:t>
            </a:r>
            <a:r>
              <a:rPr lang="en-US" u="sng" dirty="0" smtClean="0"/>
              <a:t>(</a:t>
            </a:r>
            <a:r>
              <a:rPr lang="en-US" i="1" u="sng" dirty="0" smtClean="0"/>
              <a:t>y</a:t>
            </a:r>
            <a:r>
              <a:rPr lang="en-US" u="sng" dirty="0" smtClean="0"/>
              <a:t>-1) + </a:t>
            </a:r>
            <a:r>
              <a:rPr lang="en-US" i="1" u="sng" dirty="0" smtClean="0"/>
              <a:t>F</a:t>
            </a:r>
            <a:r>
              <a:rPr lang="en-US" u="sng" dirty="0" smtClean="0"/>
              <a:t>(</a:t>
            </a:r>
            <a:r>
              <a:rPr lang="en-US" i="1" u="sng" dirty="0" smtClean="0"/>
              <a:t>y</a:t>
            </a:r>
            <a:r>
              <a:rPr lang="en-US" u="sng" dirty="0" smtClean="0"/>
              <a:t>-2) + </a:t>
            </a:r>
            <a:r>
              <a:rPr lang="en-US" i="1" u="sng" dirty="0" smtClean="0"/>
              <a:t>F</a:t>
            </a:r>
            <a:r>
              <a:rPr lang="en-US" u="sng" dirty="0" smtClean="0"/>
              <a:t>(</a:t>
            </a:r>
            <a:r>
              <a:rPr lang="en-US" i="1" u="sng" dirty="0" smtClean="0"/>
              <a:t>y</a:t>
            </a:r>
            <a:r>
              <a:rPr lang="en-US" u="sng" dirty="0" smtClean="0"/>
              <a:t>-3)]</a:t>
            </a:r>
          </a:p>
          <a:p>
            <a:pPr lvl="1" algn="ctr" eaLnBrk="1" hangingPunct="1">
              <a:lnSpc>
                <a:spcPct val="90000"/>
              </a:lnSpc>
              <a:buFont typeface="Arial" pitchFamily="34" charset="0"/>
              <a:buNone/>
            </a:pPr>
            <a:endParaRPr lang="en-US" u="sng" dirty="0" smtClean="0"/>
          </a:p>
          <a:p>
            <a:pPr lvl="1" eaLnBrk="1" hangingPunct="1">
              <a:lnSpc>
                <a:spcPct val="90000"/>
              </a:lnSpc>
            </a:pPr>
            <a:endParaRPr lang="en-US" dirty="0" smtClean="0"/>
          </a:p>
        </p:txBody>
      </p:sp>
      <p:sp>
        <p:nvSpPr>
          <p:cNvPr id="27652" name="Slide Number Placeholder 3"/>
          <p:cNvSpPr>
            <a:spLocks noGrp="1"/>
          </p:cNvSpPr>
          <p:nvPr>
            <p:ph type="sldNum" sz="quarter" idx="12"/>
          </p:nvPr>
        </p:nvSpPr>
        <p:spPr bwMode="auto">
          <a:ln>
            <a:round/>
            <a:headEnd/>
            <a:tailEnd/>
          </a:ln>
        </p:spPr>
        <p:txBody>
          <a:bodyPr/>
          <a:lstStyle/>
          <a:p>
            <a:fld id="{9506813B-E614-4596-B17B-0C1CF5919D32}" type="slidenum">
              <a:rPr lang="en-US"/>
              <a:pPr/>
              <a:t>28</a:t>
            </a:fld>
            <a:endParaRPr lang="en-US"/>
          </a:p>
        </p:txBody>
      </p:sp>
    </p:spTree>
    <p:extLst>
      <p:ext uri="{BB962C8B-B14F-4D97-AF65-F5344CB8AC3E}">
        <p14:creationId xmlns:p14="http://schemas.microsoft.com/office/powerpoint/2010/main" val="339914531"/>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mtClean="0"/>
              <a:t>A Simple Model</a:t>
            </a:r>
          </a:p>
        </p:txBody>
      </p:sp>
      <p:sp>
        <p:nvSpPr>
          <p:cNvPr id="3" name="Content Placeholder 2"/>
          <p:cNvSpPr>
            <a:spLocks noGrp="1"/>
          </p:cNvSpPr>
          <p:nvPr>
            <p:ph idx="1"/>
          </p:nvPr>
        </p:nvSpPr>
        <p:spPr>
          <a:xfrm>
            <a:off x="457200" y="1417638"/>
            <a:ext cx="8229600" cy="4450899"/>
          </a:xfrm>
        </p:spPr>
        <p:txBody>
          <a:bodyPr>
            <a:normAutofit/>
          </a:bodyPr>
          <a:lstStyle/>
          <a:p>
            <a:pPr lvl="1" eaLnBrk="1" hangingPunct="1">
              <a:lnSpc>
                <a:spcPct val="90000"/>
              </a:lnSpc>
            </a:pPr>
            <a:endParaRPr lang="en-US" dirty="0" smtClean="0"/>
          </a:p>
          <a:p>
            <a:pPr lvl="1" eaLnBrk="1" hangingPunct="1">
              <a:lnSpc>
                <a:spcPct val="90000"/>
              </a:lnSpc>
            </a:pPr>
            <a:endParaRPr lang="en-US" dirty="0" smtClean="0"/>
          </a:p>
          <a:p>
            <a:pPr lvl="1" eaLnBrk="1" hangingPunct="1">
              <a:lnSpc>
                <a:spcPct val="90000"/>
              </a:lnSpc>
            </a:pPr>
            <a:r>
              <a:rPr lang="en-US" i="1" dirty="0" smtClean="0"/>
              <a:t>B</a:t>
            </a:r>
            <a:r>
              <a:rPr lang="en-US" dirty="0" smtClean="0"/>
              <a:t>(</a:t>
            </a:r>
            <a:r>
              <a:rPr lang="en-US" i="1" dirty="0" smtClean="0"/>
              <a:t>Y</a:t>
            </a:r>
            <a:r>
              <a:rPr lang="en-US" dirty="0" smtClean="0"/>
              <a:t>) = Budget for research in year </a:t>
            </a:r>
            <a:r>
              <a:rPr lang="en-US" i="1" dirty="0" smtClean="0"/>
              <a:t>Y</a:t>
            </a:r>
            <a:r>
              <a:rPr lang="en-US" dirty="0" smtClean="0"/>
              <a:t>, </a:t>
            </a:r>
            <a:r>
              <a:rPr lang="en-US" i="1" dirty="0" smtClean="0"/>
              <a:t>Y</a:t>
            </a:r>
            <a:r>
              <a:rPr lang="en-US" dirty="0" smtClean="0"/>
              <a:t> = 1990, 1991, 1992,…</a:t>
            </a:r>
          </a:p>
          <a:p>
            <a:pPr lvl="1" eaLnBrk="1" hangingPunct="1">
              <a:lnSpc>
                <a:spcPct val="90000"/>
              </a:lnSpc>
            </a:pPr>
            <a:r>
              <a:rPr lang="en-US" i="1" dirty="0" smtClean="0"/>
              <a:t>F</a:t>
            </a:r>
            <a:r>
              <a:rPr lang="en-US" dirty="0" smtClean="0"/>
              <a:t>(</a:t>
            </a:r>
            <a:r>
              <a:rPr lang="en-US" i="1" dirty="0" smtClean="0"/>
              <a:t>Y</a:t>
            </a:r>
            <a:r>
              <a:rPr lang="en-US" dirty="0" smtClean="0"/>
              <a:t>) = Funding available in year </a:t>
            </a:r>
            <a:r>
              <a:rPr lang="en-US" i="1" dirty="0" smtClean="0"/>
              <a:t>Y</a:t>
            </a:r>
            <a:r>
              <a:rPr lang="en-US" dirty="0" smtClean="0"/>
              <a:t> for new research grants.</a:t>
            </a:r>
          </a:p>
          <a:p>
            <a:pPr lvl="1" algn="ctr" eaLnBrk="1" hangingPunct="1">
              <a:lnSpc>
                <a:spcPct val="90000"/>
              </a:lnSpc>
              <a:buFont typeface="Arial" pitchFamily="34" charset="0"/>
              <a:buNone/>
            </a:pPr>
            <a:r>
              <a:rPr lang="en-US" i="1" u="sng" dirty="0" smtClean="0"/>
              <a:t>F</a:t>
            </a:r>
            <a:r>
              <a:rPr lang="en-US" u="sng" dirty="0" smtClean="0"/>
              <a:t>(</a:t>
            </a:r>
            <a:r>
              <a:rPr lang="en-US" i="1" u="sng" dirty="0" smtClean="0"/>
              <a:t>y</a:t>
            </a:r>
            <a:r>
              <a:rPr lang="en-US" u="sng" dirty="0" smtClean="0"/>
              <a:t>) = </a:t>
            </a:r>
            <a:r>
              <a:rPr lang="en-US" i="1" u="sng" dirty="0" smtClean="0"/>
              <a:t>B</a:t>
            </a:r>
            <a:r>
              <a:rPr lang="en-US" u="sng" dirty="0" smtClean="0"/>
              <a:t>(</a:t>
            </a:r>
            <a:r>
              <a:rPr lang="en-US" i="1" u="sng" dirty="0" smtClean="0"/>
              <a:t>y</a:t>
            </a:r>
            <a:r>
              <a:rPr lang="en-US" u="sng" dirty="0" smtClean="0"/>
              <a:t>) – [</a:t>
            </a:r>
            <a:r>
              <a:rPr lang="en-US" i="1" u="sng" dirty="0" smtClean="0"/>
              <a:t>F</a:t>
            </a:r>
            <a:r>
              <a:rPr lang="en-US" u="sng" dirty="0" smtClean="0"/>
              <a:t>(</a:t>
            </a:r>
            <a:r>
              <a:rPr lang="en-US" i="1" u="sng" dirty="0" smtClean="0"/>
              <a:t>y</a:t>
            </a:r>
            <a:r>
              <a:rPr lang="en-US" u="sng" dirty="0" smtClean="0"/>
              <a:t>-1) + </a:t>
            </a:r>
            <a:r>
              <a:rPr lang="en-US" i="1" u="sng" dirty="0" smtClean="0"/>
              <a:t>F</a:t>
            </a:r>
            <a:r>
              <a:rPr lang="en-US" u="sng" dirty="0" smtClean="0"/>
              <a:t>(</a:t>
            </a:r>
            <a:r>
              <a:rPr lang="en-US" i="1" u="sng" dirty="0" smtClean="0"/>
              <a:t>y</a:t>
            </a:r>
            <a:r>
              <a:rPr lang="en-US" u="sng" dirty="0" smtClean="0"/>
              <a:t>-2) + </a:t>
            </a:r>
            <a:r>
              <a:rPr lang="en-US" i="1" u="sng" dirty="0" smtClean="0"/>
              <a:t>F</a:t>
            </a:r>
            <a:r>
              <a:rPr lang="en-US" u="sng" dirty="0" smtClean="0"/>
              <a:t>(</a:t>
            </a:r>
            <a:r>
              <a:rPr lang="en-US" i="1" u="sng" dirty="0" smtClean="0"/>
              <a:t>y</a:t>
            </a:r>
            <a:r>
              <a:rPr lang="en-US" u="sng" dirty="0" smtClean="0"/>
              <a:t>-3)]</a:t>
            </a:r>
          </a:p>
          <a:p>
            <a:pPr lvl="1" algn="ctr" eaLnBrk="1" hangingPunct="1">
              <a:lnSpc>
                <a:spcPct val="90000"/>
              </a:lnSpc>
              <a:buFont typeface="Arial" pitchFamily="34" charset="0"/>
              <a:buNone/>
            </a:pPr>
            <a:endParaRPr lang="en-US" u="sng" dirty="0" smtClean="0"/>
          </a:p>
          <a:p>
            <a:pPr lvl="1" eaLnBrk="1" hangingPunct="1">
              <a:lnSpc>
                <a:spcPct val="90000"/>
              </a:lnSpc>
            </a:pPr>
            <a:endParaRPr lang="en-US" dirty="0" smtClean="0"/>
          </a:p>
        </p:txBody>
      </p:sp>
      <p:sp>
        <p:nvSpPr>
          <p:cNvPr id="27652" name="Slide Number Placeholder 3"/>
          <p:cNvSpPr>
            <a:spLocks noGrp="1"/>
          </p:cNvSpPr>
          <p:nvPr>
            <p:ph type="sldNum" sz="quarter" idx="12"/>
          </p:nvPr>
        </p:nvSpPr>
        <p:spPr bwMode="auto">
          <a:ln>
            <a:round/>
            <a:headEnd/>
            <a:tailEnd/>
          </a:ln>
        </p:spPr>
        <p:txBody>
          <a:bodyPr/>
          <a:lstStyle/>
          <a:p>
            <a:fld id="{9506813B-E614-4596-B17B-0C1CF5919D32}" type="slidenum">
              <a:rPr lang="en-US"/>
              <a:pPr/>
              <a:t>29</a:t>
            </a:fld>
            <a:endParaRPr lang="en-US"/>
          </a:p>
        </p:txBody>
      </p:sp>
      <p:sp>
        <p:nvSpPr>
          <p:cNvPr id="4" name="Rectangle 3"/>
          <p:cNvSpPr/>
          <p:nvPr/>
        </p:nvSpPr>
        <p:spPr>
          <a:xfrm>
            <a:off x="218364" y="5123340"/>
            <a:ext cx="8666329" cy="1006429"/>
          </a:xfrm>
          <a:prstGeom prst="rect">
            <a:avLst/>
          </a:prstGeom>
        </p:spPr>
        <p:txBody>
          <a:bodyPr wrap="square">
            <a:spAutoFit/>
          </a:bodyPr>
          <a:lstStyle/>
          <a:p>
            <a:pPr lvl="1">
              <a:lnSpc>
                <a:spcPct val="90000"/>
              </a:lnSpc>
            </a:pPr>
            <a:r>
              <a:rPr lang="en-US" sz="2200" dirty="0">
                <a:solidFill>
                  <a:srgbClr val="FF0000"/>
                </a:solidFill>
              </a:rPr>
              <a:t>So, if total funding is historically flat at $10 billion/year (</a:t>
            </a:r>
            <a:r>
              <a:rPr lang="en-US" sz="2200" u="sng" dirty="0">
                <a:solidFill>
                  <a:srgbClr val="FF0000"/>
                </a:solidFill>
              </a:rPr>
              <a:t>B(y)=10</a:t>
            </a:r>
            <a:r>
              <a:rPr lang="en-US" sz="2200" dirty="0">
                <a:solidFill>
                  <a:srgbClr val="FF0000"/>
                </a:solidFill>
              </a:rPr>
              <a:t>), Funding available in each year is </a:t>
            </a:r>
            <a:r>
              <a:rPr lang="en-US" sz="2200" u="sng" dirty="0">
                <a:solidFill>
                  <a:srgbClr val="FF0000"/>
                </a:solidFill>
              </a:rPr>
              <a:t>F(y)=2.5</a:t>
            </a:r>
            <a:r>
              <a:rPr lang="en-US" sz="2200" dirty="0">
                <a:solidFill>
                  <a:srgbClr val="FF0000"/>
                </a:solidFill>
              </a:rPr>
              <a:t>, and total obligations is 7.5 [F(y-1) + F(y-2) + F(y-3)=7.5].</a:t>
            </a:r>
          </a:p>
        </p:txBody>
      </p:sp>
    </p:spTree>
    <p:extLst>
      <p:ext uri="{BB962C8B-B14F-4D97-AF65-F5344CB8AC3E}">
        <p14:creationId xmlns:p14="http://schemas.microsoft.com/office/powerpoint/2010/main" val="4187038589"/>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755" y="0"/>
            <a:ext cx="8985245" cy="6858000"/>
          </a:xfrm>
        </p:spPr>
        <p:txBody>
          <a:bodyPr rtlCol="0">
            <a:normAutofit/>
          </a:bodyPr>
          <a:lstStyle/>
          <a:p>
            <a:pPr marL="742950" indent="-742950" eaLnBrk="1" fontAlgn="auto" hangingPunct="1">
              <a:spcAft>
                <a:spcPts val="0"/>
              </a:spcAft>
              <a:buFont typeface="+mj-ea"/>
              <a:buAutoNum type="circleNumDbPlain"/>
              <a:defRPr/>
            </a:pPr>
            <a:r>
              <a:rPr lang="en-US" sz="4000" b="1" dirty="0" smtClean="0">
                <a:solidFill>
                  <a:srgbClr val="FF0000"/>
                </a:solidFill>
                <a:effectLst>
                  <a:outerShdw blurRad="50800" dist="38100" dir="2700000" algn="tl" rotWithShape="0">
                    <a:srgbClr val="000000">
                      <a:alpha val="43000"/>
                    </a:srgbClr>
                  </a:outerShdw>
                </a:effectLst>
                <a:ea typeface="+mj-ea"/>
                <a:cs typeface="+mj-cs"/>
              </a:rPr>
              <a:t/>
            </a:r>
            <a:br>
              <a:rPr lang="en-US" sz="4000" b="1" dirty="0" smtClean="0">
                <a:solidFill>
                  <a:srgbClr val="FF0000"/>
                </a:solidFill>
                <a:effectLst>
                  <a:outerShdw blurRad="50800" dist="38100" dir="2700000" algn="tl" rotWithShape="0">
                    <a:srgbClr val="000000">
                      <a:alpha val="43000"/>
                    </a:srgbClr>
                  </a:outerShdw>
                </a:effectLst>
                <a:ea typeface="+mj-ea"/>
                <a:cs typeface="+mj-cs"/>
              </a:rPr>
            </a:br>
            <a:r>
              <a:rPr lang="en-US" sz="4000" b="1" dirty="0" smtClean="0">
                <a:solidFill>
                  <a:srgbClr val="FF0000"/>
                </a:solidFill>
                <a:effectLst>
                  <a:outerShdw blurRad="50800" dist="38100" dir="2700000" algn="tl" rotWithShape="0">
                    <a:srgbClr val="000000">
                      <a:alpha val="43000"/>
                    </a:srgbClr>
                  </a:outerShdw>
                </a:effectLst>
                <a:ea typeface="+mj-ea"/>
                <a:cs typeface="+mj-cs"/>
              </a:rPr>
              <a:t>Non-Fixed Retirement Age </a:t>
            </a:r>
            <a:br>
              <a:rPr lang="en-US" sz="4000" b="1" dirty="0" smtClean="0">
                <a:solidFill>
                  <a:srgbClr val="FF0000"/>
                </a:solidFill>
                <a:effectLst>
                  <a:outerShdw blurRad="50800" dist="38100" dir="2700000" algn="tl" rotWithShape="0">
                    <a:srgbClr val="000000">
                      <a:alpha val="43000"/>
                    </a:srgbClr>
                  </a:outerShdw>
                </a:effectLst>
                <a:ea typeface="+mj-ea"/>
                <a:cs typeface="+mj-cs"/>
              </a:rPr>
            </a:br>
            <a:r>
              <a:rPr lang="en-US" sz="4000" b="1" dirty="0" smtClean="0">
                <a:solidFill>
                  <a:srgbClr val="FF0000"/>
                </a:solidFill>
                <a:effectLst>
                  <a:outerShdw blurRad="50800" dist="38100" dir="2700000" algn="tl" rotWithShape="0">
                    <a:srgbClr val="000000">
                      <a:alpha val="43000"/>
                    </a:srgbClr>
                  </a:outerShdw>
                </a:effectLst>
                <a:ea typeface="+mj-ea"/>
                <a:cs typeface="+mj-cs"/>
              </a:rPr>
              <a:t>for University Professors: </a:t>
            </a:r>
            <a:r>
              <a:rPr lang="en-US" sz="4000" dirty="0" smtClean="0">
                <a:solidFill>
                  <a:srgbClr val="FF0000"/>
                </a:solidFill>
                <a:effectLst>
                  <a:outerShdw blurRad="50800" dist="38100" dir="2700000" algn="tl" rotWithShape="0">
                    <a:srgbClr val="000000">
                      <a:alpha val="43000"/>
                    </a:srgbClr>
                  </a:outerShdw>
                </a:effectLst>
                <a:ea typeface="+mj-ea"/>
                <a:cs typeface="+mj-cs"/>
              </a:rPr>
              <a:t/>
            </a:r>
            <a:br>
              <a:rPr lang="en-US" sz="4000" dirty="0" smtClean="0">
                <a:solidFill>
                  <a:srgbClr val="FF0000"/>
                </a:solidFill>
                <a:effectLst>
                  <a:outerShdw blurRad="50800" dist="38100" dir="2700000" algn="tl" rotWithShape="0">
                    <a:srgbClr val="000000">
                      <a:alpha val="43000"/>
                    </a:srgbClr>
                  </a:outerShdw>
                </a:effectLst>
                <a:ea typeface="+mj-ea"/>
                <a:cs typeface="+mj-cs"/>
              </a:rPr>
            </a:br>
            <a:r>
              <a:rPr lang="en-US" sz="4000" b="1" dirty="0" smtClean="0">
                <a:solidFill>
                  <a:srgbClr val="FF0000"/>
                </a:solidFill>
                <a:effectLst>
                  <a:outerShdw blurRad="50800" dist="38100" dir="2700000" algn="tl" rotWithShape="0">
                    <a:srgbClr val="000000">
                      <a:alpha val="43000"/>
                    </a:srgbClr>
                  </a:outerShdw>
                </a:effectLst>
                <a:ea typeface="+mj-ea"/>
                <a:cs typeface="+mj-cs"/>
              </a:rPr>
              <a:t>Modeling its Effects on New Faculty Hires</a:t>
            </a:r>
            <a:r>
              <a:rPr lang="en-US" sz="4000" dirty="0" smtClean="0">
                <a:ea typeface="+mj-ea"/>
                <a:cs typeface="+mj-cs"/>
              </a:rPr>
              <a:t/>
            </a:r>
            <a:br>
              <a:rPr lang="en-US" sz="4000" dirty="0" smtClean="0">
                <a:ea typeface="+mj-ea"/>
                <a:cs typeface="+mj-cs"/>
              </a:rPr>
            </a:br>
            <a:r>
              <a:rPr lang="en-US" sz="4000" b="1" dirty="0" smtClean="0">
                <a:ea typeface="+mj-ea"/>
                <a:cs typeface="+mj-cs"/>
              </a:rPr>
              <a:t> </a:t>
            </a:r>
            <a:r>
              <a:rPr lang="en-US" sz="4000" dirty="0" smtClean="0">
                <a:ea typeface="+mj-ea"/>
                <a:cs typeface="+mj-cs"/>
              </a:rPr>
              <a:t/>
            </a:r>
            <a:br>
              <a:rPr lang="en-US" sz="4000" dirty="0" smtClean="0">
                <a:ea typeface="+mj-ea"/>
                <a:cs typeface="+mj-cs"/>
              </a:rPr>
            </a:br>
            <a:r>
              <a:rPr lang="en-US" sz="4000" b="1" dirty="0" smtClean="0">
                <a:ea typeface="+mj-ea"/>
                <a:cs typeface="+mj-cs"/>
              </a:rPr>
              <a:t/>
            </a:r>
            <a:br>
              <a:rPr lang="en-US" sz="4000" b="1" dirty="0" smtClean="0">
                <a:ea typeface="+mj-ea"/>
                <a:cs typeface="+mj-cs"/>
              </a:rPr>
            </a:br>
            <a:r>
              <a:rPr lang="en-US" sz="4000" b="1" dirty="0" smtClean="0">
                <a:ea typeface="+mj-ea"/>
                <a:cs typeface="+mj-cs"/>
              </a:rPr>
              <a:t>(with Mauricio Gomez Diaz)</a:t>
            </a:r>
            <a:br>
              <a:rPr lang="en-US" sz="4000" b="1" dirty="0" smtClean="0">
                <a:ea typeface="+mj-ea"/>
                <a:cs typeface="+mj-cs"/>
              </a:rPr>
            </a:br>
            <a:r>
              <a:rPr lang="en-US" dirty="0" smtClean="0">
                <a:ea typeface="+mj-ea"/>
                <a:cs typeface="+mj-cs"/>
              </a:rPr>
              <a:t/>
            </a:r>
            <a:br>
              <a:rPr lang="en-US" dirty="0" smtClean="0">
                <a:ea typeface="+mj-ea"/>
                <a:cs typeface="+mj-cs"/>
              </a:rPr>
            </a:br>
            <a:r>
              <a:rPr lang="en-US" sz="3556" dirty="0" smtClean="0">
                <a:ea typeface="+mj-ea"/>
                <a:cs typeface="+mj-cs"/>
              </a:rPr>
              <a:t> </a:t>
            </a:r>
            <a:r>
              <a:rPr lang="en-US" dirty="0" smtClean="0">
                <a:ea typeface="+mj-ea"/>
                <a:cs typeface="+mj-cs"/>
              </a:rPr>
              <a:t/>
            </a:r>
            <a:br>
              <a:rPr lang="en-US" dirty="0" smtClean="0">
                <a:ea typeface="+mj-ea"/>
                <a:cs typeface="+mj-cs"/>
              </a:rPr>
            </a:br>
            <a:endParaRPr lang="en-US" dirty="0" smtClean="0">
              <a:ea typeface="+mj-ea"/>
              <a:cs typeface="+mj-cs"/>
            </a:endParaRPr>
          </a:p>
        </p:txBody>
      </p:sp>
      <p:sp>
        <p:nvSpPr>
          <p:cNvPr id="3" name="Subtitle 2"/>
          <p:cNvSpPr>
            <a:spLocks noGrp="1"/>
          </p:cNvSpPr>
          <p:nvPr>
            <p:ph type="subTitle" idx="1"/>
          </p:nvPr>
        </p:nvSpPr>
        <p:spPr>
          <a:xfrm flipV="1">
            <a:off x="8777288" y="6067425"/>
            <a:ext cx="207962" cy="44450"/>
          </a:xfrm>
        </p:spPr>
        <p:txBody>
          <a:bodyPr rtlCol="0">
            <a:normAutofit fontScale="25000" lnSpcReduction="20000"/>
          </a:bodyPr>
          <a:lstStyle/>
          <a:p>
            <a:pPr eaLnBrk="1" fontAlgn="auto" hangingPunct="1">
              <a:spcAft>
                <a:spcPts val="0"/>
              </a:spcAft>
              <a:buFont typeface="Arial"/>
              <a:buNone/>
              <a:defRPr/>
            </a:pPr>
            <a:endParaRPr lang="en-US" dirty="0" smtClean="0">
              <a:ea typeface="+mn-ea"/>
              <a:cs typeface="+mn-cs"/>
            </a:endParaRPr>
          </a:p>
        </p:txBody>
      </p:sp>
      <p:sp>
        <p:nvSpPr>
          <p:cNvPr id="4" name="Rectangle 3"/>
          <p:cNvSpPr/>
          <p:nvPr/>
        </p:nvSpPr>
        <p:spPr>
          <a:xfrm>
            <a:off x="374650" y="629667"/>
            <a:ext cx="8610600" cy="2273429"/>
          </a:xfrm>
          <a:prstGeom prst="rect">
            <a:avLst/>
          </a:prstGeom>
          <a:noFill/>
          <a:effectLst>
            <a:outerShdw blurRad="40000" dist="23000" dir="5400000" rotWithShape="0">
              <a:srgbClr val="000000">
                <a:alpha val="35000"/>
              </a:srgbClr>
            </a:outerShdw>
            <a:reflection stA="50000" endPos="75000" dist="12700" dir="5400000" sy="-100000" algn="bl" rotWithShape="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ea typeface="+mj-ea"/>
                <a:cs typeface="+mj-cs"/>
              </a:rPr>
              <a:t>A Simple Model</a:t>
            </a:r>
          </a:p>
        </p:txBody>
      </p:sp>
      <p:sp>
        <p:nvSpPr>
          <p:cNvPr id="32771" name="Content Placeholder 2"/>
          <p:cNvSpPr>
            <a:spLocks noGrp="1"/>
          </p:cNvSpPr>
          <p:nvPr>
            <p:ph idx="1"/>
          </p:nvPr>
        </p:nvSpPr>
        <p:spPr>
          <a:xfrm>
            <a:off x="304799" y="1600200"/>
            <a:ext cx="8538949" cy="4800600"/>
          </a:xfrm>
        </p:spPr>
        <p:txBody>
          <a:bodyPr/>
          <a:lstStyle/>
          <a:p>
            <a:pPr eaLnBrk="1" hangingPunct="1"/>
            <a:r>
              <a:rPr lang="en-US" dirty="0" smtClean="0"/>
              <a:t>suppose that year 2000 has a one-time increase to $12.5 billion, a </a:t>
            </a:r>
            <a:r>
              <a:rPr lang="en-US" u="sng" dirty="0" smtClean="0"/>
              <a:t>25% increase </a:t>
            </a:r>
            <a:r>
              <a:rPr lang="en-US" dirty="0" smtClean="0"/>
              <a:t>in total yearly funding. After that, funding drops back to $10 billion/year. What happens then? </a:t>
            </a:r>
          </a:p>
          <a:p>
            <a:pPr eaLnBrk="1" hangingPunct="1"/>
            <a:endParaRPr lang="en-US" dirty="0" smtClean="0"/>
          </a:p>
          <a:p>
            <a:pPr algn="ctr" eaLnBrk="1" hangingPunct="1">
              <a:buFont typeface="Arial" pitchFamily="34" charset="0"/>
              <a:buNone/>
            </a:pPr>
            <a:r>
              <a:rPr lang="en-US" sz="6000" b="1" dirty="0" smtClean="0">
                <a:solidFill>
                  <a:srgbClr val="FF0000"/>
                </a:solidFill>
              </a:rPr>
              <a:t>?</a:t>
            </a:r>
          </a:p>
        </p:txBody>
      </p:sp>
      <p:sp>
        <p:nvSpPr>
          <p:cNvPr id="28676" name="Slide Number Placeholder 3"/>
          <p:cNvSpPr>
            <a:spLocks noGrp="1"/>
          </p:cNvSpPr>
          <p:nvPr>
            <p:ph type="sldNum" sz="quarter" idx="12"/>
          </p:nvPr>
        </p:nvSpPr>
        <p:spPr bwMode="auto">
          <a:ln>
            <a:round/>
            <a:headEnd/>
            <a:tailEnd/>
          </a:ln>
        </p:spPr>
        <p:txBody>
          <a:bodyPr/>
          <a:lstStyle/>
          <a:p>
            <a:fld id="{C39603A7-737C-47FF-B0D0-D99719AF8C21}" type="slidenum">
              <a:rPr lang="en-US"/>
              <a:pPr/>
              <a:t>30</a:t>
            </a:fld>
            <a:endParaRPr lang="en-US"/>
          </a:p>
        </p:txBody>
      </p:sp>
    </p:spTree>
    <p:extLst>
      <p:ext uri="{BB962C8B-B14F-4D97-AF65-F5344CB8AC3E}">
        <p14:creationId xmlns:p14="http://schemas.microsoft.com/office/powerpoint/2010/main" val="550661283"/>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ea typeface="+mj-ea"/>
                <a:cs typeface="+mj-cs"/>
              </a:rPr>
              <a:t>A Simple Model</a:t>
            </a:r>
          </a:p>
        </p:txBody>
      </p:sp>
      <p:sp>
        <p:nvSpPr>
          <p:cNvPr id="32771" name="Content Placeholder 2"/>
          <p:cNvSpPr>
            <a:spLocks noGrp="1"/>
          </p:cNvSpPr>
          <p:nvPr>
            <p:ph idx="1"/>
          </p:nvPr>
        </p:nvSpPr>
        <p:spPr>
          <a:xfrm>
            <a:off x="304799" y="1600200"/>
            <a:ext cx="8552597" cy="4800600"/>
          </a:xfrm>
        </p:spPr>
        <p:txBody>
          <a:bodyPr/>
          <a:lstStyle/>
          <a:p>
            <a:pPr eaLnBrk="1" hangingPunct="1"/>
            <a:r>
              <a:rPr lang="en-US" dirty="0" smtClean="0"/>
              <a:t>suppose that year 2000 has a one-time increase to $12.5 billion, a </a:t>
            </a:r>
            <a:r>
              <a:rPr lang="en-US" u="sng" dirty="0" smtClean="0"/>
              <a:t>25% increase </a:t>
            </a:r>
            <a:r>
              <a:rPr lang="en-US" dirty="0" smtClean="0"/>
              <a:t>in total yearly funding. After that, funding drops back to $10 billion/year. What happens then? </a:t>
            </a:r>
          </a:p>
          <a:p>
            <a:pPr marL="342900" lvl="1" indent="-342900">
              <a:buFont typeface="Arial"/>
              <a:buChar char="•"/>
            </a:pPr>
            <a:endParaRPr lang="en-US" sz="1800" i="1" dirty="0" smtClean="0"/>
          </a:p>
          <a:p>
            <a:pPr marL="342900" lvl="1" indent="-342900">
              <a:buFont typeface="Arial"/>
              <a:buChar char="•"/>
            </a:pPr>
            <a:r>
              <a:rPr lang="en-US" sz="1900" i="1" dirty="0" smtClean="0"/>
              <a:t>F</a:t>
            </a:r>
            <a:r>
              <a:rPr lang="en-US" sz="1900" dirty="0" smtClean="0"/>
              <a:t>(2000</a:t>
            </a:r>
            <a:r>
              <a:rPr lang="en-US" sz="1900" dirty="0"/>
              <a:t>) = </a:t>
            </a:r>
            <a:r>
              <a:rPr lang="en-US" sz="1900" i="1" dirty="0"/>
              <a:t>B</a:t>
            </a:r>
            <a:r>
              <a:rPr lang="en-US" sz="1900" dirty="0"/>
              <a:t>(2000) – [</a:t>
            </a:r>
            <a:r>
              <a:rPr lang="en-US" sz="1900" i="1" dirty="0"/>
              <a:t>F</a:t>
            </a:r>
            <a:r>
              <a:rPr lang="en-US" sz="1900" dirty="0"/>
              <a:t>(1999) + </a:t>
            </a:r>
            <a:r>
              <a:rPr lang="en-US" sz="1900" i="1" dirty="0"/>
              <a:t>F</a:t>
            </a:r>
            <a:r>
              <a:rPr lang="en-US" sz="1900" dirty="0"/>
              <a:t>(1998) + </a:t>
            </a:r>
            <a:r>
              <a:rPr lang="en-US" sz="1900" i="1" dirty="0"/>
              <a:t>F</a:t>
            </a:r>
            <a:r>
              <a:rPr lang="en-US" sz="1900" dirty="0"/>
              <a:t>(1997)] = 12.5 – [2.5 + 2.5 + 2.5] = </a:t>
            </a:r>
            <a:r>
              <a:rPr lang="en-US" sz="1900" u="sng" dirty="0">
                <a:solidFill>
                  <a:srgbClr val="FF0000"/>
                </a:solidFill>
              </a:rPr>
              <a:t>5.0</a:t>
            </a:r>
          </a:p>
          <a:p>
            <a:pPr eaLnBrk="1" hangingPunct="1"/>
            <a:endParaRPr lang="en-US" dirty="0" smtClean="0"/>
          </a:p>
        </p:txBody>
      </p:sp>
      <p:sp>
        <p:nvSpPr>
          <p:cNvPr id="28676" name="Slide Number Placeholder 3"/>
          <p:cNvSpPr>
            <a:spLocks noGrp="1"/>
          </p:cNvSpPr>
          <p:nvPr>
            <p:ph type="sldNum" sz="quarter" idx="12"/>
          </p:nvPr>
        </p:nvSpPr>
        <p:spPr bwMode="auto">
          <a:ln>
            <a:round/>
            <a:headEnd/>
            <a:tailEnd/>
          </a:ln>
        </p:spPr>
        <p:txBody>
          <a:bodyPr/>
          <a:lstStyle/>
          <a:p>
            <a:fld id="{C39603A7-737C-47FF-B0D0-D99719AF8C21}" type="slidenum">
              <a:rPr lang="en-US"/>
              <a:pPr/>
              <a:t>31</a:t>
            </a:fld>
            <a:endParaRPr lang="en-US"/>
          </a:p>
        </p:txBody>
      </p:sp>
    </p:spTree>
    <p:extLst>
      <p:ext uri="{BB962C8B-B14F-4D97-AF65-F5344CB8AC3E}">
        <p14:creationId xmlns:p14="http://schemas.microsoft.com/office/powerpoint/2010/main" val="2754779996"/>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ea typeface="+mj-ea"/>
                <a:cs typeface="+mj-cs"/>
              </a:rPr>
              <a:t>A Simple Model</a:t>
            </a:r>
          </a:p>
        </p:txBody>
      </p:sp>
      <p:sp>
        <p:nvSpPr>
          <p:cNvPr id="32771" name="Content Placeholder 2"/>
          <p:cNvSpPr>
            <a:spLocks noGrp="1"/>
          </p:cNvSpPr>
          <p:nvPr>
            <p:ph idx="1"/>
          </p:nvPr>
        </p:nvSpPr>
        <p:spPr>
          <a:xfrm>
            <a:off x="304799" y="1600200"/>
            <a:ext cx="8538949" cy="4800600"/>
          </a:xfrm>
        </p:spPr>
        <p:txBody>
          <a:bodyPr>
            <a:normAutofit/>
          </a:bodyPr>
          <a:lstStyle/>
          <a:p>
            <a:pPr eaLnBrk="1" hangingPunct="1"/>
            <a:r>
              <a:rPr lang="en-US" dirty="0" smtClean="0"/>
              <a:t>suppose that year 2000 has a one-time increase to $12.5 billion, a </a:t>
            </a:r>
            <a:r>
              <a:rPr lang="en-US" u="sng" dirty="0" smtClean="0"/>
              <a:t>25% increase </a:t>
            </a:r>
            <a:r>
              <a:rPr lang="en-US" dirty="0" smtClean="0"/>
              <a:t>in total yearly funding. After that, funding drops back to $10 billion/year. What happens then? </a:t>
            </a:r>
          </a:p>
          <a:p>
            <a:pPr marL="342900" lvl="1" indent="-342900">
              <a:buFont typeface="Arial"/>
              <a:buChar char="•"/>
            </a:pPr>
            <a:endParaRPr lang="en-US" sz="1800" i="1" dirty="0" smtClean="0"/>
          </a:p>
          <a:p>
            <a:pPr marL="342900" lvl="1" indent="-342900">
              <a:buFont typeface="Arial"/>
              <a:buChar char="•"/>
            </a:pPr>
            <a:r>
              <a:rPr lang="en-US" sz="1900" i="1" dirty="0" smtClean="0"/>
              <a:t>F</a:t>
            </a:r>
            <a:r>
              <a:rPr lang="en-US" sz="1900" dirty="0" smtClean="0"/>
              <a:t>(2000</a:t>
            </a:r>
            <a:r>
              <a:rPr lang="en-US" sz="1900" dirty="0"/>
              <a:t>) = </a:t>
            </a:r>
            <a:r>
              <a:rPr lang="en-US" sz="1900" i="1" dirty="0"/>
              <a:t>B</a:t>
            </a:r>
            <a:r>
              <a:rPr lang="en-US" sz="1900" dirty="0"/>
              <a:t>(2000) – [</a:t>
            </a:r>
            <a:r>
              <a:rPr lang="en-US" sz="1900" i="1" dirty="0"/>
              <a:t>F</a:t>
            </a:r>
            <a:r>
              <a:rPr lang="en-US" sz="1900" dirty="0"/>
              <a:t>(1999) + </a:t>
            </a:r>
            <a:r>
              <a:rPr lang="en-US" sz="1900" i="1" dirty="0"/>
              <a:t>F</a:t>
            </a:r>
            <a:r>
              <a:rPr lang="en-US" sz="1900" dirty="0"/>
              <a:t>(1998) + </a:t>
            </a:r>
            <a:r>
              <a:rPr lang="en-US" sz="1900" i="1" dirty="0"/>
              <a:t>F</a:t>
            </a:r>
            <a:r>
              <a:rPr lang="en-US" sz="1900" dirty="0"/>
              <a:t>(1997)] = 12.5 – [2.5 + 2.5 + 2.5] = </a:t>
            </a:r>
            <a:r>
              <a:rPr lang="en-US" sz="1900" u="sng" dirty="0" smtClean="0">
                <a:solidFill>
                  <a:srgbClr val="FF0000"/>
                </a:solidFill>
              </a:rPr>
              <a:t>5.0</a:t>
            </a:r>
          </a:p>
          <a:p>
            <a:r>
              <a:rPr lang="en-US" sz="1900" i="1" dirty="0"/>
              <a:t>F</a:t>
            </a:r>
            <a:r>
              <a:rPr lang="en-US" sz="1900" dirty="0"/>
              <a:t>(2001) = </a:t>
            </a:r>
            <a:r>
              <a:rPr lang="en-US" sz="1900" i="1" dirty="0"/>
              <a:t>B</a:t>
            </a:r>
            <a:r>
              <a:rPr lang="en-US" sz="1900" dirty="0"/>
              <a:t>(2001) – [</a:t>
            </a:r>
            <a:r>
              <a:rPr lang="en-US" sz="1900" i="1" dirty="0"/>
              <a:t>F</a:t>
            </a:r>
            <a:r>
              <a:rPr lang="en-US" sz="1900" dirty="0"/>
              <a:t>(2000) + </a:t>
            </a:r>
            <a:r>
              <a:rPr lang="en-US" sz="1900" i="1" dirty="0"/>
              <a:t>F</a:t>
            </a:r>
            <a:r>
              <a:rPr lang="en-US" sz="1900" dirty="0"/>
              <a:t>(1999) + </a:t>
            </a:r>
            <a:r>
              <a:rPr lang="en-US" sz="1900" i="1" dirty="0"/>
              <a:t>F</a:t>
            </a:r>
            <a:r>
              <a:rPr lang="en-US" sz="1900" dirty="0"/>
              <a:t>(1998)] = 10 – [5 + 2.5 + 2.5] = </a:t>
            </a:r>
            <a:r>
              <a:rPr lang="en-US" sz="1900" u="sng" dirty="0">
                <a:solidFill>
                  <a:srgbClr val="FF0000"/>
                </a:solidFill>
              </a:rPr>
              <a:t>0.0  </a:t>
            </a:r>
          </a:p>
          <a:p>
            <a:r>
              <a:rPr lang="en-US" sz="1900" i="1" dirty="0"/>
              <a:t>F</a:t>
            </a:r>
            <a:r>
              <a:rPr lang="en-US" sz="1900" dirty="0"/>
              <a:t>(2002) = </a:t>
            </a:r>
            <a:r>
              <a:rPr lang="en-US" sz="1900" i="1" dirty="0"/>
              <a:t>B</a:t>
            </a:r>
            <a:r>
              <a:rPr lang="en-US" sz="1900" dirty="0"/>
              <a:t>(2002) – [</a:t>
            </a:r>
            <a:r>
              <a:rPr lang="en-US" sz="1900" i="1" dirty="0"/>
              <a:t>F</a:t>
            </a:r>
            <a:r>
              <a:rPr lang="en-US" sz="1900" dirty="0"/>
              <a:t>(2001) + </a:t>
            </a:r>
            <a:r>
              <a:rPr lang="en-US" sz="1900" i="1" dirty="0"/>
              <a:t>F</a:t>
            </a:r>
            <a:r>
              <a:rPr lang="en-US" sz="1900" dirty="0"/>
              <a:t>(2000) + </a:t>
            </a:r>
            <a:r>
              <a:rPr lang="en-US" sz="1900" i="1" dirty="0"/>
              <a:t>F</a:t>
            </a:r>
            <a:r>
              <a:rPr lang="en-US" sz="1900" dirty="0"/>
              <a:t>(1999)] = 10 – [0 + 5 + 2.5] = </a:t>
            </a:r>
            <a:r>
              <a:rPr lang="en-US" sz="1900" u="sng" dirty="0">
                <a:solidFill>
                  <a:srgbClr val="FF0000"/>
                </a:solidFill>
              </a:rPr>
              <a:t>2.5</a:t>
            </a:r>
          </a:p>
          <a:p>
            <a:r>
              <a:rPr lang="en-US" sz="1900" i="1" dirty="0"/>
              <a:t>F</a:t>
            </a:r>
            <a:r>
              <a:rPr lang="en-US" sz="1900" dirty="0"/>
              <a:t>(2003) = </a:t>
            </a:r>
            <a:r>
              <a:rPr lang="en-US" sz="1900" i="1" dirty="0"/>
              <a:t>B</a:t>
            </a:r>
            <a:r>
              <a:rPr lang="en-US" sz="1900" dirty="0"/>
              <a:t>(2003) – [</a:t>
            </a:r>
            <a:r>
              <a:rPr lang="en-US" sz="1900" i="1" dirty="0"/>
              <a:t>F</a:t>
            </a:r>
            <a:r>
              <a:rPr lang="en-US" sz="1900" dirty="0"/>
              <a:t>(2002) + </a:t>
            </a:r>
            <a:r>
              <a:rPr lang="en-US" sz="1900" i="1" dirty="0"/>
              <a:t>F</a:t>
            </a:r>
            <a:r>
              <a:rPr lang="en-US" sz="1900" dirty="0"/>
              <a:t>(2001) + </a:t>
            </a:r>
            <a:r>
              <a:rPr lang="en-US" sz="1900" i="1" dirty="0"/>
              <a:t>F</a:t>
            </a:r>
            <a:r>
              <a:rPr lang="en-US" sz="1900" dirty="0"/>
              <a:t>(2000)] = 10 – [2.5 + 0 + 5] = </a:t>
            </a:r>
            <a:r>
              <a:rPr lang="en-US" sz="1900" u="sng" dirty="0">
                <a:solidFill>
                  <a:srgbClr val="FF0000"/>
                </a:solidFill>
              </a:rPr>
              <a:t>2.5</a:t>
            </a:r>
          </a:p>
          <a:p>
            <a:r>
              <a:rPr lang="en-US" sz="1900" i="1" dirty="0"/>
              <a:t>F</a:t>
            </a:r>
            <a:r>
              <a:rPr lang="en-US" sz="1900" dirty="0"/>
              <a:t>(2004) = </a:t>
            </a:r>
            <a:r>
              <a:rPr lang="en-US" sz="1900" i="1" dirty="0"/>
              <a:t>B</a:t>
            </a:r>
            <a:r>
              <a:rPr lang="en-US" sz="1900" dirty="0"/>
              <a:t>(2004) – [</a:t>
            </a:r>
            <a:r>
              <a:rPr lang="en-US" sz="1900" i="1" dirty="0"/>
              <a:t>F</a:t>
            </a:r>
            <a:r>
              <a:rPr lang="en-US" sz="1900" dirty="0"/>
              <a:t>(2003) + </a:t>
            </a:r>
            <a:r>
              <a:rPr lang="en-US" sz="1900" i="1" dirty="0"/>
              <a:t>F</a:t>
            </a:r>
            <a:r>
              <a:rPr lang="en-US" sz="1900" dirty="0"/>
              <a:t>(2002) + </a:t>
            </a:r>
            <a:r>
              <a:rPr lang="en-US" sz="1900" i="1" dirty="0"/>
              <a:t>F</a:t>
            </a:r>
            <a:r>
              <a:rPr lang="en-US" sz="1900" dirty="0"/>
              <a:t>(2001)] = 10 – [2.5 + 2.5 + 0] = </a:t>
            </a:r>
            <a:r>
              <a:rPr lang="en-US" sz="1900" u="sng" dirty="0">
                <a:solidFill>
                  <a:srgbClr val="FF0000"/>
                </a:solidFill>
              </a:rPr>
              <a:t>5.0</a:t>
            </a:r>
          </a:p>
          <a:p>
            <a:r>
              <a:rPr lang="en-US" sz="1900" i="1" dirty="0"/>
              <a:t>F</a:t>
            </a:r>
            <a:r>
              <a:rPr lang="en-US" sz="1900" dirty="0"/>
              <a:t>(2005) = </a:t>
            </a:r>
            <a:r>
              <a:rPr lang="en-US" sz="1900" i="1" dirty="0"/>
              <a:t>B</a:t>
            </a:r>
            <a:r>
              <a:rPr lang="en-US" sz="1900" dirty="0"/>
              <a:t>(2005) – [</a:t>
            </a:r>
            <a:r>
              <a:rPr lang="en-US" sz="1900" i="1" dirty="0"/>
              <a:t>F</a:t>
            </a:r>
            <a:r>
              <a:rPr lang="en-US" sz="1900" dirty="0"/>
              <a:t>(2004) + </a:t>
            </a:r>
            <a:r>
              <a:rPr lang="en-US" sz="1900" i="1" dirty="0"/>
              <a:t>F</a:t>
            </a:r>
            <a:r>
              <a:rPr lang="en-US" sz="1900" dirty="0"/>
              <a:t>(2003) + </a:t>
            </a:r>
            <a:r>
              <a:rPr lang="en-US" sz="1900" i="1" dirty="0"/>
              <a:t>F</a:t>
            </a:r>
            <a:r>
              <a:rPr lang="en-US" sz="1900" dirty="0"/>
              <a:t>(2002)] = 10 – [5 + 2.5 + 2.5] = </a:t>
            </a:r>
            <a:r>
              <a:rPr lang="en-US" sz="1900" u="sng" dirty="0">
                <a:solidFill>
                  <a:srgbClr val="FF0000"/>
                </a:solidFill>
              </a:rPr>
              <a:t>0.0</a:t>
            </a:r>
          </a:p>
          <a:p>
            <a:pPr marL="342900" lvl="1" indent="-342900">
              <a:buFont typeface="Arial"/>
              <a:buChar char="•"/>
            </a:pPr>
            <a:endParaRPr lang="en-US" sz="1900" u="sng" dirty="0">
              <a:solidFill>
                <a:srgbClr val="FF0000"/>
              </a:solidFill>
            </a:endParaRPr>
          </a:p>
          <a:p>
            <a:pPr eaLnBrk="1" hangingPunct="1"/>
            <a:endParaRPr lang="en-US" dirty="0" smtClean="0"/>
          </a:p>
        </p:txBody>
      </p:sp>
      <p:sp>
        <p:nvSpPr>
          <p:cNvPr id="28676" name="Slide Number Placeholder 3"/>
          <p:cNvSpPr>
            <a:spLocks noGrp="1"/>
          </p:cNvSpPr>
          <p:nvPr>
            <p:ph type="sldNum" sz="quarter" idx="12"/>
          </p:nvPr>
        </p:nvSpPr>
        <p:spPr bwMode="auto">
          <a:ln>
            <a:round/>
            <a:headEnd/>
            <a:tailEnd/>
          </a:ln>
        </p:spPr>
        <p:txBody>
          <a:bodyPr/>
          <a:lstStyle/>
          <a:p>
            <a:fld id="{C39603A7-737C-47FF-B0D0-D99719AF8C21}" type="slidenum">
              <a:rPr lang="en-US"/>
              <a:pPr/>
              <a:t>32</a:t>
            </a:fld>
            <a:endParaRPr lang="en-US"/>
          </a:p>
        </p:txBody>
      </p:sp>
    </p:spTree>
    <p:extLst>
      <p:ext uri="{BB962C8B-B14F-4D97-AF65-F5344CB8AC3E}">
        <p14:creationId xmlns:p14="http://schemas.microsoft.com/office/powerpoint/2010/main" val="1284445394"/>
      </p:ext>
    </p:extLst>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ea typeface="+mj-ea"/>
                <a:cs typeface="+mj-cs"/>
              </a:rPr>
              <a:t>A Simple Model</a:t>
            </a:r>
          </a:p>
        </p:txBody>
      </p:sp>
      <p:sp>
        <p:nvSpPr>
          <p:cNvPr id="32771" name="Content Placeholder 2"/>
          <p:cNvSpPr>
            <a:spLocks noGrp="1"/>
          </p:cNvSpPr>
          <p:nvPr>
            <p:ph idx="1"/>
          </p:nvPr>
        </p:nvSpPr>
        <p:spPr>
          <a:xfrm>
            <a:off x="304800" y="1600200"/>
            <a:ext cx="8392370" cy="4800600"/>
          </a:xfrm>
        </p:spPr>
        <p:txBody>
          <a:bodyPr>
            <a:normAutofit fontScale="92500"/>
          </a:bodyPr>
          <a:lstStyle/>
          <a:p>
            <a:pPr eaLnBrk="1" hangingPunct="1"/>
            <a:r>
              <a:rPr lang="en-US" dirty="0" smtClean="0"/>
              <a:t>suppose that year 2000 has a one-time increase to $12.5 billion, a </a:t>
            </a:r>
            <a:r>
              <a:rPr lang="en-US" u="sng" dirty="0" smtClean="0"/>
              <a:t>25% increase </a:t>
            </a:r>
            <a:r>
              <a:rPr lang="en-US" dirty="0" smtClean="0"/>
              <a:t>in total yearly funding. After that, funding drops back to $10 billion/year. What happens then? </a:t>
            </a:r>
          </a:p>
          <a:p>
            <a:pPr marL="342900" lvl="1" indent="-342900">
              <a:buFont typeface="Arial"/>
              <a:buChar char="•"/>
            </a:pPr>
            <a:endParaRPr lang="en-US" sz="1800" i="1" dirty="0" smtClean="0"/>
          </a:p>
          <a:p>
            <a:pPr marL="342900" lvl="1" indent="-342900">
              <a:buFont typeface="Arial"/>
              <a:buChar char="•"/>
            </a:pPr>
            <a:r>
              <a:rPr lang="en-US" sz="2100" i="1" dirty="0" smtClean="0"/>
              <a:t>F</a:t>
            </a:r>
            <a:r>
              <a:rPr lang="en-US" sz="2100" dirty="0" smtClean="0"/>
              <a:t>(2000</a:t>
            </a:r>
            <a:r>
              <a:rPr lang="en-US" sz="2100" dirty="0"/>
              <a:t>) = </a:t>
            </a:r>
            <a:r>
              <a:rPr lang="en-US" sz="2100" i="1" dirty="0"/>
              <a:t>B</a:t>
            </a:r>
            <a:r>
              <a:rPr lang="en-US" sz="2100" dirty="0"/>
              <a:t>(2000) – [</a:t>
            </a:r>
            <a:r>
              <a:rPr lang="en-US" sz="2100" i="1" dirty="0"/>
              <a:t>F</a:t>
            </a:r>
            <a:r>
              <a:rPr lang="en-US" sz="2100" dirty="0"/>
              <a:t>(1999) + </a:t>
            </a:r>
            <a:r>
              <a:rPr lang="en-US" sz="2100" i="1" dirty="0"/>
              <a:t>F</a:t>
            </a:r>
            <a:r>
              <a:rPr lang="en-US" sz="2100" dirty="0"/>
              <a:t>(1998) + </a:t>
            </a:r>
            <a:r>
              <a:rPr lang="en-US" sz="2100" i="1" dirty="0"/>
              <a:t>F</a:t>
            </a:r>
            <a:r>
              <a:rPr lang="en-US" sz="2100" dirty="0"/>
              <a:t>(1997)] = 12.5 – [2.5 + 2.5 + 2.5] = </a:t>
            </a:r>
            <a:r>
              <a:rPr lang="en-US" sz="2100" u="sng" dirty="0" smtClean="0">
                <a:solidFill>
                  <a:srgbClr val="FF0000"/>
                </a:solidFill>
              </a:rPr>
              <a:t>5.0</a:t>
            </a:r>
          </a:p>
          <a:p>
            <a:r>
              <a:rPr lang="en-US" sz="2100" i="1" dirty="0"/>
              <a:t>F</a:t>
            </a:r>
            <a:r>
              <a:rPr lang="en-US" sz="2100" dirty="0"/>
              <a:t>(2001) = </a:t>
            </a:r>
            <a:r>
              <a:rPr lang="en-US" sz="2100" i="1" dirty="0"/>
              <a:t>B</a:t>
            </a:r>
            <a:r>
              <a:rPr lang="en-US" sz="2100" dirty="0"/>
              <a:t>(2001) – [</a:t>
            </a:r>
            <a:r>
              <a:rPr lang="en-US" sz="2100" i="1" dirty="0"/>
              <a:t>F</a:t>
            </a:r>
            <a:r>
              <a:rPr lang="en-US" sz="2100" dirty="0"/>
              <a:t>(2000) + </a:t>
            </a:r>
            <a:r>
              <a:rPr lang="en-US" sz="2100" i="1" dirty="0"/>
              <a:t>F</a:t>
            </a:r>
            <a:r>
              <a:rPr lang="en-US" sz="2100" dirty="0"/>
              <a:t>(1999) + </a:t>
            </a:r>
            <a:r>
              <a:rPr lang="en-US" sz="2100" i="1" dirty="0"/>
              <a:t>F</a:t>
            </a:r>
            <a:r>
              <a:rPr lang="en-US" sz="2100" dirty="0"/>
              <a:t>(1998)] = 10 – [5 + 2.5 + 2.5] = </a:t>
            </a:r>
            <a:r>
              <a:rPr lang="en-US" sz="2100" u="sng" dirty="0">
                <a:solidFill>
                  <a:srgbClr val="FF0000"/>
                </a:solidFill>
              </a:rPr>
              <a:t>0.0  </a:t>
            </a:r>
          </a:p>
          <a:p>
            <a:r>
              <a:rPr lang="en-US" sz="2100" i="1" dirty="0"/>
              <a:t>F</a:t>
            </a:r>
            <a:r>
              <a:rPr lang="en-US" sz="2100" dirty="0"/>
              <a:t>(2002) = </a:t>
            </a:r>
            <a:r>
              <a:rPr lang="en-US" sz="2100" i="1" dirty="0"/>
              <a:t>B</a:t>
            </a:r>
            <a:r>
              <a:rPr lang="en-US" sz="2100" dirty="0"/>
              <a:t>(2002) – [</a:t>
            </a:r>
            <a:r>
              <a:rPr lang="en-US" sz="2100" i="1" dirty="0"/>
              <a:t>F</a:t>
            </a:r>
            <a:r>
              <a:rPr lang="en-US" sz="2100" dirty="0"/>
              <a:t>(2001) + </a:t>
            </a:r>
            <a:r>
              <a:rPr lang="en-US" sz="2100" i="1" dirty="0"/>
              <a:t>F</a:t>
            </a:r>
            <a:r>
              <a:rPr lang="en-US" sz="2100" dirty="0"/>
              <a:t>(2000) + </a:t>
            </a:r>
            <a:r>
              <a:rPr lang="en-US" sz="2100" i="1" dirty="0"/>
              <a:t>F</a:t>
            </a:r>
            <a:r>
              <a:rPr lang="en-US" sz="2100" dirty="0"/>
              <a:t>(1999)] = 10 – [0 + 5 + 2.5] = </a:t>
            </a:r>
            <a:r>
              <a:rPr lang="en-US" sz="2100" u="sng" dirty="0">
                <a:solidFill>
                  <a:srgbClr val="FF0000"/>
                </a:solidFill>
              </a:rPr>
              <a:t>2.5</a:t>
            </a:r>
          </a:p>
          <a:p>
            <a:r>
              <a:rPr lang="en-US" sz="2100" i="1" dirty="0"/>
              <a:t>F</a:t>
            </a:r>
            <a:r>
              <a:rPr lang="en-US" sz="2100" dirty="0"/>
              <a:t>(2003) = </a:t>
            </a:r>
            <a:r>
              <a:rPr lang="en-US" sz="2100" i="1" dirty="0"/>
              <a:t>B</a:t>
            </a:r>
            <a:r>
              <a:rPr lang="en-US" sz="2100" dirty="0"/>
              <a:t>(2003) – [</a:t>
            </a:r>
            <a:r>
              <a:rPr lang="en-US" sz="2100" i="1" dirty="0"/>
              <a:t>F</a:t>
            </a:r>
            <a:r>
              <a:rPr lang="en-US" sz="2100" dirty="0"/>
              <a:t>(2002) + </a:t>
            </a:r>
            <a:r>
              <a:rPr lang="en-US" sz="2100" i="1" dirty="0"/>
              <a:t>F</a:t>
            </a:r>
            <a:r>
              <a:rPr lang="en-US" sz="2100" dirty="0"/>
              <a:t>(2001) + </a:t>
            </a:r>
            <a:r>
              <a:rPr lang="en-US" sz="2100" i="1" dirty="0"/>
              <a:t>F</a:t>
            </a:r>
            <a:r>
              <a:rPr lang="en-US" sz="2100" dirty="0"/>
              <a:t>(2000)] = 10 – [2.5 + 0 + 5] = </a:t>
            </a:r>
            <a:r>
              <a:rPr lang="en-US" sz="2100" u="sng" dirty="0">
                <a:solidFill>
                  <a:srgbClr val="FF0000"/>
                </a:solidFill>
              </a:rPr>
              <a:t>2.5</a:t>
            </a:r>
          </a:p>
          <a:p>
            <a:r>
              <a:rPr lang="en-US" sz="2100" i="1" dirty="0"/>
              <a:t>F</a:t>
            </a:r>
            <a:r>
              <a:rPr lang="en-US" sz="2100" dirty="0"/>
              <a:t>(2004) = </a:t>
            </a:r>
            <a:r>
              <a:rPr lang="en-US" sz="2100" i="1" dirty="0"/>
              <a:t>B</a:t>
            </a:r>
            <a:r>
              <a:rPr lang="en-US" sz="2100" dirty="0"/>
              <a:t>(2004) – [</a:t>
            </a:r>
            <a:r>
              <a:rPr lang="en-US" sz="2100" i="1" dirty="0"/>
              <a:t>F</a:t>
            </a:r>
            <a:r>
              <a:rPr lang="en-US" sz="2100" dirty="0"/>
              <a:t>(2003) + </a:t>
            </a:r>
            <a:r>
              <a:rPr lang="en-US" sz="2100" i="1" dirty="0"/>
              <a:t>F</a:t>
            </a:r>
            <a:r>
              <a:rPr lang="en-US" sz="2100" dirty="0"/>
              <a:t>(2002) + </a:t>
            </a:r>
            <a:r>
              <a:rPr lang="en-US" sz="2100" i="1" dirty="0"/>
              <a:t>F</a:t>
            </a:r>
            <a:r>
              <a:rPr lang="en-US" sz="2100" dirty="0"/>
              <a:t>(2001)] = 10 – [2.5 + 2.5 + 0] = </a:t>
            </a:r>
            <a:r>
              <a:rPr lang="en-US" sz="2100" u="sng" dirty="0">
                <a:solidFill>
                  <a:srgbClr val="FF0000"/>
                </a:solidFill>
              </a:rPr>
              <a:t>5.0</a:t>
            </a:r>
          </a:p>
          <a:p>
            <a:r>
              <a:rPr lang="en-US" sz="2100" i="1" dirty="0"/>
              <a:t>F</a:t>
            </a:r>
            <a:r>
              <a:rPr lang="en-US" sz="2100" dirty="0"/>
              <a:t>(2005) = </a:t>
            </a:r>
            <a:r>
              <a:rPr lang="en-US" sz="2100" i="1" dirty="0"/>
              <a:t>B</a:t>
            </a:r>
            <a:r>
              <a:rPr lang="en-US" sz="2100" dirty="0"/>
              <a:t>(2005) – [</a:t>
            </a:r>
            <a:r>
              <a:rPr lang="en-US" sz="2100" i="1" dirty="0"/>
              <a:t>F</a:t>
            </a:r>
            <a:r>
              <a:rPr lang="en-US" sz="2100" dirty="0"/>
              <a:t>(2004) + </a:t>
            </a:r>
            <a:r>
              <a:rPr lang="en-US" sz="2100" i="1" dirty="0"/>
              <a:t>F</a:t>
            </a:r>
            <a:r>
              <a:rPr lang="en-US" sz="2100" dirty="0"/>
              <a:t>(2003) + </a:t>
            </a:r>
            <a:r>
              <a:rPr lang="en-US" sz="2100" i="1" dirty="0"/>
              <a:t>F</a:t>
            </a:r>
            <a:r>
              <a:rPr lang="en-US" sz="2100" dirty="0"/>
              <a:t>(2002)] = 10 – [5 + 2.5 + 2.5] = </a:t>
            </a:r>
            <a:r>
              <a:rPr lang="en-US" sz="2100" u="sng" dirty="0">
                <a:solidFill>
                  <a:srgbClr val="FF0000"/>
                </a:solidFill>
              </a:rPr>
              <a:t>0.0</a:t>
            </a:r>
          </a:p>
          <a:p>
            <a:pPr marL="342900" lvl="1" indent="-342900">
              <a:buFont typeface="Arial"/>
              <a:buChar char="•"/>
            </a:pPr>
            <a:endParaRPr lang="en-US" sz="1800" u="sng" dirty="0">
              <a:solidFill>
                <a:srgbClr val="FF0000"/>
              </a:solidFill>
            </a:endParaRPr>
          </a:p>
          <a:p>
            <a:pPr eaLnBrk="1" hangingPunct="1"/>
            <a:endParaRPr lang="en-US" dirty="0" smtClean="0"/>
          </a:p>
        </p:txBody>
      </p:sp>
      <p:sp>
        <p:nvSpPr>
          <p:cNvPr id="28676" name="Slide Number Placeholder 3"/>
          <p:cNvSpPr>
            <a:spLocks noGrp="1"/>
          </p:cNvSpPr>
          <p:nvPr>
            <p:ph type="sldNum" sz="quarter" idx="12"/>
          </p:nvPr>
        </p:nvSpPr>
        <p:spPr bwMode="auto">
          <a:ln>
            <a:round/>
            <a:headEnd/>
            <a:tailEnd/>
          </a:ln>
        </p:spPr>
        <p:txBody>
          <a:bodyPr/>
          <a:lstStyle/>
          <a:p>
            <a:fld id="{C39603A7-737C-47FF-B0D0-D99719AF8C21}" type="slidenum">
              <a:rPr lang="en-US"/>
              <a:pPr/>
              <a:t>33</a:t>
            </a:fld>
            <a:endParaRPr lang="en-US"/>
          </a:p>
        </p:txBody>
      </p:sp>
      <p:sp>
        <p:nvSpPr>
          <p:cNvPr id="5" name="Right Arrow 4"/>
          <p:cNvSpPr/>
          <p:nvPr/>
        </p:nvSpPr>
        <p:spPr>
          <a:xfrm rot="2210394">
            <a:off x="6842288" y="3065591"/>
            <a:ext cx="1431925" cy="656087"/>
          </a:xfrm>
          <a:prstGeom prst="rightArrow">
            <a:avLst>
              <a:gd name="adj1" fmla="val 50000"/>
              <a:gd name="adj2" fmla="val 4909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defTabSz="914400" fontAlgn="base">
              <a:spcBef>
                <a:spcPct val="0"/>
              </a:spcBef>
              <a:spcAft>
                <a:spcPct val="0"/>
              </a:spcAft>
            </a:pPr>
            <a:r>
              <a:rPr lang="en-US" sz="1600" b="1" u="sng" dirty="0" smtClean="0">
                <a:solidFill>
                  <a:srgbClr val="FF0000"/>
                </a:solidFill>
                <a:ea typeface="MS PGothic" pitchFamily="34" charset="-128"/>
              </a:rPr>
              <a:t>(100% UP!!)</a:t>
            </a:r>
            <a:endParaRPr lang="en-US" dirty="0" smtClean="0">
              <a:solidFill>
                <a:srgbClr val="FFFFFF"/>
              </a:solidFill>
              <a:ea typeface="MS PGothic" pitchFamily="34" charset="-128"/>
            </a:endParaRPr>
          </a:p>
        </p:txBody>
      </p:sp>
      <p:sp>
        <p:nvSpPr>
          <p:cNvPr id="6" name="Right Arrow 5"/>
          <p:cNvSpPr/>
          <p:nvPr/>
        </p:nvSpPr>
        <p:spPr>
          <a:xfrm rot="1362338">
            <a:off x="6151377" y="3720529"/>
            <a:ext cx="1700212" cy="729840"/>
          </a:xfrm>
          <a:prstGeom prst="rightArrow">
            <a:avLst>
              <a:gd name="adj1" fmla="val 50000"/>
              <a:gd name="adj2" fmla="val 4909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defTabSz="914400" fontAlgn="base">
              <a:spcBef>
                <a:spcPct val="0"/>
              </a:spcBef>
              <a:spcAft>
                <a:spcPct val="0"/>
              </a:spcAft>
            </a:pPr>
            <a:r>
              <a:rPr lang="en-US" sz="1600" b="1" u="sng" dirty="0" smtClean="0">
                <a:solidFill>
                  <a:srgbClr val="FF0000"/>
                </a:solidFill>
                <a:ea typeface="MS PGothic" pitchFamily="34" charset="-128"/>
              </a:rPr>
              <a:t>(100% Down!!)</a:t>
            </a:r>
            <a:endParaRPr lang="en-US" dirty="0" smtClean="0">
              <a:solidFill>
                <a:srgbClr val="FFFFFF"/>
              </a:solidFill>
              <a:ea typeface="MS PGothic" pitchFamily="34" charset="-128"/>
            </a:endParaRPr>
          </a:p>
        </p:txBody>
      </p:sp>
      <p:sp>
        <p:nvSpPr>
          <p:cNvPr id="7" name="Right Arrow 6"/>
          <p:cNvSpPr/>
          <p:nvPr/>
        </p:nvSpPr>
        <p:spPr>
          <a:xfrm rot="13384075" flipV="1">
            <a:off x="8068948" y="5502441"/>
            <a:ext cx="1256445" cy="912813"/>
          </a:xfrm>
          <a:prstGeom prst="rightArrow">
            <a:avLst>
              <a:gd name="adj1" fmla="val 50000"/>
              <a:gd name="adj2" fmla="val 4909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defTabSz="914400" fontAlgn="base">
              <a:spcBef>
                <a:spcPct val="0"/>
              </a:spcBef>
              <a:spcAft>
                <a:spcPct val="0"/>
              </a:spcAft>
            </a:pPr>
            <a:r>
              <a:rPr lang="en-US" sz="1600" b="1" u="sng" dirty="0" smtClean="0">
                <a:solidFill>
                  <a:srgbClr val="FF0000"/>
                </a:solidFill>
                <a:ea typeface="MS PGothic" pitchFamily="34" charset="-128"/>
              </a:rPr>
              <a:t>Ups and Down</a:t>
            </a:r>
            <a:endParaRPr lang="en-US" dirty="0" smtClean="0">
              <a:solidFill>
                <a:srgbClr val="FFFFFF"/>
              </a:solidFill>
              <a:ea typeface="MS PGothic" pitchFamily="34" charset="-128"/>
            </a:endParaRPr>
          </a:p>
        </p:txBody>
      </p:sp>
    </p:spTree>
    <p:extLst>
      <p:ext uri="{BB962C8B-B14F-4D97-AF65-F5344CB8AC3E}">
        <p14:creationId xmlns:p14="http://schemas.microsoft.com/office/powerpoint/2010/main" val="2066486385"/>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ea typeface="+mj-ea"/>
                <a:cs typeface="+mj-cs"/>
              </a:rPr>
              <a:t>A Simple Model</a:t>
            </a:r>
          </a:p>
        </p:txBody>
      </p:sp>
      <p:sp>
        <p:nvSpPr>
          <p:cNvPr id="32771" name="Content Placeholder 2"/>
          <p:cNvSpPr>
            <a:spLocks noGrp="1"/>
          </p:cNvSpPr>
          <p:nvPr>
            <p:ph idx="1"/>
          </p:nvPr>
        </p:nvSpPr>
        <p:spPr>
          <a:xfrm>
            <a:off x="304800" y="1600200"/>
            <a:ext cx="8382000" cy="4800600"/>
          </a:xfrm>
        </p:spPr>
        <p:txBody>
          <a:bodyPr>
            <a:normAutofit fontScale="92500"/>
          </a:bodyPr>
          <a:lstStyle/>
          <a:p>
            <a:pPr eaLnBrk="1" hangingPunct="1"/>
            <a:r>
              <a:rPr lang="en-US" dirty="0" smtClean="0"/>
              <a:t>suppose that year 2000 has a one-time increase to $12.5 billion, a </a:t>
            </a:r>
            <a:r>
              <a:rPr lang="en-US" u="sng" dirty="0" smtClean="0"/>
              <a:t>25% increase </a:t>
            </a:r>
            <a:r>
              <a:rPr lang="en-US" dirty="0" smtClean="0"/>
              <a:t>in total yearly funding. After that, funding drops back to $10 billion/year. What happens then? </a:t>
            </a:r>
          </a:p>
          <a:p>
            <a:pPr marL="342900" lvl="1" indent="-342900">
              <a:buFont typeface="Arial"/>
              <a:buChar char="•"/>
            </a:pPr>
            <a:endParaRPr lang="en-US" sz="1800" i="1" dirty="0" smtClean="0"/>
          </a:p>
          <a:p>
            <a:pPr marL="342900" lvl="1" indent="-342900">
              <a:buFont typeface="Arial"/>
              <a:buChar char="•"/>
            </a:pPr>
            <a:r>
              <a:rPr lang="en-US" sz="2100" i="1" dirty="0" smtClean="0"/>
              <a:t>F</a:t>
            </a:r>
            <a:r>
              <a:rPr lang="en-US" sz="2100" dirty="0" smtClean="0"/>
              <a:t>(2000</a:t>
            </a:r>
            <a:r>
              <a:rPr lang="en-US" sz="2100" dirty="0"/>
              <a:t>) = </a:t>
            </a:r>
            <a:r>
              <a:rPr lang="en-US" sz="2100" i="1" dirty="0"/>
              <a:t>B</a:t>
            </a:r>
            <a:r>
              <a:rPr lang="en-US" sz="2100" dirty="0"/>
              <a:t>(2000) – [</a:t>
            </a:r>
            <a:r>
              <a:rPr lang="en-US" sz="2100" i="1" dirty="0"/>
              <a:t>F</a:t>
            </a:r>
            <a:r>
              <a:rPr lang="en-US" sz="2100" dirty="0"/>
              <a:t>(1999) + </a:t>
            </a:r>
            <a:r>
              <a:rPr lang="en-US" sz="2100" i="1" dirty="0"/>
              <a:t>F</a:t>
            </a:r>
            <a:r>
              <a:rPr lang="en-US" sz="2100" dirty="0"/>
              <a:t>(1998) + </a:t>
            </a:r>
            <a:r>
              <a:rPr lang="en-US" sz="2100" i="1" dirty="0"/>
              <a:t>F</a:t>
            </a:r>
            <a:r>
              <a:rPr lang="en-US" sz="2100" dirty="0"/>
              <a:t>(1997)] = 12.5 – [2.5 + 2.5 + 2.5] = </a:t>
            </a:r>
            <a:r>
              <a:rPr lang="en-US" sz="2100" u="sng" dirty="0" smtClean="0">
                <a:solidFill>
                  <a:srgbClr val="FF0000"/>
                </a:solidFill>
              </a:rPr>
              <a:t>5.0</a:t>
            </a:r>
          </a:p>
          <a:p>
            <a:r>
              <a:rPr lang="en-US" sz="2100" i="1" dirty="0"/>
              <a:t>F</a:t>
            </a:r>
            <a:r>
              <a:rPr lang="en-US" sz="2100" dirty="0"/>
              <a:t>(2001) = </a:t>
            </a:r>
            <a:r>
              <a:rPr lang="en-US" sz="2100" i="1" dirty="0"/>
              <a:t>B</a:t>
            </a:r>
            <a:r>
              <a:rPr lang="en-US" sz="2100" dirty="0"/>
              <a:t>(2001) – [</a:t>
            </a:r>
            <a:r>
              <a:rPr lang="en-US" sz="2100" i="1" dirty="0"/>
              <a:t>F</a:t>
            </a:r>
            <a:r>
              <a:rPr lang="en-US" sz="2100" dirty="0"/>
              <a:t>(2000) + </a:t>
            </a:r>
            <a:r>
              <a:rPr lang="en-US" sz="2100" i="1" dirty="0"/>
              <a:t>F</a:t>
            </a:r>
            <a:r>
              <a:rPr lang="en-US" sz="2100" dirty="0"/>
              <a:t>(1999) + </a:t>
            </a:r>
            <a:r>
              <a:rPr lang="en-US" sz="2100" i="1" dirty="0"/>
              <a:t>F</a:t>
            </a:r>
            <a:r>
              <a:rPr lang="en-US" sz="2100" dirty="0"/>
              <a:t>(1998)] = 10 – [5 + 2.5 + 2.5] = </a:t>
            </a:r>
            <a:r>
              <a:rPr lang="en-US" sz="2100" u="sng" dirty="0">
                <a:solidFill>
                  <a:srgbClr val="FF0000"/>
                </a:solidFill>
              </a:rPr>
              <a:t>0.0  </a:t>
            </a:r>
          </a:p>
          <a:p>
            <a:r>
              <a:rPr lang="en-US" sz="2100" i="1" dirty="0"/>
              <a:t>F</a:t>
            </a:r>
            <a:r>
              <a:rPr lang="en-US" sz="2100" dirty="0"/>
              <a:t>(2002) = </a:t>
            </a:r>
            <a:r>
              <a:rPr lang="en-US" sz="2100" i="1" dirty="0"/>
              <a:t>B</a:t>
            </a:r>
            <a:r>
              <a:rPr lang="en-US" sz="2100" dirty="0"/>
              <a:t>(2002) – [</a:t>
            </a:r>
            <a:r>
              <a:rPr lang="en-US" sz="2100" i="1" dirty="0"/>
              <a:t>F</a:t>
            </a:r>
            <a:r>
              <a:rPr lang="en-US" sz="2100" dirty="0"/>
              <a:t>(2001) + </a:t>
            </a:r>
            <a:r>
              <a:rPr lang="en-US" sz="2100" i="1" dirty="0"/>
              <a:t>F</a:t>
            </a:r>
            <a:r>
              <a:rPr lang="en-US" sz="2100" dirty="0"/>
              <a:t>(2000) + </a:t>
            </a:r>
            <a:r>
              <a:rPr lang="en-US" sz="2100" i="1" dirty="0"/>
              <a:t>F</a:t>
            </a:r>
            <a:r>
              <a:rPr lang="en-US" sz="2100" dirty="0"/>
              <a:t>(1999)] = 10 – [0 + 5 + 2.5] = </a:t>
            </a:r>
            <a:r>
              <a:rPr lang="en-US" sz="2100" u="sng" dirty="0">
                <a:solidFill>
                  <a:srgbClr val="FF0000"/>
                </a:solidFill>
              </a:rPr>
              <a:t>2.5</a:t>
            </a:r>
          </a:p>
          <a:p>
            <a:r>
              <a:rPr lang="en-US" sz="2100" i="1" dirty="0"/>
              <a:t>F</a:t>
            </a:r>
            <a:r>
              <a:rPr lang="en-US" sz="2100" dirty="0"/>
              <a:t>(2003) = </a:t>
            </a:r>
            <a:r>
              <a:rPr lang="en-US" sz="2100" i="1" dirty="0"/>
              <a:t>B</a:t>
            </a:r>
            <a:r>
              <a:rPr lang="en-US" sz="2100" dirty="0"/>
              <a:t>(2003) – [</a:t>
            </a:r>
            <a:r>
              <a:rPr lang="en-US" sz="2100" i="1" dirty="0"/>
              <a:t>F</a:t>
            </a:r>
            <a:r>
              <a:rPr lang="en-US" sz="2100" dirty="0"/>
              <a:t>(2002) + </a:t>
            </a:r>
            <a:r>
              <a:rPr lang="en-US" sz="2100" i="1" dirty="0"/>
              <a:t>F</a:t>
            </a:r>
            <a:r>
              <a:rPr lang="en-US" sz="2100" dirty="0"/>
              <a:t>(2001) + </a:t>
            </a:r>
            <a:r>
              <a:rPr lang="en-US" sz="2100" i="1" dirty="0"/>
              <a:t>F</a:t>
            </a:r>
            <a:r>
              <a:rPr lang="en-US" sz="2100" dirty="0"/>
              <a:t>(2000)] = 10 – [2.5 + 0 + 5] = </a:t>
            </a:r>
            <a:r>
              <a:rPr lang="en-US" sz="2100" u="sng" dirty="0">
                <a:solidFill>
                  <a:srgbClr val="FF0000"/>
                </a:solidFill>
              </a:rPr>
              <a:t>2.5</a:t>
            </a:r>
          </a:p>
          <a:p>
            <a:r>
              <a:rPr lang="en-US" sz="2100" i="1" dirty="0"/>
              <a:t>F</a:t>
            </a:r>
            <a:r>
              <a:rPr lang="en-US" sz="2100" dirty="0"/>
              <a:t>(2004) = </a:t>
            </a:r>
            <a:r>
              <a:rPr lang="en-US" sz="2100" i="1" dirty="0"/>
              <a:t>B</a:t>
            </a:r>
            <a:r>
              <a:rPr lang="en-US" sz="2100" dirty="0"/>
              <a:t>(2004) – [</a:t>
            </a:r>
            <a:r>
              <a:rPr lang="en-US" sz="2100" i="1" dirty="0"/>
              <a:t>F</a:t>
            </a:r>
            <a:r>
              <a:rPr lang="en-US" sz="2100" dirty="0"/>
              <a:t>(2003) + </a:t>
            </a:r>
            <a:r>
              <a:rPr lang="en-US" sz="2100" i="1" dirty="0"/>
              <a:t>F</a:t>
            </a:r>
            <a:r>
              <a:rPr lang="en-US" sz="2100" dirty="0"/>
              <a:t>(2002) + </a:t>
            </a:r>
            <a:r>
              <a:rPr lang="en-US" sz="2100" i="1" dirty="0"/>
              <a:t>F</a:t>
            </a:r>
            <a:r>
              <a:rPr lang="en-US" sz="2100" dirty="0"/>
              <a:t>(2001)] = 10 – [2.5 + 2.5 + 0] = </a:t>
            </a:r>
            <a:r>
              <a:rPr lang="en-US" sz="2100" u="sng" dirty="0">
                <a:solidFill>
                  <a:srgbClr val="FF0000"/>
                </a:solidFill>
              </a:rPr>
              <a:t>5.0</a:t>
            </a:r>
          </a:p>
          <a:p>
            <a:r>
              <a:rPr lang="en-US" sz="2100" i="1" dirty="0"/>
              <a:t>F</a:t>
            </a:r>
            <a:r>
              <a:rPr lang="en-US" sz="2100" dirty="0"/>
              <a:t>(2005) = </a:t>
            </a:r>
            <a:r>
              <a:rPr lang="en-US" sz="2100" i="1" dirty="0"/>
              <a:t>B</a:t>
            </a:r>
            <a:r>
              <a:rPr lang="en-US" sz="2100" dirty="0"/>
              <a:t>(2005) – [</a:t>
            </a:r>
            <a:r>
              <a:rPr lang="en-US" sz="2100" i="1" dirty="0"/>
              <a:t>F</a:t>
            </a:r>
            <a:r>
              <a:rPr lang="en-US" sz="2100" dirty="0"/>
              <a:t>(2004) + </a:t>
            </a:r>
            <a:r>
              <a:rPr lang="en-US" sz="2100" i="1" dirty="0"/>
              <a:t>F</a:t>
            </a:r>
            <a:r>
              <a:rPr lang="en-US" sz="2100" dirty="0"/>
              <a:t>(2003) + </a:t>
            </a:r>
            <a:r>
              <a:rPr lang="en-US" sz="2100" i="1" dirty="0"/>
              <a:t>F</a:t>
            </a:r>
            <a:r>
              <a:rPr lang="en-US" sz="2100" dirty="0"/>
              <a:t>(2002)] = 10 – [5 + 2.5 + 2.5] = </a:t>
            </a:r>
            <a:r>
              <a:rPr lang="en-US" sz="2100" u="sng" dirty="0">
                <a:solidFill>
                  <a:srgbClr val="FF0000"/>
                </a:solidFill>
              </a:rPr>
              <a:t>0.0</a:t>
            </a:r>
          </a:p>
          <a:p>
            <a:pPr marL="342900" lvl="1" indent="-342900">
              <a:buFont typeface="Arial"/>
              <a:buChar char="•"/>
            </a:pPr>
            <a:endParaRPr lang="en-US" sz="1800" u="sng" dirty="0">
              <a:solidFill>
                <a:srgbClr val="FF0000"/>
              </a:solidFill>
            </a:endParaRPr>
          </a:p>
          <a:p>
            <a:pPr eaLnBrk="1" hangingPunct="1"/>
            <a:endParaRPr lang="en-US" dirty="0" smtClean="0"/>
          </a:p>
        </p:txBody>
      </p:sp>
      <p:sp>
        <p:nvSpPr>
          <p:cNvPr id="28676" name="Slide Number Placeholder 3"/>
          <p:cNvSpPr>
            <a:spLocks noGrp="1"/>
          </p:cNvSpPr>
          <p:nvPr>
            <p:ph type="sldNum" sz="quarter" idx="12"/>
          </p:nvPr>
        </p:nvSpPr>
        <p:spPr bwMode="auto">
          <a:ln>
            <a:round/>
            <a:headEnd/>
            <a:tailEnd/>
          </a:ln>
        </p:spPr>
        <p:txBody>
          <a:bodyPr/>
          <a:lstStyle/>
          <a:p>
            <a:fld id="{C39603A7-737C-47FF-B0D0-D99719AF8C21}" type="slidenum">
              <a:rPr lang="en-US"/>
              <a:pPr/>
              <a:t>34</a:t>
            </a:fld>
            <a:endParaRPr lang="en-US"/>
          </a:p>
        </p:txBody>
      </p:sp>
      <p:sp>
        <p:nvSpPr>
          <p:cNvPr id="5" name="Right Arrow 4"/>
          <p:cNvSpPr/>
          <p:nvPr/>
        </p:nvSpPr>
        <p:spPr>
          <a:xfrm rot="2210394">
            <a:off x="6842288" y="3065591"/>
            <a:ext cx="1431925" cy="656087"/>
          </a:xfrm>
          <a:prstGeom prst="rightArrow">
            <a:avLst>
              <a:gd name="adj1" fmla="val 50000"/>
              <a:gd name="adj2" fmla="val 4909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defTabSz="914400" fontAlgn="base">
              <a:spcBef>
                <a:spcPct val="0"/>
              </a:spcBef>
              <a:spcAft>
                <a:spcPct val="0"/>
              </a:spcAft>
            </a:pPr>
            <a:r>
              <a:rPr lang="en-US" sz="1600" b="1" u="sng" dirty="0" smtClean="0">
                <a:solidFill>
                  <a:srgbClr val="FF0000"/>
                </a:solidFill>
                <a:ea typeface="MS PGothic" pitchFamily="34" charset="-128"/>
              </a:rPr>
              <a:t>(100% UP!!)</a:t>
            </a:r>
            <a:endParaRPr lang="en-US" dirty="0" smtClean="0">
              <a:solidFill>
                <a:srgbClr val="FFFFFF"/>
              </a:solidFill>
              <a:ea typeface="MS PGothic" pitchFamily="34" charset="-128"/>
            </a:endParaRPr>
          </a:p>
        </p:txBody>
      </p:sp>
      <p:sp>
        <p:nvSpPr>
          <p:cNvPr id="6" name="Right Arrow 5"/>
          <p:cNvSpPr/>
          <p:nvPr/>
        </p:nvSpPr>
        <p:spPr>
          <a:xfrm rot="1362338">
            <a:off x="6151377" y="3720529"/>
            <a:ext cx="1700212" cy="729840"/>
          </a:xfrm>
          <a:prstGeom prst="rightArrow">
            <a:avLst>
              <a:gd name="adj1" fmla="val 50000"/>
              <a:gd name="adj2" fmla="val 4909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defTabSz="914400" fontAlgn="base">
              <a:spcBef>
                <a:spcPct val="0"/>
              </a:spcBef>
              <a:spcAft>
                <a:spcPct val="0"/>
              </a:spcAft>
            </a:pPr>
            <a:r>
              <a:rPr lang="en-US" sz="1600" b="1" u="sng" dirty="0" smtClean="0">
                <a:solidFill>
                  <a:srgbClr val="FF0000"/>
                </a:solidFill>
                <a:ea typeface="MS PGothic" pitchFamily="34" charset="-128"/>
              </a:rPr>
              <a:t>(100% Down!!)</a:t>
            </a:r>
            <a:endParaRPr lang="en-US" dirty="0" smtClean="0">
              <a:solidFill>
                <a:srgbClr val="FFFFFF"/>
              </a:solidFill>
              <a:ea typeface="MS PGothic" pitchFamily="34" charset="-128"/>
            </a:endParaRPr>
          </a:p>
        </p:txBody>
      </p:sp>
      <p:sp>
        <p:nvSpPr>
          <p:cNvPr id="7" name="Right Arrow 6"/>
          <p:cNvSpPr/>
          <p:nvPr/>
        </p:nvSpPr>
        <p:spPr>
          <a:xfrm rot="13384075" flipV="1">
            <a:off x="8068948" y="5502441"/>
            <a:ext cx="1256445" cy="912813"/>
          </a:xfrm>
          <a:prstGeom prst="rightArrow">
            <a:avLst>
              <a:gd name="adj1" fmla="val 50000"/>
              <a:gd name="adj2" fmla="val 4909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ctr" defTabSz="914400" fontAlgn="base">
              <a:spcBef>
                <a:spcPct val="0"/>
              </a:spcBef>
              <a:spcAft>
                <a:spcPct val="0"/>
              </a:spcAft>
            </a:pPr>
            <a:r>
              <a:rPr lang="en-US" sz="1600" b="1" u="sng" dirty="0" smtClean="0">
                <a:solidFill>
                  <a:srgbClr val="FF0000"/>
                </a:solidFill>
                <a:ea typeface="MS PGothic" pitchFamily="34" charset="-128"/>
              </a:rPr>
              <a:t>Ups and Down</a:t>
            </a:r>
            <a:endParaRPr lang="en-US" dirty="0" smtClean="0">
              <a:solidFill>
                <a:srgbClr val="FFFFFF"/>
              </a:solidFill>
              <a:ea typeface="MS PGothic" pitchFamily="34" charset="-128"/>
            </a:endParaRPr>
          </a:p>
        </p:txBody>
      </p:sp>
      <p:sp>
        <p:nvSpPr>
          <p:cNvPr id="3" name="Rectangle 2"/>
          <p:cNvSpPr/>
          <p:nvPr/>
        </p:nvSpPr>
        <p:spPr>
          <a:xfrm>
            <a:off x="304800" y="6002407"/>
            <a:ext cx="7742829" cy="707886"/>
          </a:xfrm>
          <a:prstGeom prst="rect">
            <a:avLst/>
          </a:prstGeom>
          <a:solidFill>
            <a:schemeClr val="accent1">
              <a:lumMod val="40000"/>
              <a:lumOff val="60000"/>
            </a:schemeClr>
          </a:solidFill>
          <a:ln>
            <a:solidFill>
              <a:schemeClr val="tx2">
                <a:lumMod val="60000"/>
                <a:lumOff val="40000"/>
              </a:schemeClr>
            </a:solidFill>
          </a:ln>
        </p:spPr>
        <p:txBody>
          <a:bodyPr wrap="square">
            <a:spAutoFit/>
          </a:bodyPr>
          <a:lstStyle/>
          <a:p>
            <a:pPr lvl="1"/>
            <a:r>
              <a:rPr lang="en-US" sz="2000" b="1" u="sng" dirty="0">
                <a:solidFill>
                  <a:srgbClr val="FF0000"/>
                </a:solidFill>
              </a:rPr>
              <a:t>A 25% change in total funding at Year 2000, increases competing funds at year 2000 by 4*25% =100%. </a:t>
            </a:r>
            <a:endParaRPr lang="en-US" sz="2000" b="1" dirty="0"/>
          </a:p>
        </p:txBody>
      </p:sp>
    </p:spTree>
    <p:extLst>
      <p:ext uri="{BB962C8B-B14F-4D97-AF65-F5344CB8AC3E}">
        <p14:creationId xmlns:p14="http://schemas.microsoft.com/office/powerpoint/2010/main" val="1772133135"/>
      </p:ext>
    </p:extLst>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bwMode="auto">
          <a:ln>
            <a:round/>
            <a:headEnd/>
            <a:tailEnd/>
          </a:ln>
        </p:spPr>
        <p:txBody>
          <a:bodyPr/>
          <a:lstStyle/>
          <a:p>
            <a:fld id="{CBBD6F2A-BCF2-463D-BF8C-F6B08FA028A4}" type="slidenum">
              <a:rPr lang="en-US"/>
              <a:pPr/>
              <a:t>35</a:t>
            </a:fld>
            <a:endParaRPr lang="en-US"/>
          </a:p>
        </p:txBody>
      </p:sp>
      <p:sp>
        <p:nvSpPr>
          <p:cNvPr id="36867" name="Rectangle 4"/>
          <p:cNvSpPr>
            <a:spLocks noChangeArrowheads="1"/>
          </p:cNvSpPr>
          <p:nvPr/>
        </p:nvSpPr>
        <p:spPr bwMode="auto">
          <a:xfrm>
            <a:off x="762000" y="1874838"/>
            <a:ext cx="73152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fontAlgn="base">
              <a:spcBef>
                <a:spcPct val="0"/>
              </a:spcBef>
              <a:spcAft>
                <a:spcPct val="0"/>
              </a:spcAft>
            </a:pPr>
            <a:r>
              <a:rPr lang="en-US" sz="2400" b="1" u="sng" smtClean="0">
                <a:solidFill>
                  <a:prstClr val="black"/>
                </a:solidFill>
                <a:latin typeface="Times New Roman" pitchFamily="18" charset="0"/>
                <a:ea typeface="MS PGothic" pitchFamily="34" charset="-128"/>
              </a:rPr>
              <a:t>“The Rule of Four”:</a:t>
            </a:r>
          </a:p>
          <a:p>
            <a:pPr defTabSz="914400" fontAlgn="base">
              <a:spcBef>
                <a:spcPct val="0"/>
              </a:spcBef>
              <a:spcAft>
                <a:spcPct val="0"/>
              </a:spcAft>
            </a:pPr>
            <a:r>
              <a:rPr lang="en-US" sz="2400" smtClean="0">
                <a:solidFill>
                  <a:prstClr val="black"/>
                </a:solidFill>
                <a:ea typeface="MS PGothic" pitchFamily="34" charset="-128"/>
              </a:rPr>
              <a:t> </a:t>
            </a:r>
          </a:p>
          <a:p>
            <a:pPr defTabSz="914400" fontAlgn="base">
              <a:spcBef>
                <a:spcPct val="0"/>
              </a:spcBef>
              <a:spcAft>
                <a:spcPct val="0"/>
              </a:spcAft>
            </a:pPr>
            <a:r>
              <a:rPr lang="en-US" sz="2400" b="1" i="1" smtClean="0">
                <a:solidFill>
                  <a:srgbClr val="000000"/>
                </a:solidFill>
                <a:latin typeface="Times New Roman" pitchFamily="18" charset="0"/>
                <a:ea typeface="MS PGothic" pitchFamily="34" charset="-128"/>
                <a:cs typeface="Times New Roman" pitchFamily="18" charset="0"/>
              </a:rPr>
              <a:t>Starting from steady state, an X percent change in this year’s funding results in a 4X% change in new funding for this year.  </a:t>
            </a:r>
          </a:p>
        </p:txBody>
      </p:sp>
    </p:spTree>
    <p:extLst>
      <p:ext uri="{BB962C8B-B14F-4D97-AF65-F5344CB8AC3E}">
        <p14:creationId xmlns:p14="http://schemas.microsoft.com/office/powerpoint/2010/main" val="4086792950"/>
      </p:ext>
    </p:extLst>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bwMode="auto">
          <a:ln>
            <a:round/>
            <a:headEnd/>
            <a:tailEnd/>
          </a:ln>
        </p:spPr>
        <p:txBody>
          <a:bodyPr/>
          <a:lstStyle/>
          <a:p>
            <a:fld id="{40907884-AE28-4510-BA22-D25D6D426DFF}" type="slidenum">
              <a:rPr lang="en-US"/>
              <a:pPr/>
              <a:t>36</a:t>
            </a:fld>
            <a:endParaRPr lang="en-US"/>
          </a:p>
        </p:txBody>
      </p:sp>
      <p:sp>
        <p:nvSpPr>
          <p:cNvPr id="43011" name="Rectangle 4"/>
          <p:cNvSpPr>
            <a:spLocks noChangeArrowheads="1"/>
          </p:cNvSpPr>
          <p:nvPr/>
        </p:nvSpPr>
        <p:spPr bwMode="auto">
          <a:xfrm>
            <a:off x="762000" y="1295400"/>
            <a:ext cx="731520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lvl="1" defTabSz="914400" fontAlgn="base">
              <a:spcBef>
                <a:spcPct val="0"/>
              </a:spcBef>
              <a:spcAft>
                <a:spcPct val="0"/>
              </a:spcAft>
              <a:buClr>
                <a:srgbClr val="3891A7"/>
              </a:buClr>
            </a:pPr>
            <a:r>
              <a:rPr lang="en-US" sz="2400" b="1" dirty="0" smtClean="0">
                <a:solidFill>
                  <a:prstClr val="black"/>
                </a:solidFill>
                <a:ea typeface="MS PGothic" pitchFamily="34" charset="-128"/>
              </a:rPr>
              <a:t>The Awarding of </a:t>
            </a:r>
            <a:r>
              <a:rPr lang="en-US" sz="2400" b="1" u="sng" dirty="0" smtClean="0">
                <a:solidFill>
                  <a:prstClr val="black"/>
                </a:solidFill>
                <a:ea typeface="MS PGothic" pitchFamily="34" charset="-128"/>
              </a:rPr>
              <a:t>Different</a:t>
            </a:r>
            <a:r>
              <a:rPr lang="en-US" sz="2400" b="1" dirty="0" smtClean="0">
                <a:solidFill>
                  <a:prstClr val="black"/>
                </a:solidFill>
                <a:ea typeface="MS PGothic" pitchFamily="34" charset="-128"/>
              </a:rPr>
              <a:t> Period Research Grants</a:t>
            </a:r>
          </a:p>
          <a:p>
            <a:pPr marL="342900" lvl="1" defTabSz="914400" fontAlgn="base">
              <a:spcBef>
                <a:spcPct val="0"/>
              </a:spcBef>
              <a:spcAft>
                <a:spcPct val="0"/>
              </a:spcAft>
              <a:buClr>
                <a:srgbClr val="3891A7"/>
              </a:buClr>
            </a:pPr>
            <a:endParaRPr lang="en-US" sz="2400" dirty="0" smtClean="0">
              <a:solidFill>
                <a:prstClr val="black"/>
              </a:solidFill>
              <a:ea typeface="MS PGothic" pitchFamily="34" charset="-128"/>
            </a:endParaRPr>
          </a:p>
          <a:p>
            <a:pPr marL="342900" lvl="1" defTabSz="914400" fontAlgn="base">
              <a:spcBef>
                <a:spcPct val="0"/>
              </a:spcBef>
              <a:spcAft>
                <a:spcPct val="0"/>
              </a:spcAft>
              <a:buClr>
                <a:srgbClr val="3891A7"/>
              </a:buClr>
            </a:pPr>
            <a:r>
              <a:rPr lang="en-US" sz="2400" dirty="0" smtClean="0">
                <a:solidFill>
                  <a:prstClr val="black"/>
                </a:solidFill>
                <a:ea typeface="MS PGothic" pitchFamily="34" charset="-128"/>
              </a:rPr>
              <a:t> 	</a:t>
            </a:r>
            <a:r>
              <a:rPr lang="en-US" sz="2400" b="1" i="1" dirty="0" smtClean="0">
                <a:solidFill>
                  <a:prstClr val="black"/>
                </a:solidFill>
                <a:latin typeface="Symbol" pitchFamily="18" charset="2"/>
                <a:ea typeface="MS PGothic" pitchFamily="34" charset="-128"/>
              </a:rPr>
              <a:t>t </a:t>
            </a:r>
            <a:r>
              <a:rPr lang="en-US" sz="2400" dirty="0" smtClean="0">
                <a:solidFill>
                  <a:prstClr val="black"/>
                </a:solidFill>
                <a:ea typeface="MS PGothic" pitchFamily="34" charset="-128"/>
              </a:rPr>
              <a:t>= mean duration of a new research grant.  </a:t>
            </a:r>
          </a:p>
          <a:p>
            <a:pPr defTabSz="914400" fontAlgn="base">
              <a:spcBef>
                <a:spcPct val="0"/>
              </a:spcBef>
              <a:spcAft>
                <a:spcPts val="1000"/>
              </a:spcAft>
            </a:pPr>
            <a:endParaRPr lang="en-US" sz="2400" b="1" u="sng" dirty="0" smtClean="0">
              <a:solidFill>
                <a:prstClr val="black"/>
              </a:solidFill>
              <a:latin typeface="Times New Roman" pitchFamily="18" charset="0"/>
              <a:ea typeface="MS PGothic" pitchFamily="34" charset="-128"/>
            </a:endParaRPr>
          </a:p>
          <a:p>
            <a:pPr defTabSz="914400" fontAlgn="base">
              <a:spcBef>
                <a:spcPct val="0"/>
              </a:spcBef>
              <a:spcAft>
                <a:spcPts val="1000"/>
              </a:spcAft>
            </a:pPr>
            <a:endParaRPr lang="en-US" sz="2400" b="1" u="sng" dirty="0" smtClean="0">
              <a:solidFill>
                <a:prstClr val="black"/>
              </a:solidFill>
              <a:latin typeface="Times New Roman" pitchFamily="18" charset="0"/>
              <a:ea typeface="MS PGothic" pitchFamily="34" charset="-128"/>
            </a:endParaRPr>
          </a:p>
          <a:p>
            <a:pPr defTabSz="914400" fontAlgn="base">
              <a:spcBef>
                <a:spcPct val="0"/>
              </a:spcBef>
              <a:spcAft>
                <a:spcPts val="1000"/>
              </a:spcAft>
            </a:pPr>
            <a:endParaRPr lang="en-US" sz="2400" b="1" u="sng" dirty="0" smtClean="0">
              <a:solidFill>
                <a:prstClr val="black"/>
              </a:solidFill>
              <a:latin typeface="Times New Roman" pitchFamily="18" charset="0"/>
              <a:ea typeface="MS PGothic" pitchFamily="34" charset="-128"/>
            </a:endParaRPr>
          </a:p>
          <a:p>
            <a:pPr defTabSz="914400" fontAlgn="base">
              <a:spcBef>
                <a:spcPct val="0"/>
              </a:spcBef>
              <a:spcAft>
                <a:spcPts val="1000"/>
              </a:spcAft>
            </a:pPr>
            <a:r>
              <a:rPr lang="en-US" sz="2400" b="1" u="sng" dirty="0" smtClean="0">
                <a:solidFill>
                  <a:prstClr val="black"/>
                </a:solidFill>
                <a:latin typeface="Times New Roman" pitchFamily="18" charset="0"/>
                <a:ea typeface="MS PGothic" pitchFamily="34" charset="-128"/>
              </a:rPr>
              <a:t>“The Rule of </a:t>
            </a:r>
            <a:r>
              <a:rPr lang="en-US" sz="2400" b="1" i="1" u="sng" dirty="0" smtClean="0">
                <a:solidFill>
                  <a:prstClr val="black"/>
                </a:solidFill>
                <a:latin typeface="Symbol" pitchFamily="18" charset="2"/>
                <a:ea typeface="MS PGothic" pitchFamily="34" charset="-128"/>
              </a:rPr>
              <a:t>t</a:t>
            </a:r>
            <a:r>
              <a:rPr lang="en-US" sz="2400" b="1" u="sng" dirty="0" smtClean="0">
                <a:solidFill>
                  <a:prstClr val="black"/>
                </a:solidFill>
                <a:latin typeface="Times New Roman" pitchFamily="18" charset="0"/>
                <a:ea typeface="MS PGothic" pitchFamily="34" charset="-128"/>
              </a:rPr>
              <a:t>”:</a:t>
            </a:r>
            <a:endParaRPr lang="en-US" sz="2400" u="sng" dirty="0" smtClean="0">
              <a:solidFill>
                <a:prstClr val="black"/>
              </a:solidFill>
              <a:latin typeface="Cambria" pitchFamily="18" charset="0"/>
              <a:ea typeface="MS PGothic" pitchFamily="34" charset="-128"/>
            </a:endParaRPr>
          </a:p>
          <a:p>
            <a:pPr defTabSz="914400" fontAlgn="base">
              <a:spcBef>
                <a:spcPct val="0"/>
              </a:spcBef>
              <a:spcAft>
                <a:spcPct val="0"/>
              </a:spcAft>
            </a:pPr>
            <a:r>
              <a:rPr lang="en-US" sz="2400" b="1" i="1" dirty="0" smtClean="0">
                <a:solidFill>
                  <a:srgbClr val="000000"/>
                </a:solidFill>
                <a:latin typeface="Times New Roman" pitchFamily="18" charset="0"/>
                <a:ea typeface="MS PGothic" pitchFamily="34" charset="-128"/>
                <a:cs typeface="Times New Roman" pitchFamily="18" charset="0"/>
              </a:rPr>
              <a:t>Starting from steady state, an X percent change in this year’s funding results in a </a:t>
            </a:r>
            <a:r>
              <a:rPr lang="en-US" sz="2400" b="1" i="1" dirty="0" smtClean="0">
                <a:solidFill>
                  <a:prstClr val="black"/>
                </a:solidFill>
                <a:latin typeface="Symbol" pitchFamily="18" charset="2"/>
                <a:ea typeface="MS PGothic" pitchFamily="34" charset="-128"/>
              </a:rPr>
              <a:t>t</a:t>
            </a:r>
            <a:r>
              <a:rPr lang="en-US" sz="2400" b="1" i="1" dirty="0" smtClean="0">
                <a:solidFill>
                  <a:srgbClr val="000000"/>
                </a:solidFill>
                <a:latin typeface="Times New Roman" pitchFamily="18" charset="0"/>
                <a:ea typeface="MS PGothic" pitchFamily="34" charset="-128"/>
                <a:cs typeface="Times New Roman" pitchFamily="18" charset="0"/>
              </a:rPr>
              <a:t> X% change in new funding for this year.</a:t>
            </a:r>
            <a:endParaRPr lang="en-US" sz="2400" dirty="0" smtClean="0">
              <a:solidFill>
                <a:prstClr val="black"/>
              </a:solidFill>
              <a:ea typeface="MS PGothic" pitchFamily="34" charset="-128"/>
            </a:endParaRPr>
          </a:p>
        </p:txBody>
      </p:sp>
    </p:spTree>
    <p:extLst>
      <p:ext uri="{BB962C8B-B14F-4D97-AF65-F5344CB8AC3E}">
        <p14:creationId xmlns:p14="http://schemas.microsoft.com/office/powerpoint/2010/main" val="3727740705"/>
      </p:ext>
    </p:extLst>
  </p:cSld>
  <p:clrMapOvr>
    <a:masterClrMapping/>
  </p:clrMapOvr>
  <p:transition>
    <p:newsfla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b="1" smtClean="0"/>
              <a:t>The Case Study</a:t>
            </a:r>
            <a:endParaRPr lang="en-US" smtClean="0"/>
          </a:p>
        </p:txBody>
      </p:sp>
      <p:sp>
        <p:nvSpPr>
          <p:cNvPr id="34819" name="Content Placeholder 2"/>
          <p:cNvSpPr>
            <a:spLocks noGrp="1"/>
          </p:cNvSpPr>
          <p:nvPr>
            <p:ph idx="1"/>
          </p:nvPr>
        </p:nvSpPr>
        <p:spPr>
          <a:xfrm>
            <a:off x="457200" y="1600200"/>
            <a:ext cx="8468436" cy="4525963"/>
          </a:xfrm>
        </p:spPr>
        <p:txBody>
          <a:bodyPr>
            <a:normAutofit fontScale="77500" lnSpcReduction="20000"/>
          </a:bodyPr>
          <a:lstStyle/>
          <a:p>
            <a:pPr eaLnBrk="1" hangingPunct="1"/>
            <a:r>
              <a:rPr lang="en-US" b="1" dirty="0" smtClean="0"/>
              <a:t>Application to the Case of NIH</a:t>
            </a:r>
          </a:p>
          <a:p>
            <a:pPr eaLnBrk="1" hangingPunct="1"/>
            <a:endParaRPr lang="en-US" dirty="0" smtClean="0"/>
          </a:p>
          <a:p>
            <a:pPr eaLnBrk="1" hangingPunct="1"/>
            <a:r>
              <a:rPr lang="en-US" dirty="0" smtClean="0"/>
              <a:t>To make the numbers simple to remember, say that the 1998 funding level was $10 billion and the 2003 level was doubled to $20 billion. </a:t>
            </a:r>
          </a:p>
          <a:p>
            <a:pPr eaLnBrk="1" hangingPunct="1"/>
            <a:r>
              <a:rPr lang="en-US" dirty="0" smtClean="0"/>
              <a:t>We assume that all grants are flat-funded for four years.</a:t>
            </a:r>
          </a:p>
          <a:p>
            <a:pPr eaLnBrk="1" hangingPunct="1"/>
            <a:r>
              <a:rPr lang="en-US" dirty="0" smtClean="0"/>
              <a:t>Scenarios: </a:t>
            </a:r>
          </a:p>
          <a:p>
            <a:pPr lvl="1" eaLnBrk="1" hangingPunct="1"/>
            <a:r>
              <a:rPr lang="en-US" dirty="0" smtClean="0"/>
              <a:t>1. Constant, linear increments (Constant 20% of base added to total budget per year)</a:t>
            </a:r>
          </a:p>
          <a:p>
            <a:pPr lvl="1" eaLnBrk="1" hangingPunct="1"/>
            <a:r>
              <a:rPr lang="en-US" dirty="0" smtClean="0"/>
              <a:t>2. Fixed percentage increments (Constant 14.9% increase in total budget per year)</a:t>
            </a:r>
          </a:p>
          <a:p>
            <a:pPr lvl="1" eaLnBrk="1" hangingPunct="1"/>
            <a:r>
              <a:rPr lang="en-US" dirty="0" smtClean="0"/>
              <a:t>3. Manually adjusted increments (The authors’ manually adjusted increases, with attempt to minimize disruption.)</a:t>
            </a:r>
          </a:p>
          <a:p>
            <a:pPr eaLnBrk="1" hangingPunct="1"/>
            <a:endParaRPr lang="en-US" dirty="0" smtClean="0"/>
          </a:p>
          <a:p>
            <a:pPr eaLnBrk="1" hangingPunct="1"/>
            <a:endParaRPr lang="en-US" dirty="0" smtClean="0"/>
          </a:p>
          <a:p>
            <a:pPr eaLnBrk="1" hangingPunct="1"/>
            <a:endParaRPr lang="en-US" dirty="0" smtClean="0"/>
          </a:p>
        </p:txBody>
      </p:sp>
      <p:sp>
        <p:nvSpPr>
          <p:cNvPr id="34820" name="Slide Number Placeholder 3"/>
          <p:cNvSpPr>
            <a:spLocks noGrp="1"/>
          </p:cNvSpPr>
          <p:nvPr>
            <p:ph type="sldNum" sz="quarter" idx="12"/>
          </p:nvPr>
        </p:nvSpPr>
        <p:spPr bwMode="auto">
          <a:ln>
            <a:round/>
            <a:headEnd/>
            <a:tailEnd/>
          </a:ln>
        </p:spPr>
        <p:txBody>
          <a:bodyPr/>
          <a:lstStyle/>
          <a:p>
            <a:fld id="{505A509C-3929-4877-8E5F-F034160EA519}" type="slidenum">
              <a:rPr lang="en-US"/>
              <a:pPr/>
              <a:t>37</a:t>
            </a:fld>
            <a:endParaRPr lang="en-US"/>
          </a:p>
        </p:txBody>
      </p:sp>
    </p:spTree>
    <p:extLst>
      <p:ext uri="{BB962C8B-B14F-4D97-AF65-F5344CB8AC3E}">
        <p14:creationId xmlns:p14="http://schemas.microsoft.com/office/powerpoint/2010/main" val="440258800"/>
      </p:ext>
    </p:extLst>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839200" cy="1143000"/>
          </a:xfrm>
        </p:spPr>
        <p:txBody>
          <a:bodyPr wrap="square" numCol="1" anchorCtr="0" compatLnSpc="1">
            <a:prstTxWarp prst="textNoShape">
              <a:avLst/>
            </a:prstTxWarp>
            <a:normAutofit fontScale="90000"/>
          </a:bodyPr>
          <a:lstStyle/>
          <a:p>
            <a:pPr eaLnBrk="1" hangingPunct="1"/>
            <a:r>
              <a:rPr lang="en-US" b="1" dirty="0" smtClean="0"/>
              <a:t>The Case Study </a:t>
            </a:r>
            <a:br>
              <a:rPr lang="en-US" b="1" dirty="0" smtClean="0"/>
            </a:br>
            <a:r>
              <a:rPr lang="en-US" sz="3000" b="1" dirty="0" smtClean="0"/>
              <a:t>Analysis set-up</a:t>
            </a:r>
            <a:endParaRPr lang="en-US" sz="3000" dirty="0" smtClean="0"/>
          </a:p>
        </p:txBody>
      </p:sp>
      <p:sp>
        <p:nvSpPr>
          <p:cNvPr id="35843" name="Slide Number Placeholder 3"/>
          <p:cNvSpPr>
            <a:spLocks noGrp="1"/>
          </p:cNvSpPr>
          <p:nvPr>
            <p:ph type="sldNum" sz="quarter" idx="12"/>
          </p:nvPr>
        </p:nvSpPr>
        <p:spPr bwMode="auto">
          <a:ln>
            <a:round/>
            <a:headEnd/>
            <a:tailEnd/>
          </a:ln>
        </p:spPr>
        <p:txBody>
          <a:bodyPr/>
          <a:lstStyle/>
          <a:p>
            <a:fld id="{C791A431-18C8-4961-AA58-95118F781381}" type="slidenum">
              <a:rPr lang="en-US"/>
              <a:pPr/>
              <a:t>38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66416576"/>
              </p:ext>
            </p:extLst>
          </p:nvPr>
        </p:nvGraphicFramePr>
        <p:xfrm>
          <a:off x="152400" y="1567217"/>
          <a:ext cx="8915400" cy="5044758"/>
        </p:xfrm>
        <a:graphic>
          <a:graphicData uri="http://schemas.openxmlformats.org/drawingml/2006/table">
            <a:tbl>
              <a:tblPr/>
              <a:tblGrid>
                <a:gridCol w="511175"/>
                <a:gridCol w="1028747"/>
                <a:gridCol w="1947861"/>
                <a:gridCol w="536530"/>
                <a:gridCol w="512762"/>
                <a:gridCol w="511175"/>
                <a:gridCol w="512763"/>
                <a:gridCol w="511175"/>
                <a:gridCol w="588962"/>
                <a:gridCol w="588963"/>
                <a:gridCol w="555625"/>
                <a:gridCol w="554037"/>
                <a:gridCol w="555625"/>
              </a:tblGrid>
              <a:tr h="268288">
                <a:tc rowSpan="2"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Calibri" pitchFamily="34" charset="0"/>
                          <a:ea typeface="MS PGothic" pitchFamily="34"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latin typeface="Calibri" pitchFamily="34" charset="0"/>
                          <a:ea typeface="MS PGothic" pitchFamily="34" charset="-128"/>
                        </a:rPr>
                        <a:t>Scenario</a:t>
                      </a:r>
                      <a:endParaRPr kumimoji="0" lang="en-US" sz="1600" b="1" i="0" u="none" strike="noStrike" cap="none" normalizeH="0" baseline="0" dirty="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hMerge="1">
                  <a:txBody>
                    <a:bodyPr/>
                    <a:lstStyle/>
                    <a:p>
                      <a:endParaRPr lang="en-US"/>
                    </a:p>
                  </a:txBody>
                  <a:tcPr/>
                </a:tc>
                <a:tc rowSpan="2" hMerge="1">
                  <a:txBody>
                    <a:bodyPr/>
                    <a:lstStyle/>
                    <a:p>
                      <a:endParaRPr lang="en-US"/>
                    </a:p>
                  </a:txBody>
                  <a:tcPr/>
                </a:tc>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Year</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7350">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1998</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1999</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2000</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2001</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2002</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2003</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2004</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2005</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2006</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2007</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1. Constant linear increments</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Input:</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Total Budget (B)</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12</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14</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16</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18</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20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Outputs:</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Commitment (C)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New Funding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Change in F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2. Fixed percentage increments</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Input:</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Total Budget (B)</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11.5</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13.2</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15.2</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17.4</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20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Outputs:</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Commitment (C)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New Funding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Change in F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3. Manually adjusted increments</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Input:</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Total Budget (B)</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11</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12.6</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15</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18</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20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Outputs:</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Commitment (C)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New Funding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Change F (%∆F)</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7F7F7F"/>
                          </a:solidFill>
                          <a:effectLst/>
                          <a:latin typeface="Cambria" pitchFamily="18" charset="0"/>
                          <a:ea typeface="MS PGothic" pitchFamily="34" charset="-128"/>
                        </a:rPr>
                        <a:t>?</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extLst>
      <p:ext uri="{BB962C8B-B14F-4D97-AF65-F5344CB8AC3E}">
        <p14:creationId xmlns:p14="http://schemas.microsoft.com/office/powerpoint/2010/main" val="3187412149"/>
      </p:ext>
    </p:extLst>
  </p:cSld>
  <p:clrMapOvr>
    <a:masterClrMapping/>
  </p:clrMapOvr>
  <p:transition>
    <p:wedg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r>
              <a:rPr lang="en-US" b="1" dirty="0"/>
              <a:t>The Case Study </a:t>
            </a:r>
            <a:br>
              <a:rPr lang="en-US" b="1" dirty="0"/>
            </a:br>
            <a:r>
              <a:rPr lang="en-US" sz="3000" b="1" dirty="0"/>
              <a:t>Analysis set-up</a:t>
            </a:r>
            <a:endParaRPr lang="en-US" dirty="0" smtClean="0"/>
          </a:p>
        </p:txBody>
      </p:sp>
      <p:sp>
        <p:nvSpPr>
          <p:cNvPr id="36867" name="Slide Number Placeholder 3"/>
          <p:cNvSpPr>
            <a:spLocks noGrp="1"/>
          </p:cNvSpPr>
          <p:nvPr>
            <p:ph type="sldNum" sz="quarter" idx="12"/>
          </p:nvPr>
        </p:nvSpPr>
        <p:spPr bwMode="auto">
          <a:ln>
            <a:round/>
            <a:headEnd/>
            <a:tailEnd/>
          </a:ln>
        </p:spPr>
        <p:txBody>
          <a:bodyPr/>
          <a:lstStyle/>
          <a:p>
            <a:fld id="{9E747F2A-DE87-4B52-AE21-2E27A408B442}" type="slidenum">
              <a:rPr lang="en-US"/>
              <a:pPr/>
              <a:t>39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2624520"/>
              </p:ext>
            </p:extLst>
          </p:nvPr>
        </p:nvGraphicFramePr>
        <p:xfrm>
          <a:off x="152400" y="1563759"/>
          <a:ext cx="8915400" cy="5044758"/>
        </p:xfrm>
        <a:graphic>
          <a:graphicData uri="http://schemas.openxmlformats.org/drawingml/2006/table">
            <a:tbl>
              <a:tblPr/>
              <a:tblGrid>
                <a:gridCol w="511175"/>
                <a:gridCol w="1001452"/>
                <a:gridCol w="2000511"/>
                <a:gridCol w="511175"/>
                <a:gridCol w="512762"/>
                <a:gridCol w="511175"/>
                <a:gridCol w="512763"/>
                <a:gridCol w="511175"/>
                <a:gridCol w="588962"/>
                <a:gridCol w="588963"/>
                <a:gridCol w="555625"/>
                <a:gridCol w="554037"/>
                <a:gridCol w="555625"/>
              </a:tblGrid>
              <a:tr h="268288">
                <a:tc rowSpan="2"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Scenario</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hMerge="1">
                  <a:txBody>
                    <a:bodyPr/>
                    <a:lstStyle/>
                    <a:p>
                      <a:endParaRPr lang="en-US"/>
                    </a:p>
                  </a:txBody>
                  <a:tcPr/>
                </a:tc>
                <a:tc rowSpan="2" hMerge="1">
                  <a:txBody>
                    <a:bodyPr/>
                    <a:lstStyle/>
                    <a:p>
                      <a:endParaRPr lang="en-US"/>
                    </a:p>
                  </a:txBody>
                  <a:tcPr/>
                </a:tc>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Year</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7350">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1998</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1999</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2000</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2001</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2002</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2003</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2004</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2005</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ea typeface="MS PGothic" pitchFamily="34" charset="-128"/>
                        </a:rPr>
                        <a:t>2006</a:t>
                      </a:r>
                      <a:endParaRPr kumimoji="0" lang="en-US" sz="14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ea typeface="MS PGothic" pitchFamily="34" charset="-128"/>
                        </a:rPr>
                        <a:t>2007</a:t>
                      </a:r>
                      <a:endParaRPr kumimoji="0" lang="en-US" sz="14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1. Constant linear increments</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Input:</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Total Budget (B)</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12</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14</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16</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18</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20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Outputs:</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Commitment (C)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9.5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11.5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13.5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13.5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15.5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15.5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15.5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13.5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New Funding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6.5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6.5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Change in F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smtClean="0">
                          <a:ln>
                            <a:noFill/>
                          </a:ln>
                          <a:solidFill>
                            <a:srgbClr val="008000"/>
                          </a:solidFill>
                          <a:effectLst/>
                          <a:latin typeface="Calibri" pitchFamily="34" charset="0"/>
                          <a:ea typeface="MS PGothic" pitchFamily="34" charset="-128"/>
                        </a:rPr>
                        <a:t>80%</a:t>
                      </a:r>
                      <a:endParaRPr kumimoji="0" lang="en-US" sz="1600" b="1" i="0" u="none" strike="noStrike" cap="none" normalizeH="0" baseline="0" smtClean="0">
                        <a:ln>
                          <a:noFill/>
                        </a:ln>
                        <a:solidFill>
                          <a:srgbClr val="008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44%</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smtClean="0">
                          <a:ln>
                            <a:noFill/>
                          </a:ln>
                          <a:solidFill>
                            <a:srgbClr val="008000"/>
                          </a:solidFill>
                          <a:effectLst/>
                          <a:latin typeface="Calibri" pitchFamily="34" charset="0"/>
                          <a:ea typeface="MS PGothic" pitchFamily="34" charset="-128"/>
                        </a:rPr>
                        <a:t>-31%</a:t>
                      </a:r>
                      <a:endParaRPr kumimoji="0" lang="en-US" sz="1600" b="1" i="0" u="none" strike="noStrike" cap="none" normalizeH="0" baseline="0" smtClean="0">
                        <a:ln>
                          <a:noFill/>
                        </a:ln>
                        <a:solidFill>
                          <a:srgbClr val="008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44%</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2. Fixed percentage increments</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Input:</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Total Budget (B)</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11.5</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13.2</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15.2</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17.4</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20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Outputs:</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Commitment (C)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8.99</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10.7</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12.7</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13.4</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15.8</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15.5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15.2</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13.4</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New Funding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3.99</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4.21</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4.46</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6.58</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4.21</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4.46</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6.58</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Change in F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smtClean="0">
                          <a:ln>
                            <a:noFill/>
                          </a:ln>
                          <a:solidFill>
                            <a:srgbClr val="008000"/>
                          </a:solidFill>
                          <a:effectLst/>
                          <a:latin typeface="Calibri" pitchFamily="34" charset="0"/>
                          <a:ea typeface="MS PGothic" pitchFamily="34" charset="-128"/>
                        </a:rPr>
                        <a:t>59%</a:t>
                      </a:r>
                      <a:endParaRPr kumimoji="0" lang="en-US" sz="1600" b="1" i="0" u="none" strike="noStrike" cap="none" normalizeH="0" baseline="0" smtClean="0">
                        <a:ln>
                          <a:noFill/>
                        </a:ln>
                        <a:solidFill>
                          <a:srgbClr val="008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6%</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6%</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38%</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smtClean="0">
                          <a:ln>
                            <a:noFill/>
                          </a:ln>
                          <a:solidFill>
                            <a:srgbClr val="008000"/>
                          </a:solidFill>
                          <a:effectLst/>
                          <a:latin typeface="Calibri" pitchFamily="34" charset="0"/>
                          <a:ea typeface="MS PGothic" pitchFamily="34" charset="-128"/>
                        </a:rPr>
                        <a:t>-36%</a:t>
                      </a:r>
                      <a:endParaRPr kumimoji="0" lang="en-US" sz="1600" b="1" i="0" u="none" strike="noStrike" cap="none" normalizeH="0" baseline="0" smtClean="0">
                        <a:ln>
                          <a:noFill/>
                        </a:ln>
                        <a:solidFill>
                          <a:srgbClr val="008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6%</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38%</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3. Manually adjusted increments</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Input:</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Total Budget (B)</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11</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12.6</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15</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18</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0000"/>
                          </a:solidFill>
                          <a:effectLst/>
                          <a:latin typeface="Calibri" pitchFamily="34" charset="0"/>
                          <a:ea typeface="MS PGothic" pitchFamily="34" charset="-128"/>
                        </a:rPr>
                        <a:t>20</a:t>
                      </a:r>
                      <a:endParaRPr kumimoji="0" lang="en-US" sz="1600" b="1" i="0" u="none" strike="noStrike" cap="none" normalizeH="0" baseline="0" smtClean="0">
                        <a:ln>
                          <a:noFill/>
                        </a:ln>
                        <a:solidFill>
                          <a:srgbClr val="FF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Outputs:</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Commitment (C)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7.5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8.5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10.1</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12.5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15.9</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15.1</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14.5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New Funding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3.5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4.1</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4.9</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5.5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5.5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4.1</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4.9</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5.5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5.5</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r>
              <a:tr h="233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FFFFFF"/>
                          </a:solidFill>
                          <a:effectLst/>
                          <a:latin typeface="Calibri" pitchFamily="34" charset="0"/>
                          <a:ea typeface="MS PGothic" pitchFamily="34" charset="-128"/>
                        </a:rPr>
                        <a:t> </a:t>
                      </a:r>
                      <a:endParaRPr kumimoji="0" lang="en-US" sz="1600" b="1" i="0" u="none" strike="noStrike" cap="none" normalizeH="0" baseline="0" smtClean="0">
                        <a:ln>
                          <a:noFill/>
                        </a:ln>
                        <a:solidFill>
                          <a:srgbClr val="FFFFFF"/>
                        </a:solidFill>
                        <a:effectLst/>
                        <a:latin typeface="Cambria" pitchFamily="18" charset="0"/>
                        <a:ea typeface="MS PGothic" pitchFamily="34" charset="-128"/>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 </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Change F (%∆F)</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smtClean="0">
                          <a:ln>
                            <a:noFill/>
                          </a:ln>
                          <a:solidFill>
                            <a:srgbClr val="008000"/>
                          </a:solidFill>
                          <a:effectLst/>
                          <a:latin typeface="Calibri" pitchFamily="34" charset="0"/>
                          <a:ea typeface="MS PGothic" pitchFamily="34" charset="-128"/>
                        </a:rPr>
                        <a:t>40%</a:t>
                      </a:r>
                      <a:endParaRPr kumimoji="0" lang="en-US" sz="1600" b="1" i="0" u="none" strike="noStrike" cap="none" normalizeH="0" baseline="0" smtClean="0">
                        <a:ln>
                          <a:noFill/>
                        </a:ln>
                        <a:solidFill>
                          <a:srgbClr val="008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17%</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12%</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smtClean="0">
                          <a:ln>
                            <a:noFill/>
                          </a:ln>
                          <a:solidFill>
                            <a:srgbClr val="008000"/>
                          </a:solidFill>
                          <a:effectLst/>
                          <a:latin typeface="Calibri" pitchFamily="34" charset="0"/>
                          <a:ea typeface="MS PGothic" pitchFamily="34" charset="-128"/>
                        </a:rPr>
                        <a:t>-25%</a:t>
                      </a:r>
                      <a:endParaRPr kumimoji="0" lang="en-US" sz="1600" b="1" i="0" u="none" strike="noStrike" cap="none" normalizeH="0" baseline="0" smtClean="0">
                        <a:ln>
                          <a:noFill/>
                        </a:ln>
                        <a:solidFill>
                          <a:srgbClr val="008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20%</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ea typeface="MS PGothic" pitchFamily="34" charset="-128"/>
                        </a:rPr>
                        <a:t>12%</a:t>
                      </a:r>
                      <a:endParaRPr kumimoji="0" lang="en-US" sz="1600" b="0" i="0" u="none" strike="noStrike" cap="none" normalizeH="0" baseline="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alibri" pitchFamily="34" charset="0"/>
                          <a:ea typeface="MS PGothic" pitchFamily="34" charset="-128"/>
                        </a:rPr>
                        <a:t>0%</a:t>
                      </a:r>
                      <a:endParaRPr kumimoji="0" lang="en-US" sz="1600" b="0" i="0" u="none" strike="noStrike" cap="none" normalizeH="0" baseline="0" dirty="0" smtClean="0">
                        <a:ln>
                          <a:noFill/>
                        </a:ln>
                        <a:solidFill>
                          <a:srgbClr val="000000"/>
                        </a:solidFill>
                        <a:effectLst/>
                        <a:latin typeface="Cambria" pitchFamily="18" charset="0"/>
                        <a:ea typeface="MS PGothic" pitchFamily="34" charset="-128"/>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r>
            </a:tbl>
          </a:graphicData>
        </a:graphic>
      </p:graphicFrame>
    </p:spTree>
    <p:extLst>
      <p:ext uri="{BB962C8B-B14F-4D97-AF65-F5344CB8AC3E}">
        <p14:creationId xmlns:p14="http://schemas.microsoft.com/office/powerpoint/2010/main" val="3014566769"/>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a:p>
        </p:txBody>
      </p:sp>
      <p:sp>
        <p:nvSpPr>
          <p:cNvPr id="18435" name="Content Placeholder 2"/>
          <p:cNvSpPr>
            <a:spLocks noGrp="1"/>
          </p:cNvSpPr>
          <p:nvPr>
            <p:ph idx="1"/>
          </p:nvPr>
        </p:nvSpPr>
        <p:spPr>
          <a:xfrm>
            <a:off x="457200" y="5580063"/>
            <a:ext cx="8229600" cy="546100"/>
          </a:xfrm>
        </p:spPr>
        <p:txBody>
          <a:bodyPr>
            <a:normAutofit lnSpcReduction="10000"/>
          </a:bodyPr>
          <a:lstStyle/>
          <a:p>
            <a:endParaRPr lang="en-US"/>
          </a:p>
        </p:txBody>
      </p:sp>
      <p:pic>
        <p:nvPicPr>
          <p:cNvPr id="18436" name="Picture 3"/>
          <p:cNvPicPr>
            <a:picLocks noChangeAspect="1"/>
          </p:cNvPicPr>
          <p:nvPr/>
        </p:nvPicPr>
        <p:blipFill>
          <a:blip r:embed="rId3"/>
          <a:srcRect/>
          <a:stretch>
            <a:fillRect/>
          </a:stretch>
        </p:blipFill>
        <p:spPr bwMode="auto">
          <a:xfrm>
            <a:off x="0" y="936625"/>
            <a:ext cx="9144000" cy="3303588"/>
          </a:xfrm>
          <a:prstGeom prst="rect">
            <a:avLst/>
          </a:prstGeom>
          <a:noFill/>
          <a:ln w="9525">
            <a:noFill/>
            <a:miter lim="800000"/>
            <a:headEnd/>
            <a:tailEnd/>
          </a:ln>
        </p:spPr>
      </p:pic>
    </p:spTree>
  </p:cSld>
  <p:clrMapOvr>
    <a:masterClrMapping/>
  </p:clrMapOvr>
  <p:transition>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ea typeface="+mj-ea"/>
                <a:cs typeface="+mj-cs"/>
              </a:rPr>
              <a:t>The Case Study</a:t>
            </a:r>
          </a:p>
        </p:txBody>
      </p:sp>
      <p:sp>
        <p:nvSpPr>
          <p:cNvPr id="51203" name="Content Placeholder 2"/>
          <p:cNvSpPr>
            <a:spLocks noGrp="1"/>
          </p:cNvSpPr>
          <p:nvPr>
            <p:ph idx="1"/>
          </p:nvPr>
        </p:nvSpPr>
        <p:spPr/>
        <p:txBody>
          <a:bodyPr/>
          <a:lstStyle/>
          <a:p>
            <a:pPr eaLnBrk="1" hangingPunct="1"/>
            <a:r>
              <a:rPr lang="en-US" b="1" smtClean="0"/>
              <a:t>Details of the NIH Doubling of Research Funding</a:t>
            </a:r>
          </a:p>
          <a:p>
            <a:pPr eaLnBrk="1" hangingPunct="1"/>
            <a:endParaRPr lang="en-US" smtClean="0"/>
          </a:p>
        </p:txBody>
      </p:sp>
      <p:sp>
        <p:nvSpPr>
          <p:cNvPr id="37892" name="Slide Number Placeholder 3"/>
          <p:cNvSpPr>
            <a:spLocks noGrp="1"/>
          </p:cNvSpPr>
          <p:nvPr>
            <p:ph type="sldNum" sz="quarter" idx="12"/>
          </p:nvPr>
        </p:nvSpPr>
        <p:spPr bwMode="auto">
          <a:ln>
            <a:round/>
            <a:headEnd/>
            <a:tailEnd/>
          </a:ln>
        </p:spPr>
        <p:txBody>
          <a:bodyPr/>
          <a:lstStyle/>
          <a:p>
            <a:fld id="{673A68BE-B4F5-4712-8FB0-7D27EF7E1804}" type="slidenum">
              <a:rPr lang="en-US"/>
              <a:pPr/>
              <a:t>40</a:t>
            </a:fld>
            <a:endParaRPr lang="en-US"/>
          </a:p>
        </p:txBody>
      </p:sp>
      <p:pic>
        <p:nvPicPr>
          <p:cNvPr id="5120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62702"/>
            <a:ext cx="36703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Rectangle 4"/>
          <p:cNvSpPr>
            <a:spLocks noChangeArrowheads="1"/>
          </p:cNvSpPr>
          <p:nvPr/>
        </p:nvSpPr>
        <p:spPr bwMode="auto">
          <a:xfrm>
            <a:off x="423863" y="5596720"/>
            <a:ext cx="3621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fontAlgn="base">
              <a:spcBef>
                <a:spcPct val="0"/>
              </a:spcBef>
              <a:spcAft>
                <a:spcPct val="0"/>
              </a:spcAft>
            </a:pPr>
            <a:r>
              <a:rPr lang="en-US" dirty="0" smtClean="0">
                <a:solidFill>
                  <a:prstClr val="black"/>
                </a:solidFill>
                <a:ea typeface="MS PGothic" pitchFamily="34" charset="-128"/>
              </a:rPr>
              <a:t>Annual Numbers of R01 Competing Awards </a:t>
            </a:r>
          </a:p>
        </p:txBody>
      </p:sp>
      <p:pic>
        <p:nvPicPr>
          <p:cNvPr id="5120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299" y="2886502"/>
            <a:ext cx="38004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Rectangle 5"/>
          <p:cNvSpPr>
            <a:spLocks noChangeArrowheads="1"/>
          </p:cNvSpPr>
          <p:nvPr/>
        </p:nvSpPr>
        <p:spPr bwMode="auto">
          <a:xfrm>
            <a:off x="4648199" y="5611505"/>
            <a:ext cx="33893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fontAlgn="base">
              <a:spcBef>
                <a:spcPct val="0"/>
              </a:spcBef>
              <a:spcAft>
                <a:spcPct val="0"/>
              </a:spcAft>
            </a:pPr>
            <a:r>
              <a:rPr lang="en-US" dirty="0" smtClean="0">
                <a:solidFill>
                  <a:prstClr val="black"/>
                </a:solidFill>
                <a:ea typeface="MS PGothic" pitchFamily="34" charset="-128"/>
              </a:rPr>
              <a:t>R01 Application Success Rate, by Year</a:t>
            </a:r>
          </a:p>
        </p:txBody>
      </p:sp>
    </p:spTree>
    <p:extLst>
      <p:ext uri="{BB962C8B-B14F-4D97-AF65-F5344CB8AC3E}">
        <p14:creationId xmlns:p14="http://schemas.microsoft.com/office/powerpoint/2010/main" val="3004450809"/>
      </p:ext>
    </p:extLst>
  </p:cSld>
  <p:clrMapOvr>
    <a:masterClrMapping/>
  </p:clrMapOvr>
  <p:transition>
    <p:wheel spokes="3"/>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mtClean="0"/>
              <a:t>The Case Study</a:t>
            </a:r>
          </a:p>
        </p:txBody>
      </p:sp>
      <p:sp>
        <p:nvSpPr>
          <p:cNvPr id="53251" name="Content Placeholder 2"/>
          <p:cNvSpPr>
            <a:spLocks noGrp="1"/>
          </p:cNvSpPr>
          <p:nvPr>
            <p:ph idx="1"/>
          </p:nvPr>
        </p:nvSpPr>
        <p:spPr/>
        <p:txBody>
          <a:bodyPr>
            <a:normAutofit fontScale="77500" lnSpcReduction="20000"/>
          </a:bodyPr>
          <a:lstStyle/>
          <a:p>
            <a:pPr eaLnBrk="1" hangingPunct="1"/>
            <a:r>
              <a:rPr lang="en-US" b="1" smtClean="0"/>
              <a:t>Details of the NIH Doubling of Research Funding</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Percent of funding for Research Project Grants Obligated to Awards from Prior Years</a:t>
            </a:r>
          </a:p>
        </p:txBody>
      </p:sp>
      <p:sp>
        <p:nvSpPr>
          <p:cNvPr id="38916" name="Slide Number Placeholder 3"/>
          <p:cNvSpPr>
            <a:spLocks noGrp="1"/>
          </p:cNvSpPr>
          <p:nvPr>
            <p:ph type="sldNum" sz="quarter" idx="12"/>
          </p:nvPr>
        </p:nvSpPr>
        <p:spPr bwMode="auto">
          <a:ln>
            <a:round/>
            <a:headEnd/>
            <a:tailEnd/>
          </a:ln>
        </p:spPr>
        <p:txBody>
          <a:bodyPr/>
          <a:lstStyle/>
          <a:p>
            <a:fld id="{38AAE9D0-7A30-4BA4-9383-FF481F2B65A5}" type="slidenum">
              <a:rPr lang="en-US"/>
              <a:pPr/>
              <a:t>41</a:t>
            </a:fld>
            <a:endParaRPr lang="en-US"/>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0"/>
            <a:ext cx="5486400" cy="312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0919835"/>
      </p:ext>
    </p:extLst>
  </p:cSld>
  <p:clrMapOvr>
    <a:masterClrMapping/>
  </p:clrMapOvr>
  <p:transition>
    <p:split dir="in"/>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z="3000" b="1" smtClean="0"/>
              <a:t>Alternative Policies</a:t>
            </a:r>
            <a:endParaRPr lang="en-US" sz="3000" smtClean="0"/>
          </a:p>
        </p:txBody>
      </p:sp>
      <p:sp>
        <p:nvSpPr>
          <p:cNvPr id="57347" name="Content Placeholder 2"/>
          <p:cNvSpPr>
            <a:spLocks noGrp="1"/>
          </p:cNvSpPr>
          <p:nvPr>
            <p:ph idx="1"/>
          </p:nvPr>
        </p:nvSpPr>
        <p:spPr/>
        <p:txBody>
          <a:bodyPr>
            <a:normAutofit lnSpcReduction="10000"/>
          </a:bodyPr>
          <a:lstStyle/>
          <a:p>
            <a:pPr eaLnBrk="1" hangingPunct="1"/>
            <a:r>
              <a:rPr lang="en-US" i="1" smtClean="0"/>
              <a:t>“Are there any corrective steps that can be taken to reduce Early Euphoria and Severe Hangover?”</a:t>
            </a:r>
            <a:r>
              <a:rPr lang="en-US" smtClean="0"/>
              <a:t>  </a:t>
            </a:r>
          </a:p>
          <a:p>
            <a:pPr eaLnBrk="1" hangingPunct="1"/>
            <a:endParaRPr lang="en-US" smtClean="0"/>
          </a:p>
          <a:p>
            <a:pPr eaLnBrk="1" hangingPunct="1"/>
            <a:r>
              <a:rPr lang="en-US" smtClean="0"/>
              <a:t>The answer is </a:t>
            </a:r>
            <a:r>
              <a:rPr lang="en-US" sz="3200" b="1" smtClean="0">
                <a:solidFill>
                  <a:srgbClr val="FF0000"/>
                </a:solidFill>
              </a:rPr>
              <a:t>Yes. </a:t>
            </a:r>
          </a:p>
          <a:p>
            <a:pPr eaLnBrk="1" hangingPunct="1"/>
            <a:endParaRPr lang="en-US" smtClean="0"/>
          </a:p>
          <a:p>
            <a:pPr eaLnBrk="1" hangingPunct="1"/>
            <a:r>
              <a:rPr lang="en-US" smtClean="0"/>
              <a:t>We conducted a set of optimizations for changing funding step sizes, and grant duration, and both </a:t>
            </a:r>
          </a:p>
        </p:txBody>
      </p:sp>
      <p:sp>
        <p:nvSpPr>
          <p:cNvPr id="40964" name="Slide Number Placeholder 3"/>
          <p:cNvSpPr>
            <a:spLocks noGrp="1"/>
          </p:cNvSpPr>
          <p:nvPr>
            <p:ph type="sldNum" sz="quarter" idx="12"/>
          </p:nvPr>
        </p:nvSpPr>
        <p:spPr bwMode="auto">
          <a:ln>
            <a:round/>
            <a:headEnd/>
            <a:tailEnd/>
          </a:ln>
        </p:spPr>
        <p:txBody>
          <a:bodyPr/>
          <a:lstStyle/>
          <a:p>
            <a:fld id="{3AA5DE3F-839F-4BB9-A6D9-243D1CB2651B}" type="slidenum">
              <a:rPr lang="en-US"/>
              <a:pPr/>
              <a:t>42</a:t>
            </a:fld>
            <a:endParaRPr lang="en-US"/>
          </a:p>
        </p:txBody>
      </p:sp>
    </p:spTree>
    <p:extLst>
      <p:ext uri="{BB962C8B-B14F-4D97-AF65-F5344CB8AC3E}">
        <p14:creationId xmlns:p14="http://schemas.microsoft.com/office/powerpoint/2010/main" val="3464447612"/>
      </p:ext>
    </p:extLst>
  </p:cSld>
  <p:clrMapOvr>
    <a:masterClrMapping/>
  </p:clrMapOvr>
  <p:transition>
    <p:diamon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z="3200" b="1" smtClean="0"/>
              <a:t>Alternative Policies: Changing Funding Step Sizes</a:t>
            </a:r>
            <a:endParaRPr lang="en-US" sz="3200" smtClean="0"/>
          </a:p>
        </p:txBody>
      </p:sp>
      <p:sp>
        <p:nvSpPr>
          <p:cNvPr id="41987" name="Slide Number Placeholder 3"/>
          <p:cNvSpPr>
            <a:spLocks noGrp="1"/>
          </p:cNvSpPr>
          <p:nvPr>
            <p:ph type="sldNum" sz="quarter" idx="12"/>
          </p:nvPr>
        </p:nvSpPr>
        <p:spPr bwMode="auto">
          <a:ln>
            <a:round/>
            <a:headEnd/>
            <a:tailEnd/>
          </a:ln>
        </p:spPr>
        <p:txBody>
          <a:bodyPr/>
          <a:lstStyle/>
          <a:p>
            <a:fld id="{E3F2C057-EB61-43C5-B99F-04DEAD56BA5D}" type="slidenum">
              <a:rPr lang="en-US"/>
              <a:pPr/>
              <a:t>43</a:t>
            </a:fld>
            <a:endParaRPr lang="en-US"/>
          </a:p>
        </p:txBody>
      </p:sp>
      <p:pic>
        <p:nvPicPr>
          <p:cNvPr id="5939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3124200"/>
            <a:ext cx="4410075" cy="3070225"/>
          </a:xfrm>
        </p:spPr>
      </p:pic>
      <p:graphicFrame>
        <p:nvGraphicFramePr>
          <p:cNvPr id="3" name="Table 2"/>
          <p:cNvGraphicFramePr>
            <a:graphicFrameLocks noGrp="1"/>
          </p:cNvGraphicFramePr>
          <p:nvPr/>
        </p:nvGraphicFramePr>
        <p:xfrm>
          <a:off x="1295400" y="1600200"/>
          <a:ext cx="6002338" cy="1219200"/>
        </p:xfrm>
        <a:graphic>
          <a:graphicData uri="http://schemas.openxmlformats.org/drawingml/2006/table">
            <a:tbl>
              <a:tblPr/>
              <a:tblGrid>
                <a:gridCol w="2030413"/>
                <a:gridCol w="588962"/>
                <a:gridCol w="633413"/>
                <a:gridCol w="633412"/>
                <a:gridCol w="633413"/>
                <a:gridCol w="633412"/>
                <a:gridCol w="587375"/>
                <a:gridCol w="261938"/>
              </a:tblGrid>
              <a:tr h="16192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MS PGothic" pitchFamily="34" charset="-128"/>
                        </a:rPr>
                        <a:t> </a:t>
                      </a:r>
                      <a:endParaRPr kumimoji="0" lang="en-US" sz="1600" b="1"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MS PGothic" pitchFamily="34" charset="-128"/>
                        </a:rPr>
                        <a:t>Activity variable: Annual Budget</a:t>
                      </a:r>
                      <a:endParaRPr kumimoji="0" lang="en-US" sz="1600" b="1"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MS PGothic" pitchFamily="34" charset="-128"/>
                        </a:rPr>
                        <a:t> </a:t>
                      </a:r>
                      <a:endParaRPr kumimoji="0" lang="en-US" sz="1600" b="1"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MS PGothic" pitchFamily="34" charset="-128"/>
                        </a:rPr>
                        <a:t>Year</a:t>
                      </a:r>
                      <a:endParaRPr kumimoji="0" lang="en-US" sz="1600" b="1"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1998</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1999</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2000</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2001</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2002</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2003</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 </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r>
              <a:tr h="171450">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MS PGothic" pitchFamily="34" charset="-128"/>
                        </a:rPr>
                        <a:t>1. Base run (Linear)</a:t>
                      </a:r>
                      <a:endParaRPr kumimoji="0" lang="en-US" sz="1600" b="1"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10</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B050"/>
                          </a:solidFill>
                          <a:effectLst/>
                          <a:latin typeface="Calibri" pitchFamily="34" charset="0"/>
                          <a:ea typeface="MS PGothic" pitchFamily="34" charset="-128"/>
                        </a:rPr>
                        <a:t>12</a:t>
                      </a:r>
                      <a:endParaRPr kumimoji="0" lang="en-US" sz="1600" b="1" i="0" u="none" strike="noStrike" cap="none" normalizeH="0" baseline="0" smtClean="0">
                        <a:ln>
                          <a:noFill/>
                        </a:ln>
                        <a:solidFill>
                          <a:srgbClr val="00B050"/>
                        </a:solidFill>
                        <a:effectLst/>
                        <a:latin typeface="Cambria" pitchFamily="18" charset="0"/>
                        <a:ea typeface="Cambria"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B050"/>
                          </a:solidFill>
                          <a:effectLst/>
                          <a:latin typeface="Calibri" pitchFamily="34" charset="0"/>
                          <a:ea typeface="MS PGothic" pitchFamily="34" charset="-128"/>
                        </a:rPr>
                        <a:t>14</a:t>
                      </a:r>
                      <a:endParaRPr kumimoji="0" lang="en-US" sz="1600" b="1" i="0" u="none" strike="noStrike" cap="none" normalizeH="0" baseline="0" smtClean="0">
                        <a:ln>
                          <a:noFill/>
                        </a:ln>
                        <a:solidFill>
                          <a:srgbClr val="00B050"/>
                        </a:solidFill>
                        <a:effectLst/>
                        <a:latin typeface="Cambria" pitchFamily="18" charset="0"/>
                        <a:ea typeface="Cambria"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B050"/>
                          </a:solidFill>
                          <a:effectLst/>
                          <a:latin typeface="Calibri" pitchFamily="34" charset="0"/>
                          <a:ea typeface="MS PGothic" pitchFamily="34" charset="-128"/>
                        </a:rPr>
                        <a:t>16</a:t>
                      </a:r>
                      <a:endParaRPr kumimoji="0" lang="en-US" sz="1600" b="1" i="0" u="none" strike="noStrike" cap="none" normalizeH="0" baseline="0" smtClean="0">
                        <a:ln>
                          <a:noFill/>
                        </a:ln>
                        <a:solidFill>
                          <a:srgbClr val="00B050"/>
                        </a:solidFill>
                        <a:effectLst/>
                        <a:latin typeface="Cambria" pitchFamily="18" charset="0"/>
                        <a:ea typeface="Cambria"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00B050"/>
                          </a:solidFill>
                          <a:effectLst/>
                          <a:latin typeface="Calibri" pitchFamily="34" charset="0"/>
                          <a:ea typeface="MS PGothic" pitchFamily="34" charset="-128"/>
                        </a:rPr>
                        <a:t>18</a:t>
                      </a:r>
                      <a:endParaRPr kumimoji="0" lang="en-US" sz="1600" b="1" i="0" u="none" strike="noStrike" cap="none" normalizeH="0" baseline="0" smtClean="0">
                        <a:ln>
                          <a:noFill/>
                        </a:ln>
                        <a:solidFill>
                          <a:srgbClr val="00B050"/>
                        </a:solidFill>
                        <a:effectLst/>
                        <a:latin typeface="Cambria" pitchFamily="18" charset="0"/>
                        <a:ea typeface="Cambria"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20</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 </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a:noFill/>
                    </a:lnT>
                    <a:lnB>
                      <a:noFill/>
                    </a:lnB>
                    <a:lnTlToBr>
                      <a:noFill/>
                    </a:lnTlToBr>
                    <a:lnBlToTr>
                      <a:noFill/>
                    </a:lnBlToTr>
                    <a:noFill/>
                  </a:tcPr>
                </a:tc>
              </a:tr>
              <a:tr h="171450">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MS PGothic" pitchFamily="34" charset="-128"/>
                        </a:rPr>
                        <a:t>2. Optimized increments</a:t>
                      </a:r>
                      <a:endParaRPr kumimoji="0" lang="en-US" sz="1600" b="1"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10</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922223"/>
                          </a:solidFill>
                          <a:effectLst/>
                          <a:latin typeface="Calibri" pitchFamily="34" charset="0"/>
                          <a:ea typeface="MS PGothic" pitchFamily="34" charset="-128"/>
                        </a:rPr>
                        <a:t>11.03</a:t>
                      </a:r>
                      <a:endParaRPr kumimoji="0" lang="en-US" sz="1600" b="1" i="0" u="none" strike="noStrike" cap="none" normalizeH="0" baseline="0" smtClean="0">
                        <a:ln>
                          <a:noFill/>
                        </a:ln>
                        <a:solidFill>
                          <a:srgbClr val="922223"/>
                        </a:solidFill>
                        <a:effectLst/>
                        <a:latin typeface="Cambria" pitchFamily="18" charset="0"/>
                        <a:ea typeface="Cambria"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922223"/>
                          </a:solidFill>
                          <a:effectLst/>
                          <a:latin typeface="Calibri" pitchFamily="34" charset="0"/>
                          <a:ea typeface="MS PGothic" pitchFamily="34" charset="-128"/>
                        </a:rPr>
                        <a:t>13.53</a:t>
                      </a:r>
                      <a:endParaRPr kumimoji="0" lang="en-US" sz="1600" b="1" i="0" u="none" strike="noStrike" cap="none" normalizeH="0" baseline="0" smtClean="0">
                        <a:ln>
                          <a:noFill/>
                        </a:ln>
                        <a:solidFill>
                          <a:srgbClr val="922223"/>
                        </a:solidFill>
                        <a:effectLst/>
                        <a:latin typeface="Cambria" pitchFamily="18" charset="0"/>
                        <a:ea typeface="Cambria"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922223"/>
                          </a:solidFill>
                          <a:effectLst/>
                          <a:latin typeface="Calibri" pitchFamily="34" charset="0"/>
                          <a:ea typeface="MS PGothic" pitchFamily="34" charset="-128"/>
                        </a:rPr>
                        <a:t>16.03</a:t>
                      </a:r>
                      <a:endParaRPr kumimoji="0" lang="en-US" sz="1600" b="1" i="0" u="none" strike="noStrike" cap="none" normalizeH="0" baseline="0" smtClean="0">
                        <a:ln>
                          <a:noFill/>
                        </a:ln>
                        <a:solidFill>
                          <a:srgbClr val="922223"/>
                        </a:solidFill>
                        <a:effectLst/>
                        <a:latin typeface="Cambria" pitchFamily="18" charset="0"/>
                        <a:ea typeface="Cambria"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rgbClr val="922223"/>
                          </a:solidFill>
                          <a:effectLst/>
                          <a:latin typeface="Calibri" pitchFamily="34" charset="0"/>
                          <a:ea typeface="MS PGothic" pitchFamily="34" charset="-128"/>
                        </a:rPr>
                        <a:t>18.54</a:t>
                      </a:r>
                      <a:endParaRPr kumimoji="0" lang="en-US" sz="1600" b="1" i="0" u="none" strike="noStrike" cap="none" normalizeH="0" baseline="0" smtClean="0">
                        <a:ln>
                          <a:noFill/>
                        </a:ln>
                        <a:solidFill>
                          <a:srgbClr val="922223"/>
                        </a:solidFill>
                        <a:effectLst/>
                        <a:latin typeface="Cambria" pitchFamily="18" charset="0"/>
                        <a:ea typeface="Cambria"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20</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MS PGothic" pitchFamily="34" charset="-128"/>
                        </a:rPr>
                        <a:t> </a:t>
                      </a:r>
                      <a:endParaRPr kumimoji="0" lang="en-US" sz="1600" b="0" i="0" u="none" strike="noStrike" cap="none" normalizeH="0" baseline="0" smtClean="0">
                        <a:ln>
                          <a:noFill/>
                        </a:ln>
                        <a:solidFill>
                          <a:schemeClr val="tx1"/>
                        </a:solidFill>
                        <a:effectLst/>
                        <a:latin typeface="Cambria" pitchFamily="18" charset="0"/>
                        <a:ea typeface="Cambria" pitchFamily="18" charset="0"/>
                      </a:endParaRP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spTree>
    <p:extLst>
      <p:ext uri="{BB962C8B-B14F-4D97-AF65-F5344CB8AC3E}">
        <p14:creationId xmlns:p14="http://schemas.microsoft.com/office/powerpoint/2010/main" val="2123006131"/>
      </p:ext>
    </p:extLst>
  </p:cSld>
  <p:clrMapOvr>
    <a:masterClrMapping/>
  </p:clrMapOvr>
  <p:transition>
    <p:plus/>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z="3200" b="1" smtClean="0"/>
              <a:t>Alternative Policies: Changing Grant Durations</a:t>
            </a:r>
            <a:endParaRPr lang="en-US" sz="3200" smtClean="0"/>
          </a:p>
        </p:txBody>
      </p:sp>
      <p:sp>
        <p:nvSpPr>
          <p:cNvPr id="43011" name="Slide Number Placeholder 3"/>
          <p:cNvSpPr>
            <a:spLocks noGrp="1"/>
          </p:cNvSpPr>
          <p:nvPr>
            <p:ph type="sldNum" sz="quarter" idx="12"/>
          </p:nvPr>
        </p:nvSpPr>
        <p:spPr bwMode="auto">
          <a:ln>
            <a:round/>
            <a:headEnd/>
            <a:tailEnd/>
          </a:ln>
        </p:spPr>
        <p:txBody>
          <a:bodyPr/>
          <a:lstStyle/>
          <a:p>
            <a:fld id="{67059E21-FC40-405C-AA96-6FEBFCE2D8D0}" type="slidenum">
              <a:rPr lang="en-US"/>
              <a:pPr/>
              <a:t>44</a:t>
            </a:fld>
            <a:endParaRPr lang="en-US"/>
          </a:p>
        </p:txBody>
      </p:sp>
      <p:pic>
        <p:nvPicPr>
          <p:cNvPr id="61444"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05000" y="3581400"/>
            <a:ext cx="4741863" cy="3060700"/>
          </a:xfrm>
        </p:spPr>
      </p:pic>
      <p:graphicFrame>
        <p:nvGraphicFramePr>
          <p:cNvPr id="6" name="Table 5"/>
          <p:cNvGraphicFramePr>
            <a:graphicFrameLocks noGrp="1"/>
          </p:cNvGraphicFramePr>
          <p:nvPr/>
        </p:nvGraphicFramePr>
        <p:xfrm>
          <a:off x="457200" y="1371600"/>
          <a:ext cx="7772400" cy="2133600"/>
        </p:xfrm>
        <a:graphic>
          <a:graphicData uri="http://schemas.openxmlformats.org/drawingml/2006/table">
            <a:tbl>
              <a:tblPr/>
              <a:tblGrid>
                <a:gridCol w="754063"/>
                <a:gridCol w="474662"/>
                <a:gridCol w="631825"/>
                <a:gridCol w="631825"/>
                <a:gridCol w="633413"/>
                <a:gridCol w="631825"/>
                <a:gridCol w="633412"/>
                <a:gridCol w="631825"/>
                <a:gridCol w="631825"/>
                <a:gridCol w="633413"/>
                <a:gridCol w="631825"/>
                <a:gridCol w="631825"/>
                <a:gridCol w="220662"/>
              </a:tblGrid>
              <a:tr h="160338">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 </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 </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10">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Year</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 </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288">
                <a:tc gridSpan="2">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Scenarios</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1995</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1996</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1997</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1998</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1999</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2000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2001</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2002</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2003</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2004</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tx1">
                        <a:alpha val="20000"/>
                      </a:schemeClr>
                    </a:solidFill>
                  </a:tcPr>
                </a:tc>
              </a:tr>
              <a:tr h="141288">
                <a:tc gridSpan="2">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1. Base Run</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r>
              <a:tr h="160338">
                <a:tc>
                  <a:txBody>
                    <a:bodyPr/>
                    <a:lstStyle/>
                    <a:p>
                      <a:pPr marL="15875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3yr</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r>
              <a:tr h="160338">
                <a:tc>
                  <a:txBody>
                    <a:bodyPr/>
                    <a:lstStyle/>
                    <a:p>
                      <a:pPr marL="15875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4yr</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100%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100%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100%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100%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100%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100%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r>
              <a:tr h="160338">
                <a:tc>
                  <a:txBody>
                    <a:bodyPr/>
                    <a:lstStyle/>
                    <a:p>
                      <a:pPr marL="15875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5yr</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00B050"/>
                          </a:solidFill>
                          <a:effectLst/>
                          <a:latin typeface="Calibri" pitchFamily="34" charset="0"/>
                          <a:ea typeface="MS PGothic" pitchFamily="34" charset="-128"/>
                        </a:rPr>
                        <a:t>0%</a:t>
                      </a:r>
                      <a:endParaRPr kumimoji="0" lang="en-US" sz="1400" b="1" i="0" u="none" strike="noStrike" cap="none" normalizeH="0" baseline="0" smtClean="0">
                        <a:ln>
                          <a:noFill/>
                        </a:ln>
                        <a:solidFill>
                          <a:srgbClr val="00B050"/>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r>
              <a:tr h="141288">
                <a:tc gridSpan="3">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2. Realistic Optimum</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r>
              <a:tr h="160338">
                <a:tc>
                  <a:txBody>
                    <a:bodyPr/>
                    <a:lstStyle/>
                    <a:p>
                      <a:pPr marL="15875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3yr</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13%</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0%</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2%</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4%</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0%</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3%</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solidFill>
                      <a:schemeClr val="tx1">
                        <a:alpha val="20000"/>
                      </a:schemeClr>
                    </a:solidFill>
                  </a:tcPr>
                </a:tc>
              </a:tr>
              <a:tr h="160338">
                <a:tc>
                  <a:txBody>
                    <a:bodyPr/>
                    <a:lstStyle/>
                    <a:p>
                      <a:pPr marL="15875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4yr</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100%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66%</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91%</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97%</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95%</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99%</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97%</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a:noFill/>
                    </a:lnB>
                    <a:lnTlToBr>
                      <a:noFill/>
                    </a:lnTlToBr>
                    <a:lnBlToTr>
                      <a:noFill/>
                    </a:lnBlToTr>
                    <a:noFill/>
                  </a:tcPr>
                </a:tc>
              </a:tr>
              <a:tr h="160338">
                <a:tc>
                  <a:txBody>
                    <a:bodyPr/>
                    <a:lstStyle/>
                    <a:p>
                      <a:pPr marL="158750" marR="0" lvl="0" indent="0" algn="l"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chemeClr val="tx1"/>
                          </a:solidFill>
                          <a:effectLst/>
                          <a:latin typeface="Calibri" pitchFamily="34" charset="0"/>
                          <a:ea typeface="MS PGothic" pitchFamily="34" charset="-128"/>
                        </a:rPr>
                        <a:t>%</a:t>
                      </a:r>
                      <a:endParaRPr kumimoji="0" lang="en-US" sz="1400" b="1"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5yr</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0%</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20%</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9%</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1%</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1%</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1%</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smtClean="0">
                          <a:ln>
                            <a:noFill/>
                          </a:ln>
                          <a:solidFill>
                            <a:srgbClr val="FF0000"/>
                          </a:solidFill>
                          <a:effectLst/>
                          <a:latin typeface="Calibri" pitchFamily="34" charset="0"/>
                          <a:ea typeface="MS PGothic" pitchFamily="34" charset="-128"/>
                        </a:rPr>
                        <a:t>0%</a:t>
                      </a:r>
                      <a:endParaRPr kumimoji="0" lang="en-US" sz="1400" b="1" i="0" u="none" strike="noStrike" cap="none" normalizeH="0" baseline="0" smtClean="0">
                        <a:ln>
                          <a:noFill/>
                        </a:ln>
                        <a:solidFill>
                          <a:srgbClr val="FF0000"/>
                        </a:solidFill>
                        <a:effectLst/>
                        <a:latin typeface="Cambria" pitchFamily="18" charset="0"/>
                        <a:ea typeface="Cambria" pitchFamily="18" charset="0"/>
                      </a:endParaRPr>
                    </a:p>
                  </a:txBody>
                  <a:tcPr marL="59843" marR="59843" marT="0"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MS PGothic" pitchFamily="34" charset="-128"/>
                        </a:rPr>
                        <a:t> </a:t>
                      </a:r>
                      <a:endParaRPr kumimoji="0" lang="en-US" sz="1400" b="0" i="0" u="none" strike="noStrike" cap="none" normalizeH="0" baseline="0" smtClean="0">
                        <a:ln>
                          <a:noFill/>
                        </a:ln>
                        <a:solidFill>
                          <a:schemeClr val="tx1"/>
                        </a:solidFill>
                        <a:effectLst/>
                        <a:latin typeface="Cambria" pitchFamily="18" charset="0"/>
                        <a:ea typeface="Cambria" pitchFamily="18" charset="0"/>
                      </a:endParaRPr>
                    </a:p>
                  </a:txBody>
                  <a:tcPr marL="59843" marR="59843"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r>
            </a:tbl>
          </a:graphicData>
        </a:graphic>
      </p:graphicFrame>
    </p:spTree>
    <p:extLst>
      <p:ext uri="{BB962C8B-B14F-4D97-AF65-F5344CB8AC3E}">
        <p14:creationId xmlns:p14="http://schemas.microsoft.com/office/powerpoint/2010/main" val="1794421584"/>
      </p:ext>
    </p:extLst>
  </p:cSld>
  <p:clrMapOvr>
    <a:masterClrMapping/>
  </p:clrMapOvr>
  <p:transition>
    <p:pull dir="l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smtClean="0"/>
              <a:t>Discussion</a:t>
            </a:r>
          </a:p>
        </p:txBody>
      </p:sp>
      <p:sp>
        <p:nvSpPr>
          <p:cNvPr id="65539" name="Content Placeholder 2"/>
          <p:cNvSpPr>
            <a:spLocks noGrp="1"/>
          </p:cNvSpPr>
          <p:nvPr>
            <p:ph idx="1"/>
          </p:nvPr>
        </p:nvSpPr>
        <p:spPr>
          <a:xfrm>
            <a:off x="457200" y="1296538"/>
            <a:ext cx="8229600" cy="4829626"/>
          </a:xfrm>
        </p:spPr>
        <p:txBody>
          <a:bodyPr/>
          <a:lstStyle/>
          <a:p>
            <a:pPr eaLnBrk="1" hangingPunct="1"/>
            <a:r>
              <a:rPr lang="en-US" sz="2400" dirty="0" smtClean="0">
                <a:solidFill>
                  <a:srgbClr val="000000"/>
                </a:solidFill>
                <a:latin typeface="Times New Roman" pitchFamily="18" charset="0"/>
                <a:cs typeface="Times New Roman" pitchFamily="18" charset="0"/>
              </a:rPr>
              <a:t>Structural Source of Instability:</a:t>
            </a:r>
          </a:p>
          <a:p>
            <a:pPr eaLnBrk="1" hangingPunct="1"/>
            <a:r>
              <a:rPr lang="en-US" sz="2400" dirty="0" smtClean="0">
                <a:latin typeface="Times New Roman" pitchFamily="18" charset="0"/>
                <a:cs typeface="Times New Roman" pitchFamily="18" charset="0"/>
              </a:rPr>
              <a:t>The amplified effect is mainly due to grants lasting for an extended period, thereby requiring the majority of funds available in one year to pay for grants awarded in previous years.</a:t>
            </a:r>
            <a:endParaRPr lang="en-US" sz="2400" dirty="0" smtClean="0">
              <a:solidFill>
                <a:srgbClr val="000000"/>
              </a:solidFill>
              <a:latin typeface="Times New Roman" pitchFamily="18" charset="0"/>
              <a:cs typeface="Times New Roman" pitchFamily="18" charset="0"/>
            </a:endParaRPr>
          </a:p>
        </p:txBody>
      </p:sp>
      <p:sp>
        <p:nvSpPr>
          <p:cNvPr id="45060" name="Slide Number Placeholder 3"/>
          <p:cNvSpPr>
            <a:spLocks noGrp="1"/>
          </p:cNvSpPr>
          <p:nvPr>
            <p:ph type="sldNum" sz="quarter" idx="12"/>
          </p:nvPr>
        </p:nvSpPr>
        <p:spPr bwMode="auto">
          <a:ln>
            <a:round/>
            <a:headEnd/>
            <a:tailEnd/>
          </a:ln>
        </p:spPr>
        <p:txBody>
          <a:bodyPr/>
          <a:lstStyle/>
          <a:p>
            <a:fld id="{7BFAB675-DF15-44CB-A83A-E36483714A50}" type="slidenum">
              <a:rPr lang="en-US"/>
              <a:pPr/>
              <a:t>45</a:t>
            </a:fld>
            <a:endParaRPr lang="en-US"/>
          </a:p>
        </p:txBody>
      </p:sp>
      <p:pic>
        <p:nvPicPr>
          <p:cNvPr id="655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71875"/>
            <a:ext cx="50292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2474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4" y="792479"/>
            <a:ext cx="8229600" cy="5516563"/>
          </a:xfrm>
        </p:spPr>
        <p:txBody>
          <a:bodyPr/>
          <a:lstStyle/>
          <a:p>
            <a:r>
              <a:rPr lang="en-US" dirty="0" smtClean="0"/>
              <a:t>We were contacted </a:t>
            </a:r>
            <a:r>
              <a:rPr lang="en-US" dirty="0"/>
              <a:t>by NIH Heart, Lung and Blood </a:t>
            </a:r>
            <a:r>
              <a:rPr lang="en-US" dirty="0" smtClean="0"/>
              <a:t>Institute.</a:t>
            </a:r>
          </a:p>
          <a:p>
            <a:endParaRPr lang="en-US" dirty="0" smtClean="0"/>
          </a:p>
        </p:txBody>
      </p:sp>
      <p:pic>
        <p:nvPicPr>
          <p:cNvPr id="1026" name="Picture 2" descr="http://www.9ori.com/store/media/images/82c5b6e5a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332" y="2895463"/>
            <a:ext cx="3333750" cy="29718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9529" y="2755129"/>
            <a:ext cx="4489268" cy="3416320"/>
          </a:xfrm>
          <a:prstGeom prst="rect">
            <a:avLst/>
          </a:prstGeom>
        </p:spPr>
        <p:txBody>
          <a:bodyPr wrap="square">
            <a:spAutoFit/>
          </a:bodyPr>
          <a:lstStyle/>
          <a:p>
            <a:pPr marL="342900" indent="-342900">
              <a:buFont typeface="Wingdings" panose="05000000000000000000" pitchFamily="2" charset="2"/>
              <a:buChar char="ü"/>
            </a:pPr>
            <a:r>
              <a:rPr lang="en-US" sz="2400" dirty="0" smtClean="0"/>
              <a:t>Resource </a:t>
            </a:r>
            <a:r>
              <a:rPr lang="en-US" sz="2400" dirty="0"/>
              <a:t>allocation is a serious problem in the time of sequester.</a:t>
            </a:r>
          </a:p>
          <a:p>
            <a:pPr marL="342900" indent="-342900">
              <a:buFont typeface="Wingdings" panose="05000000000000000000" pitchFamily="2" charset="2"/>
              <a:buChar char="ü"/>
            </a:pPr>
            <a:r>
              <a:rPr lang="en-US" sz="2400" dirty="0" smtClean="0"/>
              <a:t>They thought the paper and the model is highly relevant to their problem in hand.  </a:t>
            </a:r>
            <a:endParaRPr lang="en-US" sz="2400" dirty="0"/>
          </a:p>
          <a:p>
            <a:pPr marL="342900" indent="-342900">
              <a:buFont typeface="Wingdings" panose="05000000000000000000" pitchFamily="2" charset="2"/>
              <a:buChar char="ü"/>
            </a:pPr>
            <a:r>
              <a:rPr lang="en-US" sz="2400" dirty="0" smtClean="0"/>
              <a:t>There </a:t>
            </a:r>
            <a:r>
              <a:rPr lang="en-US" sz="2400" dirty="0"/>
              <a:t>is actual need for a more comprehensive model of funding </a:t>
            </a:r>
            <a:r>
              <a:rPr lang="en-US" sz="2400" dirty="0" smtClean="0"/>
              <a:t>allocation.</a:t>
            </a:r>
            <a:endParaRPr lang="en-US" sz="2400" dirty="0"/>
          </a:p>
        </p:txBody>
      </p:sp>
    </p:spTree>
    <p:extLst>
      <p:ext uri="{BB962C8B-B14F-4D97-AF65-F5344CB8AC3E}">
        <p14:creationId xmlns:p14="http://schemas.microsoft.com/office/powerpoint/2010/main" val="363568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4000" fill="hold" nodeType="clickEffect">
                                  <p:stCondLst>
                                    <p:cond delay="0"/>
                                  </p:stCondLst>
                                  <p:childTnLst>
                                    <p:animEffect transition="out" filter="fade">
                                      <p:cBhvr>
                                        <p:cTn id="6" dur="500" tmFilter="0, 0; .2, .5; .8, .5; 1, 0"/>
                                        <p:tgtEl>
                                          <p:spTgt spid="1026"/>
                                        </p:tgtEl>
                                      </p:cBhvr>
                                    </p:animEffect>
                                    <p:animScale>
                                      <p:cBhvr>
                                        <p:cTn id="7" dur="250" autoRev="1" fill="hold"/>
                                        <p:tgtEl>
                                          <p:spTgt spid="102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500"/>
                                        <p:tgtEl>
                                          <p:spTgt spid="4">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Make things as </a:t>
            </a:r>
            <a:r>
              <a:rPr lang="en-US" b="1" i="1" dirty="0">
                <a:solidFill>
                  <a:srgbClr val="00B050"/>
                </a:solidFill>
              </a:rPr>
              <a:t>simple</a:t>
            </a:r>
            <a:r>
              <a:rPr lang="en-US" b="1" dirty="0">
                <a:solidFill>
                  <a:srgbClr val="00B050"/>
                </a:solidFill>
              </a:rPr>
              <a:t> as possible, </a:t>
            </a:r>
            <a:r>
              <a:rPr lang="en-US" b="1" i="1" dirty="0">
                <a:solidFill>
                  <a:srgbClr val="00B050"/>
                </a:solidFill>
              </a:rPr>
              <a:t>but not simpler</a:t>
            </a:r>
            <a:endParaRPr lang="en-US" b="1" dirty="0">
              <a:solidFill>
                <a:srgbClr val="00B050"/>
              </a:solidFill>
            </a:endParaRPr>
          </a:p>
        </p:txBody>
      </p:sp>
      <p:pic>
        <p:nvPicPr>
          <p:cNvPr id="9218" name="Picture 2" descr="http://media.npr.org/thisibelieve/einstein/einsteinmain-d221636a3615ffa6e93368e17af047c00f594767-s6-c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658" y="1417638"/>
            <a:ext cx="521017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2014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r>
              <a:rPr lang="en-US" dirty="0" smtClean="0"/>
              <a:t>This is a simple model developed to analyze overall dynamics of change in NIH funding.</a:t>
            </a:r>
          </a:p>
          <a:p>
            <a:endParaRPr lang="en-US" dirty="0" smtClean="0"/>
          </a:p>
          <a:p>
            <a:endParaRPr lang="en-US" dirty="0"/>
          </a:p>
          <a:p>
            <a:r>
              <a:rPr lang="en-US" dirty="0" smtClean="0"/>
              <a:t>For a model that helps decision making at the NIH level and offers precise estimations of the effects </a:t>
            </a:r>
            <a:r>
              <a:rPr lang="en-US" u="sng" dirty="0" smtClean="0"/>
              <a:t>further modeling efforts are needed</a:t>
            </a:r>
            <a:r>
              <a:rPr lang="en-US" dirty="0" smtClean="0"/>
              <a:t>.   </a:t>
            </a:r>
            <a:endParaRPr lang="en-US" dirty="0"/>
          </a:p>
        </p:txBody>
      </p:sp>
    </p:spTree>
    <p:extLst>
      <p:ext uri="{BB962C8B-B14F-4D97-AF65-F5344CB8AC3E}">
        <p14:creationId xmlns:p14="http://schemas.microsoft.com/office/powerpoint/2010/main" val="19770992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 on Modeling</a:t>
            </a:r>
            <a:endParaRPr lang="en-US" dirty="0"/>
          </a:p>
        </p:txBody>
      </p:sp>
      <p:sp>
        <p:nvSpPr>
          <p:cNvPr id="3" name="Content Placeholder 2"/>
          <p:cNvSpPr>
            <a:spLocks noGrp="1"/>
          </p:cNvSpPr>
          <p:nvPr>
            <p:ph idx="1"/>
          </p:nvPr>
        </p:nvSpPr>
        <p:spPr/>
        <p:txBody>
          <a:bodyPr>
            <a:normAutofit/>
          </a:bodyPr>
          <a:lstStyle/>
          <a:p>
            <a:r>
              <a:rPr lang="en-US" sz="2800" dirty="0">
                <a:solidFill>
                  <a:srgbClr val="000000"/>
                </a:solidFill>
                <a:latin typeface="Arial" pitchFamily="34" charset="0"/>
                <a:cs typeface="Arial" pitchFamily="34" charset="0"/>
              </a:rPr>
              <a:t>Structural Source of </a:t>
            </a:r>
            <a:r>
              <a:rPr lang="en-US" sz="2800" dirty="0" smtClean="0">
                <a:solidFill>
                  <a:srgbClr val="000000"/>
                </a:solidFill>
                <a:latin typeface="Arial" pitchFamily="34" charset="0"/>
                <a:cs typeface="Arial" pitchFamily="34" charset="0"/>
              </a:rPr>
              <a:t>Instability.</a:t>
            </a:r>
          </a:p>
          <a:p>
            <a:r>
              <a:rPr lang="en-US" sz="2800" dirty="0" smtClean="0">
                <a:solidFill>
                  <a:srgbClr val="000000"/>
                </a:solidFill>
                <a:latin typeface="Arial" pitchFamily="34" charset="0"/>
                <a:cs typeface="Arial" pitchFamily="34" charset="0"/>
              </a:rPr>
              <a:t>Our intention was to illustrate a source of complexity</a:t>
            </a:r>
          </a:p>
          <a:p>
            <a:r>
              <a:rPr lang="en-US" sz="2800" dirty="0" smtClean="0">
                <a:solidFill>
                  <a:srgbClr val="000000"/>
                </a:solidFill>
                <a:latin typeface="Arial" pitchFamily="34" charset="0"/>
                <a:cs typeface="Arial" pitchFamily="34" charset="0"/>
              </a:rPr>
              <a:t>Magnified effects.</a:t>
            </a:r>
          </a:p>
          <a:p>
            <a:r>
              <a:rPr lang="en-US" sz="2800" dirty="0" smtClean="0">
                <a:solidFill>
                  <a:srgbClr val="000000"/>
                </a:solidFill>
                <a:latin typeface="Arial" pitchFamily="34" charset="0"/>
                <a:cs typeface="Arial" pitchFamily="34" charset="0"/>
              </a:rPr>
              <a:t>No single variable fixes the problem </a:t>
            </a:r>
          </a:p>
          <a:p>
            <a:pPr lvl="1"/>
            <a:r>
              <a:rPr lang="en-US" dirty="0" smtClean="0">
                <a:solidFill>
                  <a:srgbClr val="000000"/>
                </a:solidFill>
                <a:latin typeface="Arial" pitchFamily="34" charset="0"/>
                <a:cs typeface="Arial" pitchFamily="34" charset="0"/>
              </a:rPr>
              <a:t>Need to use different policy variables: e.g., percentage cut in commitments, duration of grants, change increments, …</a:t>
            </a:r>
            <a:endParaRPr lang="en-US" dirty="0">
              <a:solidFill>
                <a:srgbClr val="000000"/>
              </a:solidFill>
              <a:latin typeface="Arial" pitchFamily="34" charset="0"/>
              <a:cs typeface="Arial" pitchFamily="34" charset="0"/>
            </a:endParaRPr>
          </a:p>
          <a:p>
            <a:endParaRPr lang="en-US" dirty="0">
              <a:latin typeface="Arial" pitchFamily="34" charset="0"/>
              <a:cs typeface="Arial" pitchFamily="34" charset="0"/>
            </a:endParaRPr>
          </a:p>
        </p:txBody>
      </p:sp>
    </p:spTree>
    <p:extLst>
      <p:ext uri="{BB962C8B-B14F-4D97-AF65-F5344CB8AC3E}">
        <p14:creationId xmlns:p14="http://schemas.microsoft.com/office/powerpoint/2010/main" val="1189005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lstStyle/>
          <a:p>
            <a:pPr eaLnBrk="1" hangingPunct="1"/>
            <a:r>
              <a:rPr lang="en-US" smtClean="0"/>
              <a:t>Issues</a:t>
            </a:r>
          </a:p>
        </p:txBody>
      </p:sp>
      <p:sp>
        <p:nvSpPr>
          <p:cNvPr id="20484" name="Content Placeholder 2"/>
          <p:cNvSpPr>
            <a:spLocks noGrp="1"/>
          </p:cNvSpPr>
          <p:nvPr>
            <p:ph idx="1"/>
          </p:nvPr>
        </p:nvSpPr>
        <p:spPr/>
        <p:txBody>
          <a:bodyPr>
            <a:normAutofit fontScale="92500" lnSpcReduction="10000"/>
          </a:bodyPr>
          <a:lstStyle/>
          <a:p>
            <a:pPr eaLnBrk="1" hangingPunct="1"/>
            <a:r>
              <a:rPr lang="en-US" dirty="0" smtClean="0"/>
              <a:t>Tenure of university faculty members</a:t>
            </a:r>
          </a:p>
          <a:p>
            <a:pPr eaLnBrk="1" hangingPunct="1"/>
            <a:r>
              <a:rPr lang="en-US" dirty="0" smtClean="0"/>
              <a:t>Elimination of mandatory retirement age</a:t>
            </a:r>
          </a:p>
          <a:p>
            <a:pPr lvl="1" eaLnBrk="1" hangingPunct="1"/>
            <a:r>
              <a:rPr lang="en-US" dirty="0" smtClean="0"/>
              <a:t>First, 65 to 70.  (1982)</a:t>
            </a:r>
          </a:p>
          <a:p>
            <a:pPr lvl="1" eaLnBrk="1" hangingPunct="1"/>
            <a:r>
              <a:rPr lang="en-US" dirty="0" smtClean="0"/>
              <a:t>Then, 70 to           (1994)</a:t>
            </a:r>
          </a:p>
          <a:p>
            <a:pPr lvl="1" eaLnBrk="1" hangingPunct="1"/>
            <a:r>
              <a:rPr lang="en-US" dirty="0" smtClean="0"/>
              <a:t>(Age Discrimination &amp; Employment Act 0f 1967, as amended from time to time)</a:t>
            </a:r>
          </a:p>
          <a:p>
            <a:pPr eaLnBrk="1" hangingPunct="1"/>
            <a:r>
              <a:rPr lang="en-US" b="1" u="sng" dirty="0" smtClean="0"/>
              <a:t>Key question:  </a:t>
            </a:r>
            <a:r>
              <a:rPr lang="en-US" dirty="0" smtClean="0"/>
              <a:t>How does elimination of mandatory retirement age affect the number of new faculty slots (for assistant professors) that are annually available?</a:t>
            </a:r>
          </a:p>
        </p:txBody>
      </p:sp>
      <p:graphicFrame>
        <p:nvGraphicFramePr>
          <p:cNvPr id="20482" name="Object 2"/>
          <p:cNvGraphicFramePr>
            <a:graphicFrameLocks noChangeAspect="1"/>
          </p:cNvGraphicFramePr>
          <p:nvPr/>
        </p:nvGraphicFramePr>
        <p:xfrm>
          <a:off x="2782455" y="3127375"/>
          <a:ext cx="757237" cy="434975"/>
        </p:xfrm>
        <a:graphic>
          <a:graphicData uri="http://schemas.openxmlformats.org/presentationml/2006/ole">
            <mc:AlternateContent xmlns:mc="http://schemas.openxmlformats.org/markup-compatibility/2006">
              <mc:Choice xmlns:v="urn:schemas-microsoft-com:vml" Requires="v">
                <p:oleObj spid="_x0000_s89098" name="Equation" r:id="rId4" imgW="139700" imgH="88900" progId="Equation.3">
                  <p:embed/>
                </p:oleObj>
              </mc:Choice>
              <mc:Fallback>
                <p:oleObj name="Equation" r:id="rId4" imgW="139700" imgH="889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455" y="3127375"/>
                        <a:ext cx="75723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descr="potm0611_commencement1974.jpg"/>
          <p:cNvPicPr>
            <a:picLocks noChangeAspect="1"/>
          </p:cNvPicPr>
          <p:nvPr/>
        </p:nvPicPr>
        <p:blipFill>
          <a:blip r:embed="rId6"/>
          <a:srcRect/>
          <a:stretch>
            <a:fillRect/>
          </a:stretch>
        </p:blipFill>
        <p:spPr bwMode="auto">
          <a:xfrm>
            <a:off x="249381" y="1417638"/>
            <a:ext cx="8686800" cy="54292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Contributions</a:t>
            </a:r>
            <a:endParaRPr lang="en-US" dirty="0"/>
          </a:p>
        </p:txBody>
      </p:sp>
      <p:sp>
        <p:nvSpPr>
          <p:cNvPr id="3" name="Content Placeholder 2"/>
          <p:cNvSpPr>
            <a:spLocks noGrp="1"/>
          </p:cNvSpPr>
          <p:nvPr>
            <p:ph idx="1"/>
          </p:nvPr>
        </p:nvSpPr>
        <p:spPr/>
        <p:txBody>
          <a:bodyPr>
            <a:normAutofit/>
          </a:bodyPr>
          <a:lstStyle/>
          <a:p>
            <a:r>
              <a:rPr lang="en-US" dirty="0" smtClean="0"/>
              <a:t>Methodological contributions</a:t>
            </a:r>
          </a:p>
          <a:p>
            <a:pPr lvl="1"/>
            <a:r>
              <a:rPr lang="en-US" dirty="0" smtClean="0"/>
              <a:t>How to use simple illustrative mathematical models to provide policy insights.</a:t>
            </a:r>
          </a:p>
          <a:p>
            <a:pPr lvl="1"/>
            <a:r>
              <a:rPr lang="en-US" dirty="0" smtClean="0"/>
              <a:t>Opportunity: </a:t>
            </a:r>
          </a:p>
          <a:p>
            <a:pPr lvl="2"/>
            <a:r>
              <a:rPr lang="en-US" dirty="0" smtClean="0"/>
              <a:t>Combinations of </a:t>
            </a:r>
            <a:r>
              <a:rPr lang="en-US" dirty="0" smtClean="0">
                <a:solidFill>
                  <a:srgbClr val="FF0000"/>
                </a:solidFill>
              </a:rPr>
              <a:t>rich </a:t>
            </a:r>
            <a:r>
              <a:rPr lang="en-US" u="sng" dirty="0" smtClean="0">
                <a:solidFill>
                  <a:srgbClr val="FF0000"/>
                </a:solidFill>
              </a:rPr>
              <a:t>data</a:t>
            </a:r>
            <a:r>
              <a:rPr lang="en-US" dirty="0" smtClean="0">
                <a:solidFill>
                  <a:srgbClr val="FF0000"/>
                </a:solidFill>
              </a:rPr>
              <a:t> in healthcare </a:t>
            </a:r>
            <a:r>
              <a:rPr lang="en-US" dirty="0" smtClean="0"/>
              <a:t>domain with </a:t>
            </a:r>
            <a:r>
              <a:rPr lang="en-US" dirty="0" smtClean="0">
                <a:solidFill>
                  <a:srgbClr val="FF0000"/>
                </a:solidFill>
              </a:rPr>
              <a:t>mathematical </a:t>
            </a:r>
            <a:r>
              <a:rPr lang="en-US" u="sng" dirty="0" smtClean="0">
                <a:solidFill>
                  <a:srgbClr val="FF0000"/>
                </a:solidFill>
              </a:rPr>
              <a:t>models</a:t>
            </a:r>
            <a:r>
              <a:rPr lang="en-US" dirty="0" smtClean="0">
                <a:solidFill>
                  <a:srgbClr val="FF0000"/>
                </a:solidFill>
              </a:rPr>
              <a:t> in systems engineering</a:t>
            </a:r>
          </a:p>
          <a:p>
            <a:pPr lvl="2"/>
            <a:r>
              <a:rPr lang="en-US" dirty="0" smtClean="0"/>
              <a:t>Dynamic questions in healthcare; better before worse patterns, oscillations, etc.</a:t>
            </a:r>
          </a:p>
          <a:p>
            <a:pPr lvl="2"/>
            <a:r>
              <a:rPr lang="en-US" dirty="0" smtClean="0"/>
              <a:t>Simulation frameworks for </a:t>
            </a:r>
            <a:r>
              <a:rPr lang="en-US" u="sng" dirty="0" smtClean="0">
                <a:solidFill>
                  <a:srgbClr val="FF0000"/>
                </a:solidFill>
              </a:rPr>
              <a:t>what-if analysis</a:t>
            </a:r>
          </a:p>
          <a:p>
            <a:pPr lvl="1"/>
            <a:endParaRPr lang="en-US" dirty="0" smtClean="0"/>
          </a:p>
        </p:txBody>
      </p:sp>
    </p:spTree>
    <p:extLst>
      <p:ext uri="{BB962C8B-B14F-4D97-AF65-F5344CB8AC3E}">
        <p14:creationId xmlns:p14="http://schemas.microsoft.com/office/powerpoint/2010/main" val="13465665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you-embellishment.png"/>
          <p:cNvPicPr>
            <a:picLocks noChangeAspect="1"/>
          </p:cNvPicPr>
          <p:nvPr/>
        </p:nvPicPr>
        <p:blipFill>
          <a:blip r:embed="rId2"/>
          <a:stretch>
            <a:fillRect/>
          </a:stretch>
        </p:blipFill>
        <p:spPr>
          <a:xfrm>
            <a:off x="1718337" y="554489"/>
            <a:ext cx="5411667" cy="54116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3" name="Content Placeholder 2"/>
          <p:cNvSpPr>
            <a:spLocks noGrp="1"/>
          </p:cNvSpPr>
          <p:nvPr>
            <p:ph idx="1"/>
          </p:nvPr>
        </p:nvSpPr>
        <p:spPr>
          <a:xfrm>
            <a:off x="457200" y="1778000"/>
            <a:ext cx="8229600" cy="4525963"/>
          </a:xfrm>
        </p:spPr>
        <p:txBody>
          <a:bodyPr>
            <a:normAutofit fontScale="92500" lnSpcReduction="10000"/>
          </a:bodyPr>
          <a:lstStyle/>
          <a:p>
            <a:r>
              <a:rPr lang="en-US" dirty="0" smtClean="0"/>
              <a:t>Role of equation-based axiomatic models</a:t>
            </a:r>
          </a:p>
          <a:p>
            <a:pPr lvl="1"/>
            <a:r>
              <a:rPr lang="en-US" dirty="0" smtClean="0"/>
              <a:t>Vs. say data-</a:t>
            </a:r>
            <a:r>
              <a:rPr lang="en-US" smtClean="0"/>
              <a:t>fitted models</a:t>
            </a:r>
          </a:p>
          <a:p>
            <a:r>
              <a:rPr lang="en-US" dirty="0" smtClean="0"/>
              <a:t>Data needs:  large or small?</a:t>
            </a:r>
          </a:p>
          <a:p>
            <a:r>
              <a:rPr lang="en-US" dirty="0" smtClean="0"/>
              <a:t>Simulation</a:t>
            </a:r>
          </a:p>
          <a:p>
            <a:pPr lvl="1"/>
            <a:r>
              <a:rPr lang="en-US" dirty="0" smtClean="0"/>
              <a:t>Deterministic (as in linear equation model)</a:t>
            </a:r>
          </a:p>
          <a:p>
            <a:pPr lvl="1"/>
            <a:r>
              <a:rPr lang="en-US" dirty="0" smtClean="0"/>
              <a:t>Deterministic (as in System Dynamics)</a:t>
            </a:r>
          </a:p>
          <a:p>
            <a:pPr lvl="1"/>
            <a:r>
              <a:rPr lang="en-US" dirty="0" smtClean="0"/>
              <a:t>Probabilistic (Monte Carlo, discrete event)</a:t>
            </a:r>
          </a:p>
          <a:p>
            <a:pPr lvl="1"/>
            <a:r>
              <a:rPr lang="en-US" dirty="0" smtClean="0"/>
              <a:t>Agent-Based Models (ABM)</a:t>
            </a:r>
          </a:p>
          <a:p>
            <a:r>
              <a:rPr lang="en-US" dirty="0" smtClean="0"/>
              <a:t>Hazards of models, limitations?</a:t>
            </a:r>
          </a:p>
          <a:p>
            <a:endParaRPr lang="en-US" dirty="0" smtClean="0"/>
          </a:p>
          <a:p>
            <a:endParaRPr lang="en-US" dirty="0" smtClean="0"/>
          </a:p>
          <a:p>
            <a:endParaRPr lang="en-US" dirty="0"/>
          </a:p>
        </p:txBody>
      </p:sp>
      <p:pic>
        <p:nvPicPr>
          <p:cNvPr id="4" name="Picture 3" descr="header-questions.jpg"/>
          <p:cNvPicPr>
            <a:picLocks noChangeAspect="1"/>
          </p:cNvPicPr>
          <p:nvPr/>
        </p:nvPicPr>
        <p:blipFill>
          <a:blip r:embed="rId2"/>
          <a:stretch>
            <a:fillRect/>
          </a:stretch>
        </p:blipFill>
        <p:spPr>
          <a:xfrm>
            <a:off x="1736172" y="0"/>
            <a:ext cx="5969000" cy="1778000"/>
          </a:xfrm>
          <a:prstGeom prst="rect">
            <a:avLst/>
          </a:prstGeom>
        </p:spPr>
      </p:pic>
    </p:spTree>
    <p:extLst>
      <p:ext uri="{BB962C8B-B14F-4D97-AF65-F5344CB8AC3E}">
        <p14:creationId xmlns:p14="http://schemas.microsoft.com/office/powerpoint/2010/main" val="571164448"/>
      </p:ext>
    </p:extLst>
  </p:cSld>
  <p:clrMapOvr>
    <a:masterClrMapping/>
  </p:clrMapOvr>
  <p:transition spd="slow">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Intuition</a:t>
            </a:r>
          </a:p>
        </p:txBody>
      </p:sp>
      <p:sp>
        <p:nvSpPr>
          <p:cNvPr id="3" name="Content Placeholder 2"/>
          <p:cNvSpPr>
            <a:spLocks noGrp="1"/>
          </p:cNvSpPr>
          <p:nvPr>
            <p:ph idx="1"/>
          </p:nvPr>
        </p:nvSpPr>
        <p:spPr/>
        <p:txBody>
          <a:bodyPr/>
          <a:lstStyle/>
          <a:p>
            <a:pPr eaLnBrk="1" hangingPunct="1"/>
            <a:r>
              <a:rPr lang="en-US" smtClean="0"/>
              <a:t>One might think that each of the two changes caused only transient effects. After the transient is over, the flows out and in will again balance in steady state and the number of new assistant professor slots will remain as before.</a:t>
            </a:r>
          </a:p>
          <a:p>
            <a:pPr eaLnBrk="1" hangingPunct="1"/>
            <a:endParaRPr lang="en-US" smtClean="0"/>
          </a:p>
          <a:p>
            <a:pPr eaLnBrk="1" hangingPunct="1"/>
            <a:r>
              <a:rPr lang="en-US" smtClean="0"/>
              <a:t>One word for this reasoning:</a:t>
            </a:r>
          </a:p>
        </p:txBody>
      </p:sp>
      <p:pic>
        <p:nvPicPr>
          <p:cNvPr id="19460" name="Picture 3" descr="wrong.jpg"/>
          <p:cNvPicPr>
            <a:picLocks noChangeAspect="1"/>
          </p:cNvPicPr>
          <p:nvPr/>
        </p:nvPicPr>
        <p:blipFill>
          <a:blip r:embed="rId3"/>
          <a:srcRect/>
          <a:stretch>
            <a:fillRect/>
          </a:stretch>
        </p:blipFill>
        <p:spPr bwMode="auto">
          <a:xfrm>
            <a:off x="5643563" y="4060825"/>
            <a:ext cx="3359150" cy="2797175"/>
          </a:xfrm>
          <a:prstGeom prst="rect">
            <a:avLst/>
          </a:prstGeom>
          <a:noFill/>
          <a:ln w="9525">
            <a:noFill/>
            <a:miter lim="800000"/>
            <a:headEnd/>
            <a:tailEnd/>
          </a:ln>
        </p:spPr>
      </p:pic>
      <p:pic>
        <p:nvPicPr>
          <p:cNvPr id="20485" name="Picture 1029" descr="1103"/>
          <p:cNvPicPr>
            <a:picLocks noChangeAspect="1" noChangeArrowheads="1"/>
          </p:cNvPicPr>
          <p:nvPr/>
        </p:nvPicPr>
        <p:blipFill>
          <a:blip r:embed="rId4"/>
          <a:srcRect/>
          <a:stretch>
            <a:fillRect/>
          </a:stretch>
        </p:blipFill>
        <p:spPr bwMode="auto">
          <a:xfrm>
            <a:off x="1270000" y="1417638"/>
            <a:ext cx="6302375" cy="472598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prism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1000"/>
                                        <p:tgtEl>
                                          <p:spTgt spid="20485"/>
                                        </p:tgtEl>
                                      </p:cBhvr>
                                    </p:animEffect>
                                    <p:set>
                                      <p:cBhvr>
                                        <p:cTn id="7" dur="1" fill="hold">
                                          <p:stCondLst>
                                            <p:cond delay="999"/>
                                          </p:stCondLst>
                                        </p:cTn>
                                        <p:tgtEl>
                                          <p:spTgt spid="2048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iterate type="lt">
                                    <p:tmPct val="5000"/>
                                  </p:iterate>
                                  <p:childTnLst>
                                    <p:set>
                                      <p:cBhvr>
                                        <p:cTn id="19" dur="1" fill="hold">
                                          <p:stCondLst>
                                            <p:cond delay="0"/>
                                          </p:stCondLst>
                                        </p:cTn>
                                        <p:tgtEl>
                                          <p:spTgt spid="19460"/>
                                        </p:tgtEl>
                                        <p:attrNameLst>
                                          <p:attrName>style.visibility</p:attrName>
                                        </p:attrNameLst>
                                      </p:cBhvr>
                                      <p:to>
                                        <p:strVal val="visible"/>
                                      </p:to>
                                    </p:set>
                                    <p:anim calcmode="lin" valueType="num">
                                      <p:cBhvr>
                                        <p:cTn id="20" dur="500" fill="hold"/>
                                        <p:tgtEl>
                                          <p:spTgt spid="19460"/>
                                        </p:tgtEl>
                                        <p:attrNameLst>
                                          <p:attrName>ppt_w</p:attrName>
                                        </p:attrNameLst>
                                      </p:cBhvr>
                                      <p:tavLst>
                                        <p:tav tm="0">
                                          <p:val>
                                            <p:fltVal val="0"/>
                                          </p:val>
                                        </p:tav>
                                        <p:tav tm="100000">
                                          <p:val>
                                            <p:strVal val="#ppt_w"/>
                                          </p:val>
                                        </p:tav>
                                      </p:tavLst>
                                    </p:anim>
                                    <p:anim calcmode="lin" valueType="num">
                                      <p:cBhvr>
                                        <p:cTn id="21" dur="500" fill="hold"/>
                                        <p:tgtEl>
                                          <p:spTgt spid="19460"/>
                                        </p:tgtEl>
                                        <p:attrNameLst>
                                          <p:attrName>ppt_h</p:attrName>
                                        </p:attrNameLst>
                                      </p:cBhvr>
                                      <p:tavLst>
                                        <p:tav tm="0">
                                          <p:val>
                                            <p:fltVal val="0"/>
                                          </p:val>
                                        </p:tav>
                                        <p:tav tm="100000">
                                          <p:val>
                                            <p:strVal val="#ppt_h"/>
                                          </p:val>
                                        </p:tav>
                                      </p:tavLst>
                                    </p:anim>
                                    <p:anim calcmode="lin" valueType="num">
                                      <p:cBhvr>
                                        <p:cTn id="22" dur="500" fill="hold"/>
                                        <p:tgtEl>
                                          <p:spTgt spid="19460"/>
                                        </p:tgtEl>
                                        <p:attrNameLst>
                                          <p:attrName>style.rotation</p:attrName>
                                        </p:attrNameLst>
                                      </p:cBhvr>
                                      <p:tavLst>
                                        <p:tav tm="0">
                                          <p:val>
                                            <p:fltVal val="90"/>
                                          </p:val>
                                        </p:tav>
                                        <p:tav tm="100000">
                                          <p:val>
                                            <p:fltVal val="0"/>
                                          </p:val>
                                        </p:tav>
                                      </p:tavLst>
                                    </p:anim>
                                    <p:animEffect transition="in" filter="fade">
                                      <p:cBhvr>
                                        <p:cTn id="23"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Think Like a Physicist</a:t>
            </a:r>
          </a:p>
        </p:txBody>
      </p:sp>
      <p:sp>
        <p:nvSpPr>
          <p:cNvPr id="3" name="Content Placeholder 2"/>
          <p:cNvSpPr>
            <a:spLocks noGrp="1"/>
          </p:cNvSpPr>
          <p:nvPr>
            <p:ph idx="1"/>
          </p:nvPr>
        </p:nvSpPr>
        <p:spPr>
          <a:xfrm>
            <a:off x="212725" y="1600200"/>
            <a:ext cx="8931275" cy="4525963"/>
          </a:xfrm>
        </p:spPr>
        <p:txBody>
          <a:bodyPr/>
          <a:lstStyle/>
          <a:p>
            <a:r>
              <a:rPr lang="en-US" smtClean="0"/>
              <a:t>Suppose all faculty careers are precisely one year in length, and like MIT, there are 1,000 faculty members….</a:t>
            </a:r>
          </a:p>
          <a:p>
            <a:r>
              <a:rPr lang="en-US" smtClean="0"/>
              <a:t>Then, how many new slots are available per year?</a:t>
            </a:r>
          </a:p>
          <a:p>
            <a:r>
              <a:rPr lang="en-US" smtClean="0"/>
              <a:t>Now suppose we change things so that each faculty career is two years in duration.</a:t>
            </a:r>
          </a:p>
          <a:p>
            <a:r>
              <a:rPr lang="en-US" smtClean="0"/>
              <a:t>Now, in steady state, how many new faculty slots are there each year?</a:t>
            </a:r>
          </a:p>
        </p:txBody>
      </p:sp>
      <p:pic>
        <p:nvPicPr>
          <p:cNvPr id="22532" name="Picture 1028" descr="albert-einstein"/>
          <p:cNvPicPr>
            <a:picLocks noChangeAspect="1" noChangeArrowheads="1"/>
          </p:cNvPicPr>
          <p:nvPr/>
        </p:nvPicPr>
        <p:blipFill>
          <a:blip r:embed="rId3"/>
          <a:srcRect/>
          <a:stretch>
            <a:fillRect/>
          </a:stretch>
        </p:blipFill>
        <p:spPr bwMode="auto">
          <a:xfrm>
            <a:off x="2786063" y="1285875"/>
            <a:ext cx="3622675" cy="534511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16" fill="hold" nodeType="clickEffect">
                                  <p:stCondLst>
                                    <p:cond delay="0"/>
                                  </p:stCondLst>
                                  <p:childTnLst>
                                    <p:animEffect transition="out" filter="circle(in)">
                                      <p:cBhvr>
                                        <p:cTn id="6" dur="1000"/>
                                        <p:tgtEl>
                                          <p:spTgt spid="22532"/>
                                        </p:tgtEl>
                                      </p:cBhvr>
                                    </p:animEffect>
                                    <p:set>
                                      <p:cBhvr>
                                        <p:cTn id="7" dur="1" fill="hold">
                                          <p:stCondLst>
                                            <p:cond delay="999"/>
                                          </p:stCondLst>
                                        </p:cTn>
                                        <p:tgtEl>
                                          <p:spTgt spid="2253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2625"/>
            <a:ext cx="8229600" cy="5219700"/>
          </a:xfrm>
          <a:solidFill>
            <a:schemeClr val="accent5">
              <a:lumMod val="40000"/>
              <a:lumOff val="60000"/>
            </a:schemeClr>
          </a:solidFill>
          <a:ln w="19050">
            <a:solidFill>
              <a:schemeClr val="tx1"/>
            </a:solidFill>
          </a:ln>
        </p:spPr>
        <p:txBody>
          <a:bodyPr/>
          <a:lstStyle/>
          <a:p>
            <a:pPr>
              <a:defRPr/>
            </a:pPr>
            <a:r>
              <a:rPr lang="en-US" sz="6000" b="1" dirty="0" smtClean="0"/>
              <a:t>A doubling of the length of a faculty career resulting in </a:t>
            </a:r>
            <a:r>
              <a:rPr lang="en-US" sz="6000" b="1" i="1" dirty="0" smtClean="0">
                <a:solidFill>
                  <a:srgbClr val="FF0000"/>
                </a:solidFill>
              </a:rPr>
              <a:t>halving</a:t>
            </a:r>
            <a:r>
              <a:rPr lang="en-US" sz="6000" b="1" dirty="0" smtClean="0"/>
              <a:t> the annual number of new faculty slots.</a:t>
            </a:r>
            <a:endParaRPr lang="en-US" sz="6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itle 1"/>
          <p:cNvSpPr>
            <a:spLocks noGrp="1"/>
          </p:cNvSpPr>
          <p:nvPr>
            <p:ph type="title"/>
          </p:nvPr>
        </p:nvSpPr>
        <p:spPr/>
        <p:txBody>
          <a:bodyPr/>
          <a:lstStyle/>
          <a:p>
            <a:r>
              <a:rPr lang="en-US" smtClean="0"/>
              <a:t>Model 1:  Steady State Queue</a:t>
            </a:r>
          </a:p>
        </p:txBody>
      </p:sp>
      <p:sp>
        <p:nvSpPr>
          <p:cNvPr id="28677" name="Content Placeholder 2"/>
          <p:cNvSpPr>
            <a:spLocks noGrp="1"/>
          </p:cNvSpPr>
          <p:nvPr>
            <p:ph idx="1"/>
          </p:nvPr>
        </p:nvSpPr>
        <p:spPr>
          <a:xfrm>
            <a:off x="457200" y="1600200"/>
            <a:ext cx="8504238" cy="4525963"/>
          </a:xfrm>
        </p:spPr>
        <p:txBody>
          <a:bodyPr>
            <a:normAutofit fontScale="92500" lnSpcReduction="10000"/>
          </a:bodyPr>
          <a:lstStyle/>
          <a:p>
            <a:r>
              <a:rPr lang="en-US" dirty="0" smtClean="0"/>
              <a:t>The queue is the set of tenure track faculty members currently employed. (N=1,000)</a:t>
            </a:r>
          </a:p>
          <a:p>
            <a:r>
              <a:rPr lang="en-US" dirty="0" smtClean="0"/>
              <a:t>Then we use Little’s Law of </a:t>
            </a:r>
            <a:r>
              <a:rPr lang="en-US" dirty="0" err="1" smtClean="0"/>
              <a:t>Queueing</a:t>
            </a:r>
            <a:r>
              <a:rPr lang="en-US" dirty="0" smtClean="0"/>
              <a:t>:</a:t>
            </a:r>
          </a:p>
          <a:p>
            <a:endParaRPr lang="en-US" dirty="0" smtClean="0"/>
          </a:p>
          <a:p>
            <a:r>
              <a:rPr lang="en-US" dirty="0" smtClean="0"/>
              <a:t>Where</a:t>
            </a:r>
          </a:p>
          <a:p>
            <a:pPr lvl="1"/>
            <a:r>
              <a:rPr lang="en-US" i="1" dirty="0" smtClean="0"/>
              <a:t>L</a:t>
            </a:r>
            <a:r>
              <a:rPr lang="en-US" sz="2400" i="1" dirty="0" smtClean="0"/>
              <a:t> </a:t>
            </a:r>
            <a:r>
              <a:rPr lang="en-US" sz="2400" dirty="0" smtClean="0"/>
              <a:t>≡ the time-average number of “customers” in the </a:t>
            </a:r>
            <a:r>
              <a:rPr lang="en-US" sz="2400" dirty="0" err="1" smtClean="0"/>
              <a:t>queueing</a:t>
            </a:r>
            <a:r>
              <a:rPr lang="en-US" sz="2400" dirty="0" smtClean="0"/>
              <a:t> system;</a:t>
            </a:r>
          </a:p>
          <a:p>
            <a:pPr lvl="1"/>
            <a:r>
              <a:rPr lang="en-US" sz="2400" dirty="0" smtClean="0"/>
              <a:t>   ≡ average rate at which new customers enter the system; </a:t>
            </a:r>
          </a:p>
          <a:p>
            <a:pPr lvl="1"/>
            <a:r>
              <a:rPr lang="en-US" i="1" dirty="0" smtClean="0"/>
              <a:t>W</a:t>
            </a:r>
            <a:r>
              <a:rPr lang="en-US" sz="2400" i="1" dirty="0" smtClean="0"/>
              <a:t> </a:t>
            </a:r>
            <a:r>
              <a:rPr lang="en-US" sz="2400" dirty="0" smtClean="0"/>
              <a:t>≡ the average time spent in the system by a random customer who enters. </a:t>
            </a:r>
          </a:p>
          <a:p>
            <a:pPr lvl="1"/>
            <a:endParaRPr lang="en-US" dirty="0" smtClean="0"/>
          </a:p>
        </p:txBody>
      </p:sp>
      <p:graphicFrame>
        <p:nvGraphicFramePr>
          <p:cNvPr id="28674" name="Object 2"/>
          <p:cNvGraphicFramePr>
            <a:graphicFrameLocks noChangeAspect="1"/>
          </p:cNvGraphicFramePr>
          <p:nvPr/>
        </p:nvGraphicFramePr>
        <p:xfrm>
          <a:off x="3119438" y="3359150"/>
          <a:ext cx="2709862" cy="746125"/>
        </p:xfrm>
        <a:graphic>
          <a:graphicData uri="http://schemas.openxmlformats.org/presentationml/2006/ole">
            <mc:AlternateContent xmlns:mc="http://schemas.openxmlformats.org/markup-compatibility/2006">
              <mc:Choice xmlns:v="urn:schemas-microsoft-com:vml" Requires="v">
                <p:oleObj spid="_x0000_s97295" name="Equation" r:id="rId4" imgW="508000" imgH="139700" progId="Equation.3">
                  <p:embed/>
                </p:oleObj>
              </mc:Choice>
              <mc:Fallback>
                <p:oleObj name="Equation" r:id="rId4" imgW="508000" imgH="139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438" y="3359150"/>
                        <a:ext cx="2709862"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3"/>
          <p:cNvGraphicFramePr>
            <a:graphicFrameLocks noChangeAspect="1"/>
          </p:cNvGraphicFramePr>
          <p:nvPr/>
        </p:nvGraphicFramePr>
        <p:xfrm>
          <a:off x="1108075" y="4672172"/>
          <a:ext cx="363538" cy="400050"/>
        </p:xfrm>
        <a:graphic>
          <a:graphicData uri="http://schemas.openxmlformats.org/presentationml/2006/ole">
            <mc:AlternateContent xmlns:mc="http://schemas.openxmlformats.org/markup-compatibility/2006">
              <mc:Choice xmlns:v="urn:schemas-microsoft-com:vml" Requires="v">
                <p:oleObj spid="_x0000_s97296" name="Equation" r:id="rId6" imgW="127000" imgH="139700" progId="Equation.3">
                  <p:embed/>
                </p:oleObj>
              </mc:Choice>
              <mc:Fallback>
                <p:oleObj name="Equation" r:id="rId6" imgW="127000" imgH="1397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8075" y="4672172"/>
                        <a:ext cx="36353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2785</TotalTime>
  <Words>2973</Words>
  <Application>Microsoft Macintosh PowerPoint</Application>
  <PresentationFormat>On-screen Show (4:3)</PresentationFormat>
  <Paragraphs>882</Paragraphs>
  <Slides>52</Slides>
  <Notes>34</Notes>
  <HiddenSlides>0</HiddenSlides>
  <MMClips>0</MMClips>
  <ScaleCrop>false</ScaleCrop>
  <HeadingPairs>
    <vt:vector size="10" baseType="variant">
      <vt:variant>
        <vt:lpstr>Fonts Used</vt:lpstr>
      </vt:variant>
      <vt:variant>
        <vt:i4>8</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Calibri</vt:lpstr>
      <vt:lpstr>Cambria</vt:lpstr>
      <vt:lpstr>MS PGothic</vt:lpstr>
      <vt:lpstr>ＭＳ Ｐゴシック</vt:lpstr>
      <vt:lpstr>Symbol</vt:lpstr>
      <vt:lpstr>Times New Roman</vt:lpstr>
      <vt:lpstr>Wingdings</vt:lpstr>
      <vt:lpstr>Arial</vt:lpstr>
      <vt:lpstr>Office Theme</vt:lpstr>
      <vt:lpstr>Macintosh HD:Users:richardlarson:Desktop:NIH Grant:Retirement paper:Little's Law Full Draft 01-20.doc!OLE_LINK4</vt:lpstr>
      <vt:lpstr>Equation</vt:lpstr>
      <vt:lpstr>Case Study:  Modeling for  Science Workforce Analysis</vt:lpstr>
      <vt:lpstr>     Outline</vt:lpstr>
      <vt:lpstr> Non-Fixed Retirement Age  for University Professors:  Modeling its Effects on New Faculty Hires    (with Mauricio Gomez Diaz)    </vt:lpstr>
      <vt:lpstr>PowerPoint Presentation</vt:lpstr>
      <vt:lpstr>Issues</vt:lpstr>
      <vt:lpstr>Intuition</vt:lpstr>
      <vt:lpstr>Think Like a Physicist</vt:lpstr>
      <vt:lpstr>PowerPoint Presentation</vt:lpstr>
      <vt:lpstr>Model 1:  Steady State Queue</vt:lpstr>
      <vt:lpstr>Applied to University Faculties…</vt:lpstr>
      <vt:lpstr>Applying Little’s Law</vt:lpstr>
      <vt:lpstr>Key Decision Points</vt:lpstr>
      <vt:lpstr>Details</vt:lpstr>
      <vt:lpstr>PowerPoint Presentation</vt:lpstr>
      <vt:lpstr>PowerPoint Presentation</vt:lpstr>
      <vt:lpstr>PowerPoint Presentation</vt:lpstr>
      <vt:lpstr>Retirement Model was used by   Ian Waitz, former Dean, MIT School of Engineering</vt:lpstr>
      <vt:lpstr>Birth Rates for University Professors</vt:lpstr>
      <vt:lpstr>R0 is defined as the mean number of new PhD’s that a typical tenure-track faculty member will graduate during his/her academic career</vt:lpstr>
      <vt:lpstr>PowerPoint Presentation</vt:lpstr>
      <vt:lpstr>Remarks About R0</vt:lpstr>
      <vt:lpstr>PowerPoint Presentation</vt:lpstr>
      <vt:lpstr>Dynamic Changes in NIH Research Funding</vt:lpstr>
      <vt:lpstr>Focus of this presentation: </vt:lpstr>
      <vt:lpstr>PowerPoint Presentation</vt:lpstr>
      <vt:lpstr>Introduction</vt:lpstr>
      <vt:lpstr>A Simple Model</vt:lpstr>
      <vt:lpstr>A Simple Model</vt:lpstr>
      <vt:lpstr>A Simple Model</vt:lpstr>
      <vt:lpstr>A Simple Model</vt:lpstr>
      <vt:lpstr>A Simple Model</vt:lpstr>
      <vt:lpstr>A Simple Model</vt:lpstr>
      <vt:lpstr>A Simple Model</vt:lpstr>
      <vt:lpstr>A Simple Model</vt:lpstr>
      <vt:lpstr>PowerPoint Presentation</vt:lpstr>
      <vt:lpstr>PowerPoint Presentation</vt:lpstr>
      <vt:lpstr>The Case Study</vt:lpstr>
      <vt:lpstr>The Case Study  Analysis set-up</vt:lpstr>
      <vt:lpstr>The Case Study  Analysis set-up</vt:lpstr>
      <vt:lpstr>The Case Study</vt:lpstr>
      <vt:lpstr>The Case Study</vt:lpstr>
      <vt:lpstr>Alternative Policies</vt:lpstr>
      <vt:lpstr>Alternative Policies: Changing Funding Step Sizes</vt:lpstr>
      <vt:lpstr>Alternative Policies: Changing Grant Durations</vt:lpstr>
      <vt:lpstr>Discussion</vt:lpstr>
      <vt:lpstr>PowerPoint Presentation</vt:lpstr>
      <vt:lpstr>Make things as simple as possible, but not simpler</vt:lpstr>
      <vt:lpstr>Caveats</vt:lpstr>
      <vt:lpstr>Reflections on Modeling</vt:lpstr>
      <vt:lpstr>Contributions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Illustrative Mathematical Modeling in Scientific Workforce Analysis</dc:title>
  <dc:creator>Joshua Hawley</dc:creator>
  <cp:lastModifiedBy>Richard Charles Larson</cp:lastModifiedBy>
  <cp:revision>134</cp:revision>
  <cp:lastPrinted>2013-03-07T03:15:01Z</cp:lastPrinted>
  <dcterms:created xsi:type="dcterms:W3CDTF">2015-04-13T12:50:18Z</dcterms:created>
  <dcterms:modified xsi:type="dcterms:W3CDTF">2017-11-22T12:59:05Z</dcterms:modified>
</cp:coreProperties>
</file>