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0" cy="32918400"/>
  <p:notesSz cx="6858000" cy="9144000"/>
  <p:defaultTextStyle>
    <a:defPPr>
      <a:defRPr lang="en-US"/>
    </a:defPPr>
    <a:lvl1pPr marL="0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85528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71056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56584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42113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27641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13169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898697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884225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 pos="5472">
          <p15:clr>
            <a:srgbClr val="A4A3A4"/>
          </p15:clr>
        </p15:guide>
        <p15:guide id="5" orient="horz" pos="15264">
          <p15:clr>
            <a:srgbClr val="A4A3A4"/>
          </p15:clr>
        </p15:guide>
        <p15:guide id="6" pos="11520">
          <p15:clr>
            <a:srgbClr val="A4A3A4"/>
          </p15:clr>
        </p15:guide>
        <p15:guide id="7" pos="576">
          <p15:clr>
            <a:srgbClr val="A4A3A4"/>
          </p15:clr>
        </p15:guide>
        <p15:guide id="8" pos="22464">
          <p15:clr>
            <a:srgbClr val="A4A3A4"/>
          </p15:clr>
        </p15:guide>
        <p15:guide id="9" pos="6048">
          <p15:clr>
            <a:srgbClr val="A4A3A4"/>
          </p15:clr>
        </p15:guide>
        <p15:guide id="10" pos="16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B4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30" d="100"/>
          <a:sy n="30" d="100"/>
        </p:scale>
        <p:origin x="546" y="-2280"/>
      </p:cViewPr>
      <p:guideLst>
        <p:guide orient="horz" pos="10368"/>
        <p:guide orient="horz" pos="576"/>
        <p:guide orient="horz" pos="20160"/>
        <p:guide orient="horz" pos="5472"/>
        <p:guide orient="horz" pos="15264"/>
        <p:guide pos="11520"/>
        <p:guide pos="576"/>
        <p:guide pos="22464"/>
        <p:guide pos="6048"/>
        <p:guide pos="169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6AA2C-E829-4950-BFB1-98333A276E9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74A696-9B59-4ACB-9B21-FCF9CD663246}">
      <dgm:prSet phldrT="[Text]"/>
      <dgm:spPr/>
      <dgm:t>
        <a:bodyPr/>
        <a:lstStyle/>
        <a:p>
          <a:r>
            <a:rPr lang="en-US" dirty="0" smtClean="0"/>
            <a:t>No function calls</a:t>
          </a:r>
          <a:endParaRPr lang="en-US" dirty="0"/>
        </a:p>
      </dgm:t>
    </dgm:pt>
    <dgm:pt modelId="{D5A7004F-4C85-43D4-95B8-E5015A80E9BB}" type="parTrans" cxnId="{F716C043-5C74-4599-9FAA-F2CE1E941BCB}">
      <dgm:prSet/>
      <dgm:spPr/>
      <dgm:t>
        <a:bodyPr/>
        <a:lstStyle/>
        <a:p>
          <a:endParaRPr lang="en-US"/>
        </a:p>
      </dgm:t>
    </dgm:pt>
    <dgm:pt modelId="{6E45BFF2-3413-459A-979C-BBD50F675037}" type="sibTrans" cxnId="{F716C043-5C74-4599-9FAA-F2CE1E941BCB}">
      <dgm:prSet/>
      <dgm:spPr/>
      <dgm:t>
        <a:bodyPr/>
        <a:lstStyle/>
        <a:p>
          <a:endParaRPr lang="en-US"/>
        </a:p>
      </dgm:t>
    </dgm:pt>
    <dgm:pt modelId="{3604431A-933F-4E5A-9C32-73B80A16656B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smtClean="0"/>
            <a:t>C-90</a:t>
          </a:r>
          <a:r>
            <a:rPr lang="en-US" dirty="0" smtClean="0"/>
            <a:t>” ordering of declarations and statements</a:t>
          </a:r>
          <a:endParaRPr lang="en-US" dirty="0"/>
        </a:p>
      </dgm:t>
    </dgm:pt>
    <dgm:pt modelId="{2992B0C7-905C-405B-A9A7-FA8DCF11F64B}" type="parTrans" cxnId="{C31E43C0-0D62-4B5D-908A-852E4BA0317B}">
      <dgm:prSet/>
      <dgm:spPr/>
      <dgm:t>
        <a:bodyPr/>
        <a:lstStyle/>
        <a:p>
          <a:endParaRPr lang="en-US"/>
        </a:p>
      </dgm:t>
    </dgm:pt>
    <dgm:pt modelId="{45605D96-8911-4463-A383-15090C2E0028}" type="sibTrans" cxnId="{C31E43C0-0D62-4B5D-908A-852E4BA0317B}">
      <dgm:prSet/>
      <dgm:spPr/>
      <dgm:t>
        <a:bodyPr/>
        <a:lstStyle/>
        <a:p>
          <a:endParaRPr lang="en-US"/>
        </a:p>
      </dgm:t>
    </dgm:pt>
    <dgm:pt modelId="{0B169542-CC9D-4592-9033-F3EFD0E89DAB}">
      <dgm:prSet phldrT="[Text]"/>
      <dgm:spPr/>
      <dgm:t>
        <a:bodyPr/>
        <a:lstStyle/>
        <a:p>
          <a:r>
            <a:rPr lang="en-US" dirty="0" smtClean="0"/>
            <a:t>Conditional “</a:t>
          </a:r>
          <a:r>
            <a:rPr lang="en-US" dirty="0" err="1" smtClean="0"/>
            <a:t>goto</a:t>
          </a:r>
          <a:r>
            <a:rPr lang="en-US" dirty="0" smtClean="0"/>
            <a:t>” statement replaces selection and iteration statements</a:t>
          </a:r>
          <a:endParaRPr lang="en-US" dirty="0"/>
        </a:p>
      </dgm:t>
    </dgm:pt>
    <dgm:pt modelId="{9C5742C9-85C5-4A5D-ADBD-031E976E7AFF}" type="parTrans" cxnId="{02091A8B-313D-4F00-AD6C-BA9D97697570}">
      <dgm:prSet/>
      <dgm:spPr/>
      <dgm:t>
        <a:bodyPr/>
        <a:lstStyle/>
        <a:p>
          <a:endParaRPr lang="en-US"/>
        </a:p>
      </dgm:t>
    </dgm:pt>
    <dgm:pt modelId="{077C2236-1DE1-4E06-9521-571FD7153537}" type="sibTrans" cxnId="{02091A8B-313D-4F00-AD6C-BA9D97697570}">
      <dgm:prSet/>
      <dgm:spPr/>
      <dgm:t>
        <a:bodyPr/>
        <a:lstStyle/>
        <a:p>
          <a:endParaRPr lang="en-US"/>
        </a:p>
      </dgm:t>
    </dgm:pt>
    <dgm:pt modelId="{A859861E-E5BA-48B3-8C28-7E1F22BD8D96}">
      <dgm:prSet phldrT="[Text]"/>
      <dgm:spPr/>
      <dgm:t>
        <a:bodyPr/>
        <a:lstStyle/>
        <a:p>
          <a:r>
            <a:rPr lang="en-US" dirty="0" smtClean="0"/>
            <a:t>Assignment expressions allow only one operator</a:t>
          </a:r>
          <a:endParaRPr lang="en-US" dirty="0"/>
        </a:p>
      </dgm:t>
    </dgm:pt>
    <dgm:pt modelId="{FB026D38-2B22-4E59-84A3-EA2793EB3E09}" type="parTrans" cxnId="{9C9C57D3-DB99-4CBD-845F-648CB0880721}">
      <dgm:prSet/>
      <dgm:spPr/>
      <dgm:t>
        <a:bodyPr/>
        <a:lstStyle/>
        <a:p>
          <a:endParaRPr lang="en-US"/>
        </a:p>
      </dgm:t>
    </dgm:pt>
    <dgm:pt modelId="{E1EFE675-694B-4719-90B0-C6DFFE94B8A3}" type="sibTrans" cxnId="{9C9C57D3-DB99-4CBD-845F-648CB0880721}">
      <dgm:prSet/>
      <dgm:spPr/>
      <dgm:t>
        <a:bodyPr/>
        <a:lstStyle/>
        <a:p>
          <a:endParaRPr lang="en-US"/>
        </a:p>
      </dgm:t>
    </dgm:pt>
    <dgm:pt modelId="{ED110DD4-FC57-44F6-B218-45D78BC6F3FE}">
      <dgm:prSet phldrT="[Text]"/>
      <dgm:spPr/>
      <dgm:t>
        <a:bodyPr/>
        <a:lstStyle/>
        <a:p>
          <a:r>
            <a:rPr lang="en-US" dirty="0" smtClean="0"/>
            <a:t>No preprocessing</a:t>
          </a:r>
          <a:endParaRPr lang="en-US" dirty="0"/>
        </a:p>
      </dgm:t>
    </dgm:pt>
    <dgm:pt modelId="{EB2AF747-160A-453E-A48D-3940C47888AE}" type="parTrans" cxnId="{784D7129-70D2-42C6-9C70-21E114D3AE34}">
      <dgm:prSet/>
      <dgm:spPr/>
      <dgm:t>
        <a:bodyPr/>
        <a:lstStyle/>
        <a:p>
          <a:endParaRPr lang="en-US"/>
        </a:p>
      </dgm:t>
    </dgm:pt>
    <dgm:pt modelId="{E0E29E28-F741-4659-B2D5-4D9B3AB8E9FC}" type="sibTrans" cxnId="{784D7129-70D2-42C6-9C70-21E114D3AE34}">
      <dgm:prSet/>
      <dgm:spPr/>
      <dgm:t>
        <a:bodyPr/>
        <a:lstStyle/>
        <a:p>
          <a:endParaRPr lang="en-US"/>
        </a:p>
      </dgm:t>
    </dgm:pt>
    <dgm:pt modelId="{E62BE099-07DA-40F4-AA93-7F3004330372}">
      <dgm:prSet phldrT="[Text]"/>
      <dgm:spPr/>
      <dgm:t>
        <a:bodyPr/>
        <a:lstStyle/>
        <a:p>
          <a:r>
            <a:rPr lang="en-US" dirty="0" smtClean="0"/>
            <a:t>Single Variable Scope</a:t>
          </a:r>
          <a:endParaRPr lang="en-US" dirty="0"/>
        </a:p>
      </dgm:t>
    </dgm:pt>
    <dgm:pt modelId="{1D790E3E-D5B0-4D94-80E4-DC061A43556D}" type="parTrans" cxnId="{445D5778-20AC-4AF6-8492-D6461B23EC51}">
      <dgm:prSet/>
      <dgm:spPr/>
      <dgm:t>
        <a:bodyPr/>
        <a:lstStyle/>
        <a:p>
          <a:endParaRPr lang="en-US"/>
        </a:p>
      </dgm:t>
    </dgm:pt>
    <dgm:pt modelId="{3A030E47-1A16-4FDE-8E45-7206E0F6DFFA}" type="sibTrans" cxnId="{445D5778-20AC-4AF6-8492-D6461B23EC51}">
      <dgm:prSet/>
      <dgm:spPr/>
      <dgm:t>
        <a:bodyPr/>
        <a:lstStyle/>
        <a:p>
          <a:endParaRPr lang="en-US"/>
        </a:p>
      </dgm:t>
    </dgm:pt>
    <dgm:pt modelId="{F26F606F-B9BA-48FC-8521-0072CA72CA4C}" type="pres">
      <dgm:prSet presAssocID="{32D6AA2C-E829-4950-BFB1-98333A276E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D23D87-6D29-4A88-8838-4306D6E269A0}" type="pres">
      <dgm:prSet presAssocID="{0274A696-9B59-4ACB-9B21-FCF9CD66324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0A740-887C-4983-AA14-12FCA9CC0D29}" type="pres">
      <dgm:prSet presAssocID="{6E45BFF2-3413-459A-979C-BBD50F675037}" presName="sibTrans" presStyleCnt="0"/>
      <dgm:spPr/>
    </dgm:pt>
    <dgm:pt modelId="{3DFFDC19-8DC1-47A9-ADDA-34544E8533B2}" type="pres">
      <dgm:prSet presAssocID="{E62BE099-07DA-40F4-AA93-7F300433037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D6973-9DA1-4230-B732-6949004F4018}" type="pres">
      <dgm:prSet presAssocID="{3A030E47-1A16-4FDE-8E45-7206E0F6DFFA}" presName="sibTrans" presStyleCnt="0"/>
      <dgm:spPr/>
    </dgm:pt>
    <dgm:pt modelId="{BE00007D-2391-4A97-83E7-DDEE9E03F120}" type="pres">
      <dgm:prSet presAssocID="{3604431A-933F-4E5A-9C32-73B80A16656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8E988-A59A-40EC-A485-A983DBE2A038}" type="pres">
      <dgm:prSet presAssocID="{45605D96-8911-4463-A383-15090C2E0028}" presName="sibTrans" presStyleCnt="0"/>
      <dgm:spPr/>
    </dgm:pt>
    <dgm:pt modelId="{961DD04A-357F-4D1B-BE91-D92599A10730}" type="pres">
      <dgm:prSet presAssocID="{0B169542-CC9D-4592-9033-F3EFD0E89DA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C9422-C985-4EBF-849F-AC07441F030D}" type="pres">
      <dgm:prSet presAssocID="{077C2236-1DE1-4E06-9521-571FD7153537}" presName="sibTrans" presStyleCnt="0"/>
      <dgm:spPr/>
    </dgm:pt>
    <dgm:pt modelId="{FEAA2144-DA21-447D-989B-A9AB11057C62}" type="pres">
      <dgm:prSet presAssocID="{A859861E-E5BA-48B3-8C28-7E1F22BD8D9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FFF8A-8B0D-4481-B52B-EDCEE3DB508D}" type="pres">
      <dgm:prSet presAssocID="{E1EFE675-694B-4719-90B0-C6DFFE94B8A3}" presName="sibTrans" presStyleCnt="0"/>
      <dgm:spPr/>
    </dgm:pt>
    <dgm:pt modelId="{78D87FDE-F148-4CB4-811A-8BD6F95BEDFC}" type="pres">
      <dgm:prSet presAssocID="{ED110DD4-FC57-44F6-B218-45D78BC6F3F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B5A5C5-B9EB-479C-A5FE-9F573D223839}" type="presOf" srcId="{ED110DD4-FC57-44F6-B218-45D78BC6F3FE}" destId="{78D87FDE-F148-4CB4-811A-8BD6F95BEDFC}" srcOrd="0" destOrd="0" presId="urn:microsoft.com/office/officeart/2005/8/layout/default"/>
    <dgm:cxn modelId="{53EEF277-00CD-40FA-B8E1-B78E59F5C696}" type="presOf" srcId="{0B169542-CC9D-4592-9033-F3EFD0E89DAB}" destId="{961DD04A-357F-4D1B-BE91-D92599A10730}" srcOrd="0" destOrd="0" presId="urn:microsoft.com/office/officeart/2005/8/layout/default"/>
    <dgm:cxn modelId="{70C06FC0-5F03-4B67-931E-C6BBB400A83F}" type="presOf" srcId="{32D6AA2C-E829-4950-BFB1-98333A276E95}" destId="{F26F606F-B9BA-48FC-8521-0072CA72CA4C}" srcOrd="0" destOrd="0" presId="urn:microsoft.com/office/officeart/2005/8/layout/default"/>
    <dgm:cxn modelId="{9C9C57D3-DB99-4CBD-845F-648CB0880721}" srcId="{32D6AA2C-E829-4950-BFB1-98333A276E95}" destId="{A859861E-E5BA-48B3-8C28-7E1F22BD8D96}" srcOrd="4" destOrd="0" parTransId="{FB026D38-2B22-4E59-84A3-EA2793EB3E09}" sibTransId="{E1EFE675-694B-4719-90B0-C6DFFE94B8A3}"/>
    <dgm:cxn modelId="{0EAC9985-7658-48B3-AE37-2EC2CDB6DF42}" type="presOf" srcId="{A859861E-E5BA-48B3-8C28-7E1F22BD8D96}" destId="{FEAA2144-DA21-447D-989B-A9AB11057C62}" srcOrd="0" destOrd="0" presId="urn:microsoft.com/office/officeart/2005/8/layout/default"/>
    <dgm:cxn modelId="{460B0F88-B26E-42F8-B5B6-C33082EBDF57}" type="presOf" srcId="{3604431A-933F-4E5A-9C32-73B80A16656B}" destId="{BE00007D-2391-4A97-83E7-DDEE9E03F120}" srcOrd="0" destOrd="0" presId="urn:microsoft.com/office/officeart/2005/8/layout/default"/>
    <dgm:cxn modelId="{02091A8B-313D-4F00-AD6C-BA9D97697570}" srcId="{32D6AA2C-E829-4950-BFB1-98333A276E95}" destId="{0B169542-CC9D-4592-9033-F3EFD0E89DAB}" srcOrd="3" destOrd="0" parTransId="{9C5742C9-85C5-4A5D-ADBD-031E976E7AFF}" sibTransId="{077C2236-1DE1-4E06-9521-571FD7153537}"/>
    <dgm:cxn modelId="{784D7129-70D2-42C6-9C70-21E114D3AE34}" srcId="{32D6AA2C-E829-4950-BFB1-98333A276E95}" destId="{ED110DD4-FC57-44F6-B218-45D78BC6F3FE}" srcOrd="5" destOrd="0" parTransId="{EB2AF747-160A-453E-A48D-3940C47888AE}" sibTransId="{E0E29E28-F741-4659-B2D5-4D9B3AB8E9FC}"/>
    <dgm:cxn modelId="{91F9698F-6E13-421B-802E-7A2BA0D25666}" type="presOf" srcId="{0274A696-9B59-4ACB-9B21-FCF9CD663246}" destId="{8AD23D87-6D29-4A88-8838-4306D6E269A0}" srcOrd="0" destOrd="0" presId="urn:microsoft.com/office/officeart/2005/8/layout/default"/>
    <dgm:cxn modelId="{F716C043-5C74-4599-9FAA-F2CE1E941BCB}" srcId="{32D6AA2C-E829-4950-BFB1-98333A276E95}" destId="{0274A696-9B59-4ACB-9B21-FCF9CD663246}" srcOrd="0" destOrd="0" parTransId="{D5A7004F-4C85-43D4-95B8-E5015A80E9BB}" sibTransId="{6E45BFF2-3413-459A-979C-BBD50F675037}"/>
    <dgm:cxn modelId="{445D5778-20AC-4AF6-8492-D6461B23EC51}" srcId="{32D6AA2C-E829-4950-BFB1-98333A276E95}" destId="{E62BE099-07DA-40F4-AA93-7F3004330372}" srcOrd="1" destOrd="0" parTransId="{1D790E3E-D5B0-4D94-80E4-DC061A43556D}" sibTransId="{3A030E47-1A16-4FDE-8E45-7206E0F6DFFA}"/>
    <dgm:cxn modelId="{3744D03B-1FF7-47F2-BF38-699AFEE073F3}" type="presOf" srcId="{E62BE099-07DA-40F4-AA93-7F3004330372}" destId="{3DFFDC19-8DC1-47A9-ADDA-34544E8533B2}" srcOrd="0" destOrd="0" presId="urn:microsoft.com/office/officeart/2005/8/layout/default"/>
    <dgm:cxn modelId="{C31E43C0-0D62-4B5D-908A-852E4BA0317B}" srcId="{32D6AA2C-E829-4950-BFB1-98333A276E95}" destId="{3604431A-933F-4E5A-9C32-73B80A16656B}" srcOrd="2" destOrd="0" parTransId="{2992B0C7-905C-405B-A9A7-FA8DCF11F64B}" sibTransId="{45605D96-8911-4463-A383-15090C2E0028}"/>
    <dgm:cxn modelId="{79E61343-DC9B-410D-B6A2-A973E409BF46}" type="presParOf" srcId="{F26F606F-B9BA-48FC-8521-0072CA72CA4C}" destId="{8AD23D87-6D29-4A88-8838-4306D6E269A0}" srcOrd="0" destOrd="0" presId="urn:microsoft.com/office/officeart/2005/8/layout/default"/>
    <dgm:cxn modelId="{BFDFE2E3-0E05-46C6-9722-FF71EA18FD6F}" type="presParOf" srcId="{F26F606F-B9BA-48FC-8521-0072CA72CA4C}" destId="{EBE0A740-887C-4983-AA14-12FCA9CC0D29}" srcOrd="1" destOrd="0" presId="urn:microsoft.com/office/officeart/2005/8/layout/default"/>
    <dgm:cxn modelId="{26AA18A3-1249-4C3C-8CC1-CA2C57502C3D}" type="presParOf" srcId="{F26F606F-B9BA-48FC-8521-0072CA72CA4C}" destId="{3DFFDC19-8DC1-47A9-ADDA-34544E8533B2}" srcOrd="2" destOrd="0" presId="urn:microsoft.com/office/officeart/2005/8/layout/default"/>
    <dgm:cxn modelId="{45021221-59EB-4DD9-A7BE-71109C26A24A}" type="presParOf" srcId="{F26F606F-B9BA-48FC-8521-0072CA72CA4C}" destId="{AABD6973-9DA1-4230-B732-6949004F4018}" srcOrd="3" destOrd="0" presId="urn:microsoft.com/office/officeart/2005/8/layout/default"/>
    <dgm:cxn modelId="{3B8E4896-D122-4C5F-88AD-C2FA00D169DE}" type="presParOf" srcId="{F26F606F-B9BA-48FC-8521-0072CA72CA4C}" destId="{BE00007D-2391-4A97-83E7-DDEE9E03F120}" srcOrd="4" destOrd="0" presId="urn:microsoft.com/office/officeart/2005/8/layout/default"/>
    <dgm:cxn modelId="{68C33640-BD6D-4DC9-BE1C-4E72B4800672}" type="presParOf" srcId="{F26F606F-B9BA-48FC-8521-0072CA72CA4C}" destId="{6C68E988-A59A-40EC-A485-A983DBE2A038}" srcOrd="5" destOrd="0" presId="urn:microsoft.com/office/officeart/2005/8/layout/default"/>
    <dgm:cxn modelId="{17B76D44-A0AE-4129-A389-7CE3D86EA420}" type="presParOf" srcId="{F26F606F-B9BA-48FC-8521-0072CA72CA4C}" destId="{961DD04A-357F-4D1B-BE91-D92599A10730}" srcOrd="6" destOrd="0" presId="urn:microsoft.com/office/officeart/2005/8/layout/default"/>
    <dgm:cxn modelId="{B36E0FD6-84C2-4F64-8F3C-4C8FC20C73F9}" type="presParOf" srcId="{F26F606F-B9BA-48FC-8521-0072CA72CA4C}" destId="{6A0C9422-C985-4EBF-849F-AC07441F030D}" srcOrd="7" destOrd="0" presId="urn:microsoft.com/office/officeart/2005/8/layout/default"/>
    <dgm:cxn modelId="{46789CA4-A799-4CE6-ABCD-8438341D307D}" type="presParOf" srcId="{F26F606F-B9BA-48FC-8521-0072CA72CA4C}" destId="{FEAA2144-DA21-447D-989B-A9AB11057C62}" srcOrd="8" destOrd="0" presId="urn:microsoft.com/office/officeart/2005/8/layout/default"/>
    <dgm:cxn modelId="{0EFC83BE-F668-4CE9-9B44-31B0B0E35DFC}" type="presParOf" srcId="{F26F606F-B9BA-48FC-8521-0072CA72CA4C}" destId="{B14FFF8A-8B0D-4481-B52B-EDCEE3DB508D}" srcOrd="9" destOrd="0" presId="urn:microsoft.com/office/officeart/2005/8/layout/default"/>
    <dgm:cxn modelId="{4F47D9D4-AF39-46A0-91B0-B6BD06FDFE09}" type="presParOf" srcId="{F26F606F-B9BA-48FC-8521-0072CA72CA4C}" destId="{78D87FDE-F148-4CB4-811A-8BD6F95BEDF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23D87-6D29-4A88-8838-4306D6E269A0}">
      <dsp:nvSpPr>
        <dsp:cNvPr id="0" name=""/>
        <dsp:cNvSpPr/>
      </dsp:nvSpPr>
      <dsp:spPr>
        <a:xfrm>
          <a:off x="1683424" y="1990"/>
          <a:ext cx="3621881" cy="21731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 function calls</a:t>
          </a:r>
          <a:endParaRPr lang="en-US" sz="3200" kern="1200" dirty="0"/>
        </a:p>
      </dsp:txBody>
      <dsp:txXfrm>
        <a:off x="1683424" y="1990"/>
        <a:ext cx="3621881" cy="2173128"/>
      </dsp:txXfrm>
    </dsp:sp>
    <dsp:sp modelId="{3DFFDC19-8DC1-47A9-ADDA-34544E8533B2}">
      <dsp:nvSpPr>
        <dsp:cNvPr id="0" name=""/>
        <dsp:cNvSpPr/>
      </dsp:nvSpPr>
      <dsp:spPr>
        <a:xfrm>
          <a:off x="5667494" y="1990"/>
          <a:ext cx="3621881" cy="21731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Single Variable Scope</a:t>
          </a:r>
          <a:endParaRPr lang="en-US" sz="3200" kern="1200" dirty="0"/>
        </a:p>
      </dsp:txBody>
      <dsp:txXfrm>
        <a:off x="5667494" y="1990"/>
        <a:ext cx="3621881" cy="2173128"/>
      </dsp:txXfrm>
    </dsp:sp>
    <dsp:sp modelId="{BE00007D-2391-4A97-83E7-DDEE9E03F120}">
      <dsp:nvSpPr>
        <dsp:cNvPr id="0" name=""/>
        <dsp:cNvSpPr/>
      </dsp:nvSpPr>
      <dsp:spPr>
        <a:xfrm>
          <a:off x="1683424" y="2537307"/>
          <a:ext cx="3621881" cy="21731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“</a:t>
          </a:r>
          <a:r>
            <a:rPr lang="en-US" sz="3200" kern="1200" dirty="0" smtClean="0"/>
            <a:t>C-90</a:t>
          </a:r>
          <a:r>
            <a:rPr lang="en-US" sz="3200" kern="1200" dirty="0" smtClean="0"/>
            <a:t>” ordering of declarations and statements</a:t>
          </a:r>
          <a:endParaRPr lang="en-US" sz="3200" kern="1200" dirty="0"/>
        </a:p>
      </dsp:txBody>
      <dsp:txXfrm>
        <a:off x="1683424" y="2537307"/>
        <a:ext cx="3621881" cy="2173128"/>
      </dsp:txXfrm>
    </dsp:sp>
    <dsp:sp modelId="{961DD04A-357F-4D1B-BE91-D92599A10730}">
      <dsp:nvSpPr>
        <dsp:cNvPr id="0" name=""/>
        <dsp:cNvSpPr/>
      </dsp:nvSpPr>
      <dsp:spPr>
        <a:xfrm>
          <a:off x="5667494" y="2537307"/>
          <a:ext cx="3621881" cy="21731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Conditional “</a:t>
          </a:r>
          <a:r>
            <a:rPr lang="en-US" sz="3200" kern="1200" dirty="0" err="1" smtClean="0"/>
            <a:t>goto</a:t>
          </a:r>
          <a:r>
            <a:rPr lang="en-US" sz="3200" kern="1200" dirty="0" smtClean="0"/>
            <a:t>” statement replaces selection and iteration statements</a:t>
          </a:r>
          <a:endParaRPr lang="en-US" sz="3200" kern="1200" dirty="0"/>
        </a:p>
      </dsp:txBody>
      <dsp:txXfrm>
        <a:off x="5667494" y="2537307"/>
        <a:ext cx="3621881" cy="2173128"/>
      </dsp:txXfrm>
    </dsp:sp>
    <dsp:sp modelId="{FEAA2144-DA21-447D-989B-A9AB11057C62}">
      <dsp:nvSpPr>
        <dsp:cNvPr id="0" name=""/>
        <dsp:cNvSpPr/>
      </dsp:nvSpPr>
      <dsp:spPr>
        <a:xfrm>
          <a:off x="1683424" y="5072624"/>
          <a:ext cx="3621881" cy="21731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Assignment expressions allow only one operator</a:t>
          </a:r>
          <a:endParaRPr lang="en-US" sz="3200" kern="1200" dirty="0"/>
        </a:p>
      </dsp:txBody>
      <dsp:txXfrm>
        <a:off x="1683424" y="5072624"/>
        <a:ext cx="3621881" cy="2173128"/>
      </dsp:txXfrm>
    </dsp:sp>
    <dsp:sp modelId="{78D87FDE-F148-4CB4-811A-8BD6F95BEDFC}">
      <dsp:nvSpPr>
        <dsp:cNvPr id="0" name=""/>
        <dsp:cNvSpPr/>
      </dsp:nvSpPr>
      <dsp:spPr>
        <a:xfrm>
          <a:off x="5667494" y="5072624"/>
          <a:ext cx="3621881" cy="21731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 preprocessing</a:t>
          </a:r>
          <a:endParaRPr lang="en-US" sz="3200" kern="1200" dirty="0"/>
        </a:p>
      </dsp:txBody>
      <dsp:txXfrm>
        <a:off x="5667494" y="5072624"/>
        <a:ext cx="3621881" cy="217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0226042"/>
            <a:ext cx="3108960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8653760"/>
            <a:ext cx="256032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5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27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6324600"/>
            <a:ext cx="329184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6324600"/>
            <a:ext cx="981456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21153122"/>
            <a:ext cx="31089600" cy="6537960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3952225"/>
            <a:ext cx="31089600" cy="7200898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8552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7105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3pPr>
            <a:lvl4pPr marL="59565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4211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27641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36865560"/>
            <a:ext cx="65532000" cy="104279702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36865560"/>
            <a:ext cx="65532000" cy="104279702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8262"/>
            <a:ext cx="3291840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368542"/>
            <a:ext cx="16160752" cy="307085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0439400"/>
            <a:ext cx="16160752" cy="18966182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7368542"/>
            <a:ext cx="16167100" cy="307085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10439400"/>
            <a:ext cx="16167100" cy="18966182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310640"/>
            <a:ext cx="12033252" cy="5577840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310643"/>
            <a:ext cx="20447000" cy="28094942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888483"/>
            <a:ext cx="12033252" cy="22517102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3042880"/>
            <a:ext cx="21945600" cy="2720342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941320"/>
            <a:ext cx="21945600" cy="19751040"/>
          </a:xfrm>
        </p:spPr>
        <p:txBody>
          <a:bodyPr/>
          <a:lstStyle>
            <a:lvl1pPr marL="0" indent="0">
              <a:buNone/>
              <a:defRPr sz="13900"/>
            </a:lvl1pPr>
            <a:lvl2pPr marL="1985528" indent="0">
              <a:buNone/>
              <a:defRPr sz="12200"/>
            </a:lvl2pPr>
            <a:lvl3pPr marL="3971056" indent="0">
              <a:buNone/>
              <a:defRPr sz="10400"/>
            </a:lvl3pPr>
            <a:lvl4pPr marL="5956584" indent="0">
              <a:buNone/>
              <a:defRPr sz="8700"/>
            </a:lvl4pPr>
            <a:lvl5pPr marL="7942113" indent="0">
              <a:buNone/>
              <a:defRPr sz="8700"/>
            </a:lvl5pPr>
            <a:lvl6pPr marL="9927641" indent="0">
              <a:buNone/>
              <a:defRPr sz="8700"/>
            </a:lvl6pPr>
            <a:lvl7pPr marL="11913169" indent="0">
              <a:buNone/>
              <a:defRPr sz="8700"/>
            </a:lvl7pPr>
            <a:lvl8pPr marL="13898697" indent="0">
              <a:buNone/>
              <a:defRPr sz="8700"/>
            </a:lvl8pPr>
            <a:lvl9pPr marL="15884225" indent="0">
              <a:buNone/>
              <a:defRPr sz="8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5763222"/>
            <a:ext cx="21945600" cy="3863338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318262"/>
            <a:ext cx="32918400" cy="5486400"/>
          </a:xfrm>
          <a:prstGeom prst="rect">
            <a:avLst/>
          </a:prstGeom>
        </p:spPr>
        <p:txBody>
          <a:bodyPr vert="horz" lIns="397106" tIns="198553" rIns="397106" bIns="1985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680963"/>
            <a:ext cx="32918400" cy="21724622"/>
          </a:xfrm>
          <a:prstGeom prst="rect">
            <a:avLst/>
          </a:prstGeom>
        </p:spPr>
        <p:txBody>
          <a:bodyPr vert="horz" lIns="397106" tIns="198553" rIns="397106" bIns="1985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30510482"/>
            <a:ext cx="8534400" cy="1752600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9BD1-B6D0-A84C-A722-049E83776E0F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30510482"/>
            <a:ext cx="11582400" cy="1752600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30510482"/>
            <a:ext cx="8534400" cy="1752600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CDFB-3A95-9B4F-8ABB-0F31E186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85528" rtl="0" eaLnBrk="1" latinLnBrk="0" hangingPunct="1">
        <a:spcBef>
          <a:spcPct val="0"/>
        </a:spcBef>
        <a:buNone/>
        <a:defRPr sz="1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9146" indent="-1489146" algn="l" defTabSz="1985528" rtl="0" eaLnBrk="1" latinLnBrk="0" hangingPunct="1">
        <a:spcBef>
          <a:spcPct val="20000"/>
        </a:spcBef>
        <a:buFont typeface="Arial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26483" indent="-1240955" algn="l" defTabSz="1985528" rtl="0" eaLnBrk="1" latinLnBrk="0" hangingPunct="1">
        <a:spcBef>
          <a:spcPct val="20000"/>
        </a:spcBef>
        <a:buFont typeface="Arial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820" indent="-992764" algn="l" defTabSz="1985528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49349" indent="-992764" algn="l" defTabSz="1985528" rtl="0" eaLnBrk="1" latinLnBrk="0" hangingPunct="1">
        <a:spcBef>
          <a:spcPct val="20000"/>
        </a:spcBef>
        <a:buFont typeface="Arial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34877" indent="-992764" algn="l" defTabSz="1985528" rtl="0" eaLnBrk="1" latinLnBrk="0" hangingPunct="1">
        <a:spcBef>
          <a:spcPct val="20000"/>
        </a:spcBef>
        <a:buFont typeface="Arial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20405" indent="-992764" algn="l" defTabSz="1985528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05933" indent="-992764" algn="l" defTabSz="1985528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891461" indent="-992764" algn="l" defTabSz="1985528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876989" indent="-992764" algn="l" defTabSz="1985528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85528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71056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56584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42113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27641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13169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898697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84225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36576000" cy="7572198"/>
          </a:xfrm>
          <a:prstGeom prst="rect">
            <a:avLst/>
          </a:prstGeom>
          <a:solidFill>
            <a:srgbClr val="17306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ReverseMasterPrimary2C-NoB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786" y="368644"/>
            <a:ext cx="4953000" cy="4656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4510" y="1302715"/>
            <a:ext cx="34783404" cy="2971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0" dirty="0" smtClean="0">
                <a:solidFill>
                  <a:schemeClr val="bg1"/>
                </a:solidFill>
                <a:latin typeface="Myriad Pro"/>
                <a:cs typeface="Myriad Pro"/>
              </a:rPr>
              <a:t>Building a Compiler</a:t>
            </a:r>
            <a:endParaRPr lang="en-US" sz="120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2968361"/>
            <a:ext cx="35661600" cy="32004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Myriad Pro"/>
                <a:cs typeface="Myriad Pro"/>
              </a:rPr>
              <a:t>Nicholas Otto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Myriad Pro"/>
                <a:cs typeface="Myriad Pro"/>
              </a:rPr>
              <a:t>Advisor: Dr. John Glick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Myriad Pro"/>
                <a:cs typeface="Myriad Pro"/>
              </a:rPr>
              <a:t>Department of Mathematics and Computer Science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Myriad Pro"/>
                <a:cs typeface="Myriad Pro"/>
              </a:rPr>
              <a:t>University of San Diego, 5998 Alcala Park, San Diego, CA 92110 </a:t>
            </a:r>
            <a:endParaRPr lang="en-US" sz="6000" dirty="0" smtClean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979714" y="8686800"/>
            <a:ext cx="34527072" cy="2322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274320" tIns="457200" rIns="274320" bIns="274320" numCol="3" spcCol="2286000" rtlCol="0">
            <a:spAutoFit/>
          </a:bodyPr>
          <a:lstStyle/>
          <a:p>
            <a:pPr marL="396875" lvl="0" indent="-396875" algn="ctr"/>
            <a:r>
              <a:rPr lang="en-US" sz="4800" b="1" dirty="0" smtClean="0">
                <a:latin typeface="Garamond" panose="02020404030301010803" pitchFamily="18" charset="0"/>
              </a:rPr>
              <a:t>Background</a:t>
            </a:r>
            <a:endParaRPr lang="en-US" sz="4800" b="1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800" dirty="0" smtClean="0">
              <a:latin typeface="Garamond" panose="02020404030301010803" pitchFamily="18" charset="0"/>
            </a:endParaRPr>
          </a:p>
          <a:p>
            <a:pPr lvl="0" algn="just"/>
            <a:r>
              <a:rPr lang="en-US" sz="4000" dirty="0">
                <a:latin typeface="Garamond" panose="02020404030301010803" pitchFamily="18" charset="0"/>
              </a:rPr>
              <a:t>A</a:t>
            </a:r>
            <a:r>
              <a:rPr lang="en-US" sz="4000" dirty="0" smtClean="0">
                <a:latin typeface="Garamond" panose="02020404030301010803" pitchFamily="18" charset="0"/>
              </a:rPr>
              <a:t> compiler usually converts a </a:t>
            </a:r>
            <a:r>
              <a:rPr lang="en-US" sz="4000" dirty="0" smtClean="0">
                <a:latin typeface="Garamond" panose="02020404030301010803" pitchFamily="18" charset="0"/>
              </a:rPr>
              <a:t>computer program’s </a:t>
            </a:r>
            <a:r>
              <a:rPr lang="en-US" sz="4000" dirty="0" smtClean="0">
                <a:latin typeface="Garamond" panose="02020404030301010803" pitchFamily="18" charset="0"/>
              </a:rPr>
              <a:t>source code into a format that can be directly executed by the machine.</a:t>
            </a:r>
          </a:p>
          <a:p>
            <a:pPr lvl="0"/>
            <a:endParaRPr lang="en-US" sz="4000" dirty="0">
              <a:latin typeface="Garamond" panose="02020404030301010803" pitchFamily="18" charset="0"/>
            </a:endParaRPr>
          </a:p>
          <a:p>
            <a:pPr lvl="0" algn="just"/>
            <a:r>
              <a:rPr lang="en-US" sz="4000" dirty="0" smtClean="0">
                <a:latin typeface="Garamond" panose="02020404030301010803" pitchFamily="18" charset="0"/>
              </a:rPr>
              <a:t>The progression from source code to machine code is as follows</a:t>
            </a:r>
            <a:r>
              <a:rPr lang="en-US" sz="3600" dirty="0" smtClean="0">
                <a:latin typeface="Garamond" panose="02020404030301010803" pitchFamily="18" charset="0"/>
              </a:rPr>
              <a:t>:</a:t>
            </a:r>
          </a:p>
          <a:p>
            <a:pPr marL="396875" lvl="0" indent="-396875"/>
            <a:endParaRPr lang="en-US" sz="36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36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800" b="1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800" b="1" dirty="0" smtClean="0">
              <a:latin typeface="Garamond" panose="02020404030301010803" pitchFamily="18" charset="0"/>
            </a:endParaRPr>
          </a:p>
          <a:p>
            <a:pPr marL="396875" lvl="0" indent="-396875"/>
            <a:r>
              <a:rPr lang="en-US" sz="4000" dirty="0" smtClean="0">
                <a:latin typeface="Garamond" panose="02020404030301010803" pitchFamily="18" charset="0"/>
              </a:rPr>
              <a:t>		</a:t>
            </a: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endParaRPr lang="en-US" sz="4000" dirty="0" smtClean="0">
              <a:latin typeface="Garamond" panose="02020404030301010803" pitchFamily="18" charset="0"/>
            </a:endParaRPr>
          </a:p>
          <a:p>
            <a:pPr marL="396875" lvl="0" indent="-396875"/>
            <a:r>
              <a:rPr lang="en-US" sz="4000" dirty="0" smtClean="0">
                <a:latin typeface="Garamond" panose="02020404030301010803" pitchFamily="18" charset="0"/>
              </a:rPr>
              <a:t>			</a:t>
            </a:r>
          </a:p>
          <a:p>
            <a:pPr marL="477838" indent="-477838"/>
            <a:r>
              <a:rPr lang="en-US" sz="4000" b="1" dirty="0" smtClean="0">
                <a:latin typeface="Garamond" panose="02020404030301010803" pitchFamily="18" charset="0"/>
              </a:rPr>
              <a:t>			</a:t>
            </a:r>
          </a:p>
          <a:p>
            <a:pPr marL="477838" indent="-477838" algn="ctr"/>
            <a:r>
              <a:rPr lang="en-US" sz="4800" b="1" dirty="0" smtClean="0">
                <a:latin typeface="Garamond" panose="02020404030301010803" pitchFamily="18" charset="0"/>
              </a:rPr>
              <a:t>Project Description</a:t>
            </a:r>
          </a:p>
          <a:p>
            <a:pPr marL="477838" indent="-477838" algn="ctr"/>
            <a:endParaRPr lang="en-US" sz="4800" b="1" dirty="0" smtClean="0">
              <a:latin typeface="Garamond" panose="02020404030301010803" pitchFamily="18" charset="0"/>
            </a:endParaRPr>
          </a:p>
          <a:p>
            <a:pPr marL="98425" indent="-98425" algn="just"/>
            <a:r>
              <a:rPr lang="en-US" sz="4000" dirty="0" smtClean="0">
                <a:latin typeface="Garamond" panose="02020404030301010803" pitchFamily="18" charset="0"/>
              </a:rPr>
              <a:t> This project created a compiler, NOCC, for the NIC programming language. NIC is a C-like language </a:t>
            </a:r>
            <a:r>
              <a:rPr lang="en-US" sz="4000" dirty="0" smtClean="0">
                <a:latin typeface="Garamond" panose="02020404030301010803" pitchFamily="18" charset="0"/>
              </a:rPr>
              <a:t>also created as part of this project.  </a:t>
            </a:r>
            <a:endParaRPr lang="en-US" sz="4000" dirty="0" smtClean="0">
              <a:latin typeface="Garamond" panose="02020404030301010803" pitchFamily="18" charset="0"/>
            </a:endParaRPr>
          </a:p>
          <a:p>
            <a:pPr marL="98425" indent="-98425"/>
            <a:endParaRPr lang="en-US" sz="4000" dirty="0">
              <a:latin typeface="Garamond" panose="02020404030301010803" pitchFamily="18" charset="0"/>
            </a:endParaRPr>
          </a:p>
          <a:p>
            <a:pPr marL="98425" indent="31750" algn="just"/>
            <a:r>
              <a:rPr lang="en-US" sz="4000" dirty="0" smtClean="0">
                <a:latin typeface="Garamond" panose="02020404030301010803" pitchFamily="18" charset="0"/>
              </a:rPr>
              <a:t>NIC is an idealized subset of the C programming language characterized by:</a:t>
            </a:r>
          </a:p>
          <a:p>
            <a:pPr marL="98425" indent="-98425"/>
            <a:endParaRPr lang="en-US" sz="3600" dirty="0">
              <a:latin typeface="Garamond" panose="02020404030301010803" pitchFamily="18" charset="0"/>
            </a:endParaRPr>
          </a:p>
          <a:p>
            <a:pPr marL="98425" indent="-98425"/>
            <a:endParaRPr lang="en-US" sz="4200" dirty="0">
              <a:latin typeface="Garamond" panose="02020404030301010803" pitchFamily="18" charset="0"/>
            </a:endParaRPr>
          </a:p>
          <a:p>
            <a:pPr lvl="0"/>
            <a:endParaRPr lang="en-US" sz="4200" dirty="0" smtClean="0">
              <a:latin typeface="Garamond" panose="02020404030301010803" pitchFamily="18" charset="0"/>
            </a:endParaRPr>
          </a:p>
          <a:p>
            <a:pPr lvl="0"/>
            <a:endParaRPr lang="en-US" sz="4200" dirty="0">
              <a:latin typeface="Garamond" panose="02020404030301010803" pitchFamily="18" charset="0"/>
            </a:endParaRPr>
          </a:p>
          <a:p>
            <a:pPr lvl="0"/>
            <a:endParaRPr lang="en-US" sz="4200" dirty="0" smtClean="0">
              <a:latin typeface="Garamond" panose="02020404030301010803" pitchFamily="18" charset="0"/>
            </a:endParaRPr>
          </a:p>
          <a:p>
            <a:pPr lvl="0"/>
            <a:endParaRPr lang="en-US" sz="4200" dirty="0">
              <a:latin typeface="Garamond" panose="02020404030301010803" pitchFamily="18" charset="0"/>
            </a:endParaRPr>
          </a:p>
          <a:p>
            <a:pPr lvl="0"/>
            <a:endParaRPr lang="en-US" sz="4200" dirty="0" smtClean="0">
              <a:latin typeface="Garamond" panose="02020404030301010803" pitchFamily="18" charset="0"/>
            </a:endParaRPr>
          </a:p>
          <a:p>
            <a:pPr lvl="0"/>
            <a:endParaRPr lang="en-US" sz="4200" dirty="0">
              <a:latin typeface="Garamond" panose="02020404030301010803" pitchFamily="18" charset="0"/>
            </a:endParaRPr>
          </a:p>
          <a:p>
            <a:pPr lvl="0"/>
            <a:endParaRPr lang="en-US" sz="4200" dirty="0" smtClean="0">
              <a:latin typeface="Garamond" panose="02020404030301010803" pitchFamily="18" charset="0"/>
            </a:endParaRPr>
          </a:p>
          <a:p>
            <a:pPr lvl="0"/>
            <a:endParaRPr lang="en-US" sz="4200" dirty="0">
              <a:latin typeface="Garamond" panose="02020404030301010803" pitchFamily="18" charset="0"/>
            </a:endParaRPr>
          </a:p>
          <a:p>
            <a:pPr lvl="0"/>
            <a:endParaRPr lang="en-US" sz="4200" dirty="0" smtClean="0">
              <a:latin typeface="Garamond" panose="02020404030301010803" pitchFamily="18" charset="0"/>
            </a:endParaRPr>
          </a:p>
          <a:p>
            <a:pPr lvl="0"/>
            <a:endParaRPr lang="en-US" sz="4200" dirty="0">
              <a:latin typeface="Garamond" panose="02020404030301010803" pitchFamily="18" charset="0"/>
            </a:endParaRPr>
          </a:p>
          <a:p>
            <a:pPr lvl="0"/>
            <a:endParaRPr lang="en-US" sz="4200" dirty="0" smtClean="0">
              <a:latin typeface="Garamond" panose="02020404030301010803" pitchFamily="18" charset="0"/>
            </a:endParaRPr>
          </a:p>
          <a:p>
            <a:pPr lvl="0"/>
            <a:endParaRPr lang="en-US" sz="4200" dirty="0" smtClean="0">
              <a:latin typeface="Garamond" panose="02020404030301010803" pitchFamily="18" charset="0"/>
            </a:endParaRPr>
          </a:p>
          <a:p>
            <a:pPr lvl="0" algn="just"/>
            <a:r>
              <a:rPr lang="en-US" sz="4000" dirty="0" smtClean="0">
                <a:latin typeface="Garamond" panose="02020404030301010803" pitchFamily="18" charset="0"/>
              </a:rPr>
              <a:t>The NIC compiler, NOCC, is an LL(2) compiler that targets Donald Knuth’s MMIX computer.</a:t>
            </a:r>
          </a:p>
          <a:p>
            <a:pPr lvl="0" algn="just"/>
            <a:endParaRPr lang="en-US" sz="4000" dirty="0">
              <a:latin typeface="Garamond" panose="02020404030301010803" pitchFamily="18" charset="0"/>
            </a:endParaRPr>
          </a:p>
          <a:p>
            <a:pPr lvl="0" algn="just"/>
            <a:r>
              <a:rPr lang="en-US" sz="4000" dirty="0" smtClean="0">
                <a:latin typeface="Garamond" panose="02020404030301010803" pitchFamily="18" charset="0"/>
              </a:rPr>
              <a:t>The two symbol look-ahead feature of NOCC is achieved by allowing only a single binary operation on the right side of an assignment operator.</a:t>
            </a:r>
          </a:p>
          <a:p>
            <a:pPr lvl="0" algn="just"/>
            <a:endParaRPr lang="en-US" sz="4000" dirty="0">
              <a:latin typeface="Garamond" panose="02020404030301010803" pitchFamily="18" charset="0"/>
            </a:endParaRPr>
          </a:p>
          <a:p>
            <a:pPr lvl="0" algn="just"/>
            <a:r>
              <a:rPr lang="en-US" sz="4000" dirty="0" smtClean="0">
                <a:latin typeface="Garamond" panose="02020404030301010803" pitchFamily="18" charset="0"/>
              </a:rPr>
              <a:t>Targeting MMIX allows for simpler translation from the intermediate representation to the MMIX assembly language.</a:t>
            </a:r>
          </a:p>
          <a:p>
            <a:pPr lvl="0" algn="just"/>
            <a:endParaRPr lang="en-US" sz="4000" dirty="0" smtClean="0">
              <a:latin typeface="Garamond" panose="02020404030301010803" pitchFamily="18" charset="0"/>
            </a:endParaRPr>
          </a:p>
          <a:p>
            <a:pPr lvl="0" algn="just"/>
            <a:endParaRPr lang="en-US" sz="4000" dirty="0">
              <a:latin typeface="Garamond" panose="02020404030301010803" pitchFamily="18" charset="0"/>
            </a:endParaRPr>
          </a:p>
          <a:p>
            <a:pPr lvl="0" algn="ctr"/>
            <a:r>
              <a:rPr lang="en-US" sz="4800" b="1" dirty="0" smtClean="0">
                <a:latin typeface="Garamond" panose="02020404030301010803" pitchFamily="18" charset="0"/>
              </a:rPr>
              <a:t>Future Work</a:t>
            </a:r>
            <a:endParaRPr lang="en-US" sz="4800" dirty="0" smtClean="0">
              <a:latin typeface="Garamond" panose="02020404030301010803" pitchFamily="18" charset="0"/>
            </a:endParaRPr>
          </a:p>
          <a:p>
            <a:pPr lvl="0" algn="ctr"/>
            <a:endParaRPr lang="en-US" sz="4800" b="1" dirty="0">
              <a:latin typeface="Garamond" panose="02020404030301010803" pitchFamily="18" charset="0"/>
            </a:endParaRPr>
          </a:p>
          <a:p>
            <a:pPr lvl="0" algn="just"/>
            <a:r>
              <a:rPr lang="en-US" sz="4000" dirty="0" smtClean="0">
                <a:latin typeface="Garamond" panose="02020404030301010803" pitchFamily="18" charset="0"/>
              </a:rPr>
              <a:t>The ultimate goal is for NOCC to be able to compile the source code used to create NOCC.  </a:t>
            </a:r>
            <a:r>
              <a:rPr lang="en-US" sz="4000" dirty="0" smtClean="0">
                <a:latin typeface="Garamond" panose="02020404030301010803" pitchFamily="18" charset="0"/>
              </a:rPr>
              <a:t>NIC </a:t>
            </a:r>
            <a:r>
              <a:rPr lang="en-US" sz="4000" dirty="0" smtClean="0">
                <a:latin typeface="Garamond" panose="02020404030301010803" pitchFamily="18" charset="0"/>
              </a:rPr>
              <a:t>must be expanded to include</a:t>
            </a:r>
          </a:p>
          <a:p>
            <a:pPr lvl="0" algn="just"/>
            <a:endParaRPr lang="en-US" sz="4000" dirty="0" smtClean="0">
              <a:latin typeface="Garamond" panose="02020404030301010803" pitchFamily="18" charset="0"/>
            </a:endParaRPr>
          </a:p>
          <a:p>
            <a:pPr marL="1265237" lvl="0" indent="-742950" algn="just">
              <a:buFont typeface="+mj-lt"/>
              <a:buAutoNum type="arabicPeriod"/>
            </a:pPr>
            <a:r>
              <a:rPr lang="en-US" sz="4000" dirty="0" smtClean="0">
                <a:latin typeface="Garamond" panose="02020404030301010803" pitchFamily="18" charset="0"/>
              </a:rPr>
              <a:t>Function calls,</a:t>
            </a:r>
          </a:p>
          <a:p>
            <a:pPr marL="1265237" lvl="0" indent="-742950" algn="just">
              <a:buFont typeface="+mj-lt"/>
              <a:buAutoNum type="arabicPeriod"/>
            </a:pPr>
            <a:r>
              <a:rPr lang="en-US" sz="4000" dirty="0" smtClean="0">
                <a:latin typeface="Garamond" panose="02020404030301010803" pitchFamily="18" charset="0"/>
              </a:rPr>
              <a:t>Iteration and selection statements,</a:t>
            </a:r>
          </a:p>
          <a:p>
            <a:pPr marL="1265237" lvl="0" indent="-742950" algn="just">
              <a:buFont typeface="+mj-lt"/>
              <a:buAutoNum type="arabicPeriod"/>
            </a:pPr>
            <a:r>
              <a:rPr lang="en-US" sz="4000" dirty="0" smtClean="0">
                <a:latin typeface="Garamond" panose="02020404030301010803" pitchFamily="18" charset="0"/>
              </a:rPr>
              <a:t>C structures,</a:t>
            </a:r>
          </a:p>
          <a:p>
            <a:pPr marL="1265237" lvl="0" indent="-742950" algn="just">
              <a:buFont typeface="+mj-lt"/>
              <a:buAutoNum type="arabicPeriod"/>
            </a:pPr>
            <a:r>
              <a:rPr lang="en-US" sz="4000" dirty="0" smtClean="0">
                <a:latin typeface="Garamond" panose="02020404030301010803" pitchFamily="18" charset="0"/>
              </a:rPr>
              <a:t>Enumerations,</a:t>
            </a:r>
          </a:p>
          <a:p>
            <a:pPr marL="1265237" lvl="0" indent="-742950" algn="just">
              <a:buFont typeface="+mj-lt"/>
              <a:buAutoNum type="arabicPeriod"/>
            </a:pPr>
            <a:r>
              <a:rPr lang="en-US" sz="4000" dirty="0" smtClean="0">
                <a:latin typeface="Garamond" panose="02020404030301010803" pitchFamily="18" charset="0"/>
              </a:rPr>
              <a:t>Some preprocessor functions.</a:t>
            </a:r>
          </a:p>
          <a:p>
            <a:pPr marL="1265237" lvl="0" indent="-742950" algn="just">
              <a:buFont typeface="+mj-lt"/>
              <a:buAutoNum type="arabicPeriod"/>
            </a:pPr>
            <a:endParaRPr lang="en-US" sz="4000" dirty="0">
              <a:latin typeface="Garamond" panose="02020404030301010803" pitchFamily="18" charset="0"/>
            </a:endParaRPr>
          </a:p>
          <a:p>
            <a:pPr marL="65088" lvl="0" indent="-1588" algn="just"/>
            <a:r>
              <a:rPr lang="en-US" sz="4000" dirty="0" smtClean="0">
                <a:latin typeface="Garamond" panose="02020404030301010803" pitchFamily="18" charset="0"/>
              </a:rPr>
              <a:t>Additionally, various functions found in the </a:t>
            </a:r>
            <a:r>
              <a:rPr lang="en-US" sz="4000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stdio</a:t>
            </a:r>
            <a:r>
              <a:rPr lang="en-US" sz="40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and </a:t>
            </a:r>
            <a:r>
              <a:rPr lang="en-US" sz="4000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stdlib</a:t>
            </a:r>
            <a:r>
              <a:rPr lang="en-US" sz="40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standard </a:t>
            </a:r>
            <a:r>
              <a:rPr lang="en-US" sz="40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library </a:t>
            </a:r>
            <a:r>
              <a:rPr lang="en-US" sz="40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need to be implemented in the NIC language.  It is unlikely that NOCC as designed will ever be able to compile an arbitrary C program as the standard C grammar is parsed more naturally with a LR parser.  However the back-end portion which targets the MMIX assembly language could possibly be modified to serve as the back-end to other C compiler projects.</a:t>
            </a:r>
            <a:endParaRPr lang="en-US" sz="4000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65088" lvl="0" indent="-1588" algn="just"/>
            <a:endParaRPr lang="en-US" sz="4000" dirty="0" smtClean="0">
              <a:latin typeface="Garamond" panose="02020404030301010803" pitchFamily="18" charset="0"/>
            </a:endParaRPr>
          </a:p>
          <a:p>
            <a:pPr marL="65088" lvl="0" indent="-1588" algn="ctr"/>
            <a:r>
              <a:rPr lang="en-US" sz="4800" b="1" dirty="0" smtClean="0">
                <a:latin typeface="Garamond" panose="02020404030301010803" pitchFamily="18" charset="0"/>
              </a:rPr>
              <a:t>Conclusions</a:t>
            </a:r>
            <a:endParaRPr lang="en-US" sz="4800" b="1" dirty="0" smtClean="0">
              <a:latin typeface="Garamond" panose="02020404030301010803" pitchFamily="18" charset="0"/>
            </a:endParaRPr>
          </a:p>
          <a:p>
            <a:pPr marL="65088" lvl="0" indent="-1588" algn="ctr"/>
            <a:endParaRPr lang="en-US" sz="4800" b="1" dirty="0">
              <a:latin typeface="Garamond" panose="02020404030301010803" pitchFamily="18" charset="0"/>
            </a:endParaRPr>
          </a:p>
          <a:p>
            <a:pPr marL="65088" lvl="0" indent="-1588" algn="just"/>
            <a:r>
              <a:rPr lang="en-US" sz="4000" dirty="0" smtClean="0">
                <a:latin typeface="Garamond" panose="02020404030301010803" pitchFamily="18" charset="0"/>
              </a:rPr>
              <a:t>Designing a compiler is an exciting exercise that combines many computer science topics including algorithms, data-structures, </a:t>
            </a:r>
            <a:r>
              <a:rPr lang="en-US" sz="4000" dirty="0" smtClean="0">
                <a:latin typeface="Garamond" panose="02020404030301010803" pitchFamily="18" charset="0"/>
              </a:rPr>
              <a:t>and language theory.  </a:t>
            </a:r>
            <a:r>
              <a:rPr lang="en-US" sz="4000" dirty="0" smtClean="0">
                <a:latin typeface="Garamond" panose="02020404030301010803" pitchFamily="18" charset="0"/>
              </a:rPr>
              <a:t>Writing a compiler is also a significant software engineering undertaking which requires detailed documentation with a clear program design and architecture.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499807" y="14865810"/>
            <a:ext cx="3323686" cy="13485821"/>
            <a:chOff x="2781202" y="14250979"/>
            <a:chExt cx="3323686" cy="12925441"/>
          </a:xfrm>
        </p:grpSpPr>
        <p:sp>
          <p:nvSpPr>
            <p:cNvPr id="21" name="Freeform 20"/>
            <p:cNvSpPr/>
            <p:nvPr/>
          </p:nvSpPr>
          <p:spPr>
            <a:xfrm>
              <a:off x="2781203" y="14250979"/>
              <a:ext cx="3323685" cy="1038650"/>
            </a:xfrm>
            <a:custGeom>
              <a:avLst/>
              <a:gdLst>
                <a:gd name="connsiteX0" fmla="*/ 0 w 3323685"/>
                <a:gd name="connsiteY0" fmla="*/ 184649 h 1846491"/>
                <a:gd name="connsiteX1" fmla="*/ 184649 w 3323685"/>
                <a:gd name="connsiteY1" fmla="*/ 0 h 1846491"/>
                <a:gd name="connsiteX2" fmla="*/ 3139036 w 3323685"/>
                <a:gd name="connsiteY2" fmla="*/ 0 h 1846491"/>
                <a:gd name="connsiteX3" fmla="*/ 3323685 w 3323685"/>
                <a:gd name="connsiteY3" fmla="*/ 184649 h 1846491"/>
                <a:gd name="connsiteX4" fmla="*/ 3323685 w 3323685"/>
                <a:gd name="connsiteY4" fmla="*/ 1661842 h 1846491"/>
                <a:gd name="connsiteX5" fmla="*/ 3139036 w 3323685"/>
                <a:gd name="connsiteY5" fmla="*/ 1846491 h 1846491"/>
                <a:gd name="connsiteX6" fmla="*/ 184649 w 3323685"/>
                <a:gd name="connsiteY6" fmla="*/ 1846491 h 1846491"/>
                <a:gd name="connsiteX7" fmla="*/ 0 w 3323685"/>
                <a:gd name="connsiteY7" fmla="*/ 1661842 h 1846491"/>
                <a:gd name="connsiteX8" fmla="*/ 0 w 3323685"/>
                <a:gd name="connsiteY8" fmla="*/ 184649 h 18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685" h="1846491">
                  <a:moveTo>
                    <a:pt x="0" y="184649"/>
                  </a:moveTo>
                  <a:cubicBezTo>
                    <a:pt x="0" y="82670"/>
                    <a:pt x="82670" y="0"/>
                    <a:pt x="184649" y="0"/>
                  </a:cubicBezTo>
                  <a:lnTo>
                    <a:pt x="3139036" y="0"/>
                  </a:lnTo>
                  <a:cubicBezTo>
                    <a:pt x="3241015" y="0"/>
                    <a:pt x="3323685" y="82670"/>
                    <a:pt x="3323685" y="184649"/>
                  </a:cubicBezTo>
                  <a:lnTo>
                    <a:pt x="3323685" y="1661842"/>
                  </a:lnTo>
                  <a:cubicBezTo>
                    <a:pt x="3323685" y="1763821"/>
                    <a:pt x="3241015" y="1846491"/>
                    <a:pt x="3139036" y="1846491"/>
                  </a:cubicBezTo>
                  <a:lnTo>
                    <a:pt x="184649" y="1846491"/>
                  </a:lnTo>
                  <a:cubicBezTo>
                    <a:pt x="82670" y="1846491"/>
                    <a:pt x="0" y="1763821"/>
                    <a:pt x="0" y="1661842"/>
                  </a:cubicBezTo>
                  <a:lnTo>
                    <a:pt x="0" y="1846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1242" tIns="191242" rIns="191242" bIns="19124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Source Code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027584" y="15405034"/>
              <a:ext cx="830922" cy="1615680"/>
            </a:xfrm>
            <a:custGeom>
              <a:avLst/>
              <a:gdLst>
                <a:gd name="connsiteX0" fmla="*/ 0 w 692434"/>
                <a:gd name="connsiteY0" fmla="*/ 166184 h 830921"/>
                <a:gd name="connsiteX1" fmla="*/ 346217 w 692434"/>
                <a:gd name="connsiteY1" fmla="*/ 166184 h 830921"/>
                <a:gd name="connsiteX2" fmla="*/ 346217 w 692434"/>
                <a:gd name="connsiteY2" fmla="*/ 0 h 830921"/>
                <a:gd name="connsiteX3" fmla="*/ 692434 w 692434"/>
                <a:gd name="connsiteY3" fmla="*/ 415461 h 830921"/>
                <a:gd name="connsiteX4" fmla="*/ 346217 w 692434"/>
                <a:gd name="connsiteY4" fmla="*/ 830921 h 830921"/>
                <a:gd name="connsiteX5" fmla="*/ 346217 w 692434"/>
                <a:gd name="connsiteY5" fmla="*/ 664737 h 830921"/>
                <a:gd name="connsiteX6" fmla="*/ 0 w 692434"/>
                <a:gd name="connsiteY6" fmla="*/ 664737 h 830921"/>
                <a:gd name="connsiteX7" fmla="*/ 0 w 692434"/>
                <a:gd name="connsiteY7" fmla="*/ 166184 h 83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34" h="830921">
                  <a:moveTo>
                    <a:pt x="553947" y="1"/>
                  </a:moveTo>
                  <a:lnTo>
                    <a:pt x="553947" y="415461"/>
                  </a:lnTo>
                  <a:lnTo>
                    <a:pt x="692434" y="415460"/>
                  </a:lnTo>
                  <a:lnTo>
                    <a:pt x="346217" y="830920"/>
                  </a:lnTo>
                  <a:lnTo>
                    <a:pt x="0" y="415461"/>
                  </a:lnTo>
                  <a:lnTo>
                    <a:pt x="138487" y="415461"/>
                  </a:lnTo>
                  <a:lnTo>
                    <a:pt x="138487" y="1"/>
                  </a:lnTo>
                  <a:lnTo>
                    <a:pt x="553947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185" tIns="0" rIns="166184" bIns="207731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781203" y="17020717"/>
              <a:ext cx="3323685" cy="1038650"/>
            </a:xfrm>
            <a:custGeom>
              <a:avLst/>
              <a:gdLst>
                <a:gd name="connsiteX0" fmla="*/ 0 w 3323685"/>
                <a:gd name="connsiteY0" fmla="*/ 184649 h 1846491"/>
                <a:gd name="connsiteX1" fmla="*/ 184649 w 3323685"/>
                <a:gd name="connsiteY1" fmla="*/ 0 h 1846491"/>
                <a:gd name="connsiteX2" fmla="*/ 3139036 w 3323685"/>
                <a:gd name="connsiteY2" fmla="*/ 0 h 1846491"/>
                <a:gd name="connsiteX3" fmla="*/ 3323685 w 3323685"/>
                <a:gd name="connsiteY3" fmla="*/ 184649 h 1846491"/>
                <a:gd name="connsiteX4" fmla="*/ 3323685 w 3323685"/>
                <a:gd name="connsiteY4" fmla="*/ 1661842 h 1846491"/>
                <a:gd name="connsiteX5" fmla="*/ 3139036 w 3323685"/>
                <a:gd name="connsiteY5" fmla="*/ 1846491 h 1846491"/>
                <a:gd name="connsiteX6" fmla="*/ 184649 w 3323685"/>
                <a:gd name="connsiteY6" fmla="*/ 1846491 h 1846491"/>
                <a:gd name="connsiteX7" fmla="*/ 0 w 3323685"/>
                <a:gd name="connsiteY7" fmla="*/ 1661842 h 1846491"/>
                <a:gd name="connsiteX8" fmla="*/ 0 w 3323685"/>
                <a:gd name="connsiteY8" fmla="*/ 184649 h 18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685" h="1846491">
                  <a:moveTo>
                    <a:pt x="0" y="184649"/>
                  </a:moveTo>
                  <a:cubicBezTo>
                    <a:pt x="0" y="82670"/>
                    <a:pt x="82670" y="0"/>
                    <a:pt x="184649" y="0"/>
                  </a:cubicBezTo>
                  <a:lnTo>
                    <a:pt x="3139036" y="0"/>
                  </a:lnTo>
                  <a:cubicBezTo>
                    <a:pt x="3241015" y="0"/>
                    <a:pt x="3323685" y="82670"/>
                    <a:pt x="3323685" y="184649"/>
                  </a:cubicBezTo>
                  <a:lnTo>
                    <a:pt x="3323685" y="1661842"/>
                  </a:lnTo>
                  <a:cubicBezTo>
                    <a:pt x="3323685" y="1763821"/>
                    <a:pt x="3241015" y="1846491"/>
                    <a:pt x="3139036" y="1846491"/>
                  </a:cubicBezTo>
                  <a:lnTo>
                    <a:pt x="184649" y="1846491"/>
                  </a:lnTo>
                  <a:cubicBezTo>
                    <a:pt x="82670" y="1846491"/>
                    <a:pt x="0" y="1763821"/>
                    <a:pt x="0" y="1661842"/>
                  </a:cubicBezTo>
                  <a:lnTo>
                    <a:pt x="0" y="1846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1242" tIns="191242" rIns="191242" bIns="19124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Token Stream</a:t>
              </a:r>
              <a:endParaRPr lang="en-US" sz="36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027584" y="18174772"/>
              <a:ext cx="830922" cy="1615681"/>
            </a:xfrm>
            <a:custGeom>
              <a:avLst/>
              <a:gdLst>
                <a:gd name="connsiteX0" fmla="*/ 0 w 692434"/>
                <a:gd name="connsiteY0" fmla="*/ 166184 h 830921"/>
                <a:gd name="connsiteX1" fmla="*/ 346217 w 692434"/>
                <a:gd name="connsiteY1" fmla="*/ 166184 h 830921"/>
                <a:gd name="connsiteX2" fmla="*/ 346217 w 692434"/>
                <a:gd name="connsiteY2" fmla="*/ 0 h 830921"/>
                <a:gd name="connsiteX3" fmla="*/ 692434 w 692434"/>
                <a:gd name="connsiteY3" fmla="*/ 415461 h 830921"/>
                <a:gd name="connsiteX4" fmla="*/ 346217 w 692434"/>
                <a:gd name="connsiteY4" fmla="*/ 830921 h 830921"/>
                <a:gd name="connsiteX5" fmla="*/ 346217 w 692434"/>
                <a:gd name="connsiteY5" fmla="*/ 664737 h 830921"/>
                <a:gd name="connsiteX6" fmla="*/ 0 w 692434"/>
                <a:gd name="connsiteY6" fmla="*/ 664737 h 830921"/>
                <a:gd name="connsiteX7" fmla="*/ 0 w 692434"/>
                <a:gd name="connsiteY7" fmla="*/ 166184 h 83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34" h="830921">
                  <a:moveTo>
                    <a:pt x="553947" y="1"/>
                  </a:moveTo>
                  <a:lnTo>
                    <a:pt x="553947" y="415461"/>
                  </a:lnTo>
                  <a:lnTo>
                    <a:pt x="692434" y="415460"/>
                  </a:lnTo>
                  <a:lnTo>
                    <a:pt x="346217" y="830920"/>
                  </a:lnTo>
                  <a:lnTo>
                    <a:pt x="0" y="415461"/>
                  </a:lnTo>
                  <a:lnTo>
                    <a:pt x="138487" y="415461"/>
                  </a:lnTo>
                  <a:lnTo>
                    <a:pt x="138487" y="1"/>
                  </a:lnTo>
                  <a:lnTo>
                    <a:pt x="553947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185" tIns="0" rIns="166184" bIns="207731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781203" y="19790455"/>
              <a:ext cx="3323685" cy="1308840"/>
            </a:xfrm>
            <a:custGeom>
              <a:avLst/>
              <a:gdLst>
                <a:gd name="connsiteX0" fmla="*/ 0 w 3323685"/>
                <a:gd name="connsiteY0" fmla="*/ 184649 h 1846491"/>
                <a:gd name="connsiteX1" fmla="*/ 184649 w 3323685"/>
                <a:gd name="connsiteY1" fmla="*/ 0 h 1846491"/>
                <a:gd name="connsiteX2" fmla="*/ 3139036 w 3323685"/>
                <a:gd name="connsiteY2" fmla="*/ 0 h 1846491"/>
                <a:gd name="connsiteX3" fmla="*/ 3323685 w 3323685"/>
                <a:gd name="connsiteY3" fmla="*/ 184649 h 1846491"/>
                <a:gd name="connsiteX4" fmla="*/ 3323685 w 3323685"/>
                <a:gd name="connsiteY4" fmla="*/ 1661842 h 1846491"/>
                <a:gd name="connsiteX5" fmla="*/ 3139036 w 3323685"/>
                <a:gd name="connsiteY5" fmla="*/ 1846491 h 1846491"/>
                <a:gd name="connsiteX6" fmla="*/ 184649 w 3323685"/>
                <a:gd name="connsiteY6" fmla="*/ 1846491 h 1846491"/>
                <a:gd name="connsiteX7" fmla="*/ 0 w 3323685"/>
                <a:gd name="connsiteY7" fmla="*/ 1661842 h 1846491"/>
                <a:gd name="connsiteX8" fmla="*/ 0 w 3323685"/>
                <a:gd name="connsiteY8" fmla="*/ 184649 h 18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685" h="1846491">
                  <a:moveTo>
                    <a:pt x="0" y="184649"/>
                  </a:moveTo>
                  <a:cubicBezTo>
                    <a:pt x="0" y="82670"/>
                    <a:pt x="82670" y="0"/>
                    <a:pt x="184649" y="0"/>
                  </a:cubicBezTo>
                  <a:lnTo>
                    <a:pt x="3139036" y="0"/>
                  </a:lnTo>
                  <a:cubicBezTo>
                    <a:pt x="3241015" y="0"/>
                    <a:pt x="3323685" y="82670"/>
                    <a:pt x="3323685" y="184649"/>
                  </a:cubicBezTo>
                  <a:lnTo>
                    <a:pt x="3323685" y="1661842"/>
                  </a:lnTo>
                  <a:cubicBezTo>
                    <a:pt x="3323685" y="1763821"/>
                    <a:pt x="3241015" y="1846491"/>
                    <a:pt x="3139036" y="1846491"/>
                  </a:cubicBezTo>
                  <a:lnTo>
                    <a:pt x="184649" y="1846491"/>
                  </a:lnTo>
                  <a:cubicBezTo>
                    <a:pt x="82670" y="1846491"/>
                    <a:pt x="0" y="1763821"/>
                    <a:pt x="0" y="1661842"/>
                  </a:cubicBezTo>
                  <a:lnTo>
                    <a:pt x="0" y="1846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1242" tIns="191242" rIns="191242" bIns="19124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Abstract Syntax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Tree</a:t>
              </a:r>
              <a:endParaRPr lang="en-US" sz="36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027584" y="21214701"/>
              <a:ext cx="830922" cy="1556590"/>
            </a:xfrm>
            <a:custGeom>
              <a:avLst/>
              <a:gdLst>
                <a:gd name="connsiteX0" fmla="*/ 0 w 692434"/>
                <a:gd name="connsiteY0" fmla="*/ 166184 h 830921"/>
                <a:gd name="connsiteX1" fmla="*/ 346217 w 692434"/>
                <a:gd name="connsiteY1" fmla="*/ 166184 h 830921"/>
                <a:gd name="connsiteX2" fmla="*/ 346217 w 692434"/>
                <a:gd name="connsiteY2" fmla="*/ 0 h 830921"/>
                <a:gd name="connsiteX3" fmla="*/ 692434 w 692434"/>
                <a:gd name="connsiteY3" fmla="*/ 415461 h 830921"/>
                <a:gd name="connsiteX4" fmla="*/ 346217 w 692434"/>
                <a:gd name="connsiteY4" fmla="*/ 830921 h 830921"/>
                <a:gd name="connsiteX5" fmla="*/ 346217 w 692434"/>
                <a:gd name="connsiteY5" fmla="*/ 664737 h 830921"/>
                <a:gd name="connsiteX6" fmla="*/ 0 w 692434"/>
                <a:gd name="connsiteY6" fmla="*/ 664737 h 830921"/>
                <a:gd name="connsiteX7" fmla="*/ 0 w 692434"/>
                <a:gd name="connsiteY7" fmla="*/ 166184 h 83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34" h="830921">
                  <a:moveTo>
                    <a:pt x="553947" y="1"/>
                  </a:moveTo>
                  <a:lnTo>
                    <a:pt x="553947" y="415461"/>
                  </a:lnTo>
                  <a:lnTo>
                    <a:pt x="692434" y="415460"/>
                  </a:lnTo>
                  <a:lnTo>
                    <a:pt x="346217" y="830920"/>
                  </a:lnTo>
                  <a:lnTo>
                    <a:pt x="0" y="415461"/>
                  </a:lnTo>
                  <a:lnTo>
                    <a:pt x="138487" y="415461"/>
                  </a:lnTo>
                  <a:lnTo>
                    <a:pt x="138487" y="1"/>
                  </a:lnTo>
                  <a:lnTo>
                    <a:pt x="553947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185" tIns="0" rIns="166184" bIns="207731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781202" y="22771292"/>
              <a:ext cx="3323685" cy="1345491"/>
            </a:xfrm>
            <a:custGeom>
              <a:avLst/>
              <a:gdLst>
                <a:gd name="connsiteX0" fmla="*/ 0 w 3323685"/>
                <a:gd name="connsiteY0" fmla="*/ 184649 h 1846491"/>
                <a:gd name="connsiteX1" fmla="*/ 184649 w 3323685"/>
                <a:gd name="connsiteY1" fmla="*/ 0 h 1846491"/>
                <a:gd name="connsiteX2" fmla="*/ 3139036 w 3323685"/>
                <a:gd name="connsiteY2" fmla="*/ 0 h 1846491"/>
                <a:gd name="connsiteX3" fmla="*/ 3323685 w 3323685"/>
                <a:gd name="connsiteY3" fmla="*/ 184649 h 1846491"/>
                <a:gd name="connsiteX4" fmla="*/ 3323685 w 3323685"/>
                <a:gd name="connsiteY4" fmla="*/ 1661842 h 1846491"/>
                <a:gd name="connsiteX5" fmla="*/ 3139036 w 3323685"/>
                <a:gd name="connsiteY5" fmla="*/ 1846491 h 1846491"/>
                <a:gd name="connsiteX6" fmla="*/ 184649 w 3323685"/>
                <a:gd name="connsiteY6" fmla="*/ 1846491 h 1846491"/>
                <a:gd name="connsiteX7" fmla="*/ 0 w 3323685"/>
                <a:gd name="connsiteY7" fmla="*/ 1661842 h 1846491"/>
                <a:gd name="connsiteX8" fmla="*/ 0 w 3323685"/>
                <a:gd name="connsiteY8" fmla="*/ 184649 h 18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685" h="1846491">
                  <a:moveTo>
                    <a:pt x="0" y="184649"/>
                  </a:moveTo>
                  <a:cubicBezTo>
                    <a:pt x="0" y="82670"/>
                    <a:pt x="82670" y="0"/>
                    <a:pt x="184649" y="0"/>
                  </a:cubicBezTo>
                  <a:lnTo>
                    <a:pt x="3139036" y="0"/>
                  </a:lnTo>
                  <a:cubicBezTo>
                    <a:pt x="3241015" y="0"/>
                    <a:pt x="3323685" y="82670"/>
                    <a:pt x="3323685" y="184649"/>
                  </a:cubicBezTo>
                  <a:lnTo>
                    <a:pt x="3323685" y="1661842"/>
                  </a:lnTo>
                  <a:cubicBezTo>
                    <a:pt x="3323685" y="1763821"/>
                    <a:pt x="3241015" y="1846491"/>
                    <a:pt x="3139036" y="1846491"/>
                  </a:cubicBezTo>
                  <a:lnTo>
                    <a:pt x="184649" y="1846491"/>
                  </a:lnTo>
                  <a:cubicBezTo>
                    <a:pt x="82670" y="1846491"/>
                    <a:pt x="0" y="1763821"/>
                    <a:pt x="0" y="1661842"/>
                  </a:cubicBezTo>
                  <a:lnTo>
                    <a:pt x="0" y="1846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1242" tIns="191242" rIns="191242" bIns="19124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Intermediate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Representation</a:t>
              </a:r>
              <a:endParaRPr lang="en-US" sz="3600" kern="1200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027584" y="24250061"/>
              <a:ext cx="830922" cy="1538719"/>
            </a:xfrm>
            <a:custGeom>
              <a:avLst/>
              <a:gdLst>
                <a:gd name="connsiteX0" fmla="*/ 0 w 692434"/>
                <a:gd name="connsiteY0" fmla="*/ 166184 h 830921"/>
                <a:gd name="connsiteX1" fmla="*/ 346217 w 692434"/>
                <a:gd name="connsiteY1" fmla="*/ 166184 h 830921"/>
                <a:gd name="connsiteX2" fmla="*/ 346217 w 692434"/>
                <a:gd name="connsiteY2" fmla="*/ 0 h 830921"/>
                <a:gd name="connsiteX3" fmla="*/ 692434 w 692434"/>
                <a:gd name="connsiteY3" fmla="*/ 415461 h 830921"/>
                <a:gd name="connsiteX4" fmla="*/ 346217 w 692434"/>
                <a:gd name="connsiteY4" fmla="*/ 830921 h 830921"/>
                <a:gd name="connsiteX5" fmla="*/ 346217 w 692434"/>
                <a:gd name="connsiteY5" fmla="*/ 664737 h 830921"/>
                <a:gd name="connsiteX6" fmla="*/ 0 w 692434"/>
                <a:gd name="connsiteY6" fmla="*/ 664737 h 830921"/>
                <a:gd name="connsiteX7" fmla="*/ 0 w 692434"/>
                <a:gd name="connsiteY7" fmla="*/ 166184 h 83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34" h="830921">
                  <a:moveTo>
                    <a:pt x="553947" y="1"/>
                  </a:moveTo>
                  <a:lnTo>
                    <a:pt x="553947" y="415461"/>
                  </a:lnTo>
                  <a:lnTo>
                    <a:pt x="692434" y="415460"/>
                  </a:lnTo>
                  <a:lnTo>
                    <a:pt x="346217" y="830920"/>
                  </a:lnTo>
                  <a:lnTo>
                    <a:pt x="0" y="415461"/>
                  </a:lnTo>
                  <a:lnTo>
                    <a:pt x="138487" y="415461"/>
                  </a:lnTo>
                  <a:lnTo>
                    <a:pt x="138487" y="1"/>
                  </a:lnTo>
                  <a:lnTo>
                    <a:pt x="553947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185" tIns="0" rIns="166184" bIns="207731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781203" y="25788781"/>
              <a:ext cx="3323685" cy="1387639"/>
            </a:xfrm>
            <a:custGeom>
              <a:avLst/>
              <a:gdLst>
                <a:gd name="connsiteX0" fmla="*/ 0 w 3323685"/>
                <a:gd name="connsiteY0" fmla="*/ 184649 h 1846491"/>
                <a:gd name="connsiteX1" fmla="*/ 184649 w 3323685"/>
                <a:gd name="connsiteY1" fmla="*/ 0 h 1846491"/>
                <a:gd name="connsiteX2" fmla="*/ 3139036 w 3323685"/>
                <a:gd name="connsiteY2" fmla="*/ 0 h 1846491"/>
                <a:gd name="connsiteX3" fmla="*/ 3323685 w 3323685"/>
                <a:gd name="connsiteY3" fmla="*/ 184649 h 1846491"/>
                <a:gd name="connsiteX4" fmla="*/ 3323685 w 3323685"/>
                <a:gd name="connsiteY4" fmla="*/ 1661842 h 1846491"/>
                <a:gd name="connsiteX5" fmla="*/ 3139036 w 3323685"/>
                <a:gd name="connsiteY5" fmla="*/ 1846491 h 1846491"/>
                <a:gd name="connsiteX6" fmla="*/ 184649 w 3323685"/>
                <a:gd name="connsiteY6" fmla="*/ 1846491 h 1846491"/>
                <a:gd name="connsiteX7" fmla="*/ 0 w 3323685"/>
                <a:gd name="connsiteY7" fmla="*/ 1661842 h 1846491"/>
                <a:gd name="connsiteX8" fmla="*/ 0 w 3323685"/>
                <a:gd name="connsiteY8" fmla="*/ 184649 h 18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685" h="1846491">
                  <a:moveTo>
                    <a:pt x="0" y="184649"/>
                  </a:moveTo>
                  <a:cubicBezTo>
                    <a:pt x="0" y="82670"/>
                    <a:pt x="82670" y="0"/>
                    <a:pt x="184649" y="0"/>
                  </a:cubicBezTo>
                  <a:lnTo>
                    <a:pt x="3139036" y="0"/>
                  </a:lnTo>
                  <a:cubicBezTo>
                    <a:pt x="3241015" y="0"/>
                    <a:pt x="3323685" y="82670"/>
                    <a:pt x="3323685" y="184649"/>
                  </a:cubicBezTo>
                  <a:lnTo>
                    <a:pt x="3323685" y="1661842"/>
                  </a:lnTo>
                  <a:cubicBezTo>
                    <a:pt x="3323685" y="1763821"/>
                    <a:pt x="3241015" y="1846491"/>
                    <a:pt x="3139036" y="1846491"/>
                  </a:cubicBezTo>
                  <a:lnTo>
                    <a:pt x="184649" y="1846491"/>
                  </a:lnTo>
                  <a:cubicBezTo>
                    <a:pt x="82670" y="1846491"/>
                    <a:pt x="0" y="1763821"/>
                    <a:pt x="0" y="1661842"/>
                  </a:cubicBezTo>
                  <a:lnTo>
                    <a:pt x="0" y="1846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1242" tIns="191242" rIns="191242" bIns="19124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Assembly / 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Machine Code</a:t>
              </a:r>
              <a:endParaRPr lang="en-US" sz="3600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40761" y="16177524"/>
            <a:ext cx="64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scanner ensures the program text is valid and outputs a stream of tokens defined in the programming language.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140761" y="19159065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token stream is parsed to determine the semantic meaning of the program.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140761" y="22001292"/>
            <a:ext cx="647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Conversion from a tree representation to pseudo machine instructions allows the compiler to optimize for speed, power consumption, etc.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5140761" y="25339090"/>
            <a:ext cx="64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back-end allocates registers and selects instructions while converting the program into a machine-specific format.  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1614716" y="16508957"/>
            <a:ext cx="213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Scanner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4400" y="19371586"/>
            <a:ext cx="2831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Parser/Semantic Analyzer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25657" y="22681871"/>
            <a:ext cx="213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Optimizer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5657" y="25709774"/>
            <a:ext cx="213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Back-end</a:t>
            </a:r>
            <a:endParaRPr lang="en-US" sz="28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268200" y="8686800"/>
            <a:ext cx="0" cy="2322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261216731"/>
              </p:ext>
            </p:extLst>
          </p:nvPr>
        </p:nvGraphicFramePr>
        <p:xfrm>
          <a:off x="12605657" y="15335846"/>
          <a:ext cx="10972800" cy="724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5" name="Straight Connector 44"/>
          <p:cNvCxnSpPr/>
          <p:nvPr/>
        </p:nvCxnSpPr>
        <p:spPr>
          <a:xfrm>
            <a:off x="24438429" y="8686800"/>
            <a:ext cx="0" cy="2322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187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Garamond</vt:lpstr>
      <vt:lpstr>Myriad Pro</vt:lpstr>
      <vt:lpstr>Office Theme</vt:lpstr>
      <vt:lpstr>PowerPoint Presentation</vt:lpstr>
    </vt:vector>
  </TitlesOfParts>
  <Company>University of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 Wynar</dc:creator>
  <cp:lastModifiedBy>acer</cp:lastModifiedBy>
  <cp:revision>87</cp:revision>
  <cp:lastPrinted>2011-04-04T21:36:20Z</cp:lastPrinted>
  <dcterms:created xsi:type="dcterms:W3CDTF">2011-04-04T21:36:05Z</dcterms:created>
  <dcterms:modified xsi:type="dcterms:W3CDTF">2014-04-07T15:20:12Z</dcterms:modified>
</cp:coreProperties>
</file>