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af697d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af697d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instalación de Ionic es muy sencilla, para poder instalarlo necesitamos otras herramientas como NodeJs y Apache Cordova.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instalar NodeJs, iremos a su </a:t>
            </a:r>
            <a:r>
              <a:rPr lang="es"/>
              <a:t>página</a:t>
            </a:r>
            <a:r>
              <a:rPr lang="es"/>
              <a:t> oficial y </a:t>
            </a:r>
            <a:r>
              <a:rPr lang="es"/>
              <a:t>descargamos</a:t>
            </a:r>
            <a:r>
              <a:rPr lang="es"/>
              <a:t> el fichero de instalación </a:t>
            </a:r>
            <a:r>
              <a:rPr lang="es"/>
              <a:t>acorde</a:t>
            </a:r>
            <a:r>
              <a:rPr lang="es"/>
              <a:t> a nuestro sistema operativo.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instalar Apache Cordova, con el comando de node npm, simplemente escribiendo en el terminal npm install -g cordova lo tendremos descargado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Una vez tenemos node y apache, lo siguiente es instalar ionic, con el comando npm install -g @ionic/cli.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Una vez hemos hecho todo esto, lo único que nos falta es escribir el comando “ionic start”  en el </a:t>
            </a:r>
            <a:r>
              <a:rPr lang="es"/>
              <a:t>terminal</a:t>
            </a:r>
            <a:r>
              <a:rPr lang="es"/>
              <a:t>, para comenzar con la </a:t>
            </a:r>
            <a:r>
              <a:rPr lang="es"/>
              <a:t>configuración</a:t>
            </a:r>
            <a:r>
              <a:rPr lang="es"/>
              <a:t> del proyecto. Y una vez terminada esta configuración con el comando “ionic serve” podremos ejecutar nuestra App.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904552a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904552a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bde99dca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bde99dca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d3ba549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d3ba549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d3ba549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d3ba549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d3ba549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d3ba549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d3ba549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d3ba549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d3ba549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d3ba549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Otro de los componentes que tiene Ionic es el de Alertas, sirve para crear un pop up que aparecerá justo delante del contenido que el usuario tenga cargado en ese momento, el usuario deberá descartarla manualmente para poder reanudar la interacción con la aplicación.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d3ba549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d3ba549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Vamos ha hablar de las ventajas que tiene Ionic,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Desde una unica fuente podemos llegar a distintas plataformas</a:t>
            </a:r>
            <a:endParaRPr/>
          </a:p>
          <a:p>
            <a:pPr indent="-298450" lvl="0" marL="457200" rtl="0" algn="l">
              <a:spcBef>
                <a:spcPts val="0"/>
              </a:spcBef>
              <a:spcAft>
                <a:spcPts val="0"/>
              </a:spcAft>
              <a:buSzPts val="1100"/>
              <a:buChar char="-"/>
            </a:pPr>
            <a:r>
              <a:rPr lang="es"/>
              <a:t>Aprendizaje y uso sencillo ya que se basa en tecnologias HTML, CSS y JavaScript, por lo que los desarrolladores no tendrán que aprender nuevas tecnologias.</a:t>
            </a:r>
            <a:endParaRPr/>
          </a:p>
          <a:p>
            <a:pPr indent="-298450" lvl="0" marL="457200" rtl="0" algn="l">
              <a:spcBef>
                <a:spcPts val="0"/>
              </a:spcBef>
              <a:spcAft>
                <a:spcPts val="0"/>
              </a:spcAft>
              <a:buSzPts val="1100"/>
              <a:buChar char="-"/>
            </a:pPr>
            <a:r>
              <a:rPr lang="es">
                <a:solidFill>
                  <a:schemeClr val="dk1"/>
                </a:solidFill>
              </a:rPr>
              <a:t>Da soporte a frameworks como Angular, Vue, React. ademas de numeros plugins y con vistas a ampliar el soporte para otros frameworks</a:t>
            </a:r>
            <a:endParaRPr/>
          </a:p>
          <a:p>
            <a:pPr indent="-298450" lvl="0" marL="457200" rtl="0" algn="l">
              <a:spcBef>
                <a:spcPts val="0"/>
              </a:spcBef>
              <a:spcAft>
                <a:spcPts val="0"/>
              </a:spcAft>
              <a:buSzPts val="1100"/>
              <a:buChar char="-"/>
            </a:pPr>
            <a:r>
              <a:rPr lang="es"/>
              <a:t>Mayor productividad y menores costes de desarrollo. ya que es un unico codigo, y ademas hace que su mantenimiento y escalado sea mas sencillo.</a:t>
            </a:r>
            <a:endParaRPr/>
          </a:p>
          <a:p>
            <a:pPr indent="-298450" lvl="0" marL="457200" rtl="0" algn="l">
              <a:spcBef>
                <a:spcPts val="0"/>
              </a:spcBef>
              <a:spcAft>
                <a:spcPts val="0"/>
              </a:spcAft>
              <a:buSzPts val="1100"/>
              <a:buChar char="-"/>
            </a:pPr>
            <a:r>
              <a:rPr lang="es"/>
              <a:t>Diseño de interfaces rápido y sencillo. gracias a los elementos predeterminados de su libreria de componentes.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d7d38b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d7d38b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pasamos con las deventajas. La primera desventaja 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El rendimiento, necesita uso de grandes cantidades de recursos, por lo que el rendimiento será menor que en aplicaciones desarrolladas de forma nativa</a:t>
            </a:r>
            <a:endParaRPr/>
          </a:p>
          <a:p>
            <a:pPr indent="-298450" lvl="0" marL="457200" rtl="0" algn="l">
              <a:spcBef>
                <a:spcPts val="0"/>
              </a:spcBef>
              <a:spcAft>
                <a:spcPts val="0"/>
              </a:spcAft>
              <a:buSzPts val="1100"/>
              <a:buChar char="-"/>
            </a:pPr>
            <a:r>
              <a:rPr lang="es"/>
              <a:t>Dificultad de instalacion de plugins, es una herramienta “joven” y es un poco mas complicado de encontrar modulos compartidos por otros usuarios</a:t>
            </a:r>
            <a:endParaRPr/>
          </a:p>
          <a:p>
            <a:pPr indent="-298450" lvl="0" marL="457200" rtl="0" algn="l">
              <a:spcBef>
                <a:spcPts val="0"/>
              </a:spcBef>
              <a:spcAft>
                <a:spcPts val="0"/>
              </a:spcAft>
              <a:buSzPts val="1100"/>
              <a:buChar char="-"/>
            </a:pPr>
            <a:r>
              <a:rPr lang="es"/>
              <a:t>Y por ultimo tenemos que el framework esta en constante desarrollo debido a esta “juventud”, y los usuarios tienen que actualizarse cada cierto tiempo.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idx="1" type="subTitle"/>
          </p:nvPr>
        </p:nvSpPr>
        <p:spPr>
          <a:xfrm>
            <a:off x="5083950" y="3924925"/>
            <a:ext cx="3470700" cy="663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Adrián Collados Martinez</a:t>
            </a:r>
            <a:endParaRPr/>
          </a:p>
          <a:p>
            <a:pPr indent="0" lvl="0" marL="0" rtl="0" algn="l">
              <a:spcBef>
                <a:spcPts val="0"/>
              </a:spcBef>
              <a:spcAft>
                <a:spcPts val="0"/>
              </a:spcAft>
              <a:buNone/>
            </a:pPr>
            <a:r>
              <a:rPr lang="es"/>
              <a:t>Josué Perea Martinez</a:t>
            </a:r>
            <a:endParaRPr/>
          </a:p>
          <a:p>
            <a:pPr indent="0" lvl="0" marL="0" rtl="0" algn="l">
              <a:spcBef>
                <a:spcPts val="0"/>
              </a:spcBef>
              <a:spcAft>
                <a:spcPts val="0"/>
              </a:spcAft>
              <a:buNone/>
            </a:pPr>
            <a:r>
              <a:rPr lang="es"/>
              <a:t>Luis Alfonso Culiañez</a:t>
            </a:r>
            <a:endParaRPr/>
          </a:p>
        </p:txBody>
      </p:sp>
      <p:pic>
        <p:nvPicPr>
          <p:cNvPr id="68" name="Google Shape;68;p13"/>
          <p:cNvPicPr preferRelativeResize="0"/>
          <p:nvPr/>
        </p:nvPicPr>
        <p:blipFill>
          <a:blip r:embed="rId3">
            <a:alphaModFix/>
          </a:blip>
          <a:stretch>
            <a:fillRect/>
          </a:stretch>
        </p:blipFill>
        <p:spPr>
          <a:xfrm>
            <a:off x="1972999" y="1151500"/>
            <a:ext cx="5198002" cy="2312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Instalación</a:t>
            </a:r>
            <a:endParaRPr/>
          </a:p>
        </p:txBody>
      </p:sp>
      <p:sp>
        <p:nvSpPr>
          <p:cNvPr id="132" name="Google Shape;132;p22"/>
          <p:cNvSpPr txBox="1"/>
          <p:nvPr>
            <p:ph idx="1" type="body"/>
          </p:nvPr>
        </p:nvSpPr>
        <p:spPr>
          <a:xfrm>
            <a:off x="471900" y="2681400"/>
            <a:ext cx="2301600" cy="19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t>Desde su página principal descargamos el fichero y lo instalamos. Una vez instalado podremos usar npm </a:t>
            </a:r>
            <a:endParaRPr sz="1300"/>
          </a:p>
          <a:p>
            <a:pPr indent="0" lvl="0" marL="0" rtl="0" algn="l">
              <a:spcBef>
                <a:spcPts val="1200"/>
              </a:spcBef>
              <a:spcAft>
                <a:spcPts val="1200"/>
              </a:spcAft>
              <a:buNone/>
            </a:pPr>
            <a:r>
              <a:t/>
            </a:r>
            <a:endParaRPr/>
          </a:p>
        </p:txBody>
      </p:sp>
      <p:sp>
        <p:nvSpPr>
          <p:cNvPr id="133" name="Google Shape;133;p22"/>
          <p:cNvSpPr txBox="1"/>
          <p:nvPr>
            <p:ph idx="1" type="body"/>
          </p:nvPr>
        </p:nvSpPr>
        <p:spPr>
          <a:xfrm>
            <a:off x="3421200" y="2681375"/>
            <a:ext cx="2301600" cy="194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sz="1300"/>
              <a:t>npm install -g cordova</a:t>
            </a:r>
            <a:endParaRPr sz="1300"/>
          </a:p>
          <a:p>
            <a:pPr indent="0" lvl="0" marL="0" rtl="0" algn="l">
              <a:spcBef>
                <a:spcPts val="1200"/>
              </a:spcBef>
              <a:spcAft>
                <a:spcPts val="1200"/>
              </a:spcAft>
              <a:buNone/>
            </a:pPr>
            <a:r>
              <a:rPr lang="es" sz="1300"/>
              <a:t>Esto descargará el paquete y lo instalará globalmente</a:t>
            </a:r>
            <a:endParaRPr sz="1300"/>
          </a:p>
        </p:txBody>
      </p:sp>
      <p:sp>
        <p:nvSpPr>
          <p:cNvPr id="134" name="Google Shape;134;p22"/>
          <p:cNvSpPr txBox="1"/>
          <p:nvPr>
            <p:ph idx="1" type="body"/>
          </p:nvPr>
        </p:nvSpPr>
        <p:spPr>
          <a:xfrm>
            <a:off x="6481400" y="2681475"/>
            <a:ext cx="2301600" cy="194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sz="1300"/>
              <a:t>npm i -g @ionic/cli</a:t>
            </a:r>
            <a:endParaRPr sz="1300"/>
          </a:p>
          <a:p>
            <a:pPr indent="0" lvl="0" marL="0" rtl="0" algn="l">
              <a:spcBef>
                <a:spcPts val="1200"/>
              </a:spcBef>
              <a:spcAft>
                <a:spcPts val="0"/>
              </a:spcAft>
              <a:buNone/>
            </a:pPr>
            <a:r>
              <a:rPr lang="es" sz="1300"/>
              <a:t>Si queremos ver la versión:</a:t>
            </a:r>
            <a:endParaRPr sz="1300"/>
          </a:p>
          <a:p>
            <a:pPr indent="-311150" lvl="0" marL="457200" rtl="0" algn="l">
              <a:spcBef>
                <a:spcPts val="1200"/>
              </a:spcBef>
              <a:spcAft>
                <a:spcPts val="0"/>
              </a:spcAft>
              <a:buSzPts val="1300"/>
              <a:buChar char="-"/>
            </a:pPr>
            <a:r>
              <a:rPr lang="es" sz="1300"/>
              <a:t>ionic -v</a:t>
            </a:r>
            <a:endParaRPr sz="1300"/>
          </a:p>
          <a:p>
            <a:pPr indent="0" lvl="0" marL="0" rtl="0" algn="l">
              <a:spcBef>
                <a:spcPts val="1200"/>
              </a:spcBef>
              <a:spcAft>
                <a:spcPts val="1200"/>
              </a:spcAft>
              <a:buNone/>
            </a:pPr>
            <a:r>
              <a:t/>
            </a:r>
            <a:endParaRPr sz="1300"/>
          </a:p>
        </p:txBody>
      </p:sp>
      <p:pic>
        <p:nvPicPr>
          <p:cNvPr id="135" name="Google Shape;135;p22"/>
          <p:cNvPicPr preferRelativeResize="0"/>
          <p:nvPr/>
        </p:nvPicPr>
        <p:blipFill>
          <a:blip r:embed="rId3">
            <a:alphaModFix/>
          </a:blip>
          <a:stretch>
            <a:fillRect/>
          </a:stretch>
        </p:blipFill>
        <p:spPr>
          <a:xfrm>
            <a:off x="259650" y="1738550"/>
            <a:ext cx="2596375" cy="799375"/>
          </a:xfrm>
          <a:prstGeom prst="rect">
            <a:avLst/>
          </a:prstGeom>
          <a:noFill/>
          <a:ln>
            <a:noFill/>
          </a:ln>
        </p:spPr>
      </p:pic>
      <p:pic>
        <p:nvPicPr>
          <p:cNvPr id="136" name="Google Shape;136;p22"/>
          <p:cNvPicPr preferRelativeResize="0"/>
          <p:nvPr/>
        </p:nvPicPr>
        <p:blipFill>
          <a:blip r:embed="rId4">
            <a:alphaModFix/>
          </a:blip>
          <a:stretch>
            <a:fillRect/>
          </a:stretch>
        </p:blipFill>
        <p:spPr>
          <a:xfrm>
            <a:off x="3374100" y="1691925"/>
            <a:ext cx="2172675" cy="892625"/>
          </a:xfrm>
          <a:prstGeom prst="rect">
            <a:avLst/>
          </a:prstGeom>
          <a:noFill/>
          <a:ln>
            <a:noFill/>
          </a:ln>
        </p:spPr>
      </p:pic>
      <p:pic>
        <p:nvPicPr>
          <p:cNvPr id="137" name="Google Shape;137;p22"/>
          <p:cNvPicPr preferRelativeResize="0"/>
          <p:nvPr/>
        </p:nvPicPr>
        <p:blipFill>
          <a:blip r:embed="rId5">
            <a:alphaModFix/>
          </a:blip>
          <a:stretch>
            <a:fillRect/>
          </a:stretch>
        </p:blipFill>
        <p:spPr>
          <a:xfrm>
            <a:off x="6658675" y="1742199"/>
            <a:ext cx="1947043" cy="656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ctrTitle"/>
          </p:nvPr>
        </p:nvSpPr>
        <p:spPr>
          <a:xfrm>
            <a:off x="824100" y="2053800"/>
            <a:ext cx="7495800" cy="10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800"/>
              <a:t>¡Esperamos que os haya gustado!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t>¿Qué es Ionic?</a:t>
            </a:r>
            <a:endParaRPr b="1"/>
          </a:p>
        </p:txBody>
      </p:sp>
      <p:sp>
        <p:nvSpPr>
          <p:cNvPr id="74" name="Google Shape;74;p14"/>
          <p:cNvSpPr txBox="1"/>
          <p:nvPr>
            <p:ph idx="1" type="body"/>
          </p:nvPr>
        </p:nvSpPr>
        <p:spPr>
          <a:xfrm>
            <a:off x="471900" y="1919075"/>
            <a:ext cx="8222100" cy="292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Framework creación aplicaciones móviles híbridas</a:t>
            </a:r>
            <a:endParaRPr/>
          </a:p>
          <a:p>
            <a:pPr indent="-342900" lvl="0" marL="457200" rtl="0" algn="l">
              <a:spcBef>
                <a:spcPts val="0"/>
              </a:spcBef>
              <a:spcAft>
                <a:spcPts val="0"/>
              </a:spcAft>
              <a:buSzPts val="1800"/>
              <a:buChar char="●"/>
            </a:pPr>
            <a:r>
              <a:rPr lang="es"/>
              <a:t>Gratuito y de código abierto</a:t>
            </a:r>
            <a:endParaRPr/>
          </a:p>
          <a:p>
            <a:pPr indent="-342900" lvl="0" marL="457200" rtl="0" algn="l">
              <a:spcBef>
                <a:spcPts val="0"/>
              </a:spcBef>
              <a:spcAft>
                <a:spcPts val="0"/>
              </a:spcAft>
              <a:buSzPts val="1800"/>
              <a:buChar char="●"/>
            </a:pPr>
            <a:r>
              <a:rPr lang="es"/>
              <a:t>Entornos</a:t>
            </a:r>
            <a:endParaRPr/>
          </a:p>
          <a:p>
            <a:pPr indent="-317500" lvl="1" marL="914400" rtl="0" algn="l">
              <a:spcBef>
                <a:spcPts val="0"/>
              </a:spcBef>
              <a:spcAft>
                <a:spcPts val="0"/>
              </a:spcAft>
              <a:buSzPts val="1400"/>
              <a:buChar char="○"/>
            </a:pPr>
            <a:r>
              <a:rPr lang="es"/>
              <a:t>Android</a:t>
            </a:r>
            <a:endParaRPr/>
          </a:p>
          <a:p>
            <a:pPr indent="-317500" lvl="1" marL="914400" rtl="0" algn="l">
              <a:spcBef>
                <a:spcPts val="0"/>
              </a:spcBef>
              <a:spcAft>
                <a:spcPts val="0"/>
              </a:spcAft>
              <a:buSzPts val="1400"/>
              <a:buChar char="○"/>
            </a:pPr>
            <a:r>
              <a:rPr lang="es"/>
              <a:t>IOS</a:t>
            </a:r>
            <a:endParaRPr/>
          </a:p>
          <a:p>
            <a:pPr indent="-317500" lvl="1" marL="914400" rtl="0" algn="l">
              <a:spcBef>
                <a:spcPts val="0"/>
              </a:spcBef>
              <a:spcAft>
                <a:spcPts val="0"/>
              </a:spcAft>
              <a:buSzPts val="1400"/>
              <a:buChar char="○"/>
            </a:pPr>
            <a:r>
              <a:rPr lang="es"/>
              <a:t>Web</a:t>
            </a:r>
            <a:endParaRPr/>
          </a:p>
          <a:p>
            <a:pPr indent="-342900" lvl="0" marL="457200" rtl="0" algn="l">
              <a:spcBef>
                <a:spcPts val="0"/>
              </a:spcBef>
              <a:spcAft>
                <a:spcPts val="0"/>
              </a:spcAft>
              <a:buSzPts val="1800"/>
              <a:buChar char="●"/>
            </a:pPr>
            <a:r>
              <a:rPr lang="es"/>
              <a:t>Compatibilidad</a:t>
            </a:r>
            <a:endParaRPr/>
          </a:p>
          <a:p>
            <a:pPr indent="-317500" lvl="1" marL="914400" rtl="0" algn="l">
              <a:spcBef>
                <a:spcPts val="0"/>
              </a:spcBef>
              <a:spcAft>
                <a:spcPts val="0"/>
              </a:spcAft>
              <a:buSzPts val="1400"/>
              <a:buChar char="○"/>
            </a:pPr>
            <a:r>
              <a:rPr lang="es"/>
              <a:t>Angular</a:t>
            </a:r>
            <a:endParaRPr/>
          </a:p>
          <a:p>
            <a:pPr indent="-317500" lvl="1" marL="914400" rtl="0" algn="l">
              <a:spcBef>
                <a:spcPts val="0"/>
              </a:spcBef>
              <a:spcAft>
                <a:spcPts val="0"/>
              </a:spcAft>
              <a:buSzPts val="1400"/>
              <a:buChar char="○"/>
            </a:pPr>
            <a:r>
              <a:rPr lang="es"/>
              <a:t>React</a:t>
            </a:r>
            <a:endParaRPr/>
          </a:p>
          <a:p>
            <a:pPr indent="-317500" lvl="1" marL="914400" rtl="0" algn="l">
              <a:spcBef>
                <a:spcPts val="0"/>
              </a:spcBef>
              <a:spcAft>
                <a:spcPts val="0"/>
              </a:spcAft>
              <a:buSzPts val="1400"/>
              <a:buChar char="○"/>
            </a:pPr>
            <a:r>
              <a:rPr lang="es"/>
              <a:t>Vue</a:t>
            </a:r>
            <a:endParaRPr/>
          </a:p>
        </p:txBody>
      </p:sp>
      <p:pic>
        <p:nvPicPr>
          <p:cNvPr id="75" name="Google Shape;75;p14"/>
          <p:cNvPicPr preferRelativeResize="0"/>
          <p:nvPr/>
        </p:nvPicPr>
        <p:blipFill>
          <a:blip r:embed="rId3">
            <a:alphaModFix/>
          </a:blip>
          <a:stretch>
            <a:fillRect/>
          </a:stretch>
        </p:blipFill>
        <p:spPr>
          <a:xfrm>
            <a:off x="2742500" y="2775275"/>
            <a:ext cx="588376" cy="392251"/>
          </a:xfrm>
          <a:prstGeom prst="rect">
            <a:avLst/>
          </a:prstGeom>
          <a:noFill/>
          <a:ln>
            <a:noFill/>
          </a:ln>
        </p:spPr>
      </p:pic>
      <p:pic>
        <p:nvPicPr>
          <p:cNvPr id="76" name="Google Shape;76;p14"/>
          <p:cNvPicPr preferRelativeResize="0"/>
          <p:nvPr/>
        </p:nvPicPr>
        <p:blipFill>
          <a:blip r:embed="rId4">
            <a:alphaModFix/>
          </a:blip>
          <a:stretch>
            <a:fillRect/>
          </a:stretch>
        </p:blipFill>
        <p:spPr>
          <a:xfrm>
            <a:off x="3985450" y="2775285"/>
            <a:ext cx="847396" cy="392250"/>
          </a:xfrm>
          <a:prstGeom prst="rect">
            <a:avLst/>
          </a:prstGeom>
          <a:noFill/>
          <a:ln>
            <a:noFill/>
          </a:ln>
        </p:spPr>
      </p:pic>
      <p:pic>
        <p:nvPicPr>
          <p:cNvPr id="77" name="Google Shape;77;p14"/>
          <p:cNvPicPr preferRelativeResize="0"/>
          <p:nvPr/>
        </p:nvPicPr>
        <p:blipFill>
          <a:blip r:embed="rId5">
            <a:alphaModFix/>
          </a:blip>
          <a:stretch>
            <a:fillRect/>
          </a:stretch>
        </p:blipFill>
        <p:spPr>
          <a:xfrm>
            <a:off x="3330874" y="3209750"/>
            <a:ext cx="732125" cy="487899"/>
          </a:xfrm>
          <a:prstGeom prst="rect">
            <a:avLst/>
          </a:prstGeom>
          <a:noFill/>
          <a:ln>
            <a:noFill/>
          </a:ln>
        </p:spPr>
      </p:pic>
      <p:pic>
        <p:nvPicPr>
          <p:cNvPr id="78" name="Google Shape;78;p14"/>
          <p:cNvPicPr preferRelativeResize="0"/>
          <p:nvPr/>
        </p:nvPicPr>
        <p:blipFill>
          <a:blip r:embed="rId6">
            <a:alphaModFix/>
          </a:blip>
          <a:stretch>
            <a:fillRect/>
          </a:stretch>
        </p:blipFill>
        <p:spPr>
          <a:xfrm>
            <a:off x="2742498" y="4024950"/>
            <a:ext cx="732125" cy="385333"/>
          </a:xfrm>
          <a:prstGeom prst="rect">
            <a:avLst/>
          </a:prstGeom>
          <a:noFill/>
          <a:ln>
            <a:noFill/>
          </a:ln>
        </p:spPr>
      </p:pic>
      <p:pic>
        <p:nvPicPr>
          <p:cNvPr id="79" name="Google Shape;79;p14"/>
          <p:cNvPicPr preferRelativeResize="0"/>
          <p:nvPr/>
        </p:nvPicPr>
        <p:blipFill>
          <a:blip r:embed="rId7">
            <a:alphaModFix/>
          </a:blip>
          <a:stretch>
            <a:fillRect/>
          </a:stretch>
        </p:blipFill>
        <p:spPr>
          <a:xfrm>
            <a:off x="3669475" y="4436375"/>
            <a:ext cx="707820" cy="392250"/>
          </a:xfrm>
          <a:prstGeom prst="rect">
            <a:avLst/>
          </a:prstGeom>
          <a:noFill/>
          <a:ln>
            <a:noFill/>
          </a:ln>
        </p:spPr>
      </p:pic>
      <p:pic>
        <p:nvPicPr>
          <p:cNvPr id="80" name="Google Shape;80;p14"/>
          <p:cNvPicPr preferRelativeResize="0"/>
          <p:nvPr/>
        </p:nvPicPr>
        <p:blipFill>
          <a:blip r:embed="rId8">
            <a:alphaModFix/>
          </a:blip>
          <a:stretch>
            <a:fillRect/>
          </a:stretch>
        </p:blipFill>
        <p:spPr>
          <a:xfrm>
            <a:off x="4468376" y="3973658"/>
            <a:ext cx="798354" cy="48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Características</a:t>
            </a:r>
            <a:endParaRPr/>
          </a:p>
        </p:txBody>
      </p:sp>
      <p:sp>
        <p:nvSpPr>
          <p:cNvPr id="86" name="Google Shape;86;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Desarrollar y desplegar aplicaciones híbridas</a:t>
            </a:r>
            <a:endParaRPr/>
          </a:p>
          <a:p>
            <a:pPr indent="-342900" lvl="0" marL="457200" rtl="0" algn="l">
              <a:spcBef>
                <a:spcPts val="0"/>
              </a:spcBef>
              <a:spcAft>
                <a:spcPts val="0"/>
              </a:spcAft>
              <a:buSzPts val="1800"/>
              <a:buChar char="●"/>
            </a:pPr>
            <a:r>
              <a:rPr lang="es"/>
              <a:t>Diseño y desarrollo sencillo, intuitivo y funcional</a:t>
            </a:r>
            <a:endParaRPr/>
          </a:p>
          <a:p>
            <a:pPr indent="-342900" lvl="0" marL="457200" rtl="0" algn="l">
              <a:spcBef>
                <a:spcPts val="0"/>
              </a:spcBef>
              <a:spcAft>
                <a:spcPts val="0"/>
              </a:spcAft>
              <a:buSzPts val="1800"/>
              <a:buChar char="●"/>
            </a:pPr>
            <a:r>
              <a:rPr lang="es"/>
              <a:t>Construido en base</a:t>
            </a:r>
            <a:endParaRPr/>
          </a:p>
          <a:p>
            <a:pPr indent="-317500" lvl="1" marL="914400" rtl="0" algn="l">
              <a:spcBef>
                <a:spcPts val="0"/>
              </a:spcBef>
              <a:spcAft>
                <a:spcPts val="0"/>
              </a:spcAft>
              <a:buSzPts val="1400"/>
              <a:buChar char="○"/>
            </a:pPr>
            <a:r>
              <a:rPr lang="es"/>
              <a:t>HTML</a:t>
            </a:r>
            <a:endParaRPr/>
          </a:p>
          <a:p>
            <a:pPr indent="-317500" lvl="1" marL="914400" rtl="0" algn="l">
              <a:spcBef>
                <a:spcPts val="0"/>
              </a:spcBef>
              <a:spcAft>
                <a:spcPts val="0"/>
              </a:spcAft>
              <a:buSzPts val="1400"/>
              <a:buChar char="○"/>
            </a:pPr>
            <a:r>
              <a:rPr lang="es"/>
              <a:t>CSS</a:t>
            </a:r>
            <a:endParaRPr/>
          </a:p>
          <a:p>
            <a:pPr indent="-317500" lvl="1" marL="914400" rtl="0" algn="l">
              <a:spcBef>
                <a:spcPts val="0"/>
              </a:spcBef>
              <a:spcAft>
                <a:spcPts val="0"/>
              </a:spcAft>
              <a:buSzPts val="1400"/>
              <a:buChar char="○"/>
            </a:pPr>
            <a:r>
              <a:rPr lang="es"/>
              <a:t>JavaScript</a:t>
            </a:r>
            <a:endParaRPr/>
          </a:p>
          <a:p>
            <a:pPr indent="-342900" lvl="0" marL="457200" rtl="0" algn="l">
              <a:spcBef>
                <a:spcPts val="0"/>
              </a:spcBef>
              <a:spcAft>
                <a:spcPts val="0"/>
              </a:spcAft>
              <a:buSzPts val="1800"/>
              <a:buChar char="●"/>
            </a:pPr>
            <a:r>
              <a:rPr lang="es"/>
              <a:t>Compatibilidad completa frontend</a:t>
            </a:r>
            <a:endParaRPr/>
          </a:p>
          <a:p>
            <a:pPr indent="-317500" lvl="1" marL="914400" rtl="0" algn="l">
              <a:spcBef>
                <a:spcPts val="0"/>
              </a:spcBef>
              <a:spcAft>
                <a:spcPts val="0"/>
              </a:spcAft>
              <a:buSzPts val="1400"/>
              <a:buChar char="○"/>
            </a:pPr>
            <a:r>
              <a:rPr lang="es"/>
              <a:t>Angular</a:t>
            </a:r>
            <a:endParaRPr/>
          </a:p>
          <a:p>
            <a:pPr indent="-317500" lvl="1" marL="914400" rtl="0" algn="l">
              <a:spcBef>
                <a:spcPts val="0"/>
              </a:spcBef>
              <a:spcAft>
                <a:spcPts val="0"/>
              </a:spcAft>
              <a:buSzPts val="1400"/>
              <a:buChar char="○"/>
            </a:pPr>
            <a:r>
              <a:rPr lang="es"/>
              <a:t>Vue</a:t>
            </a:r>
            <a:endParaRPr/>
          </a:p>
          <a:p>
            <a:pPr indent="-317500" lvl="1" marL="914400" rtl="0" algn="l">
              <a:spcBef>
                <a:spcPts val="0"/>
              </a:spcBef>
              <a:spcAft>
                <a:spcPts val="0"/>
              </a:spcAft>
              <a:buSzPts val="1400"/>
              <a:buChar char="○"/>
            </a:pPr>
            <a:r>
              <a:rPr lang="es"/>
              <a:t>React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Componentes UI</a:t>
            </a:r>
            <a:endParaRPr/>
          </a:p>
        </p:txBody>
      </p:sp>
      <p:sp>
        <p:nvSpPr>
          <p:cNvPr id="92" name="Google Shape;92;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Tarjetas </a:t>
            </a:r>
            <a:r>
              <a:rPr lang="es"/>
              <a:t>(ion-cards)</a:t>
            </a:r>
            <a:endParaRPr/>
          </a:p>
          <a:p>
            <a:pPr indent="0" lvl="0" marL="457200" rtl="0" algn="l">
              <a:lnSpc>
                <a:spcPct val="100000"/>
              </a:lnSpc>
              <a:spcBef>
                <a:spcPts val="1200"/>
              </a:spcBef>
              <a:spcAft>
                <a:spcPts val="0"/>
              </a:spcAft>
              <a:buNone/>
            </a:pPr>
            <a:r>
              <a:rPr lang="es"/>
              <a:t>Sirve para mostrar información de</a:t>
            </a:r>
            <a:endParaRPr/>
          </a:p>
          <a:p>
            <a:pPr indent="0" lvl="0" marL="457200" rtl="0" algn="l">
              <a:lnSpc>
                <a:spcPct val="100000"/>
              </a:lnSpc>
              <a:spcBef>
                <a:spcPts val="0"/>
              </a:spcBef>
              <a:spcAft>
                <a:spcPts val="0"/>
              </a:spcAft>
              <a:buNone/>
            </a:pPr>
            <a:r>
              <a:rPr lang="es"/>
              <a:t>una forma más detallada</a:t>
            </a:r>
            <a:endParaRPr/>
          </a:p>
          <a:p>
            <a:pPr indent="0" lvl="0" marL="0" rtl="0" algn="l">
              <a:spcBef>
                <a:spcPts val="0"/>
              </a:spcBef>
              <a:spcAft>
                <a:spcPts val="1200"/>
              </a:spcAft>
              <a:buNone/>
            </a:pPr>
            <a:r>
              <a:rPr lang="es"/>
              <a:t>	</a:t>
            </a:r>
            <a:endParaRPr/>
          </a:p>
        </p:txBody>
      </p:sp>
      <p:pic>
        <p:nvPicPr>
          <p:cNvPr id="93" name="Google Shape;93;p16"/>
          <p:cNvPicPr preferRelativeResize="0"/>
          <p:nvPr/>
        </p:nvPicPr>
        <p:blipFill>
          <a:blip r:embed="rId3">
            <a:alphaModFix/>
          </a:blip>
          <a:stretch>
            <a:fillRect/>
          </a:stretch>
        </p:blipFill>
        <p:spPr>
          <a:xfrm>
            <a:off x="5903600" y="1919075"/>
            <a:ext cx="1806125" cy="3121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Componentes UI</a:t>
            </a:r>
            <a:endParaRPr/>
          </a:p>
        </p:txBody>
      </p:sp>
      <p:sp>
        <p:nvSpPr>
          <p:cNvPr id="99" name="Google Shape;99;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Listas </a:t>
            </a:r>
            <a:r>
              <a:rPr lang="es"/>
              <a:t>(ion-list)</a:t>
            </a:r>
            <a:endParaRPr/>
          </a:p>
          <a:p>
            <a:pPr indent="0" lvl="0" marL="457200" rtl="0" algn="l">
              <a:lnSpc>
                <a:spcPct val="100000"/>
              </a:lnSpc>
              <a:spcBef>
                <a:spcPts val="1200"/>
              </a:spcBef>
              <a:spcAft>
                <a:spcPts val="0"/>
              </a:spcAft>
              <a:buNone/>
            </a:pPr>
            <a:r>
              <a:rPr lang="es"/>
              <a:t>Sirve para listar componentes</a:t>
            </a:r>
            <a:endParaRPr/>
          </a:p>
          <a:p>
            <a:pPr indent="0" lvl="0" marL="457200" rtl="0" algn="l">
              <a:lnSpc>
                <a:spcPct val="100000"/>
              </a:lnSpc>
              <a:spcBef>
                <a:spcPts val="0"/>
              </a:spcBef>
              <a:spcAft>
                <a:spcPts val="0"/>
              </a:spcAft>
              <a:buNone/>
            </a:pPr>
            <a:r>
              <a:rPr lang="es"/>
              <a:t>de una forma clara y organizada</a:t>
            </a:r>
            <a:endParaRPr/>
          </a:p>
          <a:p>
            <a:pPr indent="0" lvl="0" marL="0" rtl="0" algn="l">
              <a:spcBef>
                <a:spcPts val="0"/>
              </a:spcBef>
              <a:spcAft>
                <a:spcPts val="1200"/>
              </a:spcAft>
              <a:buNone/>
            </a:pPr>
            <a:r>
              <a:rPr lang="es"/>
              <a:t>	</a:t>
            </a:r>
            <a:endParaRPr/>
          </a:p>
        </p:txBody>
      </p:sp>
      <p:pic>
        <p:nvPicPr>
          <p:cNvPr id="100" name="Google Shape;100;p17"/>
          <p:cNvPicPr preferRelativeResize="0"/>
          <p:nvPr/>
        </p:nvPicPr>
        <p:blipFill>
          <a:blip r:embed="rId3">
            <a:alphaModFix/>
          </a:blip>
          <a:stretch>
            <a:fillRect/>
          </a:stretch>
        </p:blipFill>
        <p:spPr>
          <a:xfrm>
            <a:off x="6019650" y="1842800"/>
            <a:ext cx="1674075" cy="3144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Componentes UI</a:t>
            </a:r>
            <a:endParaRPr/>
          </a:p>
        </p:txBody>
      </p:sp>
      <p:sp>
        <p:nvSpPr>
          <p:cNvPr id="106" name="Google Shape;106;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Etiquetas</a:t>
            </a:r>
            <a:r>
              <a:rPr lang="es"/>
              <a:t>(ion-tabs)</a:t>
            </a:r>
            <a:endParaRPr/>
          </a:p>
          <a:p>
            <a:pPr indent="0" lvl="0" marL="457200" rtl="0" algn="l">
              <a:lnSpc>
                <a:spcPct val="100000"/>
              </a:lnSpc>
              <a:spcBef>
                <a:spcPts val="1200"/>
              </a:spcBef>
              <a:spcAft>
                <a:spcPts val="0"/>
              </a:spcAft>
              <a:buNone/>
            </a:pPr>
            <a:r>
              <a:rPr lang="es"/>
              <a:t>Sirve para crear una barra de pestañas</a:t>
            </a:r>
            <a:endParaRPr/>
          </a:p>
          <a:p>
            <a:pPr indent="0" lvl="0" marL="457200" rtl="0" algn="l">
              <a:lnSpc>
                <a:spcPct val="100000"/>
              </a:lnSpc>
              <a:spcBef>
                <a:spcPts val="0"/>
              </a:spcBef>
              <a:spcAft>
                <a:spcPts val="0"/>
              </a:spcAft>
              <a:buNone/>
            </a:pPr>
            <a:r>
              <a:rPr lang="es"/>
              <a:t>y habilitar una navegación entre ellas	</a:t>
            </a:r>
            <a:endParaRPr/>
          </a:p>
        </p:txBody>
      </p:sp>
      <p:pic>
        <p:nvPicPr>
          <p:cNvPr id="107" name="Google Shape;107;p18"/>
          <p:cNvPicPr preferRelativeResize="0"/>
          <p:nvPr/>
        </p:nvPicPr>
        <p:blipFill>
          <a:blip r:embed="rId3">
            <a:alphaModFix/>
          </a:blip>
          <a:stretch>
            <a:fillRect/>
          </a:stretch>
        </p:blipFill>
        <p:spPr>
          <a:xfrm>
            <a:off x="5971250" y="1864975"/>
            <a:ext cx="1616425" cy="31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Componentes UI</a:t>
            </a:r>
            <a:endParaRPr/>
          </a:p>
        </p:txBody>
      </p:sp>
      <p:sp>
        <p:nvSpPr>
          <p:cNvPr id="113" name="Google Shape;113;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Alertas </a:t>
            </a:r>
            <a:r>
              <a:rPr lang="es"/>
              <a:t>(ion-alerts)</a:t>
            </a:r>
            <a:endParaRPr/>
          </a:p>
          <a:p>
            <a:pPr indent="0" lvl="0" marL="457200" rtl="0" algn="l">
              <a:lnSpc>
                <a:spcPct val="100000"/>
              </a:lnSpc>
              <a:spcBef>
                <a:spcPts val="1200"/>
              </a:spcBef>
              <a:spcAft>
                <a:spcPts val="0"/>
              </a:spcAft>
              <a:buNone/>
            </a:pPr>
            <a:r>
              <a:rPr lang="es"/>
              <a:t>Sirve para crear una alerta	</a:t>
            </a:r>
            <a:endParaRPr/>
          </a:p>
        </p:txBody>
      </p:sp>
      <p:pic>
        <p:nvPicPr>
          <p:cNvPr id="114" name="Google Shape;114;p19"/>
          <p:cNvPicPr preferRelativeResize="0"/>
          <p:nvPr/>
        </p:nvPicPr>
        <p:blipFill>
          <a:blip r:embed="rId3">
            <a:alphaModFix/>
          </a:blip>
          <a:stretch>
            <a:fillRect/>
          </a:stretch>
        </p:blipFill>
        <p:spPr>
          <a:xfrm>
            <a:off x="5869770" y="1850175"/>
            <a:ext cx="1563950" cy="309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Ventajas</a:t>
            </a:r>
            <a:endParaRPr/>
          </a:p>
        </p:txBody>
      </p:sp>
      <p:sp>
        <p:nvSpPr>
          <p:cNvPr id="120" name="Google Shape;12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s" sz="1500"/>
              <a:t>Con un único código podemos llegar a las plataformas de Android y iOS.</a:t>
            </a:r>
            <a:endParaRPr sz="1500"/>
          </a:p>
          <a:p>
            <a:pPr indent="-323850" lvl="0" marL="457200" rtl="0" algn="l">
              <a:lnSpc>
                <a:spcPct val="150000"/>
              </a:lnSpc>
              <a:spcBef>
                <a:spcPts val="0"/>
              </a:spcBef>
              <a:spcAft>
                <a:spcPts val="0"/>
              </a:spcAft>
              <a:buSzPts val="1500"/>
              <a:buChar char="●"/>
            </a:pPr>
            <a:r>
              <a:rPr lang="es" sz="1500"/>
              <a:t>Aprendizaje y uso sencillos.</a:t>
            </a:r>
            <a:endParaRPr sz="1500"/>
          </a:p>
          <a:p>
            <a:pPr indent="-323850" lvl="0" marL="457200" rtl="0" algn="l">
              <a:lnSpc>
                <a:spcPct val="150000"/>
              </a:lnSpc>
              <a:spcBef>
                <a:spcPts val="0"/>
              </a:spcBef>
              <a:spcAft>
                <a:spcPts val="0"/>
              </a:spcAft>
              <a:buSzPts val="1500"/>
              <a:buChar char="●"/>
            </a:pPr>
            <a:r>
              <a:rPr lang="es" sz="1500"/>
              <a:t>Da soporte a frameworks como Angular, Vue, React.</a:t>
            </a:r>
            <a:endParaRPr sz="1500"/>
          </a:p>
          <a:p>
            <a:pPr indent="-323850" lvl="0" marL="457200" rtl="0" algn="l">
              <a:lnSpc>
                <a:spcPct val="150000"/>
              </a:lnSpc>
              <a:spcBef>
                <a:spcPts val="0"/>
              </a:spcBef>
              <a:spcAft>
                <a:spcPts val="0"/>
              </a:spcAft>
              <a:buSzPts val="1500"/>
              <a:buChar char="●"/>
            </a:pPr>
            <a:r>
              <a:rPr lang="es" sz="1500"/>
              <a:t>Mayor productividad y menores costes de desarrollo.</a:t>
            </a:r>
            <a:endParaRPr sz="1500"/>
          </a:p>
          <a:p>
            <a:pPr indent="-323850" lvl="0" marL="457200" rtl="0" algn="l">
              <a:lnSpc>
                <a:spcPct val="150000"/>
              </a:lnSpc>
              <a:spcBef>
                <a:spcPts val="0"/>
              </a:spcBef>
              <a:spcAft>
                <a:spcPts val="0"/>
              </a:spcAft>
              <a:buSzPts val="1500"/>
              <a:buChar char="●"/>
            </a:pPr>
            <a:r>
              <a:rPr lang="es" sz="1500"/>
              <a:t>Mantenimiento y escalado más sencillo.</a:t>
            </a:r>
            <a:endParaRPr sz="1500"/>
          </a:p>
          <a:p>
            <a:pPr indent="-323850" lvl="0" marL="457200" rtl="0" algn="l">
              <a:lnSpc>
                <a:spcPct val="150000"/>
              </a:lnSpc>
              <a:spcBef>
                <a:spcPts val="0"/>
              </a:spcBef>
              <a:spcAft>
                <a:spcPts val="0"/>
              </a:spcAft>
              <a:buSzPts val="1500"/>
              <a:buChar char="●"/>
            </a:pPr>
            <a:r>
              <a:rPr lang="es" sz="1500"/>
              <a:t>Diseño de interfaces </a:t>
            </a:r>
            <a:r>
              <a:rPr lang="es" sz="1500"/>
              <a:t>rápido</a:t>
            </a:r>
            <a:r>
              <a:rPr lang="es" sz="1500"/>
              <a:t> y sencillo.</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Desventajas</a:t>
            </a:r>
            <a:endParaRPr/>
          </a:p>
        </p:txBody>
      </p:sp>
      <p:sp>
        <p:nvSpPr>
          <p:cNvPr id="126" name="Google Shape;12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s"/>
              <a:t>El rendimiento</a:t>
            </a:r>
            <a:endParaRPr/>
          </a:p>
          <a:p>
            <a:pPr indent="-342900" lvl="0" marL="457200" rtl="0" algn="l">
              <a:lnSpc>
                <a:spcPct val="200000"/>
              </a:lnSpc>
              <a:spcBef>
                <a:spcPts val="0"/>
              </a:spcBef>
              <a:spcAft>
                <a:spcPts val="0"/>
              </a:spcAft>
              <a:buSzPts val="1800"/>
              <a:buChar char="●"/>
            </a:pPr>
            <a:r>
              <a:rPr lang="es"/>
              <a:t>Dificultad de instalación de plugins</a:t>
            </a:r>
            <a:endParaRPr/>
          </a:p>
          <a:p>
            <a:pPr indent="-342900" lvl="0" marL="457200" rtl="0" algn="l">
              <a:lnSpc>
                <a:spcPct val="200000"/>
              </a:lnSpc>
              <a:spcBef>
                <a:spcPts val="0"/>
              </a:spcBef>
              <a:spcAft>
                <a:spcPts val="0"/>
              </a:spcAft>
              <a:buSzPts val="1800"/>
              <a:buChar char="●"/>
            </a:pPr>
            <a:r>
              <a:rPr lang="es"/>
              <a:t>Constante desarrollo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