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 name="Shape 38"/>
        <p:cNvGrpSpPr/>
        <p:nvPr/>
      </p:nvGrpSpPr>
      <p:grpSpPr>
        <a:xfrm>
          <a:off x="0" y="0"/>
          <a:ext cx="0" cy="0"/>
          <a:chOff x="0" y="0"/>
          <a:chExt cx="0" cy="0"/>
        </a:xfrm>
      </p:grpSpPr>
      <p:sp>
        <p:nvSpPr>
          <p:cNvPr id="39" name="Google Shape;39;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 name="Google Shape;4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Google Shape;4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 name="Google Shape;46;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 name="Google Shape;47;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 name="Google Shape;5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 name="Google Shape;6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 name="Google Shape;7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 name="Google Shape;8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ORTADA ESTILO 1">
  <p:cSld name="PORTADA ESTILO 1">
    <p:spTree>
      <p:nvGrpSpPr>
        <p:cNvPr id="11" name="Shape 11"/>
        <p:cNvGrpSpPr/>
        <p:nvPr/>
      </p:nvGrpSpPr>
      <p:grpSpPr>
        <a:xfrm>
          <a:off x="0" y="0"/>
          <a:ext cx="0" cy="0"/>
          <a:chOff x="0" y="0"/>
          <a:chExt cx="0" cy="0"/>
        </a:xfrm>
      </p:grpSpPr>
      <p:pic>
        <p:nvPicPr>
          <p:cNvPr descr="Sin título.png" id="12" name="Google Shape;12;p2"/>
          <p:cNvPicPr preferRelativeResize="0"/>
          <p:nvPr/>
        </p:nvPicPr>
        <p:blipFill rotWithShape="1">
          <a:blip r:embed="rId2">
            <a:alphaModFix/>
          </a:blip>
          <a:srcRect b="0" l="0" r="0" t="0"/>
          <a:stretch/>
        </p:blipFill>
        <p:spPr>
          <a:xfrm>
            <a:off x="-76974" y="0"/>
            <a:ext cx="9269582" cy="515632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ORTADA ESTILO 2">
  <p:cSld name="PORTADA ESTILO 2">
    <p:spTree>
      <p:nvGrpSpPr>
        <p:cNvPr id="30" name="Shape 30"/>
        <p:cNvGrpSpPr/>
        <p:nvPr/>
      </p:nvGrpSpPr>
      <p:grpSpPr>
        <a:xfrm>
          <a:off x="0" y="0"/>
          <a:ext cx="0" cy="0"/>
          <a:chOff x="0" y="0"/>
          <a:chExt cx="0" cy="0"/>
        </a:xfrm>
      </p:grpSpPr>
      <p:pic>
        <p:nvPicPr>
          <p:cNvPr descr="Sin título2.png" id="31" name="Google Shape;31;p11"/>
          <p:cNvPicPr preferRelativeResize="0"/>
          <p:nvPr/>
        </p:nvPicPr>
        <p:blipFill rotWithShape="1">
          <a:blip r:embed="rId2">
            <a:alphaModFix/>
          </a:blip>
          <a:srcRect b="0" l="0" r="0" t="0"/>
          <a:stretch/>
        </p:blipFill>
        <p:spPr>
          <a:xfrm>
            <a:off x="12829" y="0"/>
            <a:ext cx="9144000" cy="5143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ÍTULO ESTILO 1">
  <p:cSld name="CAPÍTULO ESTILO 1">
    <p:spTree>
      <p:nvGrpSpPr>
        <p:cNvPr id="32" name="Shape 32"/>
        <p:cNvGrpSpPr/>
        <p:nvPr/>
      </p:nvGrpSpPr>
      <p:grpSpPr>
        <a:xfrm>
          <a:off x="0" y="0"/>
          <a:ext cx="0" cy="0"/>
          <a:chOff x="0" y="0"/>
          <a:chExt cx="0" cy="0"/>
        </a:xfrm>
      </p:grpSpPr>
      <p:pic>
        <p:nvPicPr>
          <p:cNvPr descr="Sin título4.png" id="33" name="Google Shape;33;p12"/>
          <p:cNvPicPr preferRelativeResize="0"/>
          <p:nvPr/>
        </p:nvPicPr>
        <p:blipFill rotWithShape="1">
          <a:blip r:embed="rId2">
            <a:alphaModFix/>
          </a:blip>
          <a:srcRect b="0" l="0" r="0" t="0"/>
          <a:stretch/>
        </p:blipFill>
        <p:spPr>
          <a:xfrm>
            <a:off x="-76975" y="0"/>
            <a:ext cx="9256753" cy="51435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ÍTULO ESTILO 3">
  <p:cSld name="CAPÍTULO ESTILO 3">
    <p:spTree>
      <p:nvGrpSpPr>
        <p:cNvPr id="34" name="Shape 34"/>
        <p:cNvGrpSpPr/>
        <p:nvPr/>
      </p:nvGrpSpPr>
      <p:grpSpPr>
        <a:xfrm>
          <a:off x="0" y="0"/>
          <a:ext cx="0" cy="0"/>
          <a:chOff x="0" y="0"/>
          <a:chExt cx="0" cy="0"/>
        </a:xfrm>
      </p:grpSpPr>
      <p:pic>
        <p:nvPicPr>
          <p:cNvPr descr="Sin título9.png" id="35" name="Google Shape;35;p13"/>
          <p:cNvPicPr preferRelativeResize="0"/>
          <p:nvPr/>
        </p:nvPicPr>
        <p:blipFill rotWithShape="1">
          <a:blip r:embed="rId2">
            <a:alphaModFix/>
          </a:blip>
          <a:srcRect b="0" l="0" r="0" t="0"/>
          <a:stretch/>
        </p:blipFill>
        <p:spPr>
          <a:xfrm>
            <a:off x="-89803" y="0"/>
            <a:ext cx="9269582" cy="5143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INAL">
  <p:cSld name="FINAL">
    <p:spTree>
      <p:nvGrpSpPr>
        <p:cNvPr id="36" name="Shape 36"/>
        <p:cNvGrpSpPr/>
        <p:nvPr/>
      </p:nvGrpSpPr>
      <p:grpSpPr>
        <a:xfrm>
          <a:off x="0" y="0"/>
          <a:ext cx="0" cy="0"/>
          <a:chOff x="0" y="0"/>
          <a:chExt cx="0" cy="0"/>
        </a:xfrm>
      </p:grpSpPr>
      <p:pic>
        <p:nvPicPr>
          <p:cNvPr descr="Sin título11.png" id="37" name="Google Shape;37;p14"/>
          <p:cNvPicPr preferRelativeResize="0"/>
          <p:nvPr/>
        </p:nvPicPr>
        <p:blipFill rotWithShape="1">
          <a:blip r:embed="rId2">
            <a:alphaModFix/>
          </a:blip>
          <a:srcRect b="0" l="0" r="0" t="0"/>
          <a:stretch/>
        </p:blipFill>
        <p:spPr>
          <a:xfrm>
            <a:off x="-89804" y="0"/>
            <a:ext cx="9256753"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SQUEMA GENERAL">
  <p:cSld name="ESQUEMA GENERAL">
    <p:spTree>
      <p:nvGrpSpPr>
        <p:cNvPr id="13" name="Shape 13"/>
        <p:cNvGrpSpPr/>
        <p:nvPr/>
      </p:nvGrpSpPr>
      <p:grpSpPr>
        <a:xfrm>
          <a:off x="0" y="0"/>
          <a:ext cx="0" cy="0"/>
          <a:chOff x="0" y="0"/>
          <a:chExt cx="0" cy="0"/>
        </a:xfrm>
      </p:grpSpPr>
      <p:pic>
        <p:nvPicPr>
          <p:cNvPr descr="Sin título3.png" id="14" name="Google Shape;14;p3"/>
          <p:cNvPicPr preferRelativeResize="0"/>
          <p:nvPr/>
        </p:nvPicPr>
        <p:blipFill rotWithShape="1">
          <a:blip r:embed="rId2">
            <a:alphaModFix/>
          </a:blip>
          <a:srcRect b="0" l="0" r="0" t="0"/>
          <a:stretch/>
        </p:blipFill>
        <p:spPr>
          <a:xfrm>
            <a:off x="0" y="0"/>
            <a:ext cx="9166949"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CIÓN1">
  <p:cSld name="SECCIÓN1">
    <p:spTree>
      <p:nvGrpSpPr>
        <p:cNvPr id="15" name="Shape 15"/>
        <p:cNvGrpSpPr/>
        <p:nvPr/>
      </p:nvGrpSpPr>
      <p:grpSpPr>
        <a:xfrm>
          <a:off x="0" y="0"/>
          <a:ext cx="0" cy="0"/>
          <a:chOff x="0" y="0"/>
          <a:chExt cx="0" cy="0"/>
        </a:xfrm>
      </p:grpSpPr>
      <p:pic>
        <p:nvPicPr>
          <p:cNvPr descr="Sin título5.png" id="16" name="Google Shape;16;p4"/>
          <p:cNvPicPr preferRelativeResize="0"/>
          <p:nvPr/>
        </p:nvPicPr>
        <p:blipFill rotWithShape="1">
          <a:blip r:embed="rId2">
            <a:alphaModFix/>
          </a:blip>
          <a:srcRect b="0" l="0" r="0" t="0"/>
          <a:stretch/>
        </p:blipFill>
        <p:spPr>
          <a:xfrm>
            <a:off x="0" y="0"/>
            <a:ext cx="9169658"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SQUEMA GRAL 2">
  <p:cSld name="ESQUEMA GRAL 2">
    <p:spTree>
      <p:nvGrpSpPr>
        <p:cNvPr id="17" name="Shape 17"/>
        <p:cNvGrpSpPr/>
        <p:nvPr/>
      </p:nvGrpSpPr>
      <p:grpSpPr>
        <a:xfrm>
          <a:off x="0" y="0"/>
          <a:ext cx="0" cy="0"/>
          <a:chOff x="0" y="0"/>
          <a:chExt cx="0" cy="0"/>
        </a:xfrm>
      </p:grpSpPr>
      <p:pic>
        <p:nvPicPr>
          <p:cNvPr descr="Sin título6.png" id="18" name="Google Shape;18;p5"/>
          <p:cNvPicPr preferRelativeResize="0"/>
          <p:nvPr/>
        </p:nvPicPr>
        <p:blipFill rotWithShape="1">
          <a:blip r:embed="rId2">
            <a:alphaModFix/>
          </a:blip>
          <a:srcRect b="0" l="0" r="0" t="0"/>
          <a:stretch/>
        </p:blipFill>
        <p:spPr>
          <a:xfrm>
            <a:off x="-89804" y="0"/>
            <a:ext cx="9269583"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SQUEMA GRAL 2A">
  <p:cSld name="ESQUEMA GRAL 2A">
    <p:spTree>
      <p:nvGrpSpPr>
        <p:cNvPr id="19" name="Shape 19"/>
        <p:cNvGrpSpPr/>
        <p:nvPr/>
      </p:nvGrpSpPr>
      <p:grpSpPr>
        <a:xfrm>
          <a:off x="0" y="0"/>
          <a:ext cx="0" cy="0"/>
          <a:chOff x="0" y="0"/>
          <a:chExt cx="0" cy="0"/>
        </a:xfrm>
      </p:grpSpPr>
      <p:pic>
        <p:nvPicPr>
          <p:cNvPr descr="Template_PPT_Mesa de trabajo 24 copia 2.png" id="20" name="Google Shape;20;p6"/>
          <p:cNvPicPr preferRelativeResize="0"/>
          <p:nvPr/>
        </p:nvPicPr>
        <p:blipFill rotWithShape="1">
          <a:blip r:embed="rId2">
            <a:alphaModFix/>
          </a:blip>
          <a:srcRect b="0" l="0" r="0" t="0"/>
          <a:stretch/>
        </p:blipFill>
        <p:spPr>
          <a:xfrm>
            <a:off x="0" y="0"/>
            <a:ext cx="9138451"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CIÓN2">
  <p:cSld name="SECCIÓN2">
    <p:spTree>
      <p:nvGrpSpPr>
        <p:cNvPr id="21" name="Shape 21"/>
        <p:cNvGrpSpPr/>
        <p:nvPr/>
      </p:nvGrpSpPr>
      <p:grpSpPr>
        <a:xfrm>
          <a:off x="0" y="0"/>
          <a:ext cx="0" cy="0"/>
          <a:chOff x="0" y="0"/>
          <a:chExt cx="0" cy="0"/>
        </a:xfrm>
      </p:grpSpPr>
      <p:pic>
        <p:nvPicPr>
          <p:cNvPr descr="Sin título8.png" id="22" name="Google Shape;22;p7"/>
          <p:cNvPicPr preferRelativeResize="0"/>
          <p:nvPr/>
        </p:nvPicPr>
        <p:blipFill rotWithShape="1">
          <a:blip r:embed="rId2">
            <a:alphaModFix/>
          </a:blip>
          <a:srcRect b="0" l="0" r="0" t="0"/>
          <a:stretch/>
        </p:blipFill>
        <p:spPr>
          <a:xfrm>
            <a:off x="-89804" y="0"/>
            <a:ext cx="9256753" cy="5143500"/>
          </a:xfrm>
          <a:prstGeom prst="rect">
            <a:avLst/>
          </a:prstGeom>
          <a:noFill/>
          <a:ln>
            <a:noFill/>
          </a:ln>
        </p:spPr>
      </p:pic>
      <p:sp>
        <p:nvSpPr>
          <p:cNvPr id="23" name="Google Shape;23;p7"/>
          <p:cNvSpPr txBox="1"/>
          <p:nvPr/>
        </p:nvSpPr>
        <p:spPr>
          <a:xfrm>
            <a:off x="-3091833" y="-936348"/>
            <a:ext cx="91440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t/>
            </a:r>
            <a:endParaRPr b="1" i="0" sz="8000" u="none" cap="none" strike="noStrike">
              <a:solidFill>
                <a:srgbClr val="92D05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SQUEMA GRAL 2B">
  <p:cSld name="ESQUEMA GRAL 2B">
    <p:spTree>
      <p:nvGrpSpPr>
        <p:cNvPr id="24" name="Shape 24"/>
        <p:cNvGrpSpPr/>
        <p:nvPr/>
      </p:nvGrpSpPr>
      <p:grpSpPr>
        <a:xfrm>
          <a:off x="0" y="0"/>
          <a:ext cx="0" cy="0"/>
          <a:chOff x="0" y="0"/>
          <a:chExt cx="0" cy="0"/>
        </a:xfrm>
      </p:grpSpPr>
      <p:pic>
        <p:nvPicPr>
          <p:cNvPr descr="Template_PPT_Mesa de trabajo 24 copia 3.png" id="25" name="Google Shape;25;p8"/>
          <p:cNvPicPr preferRelativeResize="0"/>
          <p:nvPr/>
        </p:nvPicPr>
        <p:blipFill rotWithShape="1">
          <a:blip r:embed="rId2">
            <a:alphaModFix/>
          </a:blip>
          <a:srcRect b="0" l="0" r="0" t="0"/>
          <a:stretch/>
        </p:blipFill>
        <p:spPr>
          <a:xfrm>
            <a:off x="0" y="0"/>
            <a:ext cx="9138451"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CIÓN ESTILO 3">
  <p:cSld name="SECCIÓN ESTILO 3">
    <p:spTree>
      <p:nvGrpSpPr>
        <p:cNvPr id="26" name="Shape 26"/>
        <p:cNvGrpSpPr/>
        <p:nvPr/>
      </p:nvGrpSpPr>
      <p:grpSpPr>
        <a:xfrm>
          <a:off x="0" y="0"/>
          <a:ext cx="0" cy="0"/>
          <a:chOff x="0" y="0"/>
          <a:chExt cx="0" cy="0"/>
        </a:xfrm>
      </p:grpSpPr>
      <p:pic>
        <p:nvPicPr>
          <p:cNvPr descr="Sin título10.png" id="27" name="Google Shape;27;p9"/>
          <p:cNvPicPr preferRelativeResize="0"/>
          <p:nvPr/>
        </p:nvPicPr>
        <p:blipFill rotWithShape="1">
          <a:blip r:embed="rId2">
            <a:alphaModFix/>
          </a:blip>
          <a:srcRect b="0" l="0" r="0" t="0"/>
          <a:stretch/>
        </p:blipFill>
        <p:spPr>
          <a:xfrm>
            <a:off x="-89804" y="0"/>
            <a:ext cx="9256753" cy="5143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ÍTULO ESTILO 2">
  <p:cSld name="CAPÍTULO ESTILO 2">
    <p:spTree>
      <p:nvGrpSpPr>
        <p:cNvPr id="28" name="Shape 28"/>
        <p:cNvGrpSpPr/>
        <p:nvPr/>
      </p:nvGrpSpPr>
      <p:grpSpPr>
        <a:xfrm>
          <a:off x="0" y="0"/>
          <a:ext cx="0" cy="0"/>
          <a:chOff x="0" y="0"/>
          <a:chExt cx="0" cy="0"/>
        </a:xfrm>
      </p:grpSpPr>
      <p:pic>
        <p:nvPicPr>
          <p:cNvPr descr="Sin título7.png" id="29" name="Google Shape;29;p10"/>
          <p:cNvPicPr preferRelativeResize="0"/>
          <p:nvPr/>
        </p:nvPicPr>
        <p:blipFill rotWithShape="1">
          <a:blip r:embed="rId2">
            <a:alphaModFix/>
          </a:blip>
          <a:srcRect b="0" l="0" r="0" t="0"/>
          <a:stretch/>
        </p:blipFill>
        <p:spPr>
          <a:xfrm>
            <a:off x="1" y="0"/>
            <a:ext cx="9179778"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7650702" y="4751012"/>
            <a:ext cx="1493298" cy="392488"/>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r>
              <a:rPr b="1" i="0" lang="es-ES" sz="800" u="none" cap="none" strike="noStrike">
                <a:solidFill>
                  <a:srgbClr val="7F7F7F"/>
                </a:solidFill>
                <a:latin typeface="Calibri"/>
                <a:ea typeface="Calibri"/>
                <a:cs typeface="Calibri"/>
                <a:sym typeface="Calibri"/>
              </a:rPr>
              <a:t>GC-F-004 V.01</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2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6.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3.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3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35.png"/><Relationship Id="rId4" Type="http://schemas.openxmlformats.org/officeDocument/2006/relationships/image" Target="../media/image20.png"/><Relationship Id="rId5" Type="http://schemas.openxmlformats.org/officeDocument/2006/relationships/image" Target="../media/image16.png"/><Relationship Id="rId6"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 name="Shape 41"/>
        <p:cNvGrpSpPr/>
        <p:nvPr/>
      </p:nvGrpSpPr>
      <p:grpSpPr>
        <a:xfrm>
          <a:off x="0" y="0"/>
          <a:ext cx="0" cy="0"/>
          <a:chOff x="0" y="0"/>
          <a:chExt cx="0" cy="0"/>
        </a:xfrm>
      </p:grpSpPr>
      <p:sp>
        <p:nvSpPr>
          <p:cNvPr id="42" name="Google Shape;42;p15"/>
          <p:cNvSpPr txBox="1"/>
          <p:nvPr/>
        </p:nvSpPr>
        <p:spPr>
          <a:xfrm>
            <a:off x="779893" y="2231554"/>
            <a:ext cx="4432422"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s-ES" sz="2800" u="none" cap="none" strike="noStrike">
                <a:solidFill>
                  <a:schemeClr val="lt1"/>
                </a:solidFill>
                <a:latin typeface="Calibri"/>
                <a:ea typeface="Calibri"/>
                <a:cs typeface="Calibri"/>
                <a:sym typeface="Calibri"/>
              </a:rPr>
              <a:t>TecSisLine</a:t>
            </a:r>
            <a:endParaRPr b="1" i="0" sz="2800" u="none" cap="none" strike="noStrike">
              <a:solidFill>
                <a:schemeClr val="lt1"/>
              </a:solidFill>
              <a:latin typeface="Calibri"/>
              <a:ea typeface="Calibri"/>
              <a:cs typeface="Calibri"/>
              <a:sym typeface="Calibri"/>
            </a:endParaRPr>
          </a:p>
        </p:txBody>
      </p:sp>
      <p:sp>
        <p:nvSpPr>
          <p:cNvPr id="43" name="Google Shape;43;p15"/>
          <p:cNvSpPr txBox="1"/>
          <p:nvPr/>
        </p:nvSpPr>
        <p:spPr>
          <a:xfrm>
            <a:off x="779893" y="2868753"/>
            <a:ext cx="370789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s-ES" sz="1800" u="none" cap="none" strike="noStrike">
                <a:solidFill>
                  <a:srgbClr val="ACC42D"/>
                </a:solidFill>
                <a:latin typeface="Calibri"/>
                <a:ea typeface="Calibri"/>
                <a:cs typeface="Calibri"/>
                <a:sym typeface="Calibri"/>
              </a:rPr>
              <a:t>Plataforma Web</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4"/>
          <p:cNvSpPr txBox="1"/>
          <p:nvPr/>
        </p:nvSpPr>
        <p:spPr>
          <a:xfrm>
            <a:off x="248997" y="278428"/>
            <a:ext cx="3415375"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s-ES" sz="2400" u="none" cap="none" strike="noStrike">
                <a:solidFill>
                  <a:schemeClr val="lt1"/>
                </a:solidFill>
                <a:latin typeface="Calibri"/>
                <a:ea typeface="Calibri"/>
                <a:cs typeface="Calibri"/>
                <a:sym typeface="Calibri"/>
              </a:rPr>
              <a:t>Cuadros de Casos de Uso</a:t>
            </a:r>
            <a:endParaRPr b="0" i="0" sz="1400" u="none" cap="none" strike="noStrike">
              <a:solidFill>
                <a:srgbClr val="000000"/>
              </a:solidFill>
              <a:latin typeface="Arial"/>
              <a:ea typeface="Arial"/>
              <a:cs typeface="Arial"/>
              <a:sym typeface="Arial"/>
            </a:endParaRPr>
          </a:p>
        </p:txBody>
      </p:sp>
      <p:pic>
        <p:nvPicPr>
          <p:cNvPr id="116" name="Google Shape;116;p24"/>
          <p:cNvPicPr preferRelativeResize="0"/>
          <p:nvPr/>
        </p:nvPicPr>
        <p:blipFill rotWithShape="1">
          <a:blip r:embed="rId3">
            <a:alphaModFix/>
          </a:blip>
          <a:srcRect b="0" l="0" r="0" t="0"/>
          <a:stretch/>
        </p:blipFill>
        <p:spPr>
          <a:xfrm>
            <a:off x="1591415" y="1151467"/>
            <a:ext cx="4714875" cy="291253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5"/>
          <p:cNvSpPr txBox="1"/>
          <p:nvPr/>
        </p:nvSpPr>
        <p:spPr>
          <a:xfrm>
            <a:off x="398011" y="1843068"/>
            <a:ext cx="2494202"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s-ES" sz="2400" u="none" cap="none" strike="noStrike">
                <a:solidFill>
                  <a:schemeClr val="lt1"/>
                </a:solidFill>
                <a:latin typeface="Calibri"/>
                <a:ea typeface="Calibri"/>
                <a:cs typeface="Calibri"/>
                <a:sym typeface="Calibri"/>
              </a:rPr>
              <a:t>Diagrama Casos de Uso</a:t>
            </a:r>
            <a:endParaRPr b="0" i="0" sz="1400" u="none" cap="none" strike="noStrike">
              <a:solidFill>
                <a:srgbClr val="000000"/>
              </a:solidFill>
              <a:latin typeface="Arial"/>
              <a:ea typeface="Arial"/>
              <a:cs typeface="Arial"/>
              <a:sym typeface="Arial"/>
            </a:endParaRPr>
          </a:p>
        </p:txBody>
      </p:sp>
      <p:pic>
        <p:nvPicPr>
          <p:cNvPr id="122" name="Google Shape;122;p25"/>
          <p:cNvPicPr preferRelativeResize="0"/>
          <p:nvPr/>
        </p:nvPicPr>
        <p:blipFill rotWithShape="1">
          <a:blip r:embed="rId3">
            <a:alphaModFix/>
          </a:blip>
          <a:srcRect b="0" l="0" r="0" t="0"/>
          <a:stretch/>
        </p:blipFill>
        <p:spPr>
          <a:xfrm>
            <a:off x="3607911" y="0"/>
            <a:ext cx="5440722"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6"/>
          <p:cNvSpPr txBox="1"/>
          <p:nvPr/>
        </p:nvSpPr>
        <p:spPr>
          <a:xfrm>
            <a:off x="866622" y="280353"/>
            <a:ext cx="2591262"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s-ES" sz="2000" u="none" cap="none" strike="noStrike">
                <a:solidFill>
                  <a:srgbClr val="E8E6E8"/>
                </a:solidFill>
                <a:latin typeface="Calibri"/>
                <a:ea typeface="Calibri"/>
                <a:cs typeface="Calibri"/>
                <a:sym typeface="Calibri"/>
              </a:rPr>
              <a:t>BPMN</a:t>
            </a:r>
            <a:endParaRPr b="0" i="0" sz="1400" u="none" cap="none" strike="noStrike">
              <a:solidFill>
                <a:srgbClr val="000000"/>
              </a:solidFill>
              <a:latin typeface="Arial"/>
              <a:ea typeface="Arial"/>
              <a:cs typeface="Arial"/>
              <a:sym typeface="Arial"/>
            </a:endParaRPr>
          </a:p>
        </p:txBody>
      </p:sp>
      <p:pic>
        <p:nvPicPr>
          <p:cNvPr id="128" name="Google Shape;128;p26"/>
          <p:cNvPicPr preferRelativeResize="0"/>
          <p:nvPr/>
        </p:nvPicPr>
        <p:blipFill rotWithShape="1">
          <a:blip r:embed="rId3">
            <a:alphaModFix/>
          </a:blip>
          <a:srcRect b="13292" l="1323" r="1323" t="1964"/>
          <a:stretch/>
        </p:blipFill>
        <p:spPr>
          <a:xfrm>
            <a:off x="297319" y="964888"/>
            <a:ext cx="8801801" cy="416884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7"/>
          <p:cNvSpPr txBox="1"/>
          <p:nvPr/>
        </p:nvSpPr>
        <p:spPr>
          <a:xfrm>
            <a:off x="866622" y="280353"/>
            <a:ext cx="2591262"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s-ES" sz="2000" u="none" cap="none" strike="noStrike">
                <a:solidFill>
                  <a:srgbClr val="E8E6E8"/>
                </a:solidFill>
                <a:latin typeface="Calibri"/>
                <a:ea typeface="Calibri"/>
                <a:cs typeface="Calibri"/>
                <a:sym typeface="Calibri"/>
              </a:rPr>
              <a:t>BPMN</a:t>
            </a:r>
            <a:endParaRPr b="0" i="0" sz="1400" u="none" cap="none" strike="noStrike">
              <a:solidFill>
                <a:srgbClr val="000000"/>
              </a:solidFill>
              <a:latin typeface="Arial"/>
              <a:ea typeface="Arial"/>
              <a:cs typeface="Arial"/>
              <a:sym typeface="Arial"/>
            </a:endParaRPr>
          </a:p>
        </p:txBody>
      </p:sp>
      <p:pic>
        <p:nvPicPr>
          <p:cNvPr id="134" name="Google Shape;134;p27"/>
          <p:cNvPicPr preferRelativeResize="0"/>
          <p:nvPr/>
        </p:nvPicPr>
        <p:blipFill rotWithShape="1">
          <a:blip r:embed="rId3">
            <a:alphaModFix/>
          </a:blip>
          <a:srcRect b="12748" l="1071" r="931" t="1743"/>
          <a:stretch/>
        </p:blipFill>
        <p:spPr>
          <a:xfrm>
            <a:off x="265111" y="931229"/>
            <a:ext cx="8834010" cy="422654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8"/>
          <p:cNvSpPr txBox="1"/>
          <p:nvPr/>
        </p:nvSpPr>
        <p:spPr>
          <a:xfrm>
            <a:off x="72891" y="1740753"/>
            <a:ext cx="2494202"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s-ES" sz="2400" u="none" cap="none" strike="noStrike">
                <a:solidFill>
                  <a:schemeClr val="lt1"/>
                </a:solidFill>
                <a:latin typeface="Calibri"/>
                <a:ea typeface="Calibri"/>
                <a:cs typeface="Calibri"/>
                <a:sym typeface="Calibri"/>
              </a:rPr>
              <a:t>Diagrama Entidad Relación</a:t>
            </a:r>
            <a:endParaRPr b="0" i="0" sz="1400" u="none" cap="none" strike="noStrike">
              <a:solidFill>
                <a:srgbClr val="000000"/>
              </a:solidFill>
              <a:latin typeface="Arial"/>
              <a:ea typeface="Arial"/>
              <a:cs typeface="Arial"/>
              <a:sym typeface="Arial"/>
            </a:endParaRPr>
          </a:p>
        </p:txBody>
      </p:sp>
      <p:pic>
        <p:nvPicPr>
          <p:cNvPr id="140" name="Google Shape;140;p28"/>
          <p:cNvPicPr preferRelativeResize="0"/>
          <p:nvPr/>
        </p:nvPicPr>
        <p:blipFill rotWithShape="1">
          <a:blip r:embed="rId3">
            <a:alphaModFix/>
          </a:blip>
          <a:srcRect b="0" l="0" r="0" t="0"/>
          <a:stretch/>
        </p:blipFill>
        <p:spPr>
          <a:xfrm>
            <a:off x="2055105" y="0"/>
            <a:ext cx="7016004"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9"/>
          <p:cNvSpPr txBox="1"/>
          <p:nvPr/>
        </p:nvSpPr>
        <p:spPr>
          <a:xfrm>
            <a:off x="866622" y="280353"/>
            <a:ext cx="2591262"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s-ES" sz="2000" u="none" cap="none" strike="noStrike">
                <a:solidFill>
                  <a:srgbClr val="E8E6E8"/>
                </a:solidFill>
                <a:latin typeface="Calibri"/>
                <a:ea typeface="Calibri"/>
                <a:cs typeface="Calibri"/>
                <a:sym typeface="Calibri"/>
              </a:rPr>
              <a:t>Diccionario de Datos</a:t>
            </a:r>
            <a:endParaRPr b="0" i="0" sz="1400" u="none" cap="none" strike="noStrike">
              <a:solidFill>
                <a:srgbClr val="000000"/>
              </a:solidFill>
              <a:latin typeface="Arial"/>
              <a:ea typeface="Arial"/>
              <a:cs typeface="Arial"/>
              <a:sym typeface="Arial"/>
            </a:endParaRPr>
          </a:p>
        </p:txBody>
      </p:sp>
      <p:pic>
        <p:nvPicPr>
          <p:cNvPr id="146" name="Google Shape;146;p29"/>
          <p:cNvPicPr preferRelativeResize="0"/>
          <p:nvPr/>
        </p:nvPicPr>
        <p:blipFill rotWithShape="1">
          <a:blip r:embed="rId3">
            <a:alphaModFix/>
          </a:blip>
          <a:srcRect b="0" l="0" r="0" t="0"/>
          <a:stretch/>
        </p:blipFill>
        <p:spPr>
          <a:xfrm>
            <a:off x="-67056" y="969264"/>
            <a:ext cx="9144000" cy="401548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id="151" name="Google Shape;151;p30"/>
          <p:cNvPicPr preferRelativeResize="0"/>
          <p:nvPr/>
        </p:nvPicPr>
        <p:blipFill rotWithShape="1">
          <a:blip r:embed="rId3">
            <a:alphaModFix/>
          </a:blip>
          <a:srcRect b="0" l="0" r="0" t="0"/>
          <a:stretch/>
        </p:blipFill>
        <p:spPr>
          <a:xfrm>
            <a:off x="-91440" y="938784"/>
            <a:ext cx="9144000" cy="420471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1"/>
          <p:cNvSpPr/>
          <p:nvPr/>
        </p:nvSpPr>
        <p:spPr>
          <a:xfrm>
            <a:off x="1637937" y="1781770"/>
            <a:ext cx="5555342" cy="156966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600"/>
              <a:buFont typeface="Arial"/>
              <a:buNone/>
            </a:pPr>
            <a:r>
              <a:rPr b="1" i="0" lang="es-ES" sz="9600" u="none" cap="none" strike="noStrike">
                <a:solidFill>
                  <a:schemeClr val="accent1"/>
                </a:solidFill>
                <a:latin typeface="Calibri"/>
                <a:ea typeface="Calibri"/>
                <a:cs typeface="Calibri"/>
                <a:sym typeface="Calibri"/>
              </a:rPr>
              <a:t>GRACIAS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Google Shape;49;p16"/>
          <p:cNvSpPr txBox="1"/>
          <p:nvPr/>
        </p:nvSpPr>
        <p:spPr>
          <a:xfrm>
            <a:off x="821068" y="2603817"/>
            <a:ext cx="91440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t/>
            </a:r>
            <a:endParaRPr b="1" i="0" sz="8000" u="none" cap="none" strike="noStrike">
              <a:solidFill>
                <a:srgbClr val="92D050"/>
              </a:solidFill>
              <a:latin typeface="Calibri"/>
              <a:ea typeface="Calibri"/>
              <a:cs typeface="Calibri"/>
              <a:sym typeface="Calibri"/>
            </a:endParaRPr>
          </a:p>
        </p:txBody>
      </p:sp>
      <p:sp>
        <p:nvSpPr>
          <p:cNvPr id="50" name="Google Shape;50;p16"/>
          <p:cNvSpPr txBox="1"/>
          <p:nvPr/>
        </p:nvSpPr>
        <p:spPr>
          <a:xfrm>
            <a:off x="3014076" y="896183"/>
            <a:ext cx="1977542" cy="424731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s-ES" sz="1600" u="none" cap="none" strike="noStrike">
                <a:solidFill>
                  <a:schemeClr val="lt1"/>
                </a:solidFill>
                <a:latin typeface="Calibri"/>
                <a:ea typeface="Calibri"/>
                <a:cs typeface="Calibri"/>
                <a:sym typeface="Calibri"/>
              </a:rPr>
              <a:t>pequeñas y medianas empresas buscan preservar la vida útil de sus equipos de cómputo, nosotros ofrecemos el servicio de mantenimiento correctivo que incluye un paquete de actividades que optimizarán el funcionamiento de su pc. a un precio cómodo y asequible.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br>
              <a:rPr b="0" i="0" lang="es-ES" sz="2400" u="none" cap="none" strike="noStrike">
                <a:solidFill>
                  <a:schemeClr val="dk1"/>
                </a:solidFill>
                <a:latin typeface="Calibri"/>
                <a:ea typeface="Calibri"/>
                <a:cs typeface="Calibri"/>
                <a:sym typeface="Calibri"/>
              </a:rPr>
            </a:br>
            <a:endParaRPr b="1" i="0" sz="2200" u="none" cap="none" strike="noStrike">
              <a:solidFill>
                <a:schemeClr val="lt1"/>
              </a:solidFill>
              <a:latin typeface="Calibri"/>
              <a:ea typeface="Calibri"/>
              <a:cs typeface="Calibri"/>
              <a:sym typeface="Calibri"/>
            </a:endParaRPr>
          </a:p>
        </p:txBody>
      </p:sp>
      <p:sp>
        <p:nvSpPr>
          <p:cNvPr id="51" name="Google Shape;51;p16"/>
          <p:cNvSpPr txBox="1"/>
          <p:nvPr/>
        </p:nvSpPr>
        <p:spPr>
          <a:xfrm>
            <a:off x="214991" y="277462"/>
            <a:ext cx="2094716" cy="35394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1" i="0" lang="es-ES" sz="2200" u="none" cap="none" strike="noStrike">
                <a:solidFill>
                  <a:schemeClr val="lt1"/>
                </a:solidFill>
                <a:latin typeface="Calibri"/>
                <a:ea typeface="Calibri"/>
                <a:cs typeface="Calibri"/>
                <a:sym typeface="Calibri"/>
              </a:rPr>
              <a:t>Idea De Proyecto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Nos encargamos de sus equipos de cómputo realizando un mantenimiento oportuno y así evitar que se detenga su producción por daños o desconfiguraciones.</a:t>
            </a:r>
            <a:endParaRPr b="1" i="0" sz="1800" u="none" cap="none" strike="noStrike">
              <a:solidFill>
                <a:schemeClr val="lt1"/>
              </a:solidFill>
              <a:latin typeface="Calibri"/>
              <a:ea typeface="Calibri"/>
              <a:cs typeface="Calibri"/>
              <a:sym typeface="Calibri"/>
            </a:endParaRPr>
          </a:p>
        </p:txBody>
      </p:sp>
      <p:sp>
        <p:nvSpPr>
          <p:cNvPr id="52" name="Google Shape;52;p16"/>
          <p:cNvSpPr txBox="1"/>
          <p:nvPr/>
        </p:nvSpPr>
        <p:spPr>
          <a:xfrm>
            <a:off x="5811357" y="489426"/>
            <a:ext cx="2003114"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s-ES" sz="2400" u="none" cap="none" strike="noStrike">
                <a:solidFill>
                  <a:srgbClr val="FF9220"/>
                </a:solidFill>
                <a:latin typeface="Calibri"/>
                <a:ea typeface="Calibri"/>
                <a:cs typeface="Calibri"/>
                <a:sym typeface="Calibri"/>
              </a:rPr>
              <a:t>Justificación</a:t>
            </a:r>
            <a:endParaRPr b="0" i="0" sz="500" u="none" cap="none" strike="noStrike">
              <a:solidFill>
                <a:srgbClr val="FF9220"/>
              </a:solidFill>
              <a:latin typeface="Calibri"/>
              <a:ea typeface="Calibri"/>
              <a:cs typeface="Calibri"/>
              <a:sym typeface="Calibri"/>
            </a:endParaRPr>
          </a:p>
        </p:txBody>
      </p:sp>
      <p:sp>
        <p:nvSpPr>
          <p:cNvPr id="53" name="Google Shape;53;p16"/>
          <p:cNvSpPr txBox="1"/>
          <p:nvPr/>
        </p:nvSpPr>
        <p:spPr>
          <a:xfrm>
            <a:off x="5639480" y="1142404"/>
            <a:ext cx="2817869" cy="375487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chemeClr val="dk1"/>
                </a:solidFill>
                <a:latin typeface="Calibri"/>
                <a:ea typeface="Calibri"/>
                <a:cs typeface="Calibri"/>
                <a:sym typeface="Calibri"/>
              </a:rPr>
              <a:t>Porque es un servicio que ayudará a preservar y solucionar problemas de hardware y software, económico que se extiende a la comunidad Bogotana, pequeñas y medianas empresas.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chemeClr val="dk1"/>
                </a:solidFill>
                <a:latin typeface="Calibri"/>
                <a:ea typeface="Calibri"/>
                <a:cs typeface="Calibri"/>
                <a:sym typeface="Calibri"/>
              </a:rPr>
              <a:t>Beneficia a gran parte de la población pues hoy día los equipos de cómputo no sólo están en las oficinas o bancos, sino que también en los hogares por sus asequibles precios y facilidades de pago además de la practicidad que nos ofrecen estos mismos cuando tenemos estudiantes en casa.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s-ES" sz="1400" u="none" cap="none" strike="noStrike">
                <a:solidFill>
                  <a:schemeClr val="dk1"/>
                </a:solidFill>
                <a:latin typeface="Calibri"/>
                <a:ea typeface="Calibri"/>
                <a:cs typeface="Calibri"/>
                <a:sym typeface="Calibri"/>
              </a:rPr>
            </a:br>
            <a:endParaRPr b="0" i="0" sz="1400" u="none" cap="none" strike="noStrike">
              <a:solidFill>
                <a:srgbClr val="5E5C5D"/>
              </a:solidFill>
              <a:latin typeface="Calibri"/>
              <a:ea typeface="Calibri"/>
              <a:cs typeface="Calibri"/>
              <a:sym typeface="Calibri"/>
            </a:endParaRPr>
          </a:p>
        </p:txBody>
      </p:sp>
      <p:pic>
        <p:nvPicPr>
          <p:cNvPr id="54" name="Google Shape;54;p16"/>
          <p:cNvPicPr preferRelativeResize="0"/>
          <p:nvPr/>
        </p:nvPicPr>
        <p:blipFill rotWithShape="1">
          <a:blip r:embed="rId3">
            <a:alphaModFix/>
          </a:blip>
          <a:srcRect b="0" l="0" r="0" t="0"/>
          <a:stretch/>
        </p:blipFill>
        <p:spPr>
          <a:xfrm>
            <a:off x="5695987" y="1696034"/>
            <a:ext cx="36000" cy="2340211"/>
          </a:xfrm>
          <a:prstGeom prst="rect">
            <a:avLst/>
          </a:prstGeom>
          <a:noFill/>
          <a:ln>
            <a:noFill/>
          </a:ln>
        </p:spPr>
      </p:pic>
      <p:sp>
        <p:nvSpPr>
          <p:cNvPr id="55" name="Google Shape;55;p16"/>
          <p:cNvSpPr txBox="1"/>
          <p:nvPr/>
        </p:nvSpPr>
        <p:spPr>
          <a:xfrm>
            <a:off x="2916654" y="239691"/>
            <a:ext cx="2093100" cy="83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s-ES" sz="2400" u="none" cap="none" strike="noStrike">
                <a:solidFill>
                  <a:srgbClr val="FF9220"/>
                </a:solidFill>
                <a:latin typeface="Calibri"/>
                <a:ea typeface="Calibri"/>
                <a:cs typeface="Calibri"/>
                <a:sym typeface="Calibri"/>
              </a:rPr>
              <a:t>Problema A Solucionar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7"/>
          <p:cNvSpPr txBox="1"/>
          <p:nvPr/>
        </p:nvSpPr>
        <p:spPr>
          <a:xfrm>
            <a:off x="900501" y="253260"/>
            <a:ext cx="2770658"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s-ES" sz="2000" u="none" cap="none" strike="noStrike">
                <a:solidFill>
                  <a:srgbClr val="E8E6E8"/>
                </a:solidFill>
                <a:latin typeface="Calibri"/>
                <a:ea typeface="Calibri"/>
                <a:cs typeface="Calibri"/>
                <a:sym typeface="Calibri"/>
              </a:rPr>
              <a:t>Alcances Y Limitaciones</a:t>
            </a:r>
            <a:endParaRPr b="0" i="0" sz="1400" u="none" cap="none" strike="noStrike">
              <a:solidFill>
                <a:srgbClr val="000000"/>
              </a:solidFill>
              <a:latin typeface="Arial"/>
              <a:ea typeface="Arial"/>
              <a:cs typeface="Arial"/>
              <a:sym typeface="Arial"/>
            </a:endParaRPr>
          </a:p>
        </p:txBody>
      </p:sp>
      <p:sp>
        <p:nvSpPr>
          <p:cNvPr id="61" name="Google Shape;61;p17"/>
          <p:cNvSpPr txBox="1"/>
          <p:nvPr/>
        </p:nvSpPr>
        <p:spPr>
          <a:xfrm>
            <a:off x="793773" y="2008742"/>
            <a:ext cx="5227720" cy="138499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chemeClr val="dk1"/>
                </a:solidFill>
                <a:latin typeface="Calibri"/>
                <a:ea typeface="Calibri"/>
                <a:cs typeface="Calibri"/>
                <a:sym typeface="Calibri"/>
              </a:rPr>
              <a:t>Se espera alcanzar la realización de soporte técnico especializado, cableado estructurado (datos, voz, eléctrico), mesa de ayuda, soluciones de impresión, outsourcing tecnológico, creación de páginas web. No se planea hacer telefonía IP y circuito cerrado de TV.</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s-ES" sz="1400" u="none" cap="none" strike="noStrike">
                <a:solidFill>
                  <a:schemeClr val="dk1"/>
                </a:solidFill>
                <a:latin typeface="Calibri"/>
                <a:ea typeface="Calibri"/>
                <a:cs typeface="Calibri"/>
                <a:sym typeface="Calibri"/>
              </a:rPr>
            </a:br>
            <a:endParaRPr b="0" i="0" sz="1400" u="none" cap="none" strike="noStrike">
              <a:solidFill>
                <a:srgbClr val="5E5C5D"/>
              </a:solidFill>
              <a:latin typeface="Calibri"/>
              <a:ea typeface="Calibri"/>
              <a:cs typeface="Calibri"/>
              <a:sym typeface="Calibri"/>
            </a:endParaRPr>
          </a:p>
        </p:txBody>
      </p:sp>
      <p:pic>
        <p:nvPicPr>
          <p:cNvPr id="62" name="Google Shape;62;p17"/>
          <p:cNvPicPr preferRelativeResize="0"/>
          <p:nvPr/>
        </p:nvPicPr>
        <p:blipFill rotWithShape="1">
          <a:blip r:embed="rId3">
            <a:alphaModFix/>
          </a:blip>
          <a:srcRect b="0" l="0" r="0" t="0"/>
          <a:stretch/>
        </p:blipFill>
        <p:spPr>
          <a:xfrm>
            <a:off x="1101721" y="1963366"/>
            <a:ext cx="265430" cy="4191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8"/>
          <p:cNvSpPr txBox="1"/>
          <p:nvPr/>
        </p:nvSpPr>
        <p:spPr>
          <a:xfrm>
            <a:off x="296411" y="1003175"/>
            <a:ext cx="2789280"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s-ES" sz="2400" u="none" cap="none" strike="noStrike">
                <a:solidFill>
                  <a:schemeClr val="lt1"/>
                </a:solidFill>
                <a:latin typeface="Calibri"/>
                <a:ea typeface="Calibri"/>
                <a:cs typeface="Calibri"/>
                <a:sym typeface="Calibri"/>
              </a:rPr>
              <a:t>Objetivo General</a:t>
            </a:r>
            <a:endParaRPr b="0" i="0" sz="1400" u="none" cap="none" strike="noStrike">
              <a:solidFill>
                <a:srgbClr val="000000"/>
              </a:solidFill>
              <a:latin typeface="Arial"/>
              <a:ea typeface="Arial"/>
              <a:cs typeface="Arial"/>
              <a:sym typeface="Arial"/>
            </a:endParaRPr>
          </a:p>
        </p:txBody>
      </p:sp>
      <p:pic>
        <p:nvPicPr>
          <p:cNvPr id="68" name="Google Shape;68;p18"/>
          <p:cNvPicPr preferRelativeResize="0"/>
          <p:nvPr/>
        </p:nvPicPr>
        <p:blipFill rotWithShape="1">
          <a:blip r:embed="rId3">
            <a:alphaModFix/>
          </a:blip>
          <a:srcRect b="0" l="0" r="0" t="0"/>
          <a:stretch/>
        </p:blipFill>
        <p:spPr>
          <a:xfrm>
            <a:off x="416722" y="584354"/>
            <a:ext cx="990600" cy="50800"/>
          </a:xfrm>
          <a:prstGeom prst="rect">
            <a:avLst/>
          </a:prstGeom>
          <a:noFill/>
          <a:ln>
            <a:noFill/>
          </a:ln>
        </p:spPr>
      </p:pic>
      <p:sp>
        <p:nvSpPr>
          <p:cNvPr id="69" name="Google Shape;69;p18"/>
          <p:cNvSpPr txBox="1"/>
          <p:nvPr/>
        </p:nvSpPr>
        <p:spPr>
          <a:xfrm>
            <a:off x="4050361" y="811139"/>
            <a:ext cx="3885416" cy="95410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chemeClr val="dk1"/>
                </a:solidFill>
                <a:latin typeface="Calibri"/>
                <a:ea typeface="Calibri"/>
                <a:cs typeface="Calibri"/>
                <a:sym typeface="Calibri"/>
              </a:rPr>
              <a:t>Ofrecer servicios de mantenimiento y soporte técnico a equipos de cómputo de escritorio y portátiles a oficinas,ciudadanos, medianas, y pequeñas empresas.</a:t>
            </a:r>
            <a:endParaRPr b="0" i="0" sz="1400" u="none" cap="none" strike="noStrike">
              <a:solidFill>
                <a:srgbClr val="5E5C5D"/>
              </a:solidFill>
              <a:latin typeface="Calibri"/>
              <a:ea typeface="Calibri"/>
              <a:cs typeface="Calibri"/>
              <a:sym typeface="Calibri"/>
            </a:endParaRPr>
          </a:p>
        </p:txBody>
      </p:sp>
      <p:sp>
        <p:nvSpPr>
          <p:cNvPr id="70" name="Google Shape;70;p18"/>
          <p:cNvSpPr txBox="1"/>
          <p:nvPr/>
        </p:nvSpPr>
        <p:spPr>
          <a:xfrm>
            <a:off x="296411" y="2689509"/>
            <a:ext cx="2907376"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s-ES" sz="2400" u="none" cap="none" strike="noStrike">
                <a:solidFill>
                  <a:schemeClr val="lt1"/>
                </a:solidFill>
                <a:latin typeface="Calibri"/>
                <a:ea typeface="Calibri"/>
                <a:cs typeface="Calibri"/>
                <a:sym typeface="Calibri"/>
              </a:rPr>
              <a:t>Objetivos Específicos </a:t>
            </a:r>
            <a:endParaRPr b="0" i="0" sz="1400" u="none" cap="none" strike="noStrike">
              <a:solidFill>
                <a:srgbClr val="000000"/>
              </a:solidFill>
              <a:latin typeface="Arial"/>
              <a:ea typeface="Arial"/>
              <a:cs typeface="Arial"/>
              <a:sym typeface="Arial"/>
            </a:endParaRPr>
          </a:p>
        </p:txBody>
      </p:sp>
      <p:sp>
        <p:nvSpPr>
          <p:cNvPr id="71" name="Google Shape;71;p18"/>
          <p:cNvSpPr txBox="1"/>
          <p:nvPr/>
        </p:nvSpPr>
        <p:spPr>
          <a:xfrm>
            <a:off x="3803135" y="2507859"/>
            <a:ext cx="3885416" cy="28931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400"/>
              <a:buFont typeface="Arial"/>
              <a:buChar char="•"/>
            </a:pPr>
            <a:r>
              <a:rPr b="0" i="0" lang="es-ES" sz="1400" u="none" cap="none" strike="noStrike">
                <a:solidFill>
                  <a:schemeClr val="dk1"/>
                </a:solidFill>
                <a:latin typeface="Calibri"/>
                <a:ea typeface="Calibri"/>
                <a:cs typeface="Calibri"/>
                <a:sym typeface="Calibri"/>
              </a:rPr>
              <a:t>Construir, entregar y respaldar soluciones oportunas optimizando el funcionamiento de sus equipos empresa o pc de su casa.</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s-ES" sz="1400" u="none" cap="none" strike="noStrike">
                <a:solidFill>
                  <a:schemeClr val="dk1"/>
                </a:solidFill>
                <a:latin typeface="Calibri"/>
                <a:ea typeface="Calibri"/>
                <a:cs typeface="Calibri"/>
                <a:sym typeface="Calibri"/>
              </a:rPr>
              <a:t>Brindar un servicio responsable, asequible, continuo y de alta calidad, cumpliendo con los acuerdos de niveles de servicios establecidos, garantizando la satisfacción de nuestros clientes.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s-ES" sz="1400" u="none" cap="none" strike="noStrike">
                <a:solidFill>
                  <a:schemeClr val="dk1"/>
                </a:solidFill>
                <a:latin typeface="Calibri"/>
                <a:ea typeface="Calibri"/>
                <a:cs typeface="Calibri"/>
                <a:sym typeface="Calibri"/>
              </a:rPr>
              <a:t>Innovar en el mercado con productos y servicios con las últimas tecnologías y los mejores estándares de calidad.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s-ES" sz="1400" u="none" cap="none" strike="noStrike">
                <a:solidFill>
                  <a:schemeClr val="dk1"/>
                </a:solidFill>
                <a:latin typeface="Calibri"/>
                <a:ea typeface="Calibri"/>
                <a:cs typeface="Calibri"/>
                <a:sym typeface="Calibri"/>
              </a:rPr>
            </a:br>
            <a:endParaRPr b="0" i="0" sz="1400" u="none" cap="none" strike="noStrike">
              <a:solidFill>
                <a:srgbClr val="5E5C5D"/>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9"/>
          <p:cNvSpPr txBox="1"/>
          <p:nvPr/>
        </p:nvSpPr>
        <p:spPr>
          <a:xfrm>
            <a:off x="533478" y="2012401"/>
            <a:ext cx="2789280"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s-ES" sz="2400" u="none" cap="none" strike="noStrike">
                <a:solidFill>
                  <a:schemeClr val="lt1"/>
                </a:solidFill>
                <a:latin typeface="Calibri"/>
                <a:ea typeface="Calibri"/>
                <a:cs typeface="Calibri"/>
                <a:sym typeface="Calibri"/>
              </a:rPr>
              <a:t>Cuestionario</a:t>
            </a:r>
            <a:endParaRPr b="0" i="0" sz="1400" u="none" cap="none" strike="noStrike">
              <a:solidFill>
                <a:srgbClr val="000000"/>
              </a:solidFill>
              <a:latin typeface="Arial"/>
              <a:ea typeface="Arial"/>
              <a:cs typeface="Arial"/>
              <a:sym typeface="Arial"/>
            </a:endParaRPr>
          </a:p>
        </p:txBody>
      </p:sp>
      <p:pic>
        <p:nvPicPr>
          <p:cNvPr id="77" name="Google Shape;77;p19"/>
          <p:cNvPicPr preferRelativeResize="0"/>
          <p:nvPr/>
        </p:nvPicPr>
        <p:blipFill rotWithShape="1">
          <a:blip r:embed="rId3">
            <a:alphaModFix/>
          </a:blip>
          <a:srcRect b="0" l="0" r="0" t="0"/>
          <a:stretch/>
        </p:blipFill>
        <p:spPr>
          <a:xfrm>
            <a:off x="613148" y="1769688"/>
            <a:ext cx="990600" cy="50800"/>
          </a:xfrm>
          <a:prstGeom prst="rect">
            <a:avLst/>
          </a:prstGeom>
          <a:noFill/>
          <a:ln>
            <a:noFill/>
          </a:ln>
        </p:spPr>
      </p:pic>
      <p:sp>
        <p:nvSpPr>
          <p:cNvPr id="78" name="Google Shape;78;p19"/>
          <p:cNvSpPr txBox="1"/>
          <p:nvPr/>
        </p:nvSpPr>
        <p:spPr>
          <a:xfrm>
            <a:off x="4124868" y="116176"/>
            <a:ext cx="259126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s-ES" sz="1800" u="none" cap="none" strike="noStrike">
                <a:solidFill>
                  <a:srgbClr val="5E5C5D"/>
                </a:solidFill>
                <a:latin typeface="Calibri"/>
                <a:ea typeface="Calibri"/>
                <a:cs typeface="Calibri"/>
                <a:sym typeface="Calibri"/>
              </a:rPr>
              <a:t>Resultados</a:t>
            </a:r>
            <a:endParaRPr b="0" i="0" sz="1400" u="none" cap="none" strike="noStrike">
              <a:solidFill>
                <a:srgbClr val="000000"/>
              </a:solidFill>
              <a:latin typeface="Arial"/>
              <a:ea typeface="Arial"/>
              <a:cs typeface="Arial"/>
              <a:sym typeface="Arial"/>
            </a:endParaRPr>
          </a:p>
        </p:txBody>
      </p:sp>
      <p:sp>
        <p:nvSpPr>
          <p:cNvPr id="79" name="Google Shape;79;p19"/>
          <p:cNvSpPr/>
          <p:nvPr/>
        </p:nvSpPr>
        <p:spPr>
          <a:xfrm>
            <a:off x="3694854" y="485508"/>
            <a:ext cx="4572000" cy="470898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Char char="•"/>
            </a:pPr>
            <a:r>
              <a:rPr b="0" i="0" lang="es-ES" sz="1200" u="none" cap="none" strike="noStrike">
                <a:solidFill>
                  <a:srgbClr val="000000"/>
                </a:solidFill>
                <a:latin typeface="Calibri"/>
                <a:ea typeface="Calibri"/>
                <a:cs typeface="Calibri"/>
                <a:sym typeface="Calibri"/>
              </a:rPr>
              <a:t>¿Cree que la pagina debería vender accesorios? ¿Sí? ¿No? ¿Y por qué?</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Char char="•"/>
            </a:pPr>
            <a:r>
              <a:rPr b="0" i="0" lang="es-ES" sz="1200" u="none" cap="none" strike="noStrike">
                <a:solidFill>
                  <a:srgbClr val="000000"/>
                </a:solidFill>
                <a:latin typeface="Calibri"/>
                <a:ea typeface="Calibri"/>
                <a:cs typeface="Calibri"/>
                <a:sym typeface="Calibri"/>
              </a:rPr>
              <a:t>¿le gustaría que brindáramos una personalización de accesorios?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Char char="•"/>
            </a:pPr>
            <a:r>
              <a:rPr b="0" i="0" lang="es-ES" sz="1200" u="none" cap="none" strike="noStrike">
                <a:solidFill>
                  <a:srgbClr val="000000"/>
                </a:solidFill>
                <a:latin typeface="Calibri"/>
                <a:ea typeface="Calibri"/>
                <a:cs typeface="Calibri"/>
                <a:sym typeface="Calibri"/>
              </a:rPr>
              <a:t>¿le gustaría que se ofreciera alguna marca en específico? ¿cual?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Char char="•"/>
            </a:pPr>
            <a:r>
              <a:rPr b="0" i="0" lang="es-ES" sz="1200" u="none" cap="none" strike="noStrike">
                <a:solidFill>
                  <a:srgbClr val="000000"/>
                </a:solidFill>
                <a:latin typeface="Calibri"/>
                <a:ea typeface="Calibri"/>
                <a:cs typeface="Calibri"/>
                <a:sym typeface="Calibri"/>
              </a:rPr>
              <a:t>¿Qué accesorios le gustaría que se vendieran?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Char char="•"/>
            </a:pPr>
            <a:r>
              <a:rPr b="0" i="0" lang="es-ES" sz="1200" u="none" cap="none" strike="noStrike">
                <a:solidFill>
                  <a:srgbClr val="000000"/>
                </a:solidFill>
                <a:latin typeface="Calibri"/>
                <a:ea typeface="Calibri"/>
                <a:cs typeface="Calibri"/>
                <a:sym typeface="Calibri"/>
              </a:rPr>
              <a:t>¿cree que debería haber un sistema de seguimiento de envíos?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Char char="•"/>
            </a:pPr>
            <a:r>
              <a:rPr b="0" i="0" lang="es-ES" sz="1200" u="none" cap="none" strike="noStrike">
                <a:solidFill>
                  <a:srgbClr val="000000"/>
                </a:solidFill>
                <a:latin typeface="Calibri"/>
                <a:ea typeface="Calibri"/>
                <a:cs typeface="Calibri"/>
                <a:sym typeface="Calibri"/>
              </a:rPr>
              <a:t>¿Cuánto cree que debería ser el tiempo mínimo de garantía?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Char char="•"/>
            </a:pPr>
            <a:r>
              <a:rPr b="0" i="0" lang="es-ES" sz="1200" u="none" cap="none" strike="noStrike">
                <a:solidFill>
                  <a:srgbClr val="000000"/>
                </a:solidFill>
                <a:latin typeface="Calibri"/>
                <a:ea typeface="Calibri"/>
                <a:cs typeface="Calibri"/>
                <a:sym typeface="Calibri"/>
              </a:rPr>
              <a:t>¿le gustaría que se ofrecieran partes internas de un equipo de cómputo?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Char char="•"/>
            </a:pPr>
            <a:r>
              <a:rPr b="0" i="0" lang="es-ES" sz="1200" u="none" cap="none" strike="noStrike">
                <a:solidFill>
                  <a:srgbClr val="000000"/>
                </a:solidFill>
                <a:latin typeface="Calibri"/>
                <a:ea typeface="Calibri"/>
                <a:cs typeface="Calibri"/>
                <a:sym typeface="Calibri"/>
              </a:rPr>
              <a:t>¿Es importante una Cláusula de confidencialidad Cliente - Proveedor?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Char char="•"/>
            </a:pPr>
            <a:r>
              <a:rPr b="0" i="0" lang="es-ES" sz="1200" u="none" cap="none" strike="noStrike">
                <a:solidFill>
                  <a:srgbClr val="000000"/>
                </a:solidFill>
                <a:latin typeface="Calibri"/>
                <a:ea typeface="Calibri"/>
                <a:cs typeface="Calibri"/>
                <a:sym typeface="Calibri"/>
              </a:rPr>
              <a:t>¿Tiene alguna duda sobre la opción de venta en la página web? ¿cual?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Char char="•"/>
            </a:pPr>
            <a:r>
              <a:rPr b="0" i="0" lang="es-ES" sz="1200" u="none" cap="none" strike="noStrike">
                <a:solidFill>
                  <a:srgbClr val="000000"/>
                </a:solidFill>
                <a:latin typeface="Calibri"/>
                <a:ea typeface="Calibri"/>
                <a:cs typeface="Calibri"/>
                <a:sym typeface="Calibri"/>
              </a:rPr>
              <a:t>¿Qué tipo de pago usará frecuentemente?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Char char="•"/>
            </a:pPr>
            <a:r>
              <a:rPr b="0" i="0" lang="es-ES" sz="1200" u="none" cap="none" strike="noStrike">
                <a:solidFill>
                  <a:srgbClr val="000000"/>
                </a:solidFill>
                <a:latin typeface="Calibri"/>
                <a:ea typeface="Calibri"/>
                <a:cs typeface="Calibri"/>
                <a:sym typeface="Calibri"/>
              </a:rPr>
              <a:t>¿le gustaría algún programa o plataforma en específico para el soporte a distancia o le es indiferente...?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Char char="•"/>
            </a:pPr>
            <a:r>
              <a:rPr b="0" i="0" lang="es-ES" sz="1200" u="none" cap="none" strike="noStrike">
                <a:solidFill>
                  <a:srgbClr val="000000"/>
                </a:solidFill>
                <a:latin typeface="Calibri"/>
                <a:ea typeface="Calibri"/>
                <a:cs typeface="Calibri"/>
                <a:sym typeface="Calibri"/>
              </a:rPr>
              <a:t>¿le gustaría orientación de soporte cuando se solucione su problema?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Char char="•"/>
            </a:pPr>
            <a:r>
              <a:rPr b="0" i="0" lang="es-ES" sz="1200" u="none" cap="none" strike="noStrike">
                <a:solidFill>
                  <a:srgbClr val="000000"/>
                </a:solidFill>
                <a:latin typeface="Calibri"/>
                <a:ea typeface="Calibri"/>
                <a:cs typeface="Calibri"/>
                <a:sym typeface="Calibri"/>
              </a:rPr>
              <a:t>¿crees que la página web de soporte técnico y venta debería tener aplicación móvil.?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Char char="•"/>
            </a:pPr>
            <a:r>
              <a:rPr b="0" i="0" lang="es-ES" sz="1200" u="none" cap="none" strike="noStrike">
                <a:solidFill>
                  <a:srgbClr val="000000"/>
                </a:solidFill>
                <a:latin typeface="Calibri"/>
                <a:ea typeface="Calibri"/>
                <a:cs typeface="Calibri"/>
                <a:sym typeface="Calibri"/>
              </a:rPr>
              <a:t>¿le gustaría soporte de un técnico a domicilio?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Char char="•"/>
            </a:pPr>
            <a:r>
              <a:rPr b="0" i="0" lang="es-ES" sz="1200" u="none" cap="none" strike="noStrike">
                <a:solidFill>
                  <a:srgbClr val="000000"/>
                </a:solidFill>
                <a:latin typeface="Calibri"/>
                <a:ea typeface="Calibri"/>
                <a:cs typeface="Calibri"/>
                <a:sym typeface="Calibri"/>
              </a:rPr>
              <a:t>¿le gustaría que exista membresía de soportes?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Char char="•"/>
            </a:pPr>
            <a:r>
              <a:rPr b="0" i="0" lang="es-ES" sz="1200" u="none" cap="none" strike="noStrike">
                <a:solidFill>
                  <a:srgbClr val="000000"/>
                </a:solidFill>
                <a:latin typeface="Calibri"/>
                <a:ea typeface="Calibri"/>
                <a:cs typeface="Calibri"/>
                <a:sym typeface="Calibri"/>
              </a:rPr>
              <a:t>¿Le gustaría que la pagina mostrará seguimiento de los soportes?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Char char="•"/>
            </a:pPr>
            <a:r>
              <a:rPr b="0" i="0" lang="es-ES" sz="1200" u="none" cap="none" strike="noStrike">
                <a:solidFill>
                  <a:srgbClr val="000000"/>
                </a:solidFill>
                <a:latin typeface="Calibri"/>
                <a:ea typeface="Calibri"/>
                <a:cs typeface="Calibri"/>
                <a:sym typeface="Calibri"/>
              </a:rPr>
              <a:t>¿Le gustaría que la pagina brindara un servicio gratis de prueba desde la misma?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Char char="•"/>
            </a:pPr>
            <a:r>
              <a:rPr b="0" i="0" lang="es-ES" sz="1200" u="none" cap="none" strike="noStrike">
                <a:solidFill>
                  <a:srgbClr val="000000"/>
                </a:solidFill>
                <a:latin typeface="Calibri"/>
                <a:ea typeface="Calibri"/>
                <a:cs typeface="Calibri"/>
                <a:sym typeface="Calibri"/>
              </a:rPr>
              <a:t>¿Le gustaría que el soporte se ofreciera las 24 horas?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Char char="•"/>
            </a:pPr>
            <a:r>
              <a:rPr b="0" i="0" lang="es-ES" sz="1200" u="none" cap="none" strike="noStrike">
                <a:solidFill>
                  <a:srgbClr val="000000"/>
                </a:solidFill>
                <a:latin typeface="Calibri"/>
                <a:ea typeface="Calibri"/>
                <a:cs typeface="Calibri"/>
                <a:sym typeface="Calibri"/>
              </a:rPr>
              <a:t>¿Le gustaría que exista servicio técnico para servidores?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Char char="•"/>
            </a:pPr>
            <a:r>
              <a:rPr b="0" i="0" lang="es-ES" sz="1200" u="none" cap="none" strike="noStrike">
                <a:solidFill>
                  <a:srgbClr val="000000"/>
                </a:solidFill>
                <a:latin typeface="Calibri"/>
                <a:ea typeface="Calibri"/>
                <a:cs typeface="Calibri"/>
                <a:sym typeface="Calibri"/>
              </a:rPr>
              <a:t>¿Tiene alguna duda sobre la opción de soporte en la página web? ¿cual?</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20"/>
          <p:cNvSpPr txBox="1"/>
          <p:nvPr/>
        </p:nvSpPr>
        <p:spPr>
          <a:xfrm>
            <a:off x="67641" y="150043"/>
            <a:ext cx="259126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s-ES" sz="1800" u="none" cap="none" strike="noStrike">
                <a:solidFill>
                  <a:srgbClr val="5E5C5D"/>
                </a:solidFill>
                <a:latin typeface="Calibri"/>
                <a:ea typeface="Calibri"/>
                <a:cs typeface="Calibri"/>
                <a:sym typeface="Calibri"/>
              </a:rPr>
              <a:t>Resultados</a:t>
            </a:r>
            <a:endParaRPr b="0" i="0" sz="1400" u="none" cap="none" strike="noStrike">
              <a:solidFill>
                <a:srgbClr val="000000"/>
              </a:solidFill>
              <a:latin typeface="Arial"/>
              <a:ea typeface="Arial"/>
              <a:cs typeface="Arial"/>
              <a:sym typeface="Arial"/>
            </a:endParaRPr>
          </a:p>
        </p:txBody>
      </p:sp>
      <p:pic>
        <p:nvPicPr>
          <p:cNvPr id="85" name="Google Shape;85;p20"/>
          <p:cNvPicPr preferRelativeResize="0"/>
          <p:nvPr/>
        </p:nvPicPr>
        <p:blipFill rotWithShape="1">
          <a:blip r:embed="rId3">
            <a:alphaModFix/>
          </a:blip>
          <a:srcRect b="30046" l="0" r="0" t="0"/>
          <a:stretch/>
        </p:blipFill>
        <p:spPr>
          <a:xfrm>
            <a:off x="182880" y="519375"/>
            <a:ext cx="3425683" cy="3090811"/>
          </a:xfrm>
          <a:prstGeom prst="rect">
            <a:avLst/>
          </a:prstGeom>
          <a:noFill/>
          <a:ln>
            <a:noFill/>
          </a:ln>
        </p:spPr>
      </p:pic>
      <p:pic>
        <p:nvPicPr>
          <p:cNvPr id="86" name="Google Shape;86;p20"/>
          <p:cNvPicPr preferRelativeResize="0"/>
          <p:nvPr/>
        </p:nvPicPr>
        <p:blipFill rotWithShape="1">
          <a:blip r:embed="rId4">
            <a:alphaModFix/>
          </a:blip>
          <a:srcRect b="0" l="0" r="0" t="30562"/>
          <a:stretch/>
        </p:blipFill>
        <p:spPr>
          <a:xfrm>
            <a:off x="4191069" y="519375"/>
            <a:ext cx="3739525" cy="309081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pic>
        <p:nvPicPr>
          <p:cNvPr id="91" name="Google Shape;91;p21"/>
          <p:cNvPicPr preferRelativeResize="0"/>
          <p:nvPr/>
        </p:nvPicPr>
        <p:blipFill rotWithShape="1">
          <a:blip r:embed="rId3">
            <a:alphaModFix/>
          </a:blip>
          <a:srcRect b="0" l="990" r="0" t="0"/>
          <a:stretch/>
        </p:blipFill>
        <p:spPr>
          <a:xfrm>
            <a:off x="-88053" y="0"/>
            <a:ext cx="4913397" cy="2414511"/>
          </a:xfrm>
          <a:prstGeom prst="rect">
            <a:avLst/>
          </a:prstGeom>
          <a:noFill/>
          <a:ln>
            <a:noFill/>
          </a:ln>
        </p:spPr>
      </p:pic>
      <p:pic>
        <p:nvPicPr>
          <p:cNvPr id="92" name="Google Shape;92;p21"/>
          <p:cNvPicPr preferRelativeResize="0"/>
          <p:nvPr/>
        </p:nvPicPr>
        <p:blipFill rotWithShape="1">
          <a:blip r:embed="rId4">
            <a:alphaModFix/>
          </a:blip>
          <a:srcRect b="16868" l="2822" r="15888" t="0"/>
          <a:stretch/>
        </p:blipFill>
        <p:spPr>
          <a:xfrm>
            <a:off x="3172650" y="2414511"/>
            <a:ext cx="4975670" cy="26722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2"/>
          <p:cNvSpPr txBox="1"/>
          <p:nvPr/>
        </p:nvSpPr>
        <p:spPr>
          <a:xfrm>
            <a:off x="248998" y="278428"/>
            <a:ext cx="2789280"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s-ES" sz="2400" u="none" cap="none" strike="noStrike">
                <a:solidFill>
                  <a:schemeClr val="lt1"/>
                </a:solidFill>
                <a:latin typeface="Calibri"/>
                <a:ea typeface="Calibri"/>
                <a:cs typeface="Calibri"/>
                <a:sym typeface="Calibri"/>
              </a:rPr>
              <a:t>Requerimientos</a:t>
            </a:r>
            <a:endParaRPr b="0" i="0" sz="1400" u="none" cap="none" strike="noStrike">
              <a:solidFill>
                <a:srgbClr val="000000"/>
              </a:solidFill>
              <a:latin typeface="Arial"/>
              <a:ea typeface="Arial"/>
              <a:cs typeface="Arial"/>
              <a:sym typeface="Arial"/>
            </a:endParaRPr>
          </a:p>
        </p:txBody>
      </p:sp>
      <p:pic>
        <p:nvPicPr>
          <p:cNvPr id="98" name="Google Shape;98;p22"/>
          <p:cNvPicPr preferRelativeResize="0"/>
          <p:nvPr/>
        </p:nvPicPr>
        <p:blipFill rotWithShape="1">
          <a:blip r:embed="rId3">
            <a:alphaModFix/>
          </a:blip>
          <a:srcRect b="0" l="0" r="0" t="0"/>
          <a:stretch/>
        </p:blipFill>
        <p:spPr>
          <a:xfrm>
            <a:off x="-74717" y="982133"/>
            <a:ext cx="4362450" cy="1543050"/>
          </a:xfrm>
          <a:prstGeom prst="rect">
            <a:avLst/>
          </a:prstGeom>
          <a:noFill/>
          <a:ln>
            <a:noFill/>
          </a:ln>
        </p:spPr>
      </p:pic>
      <p:pic>
        <p:nvPicPr>
          <p:cNvPr id="99" name="Google Shape;99;p22"/>
          <p:cNvPicPr preferRelativeResize="0"/>
          <p:nvPr/>
        </p:nvPicPr>
        <p:blipFill rotWithShape="1">
          <a:blip r:embed="rId4">
            <a:alphaModFix/>
          </a:blip>
          <a:srcRect b="0" l="0" r="0" t="0"/>
          <a:stretch/>
        </p:blipFill>
        <p:spPr>
          <a:xfrm>
            <a:off x="4287733" y="982133"/>
            <a:ext cx="4381500" cy="1809750"/>
          </a:xfrm>
          <a:prstGeom prst="rect">
            <a:avLst/>
          </a:prstGeom>
          <a:noFill/>
          <a:ln>
            <a:noFill/>
          </a:ln>
        </p:spPr>
      </p:pic>
      <p:pic>
        <p:nvPicPr>
          <p:cNvPr id="100" name="Google Shape;100;p22"/>
          <p:cNvPicPr preferRelativeResize="0"/>
          <p:nvPr/>
        </p:nvPicPr>
        <p:blipFill rotWithShape="1">
          <a:blip r:embed="rId5">
            <a:alphaModFix/>
          </a:blip>
          <a:srcRect b="0" l="0" r="0" t="0"/>
          <a:stretch/>
        </p:blipFill>
        <p:spPr>
          <a:xfrm>
            <a:off x="-74717" y="2525183"/>
            <a:ext cx="4381500" cy="1791230"/>
          </a:xfrm>
          <a:prstGeom prst="rect">
            <a:avLst/>
          </a:prstGeom>
          <a:noFill/>
          <a:ln>
            <a:noFill/>
          </a:ln>
        </p:spPr>
      </p:pic>
      <p:pic>
        <p:nvPicPr>
          <p:cNvPr id="101" name="Google Shape;101;p22"/>
          <p:cNvPicPr preferRelativeResize="0"/>
          <p:nvPr/>
        </p:nvPicPr>
        <p:blipFill rotWithShape="1">
          <a:blip r:embed="rId6">
            <a:alphaModFix/>
          </a:blip>
          <a:srcRect b="0" l="0" r="0" t="0"/>
          <a:stretch/>
        </p:blipFill>
        <p:spPr>
          <a:xfrm>
            <a:off x="4306783" y="2791883"/>
            <a:ext cx="4381500" cy="1981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3"/>
          <p:cNvSpPr txBox="1"/>
          <p:nvPr/>
        </p:nvSpPr>
        <p:spPr>
          <a:xfrm>
            <a:off x="248997" y="278428"/>
            <a:ext cx="3415375"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s-ES" sz="2400" u="none" cap="none" strike="noStrike">
                <a:solidFill>
                  <a:schemeClr val="lt1"/>
                </a:solidFill>
                <a:latin typeface="Calibri"/>
                <a:ea typeface="Calibri"/>
                <a:cs typeface="Calibri"/>
                <a:sym typeface="Calibri"/>
              </a:rPr>
              <a:t>Cuadros de Casos de Uso</a:t>
            </a:r>
            <a:endParaRPr b="0" i="0" sz="1400" u="none" cap="none" strike="noStrike">
              <a:solidFill>
                <a:srgbClr val="000000"/>
              </a:solidFill>
              <a:latin typeface="Arial"/>
              <a:ea typeface="Arial"/>
              <a:cs typeface="Arial"/>
              <a:sym typeface="Arial"/>
            </a:endParaRPr>
          </a:p>
        </p:txBody>
      </p:sp>
      <p:pic>
        <p:nvPicPr>
          <p:cNvPr id="107" name="Google Shape;107;p23"/>
          <p:cNvPicPr preferRelativeResize="0"/>
          <p:nvPr/>
        </p:nvPicPr>
        <p:blipFill rotWithShape="1">
          <a:blip r:embed="rId3">
            <a:alphaModFix/>
          </a:blip>
          <a:srcRect b="0" l="0" r="0" t="0"/>
          <a:stretch/>
        </p:blipFill>
        <p:spPr>
          <a:xfrm>
            <a:off x="-79586" y="997268"/>
            <a:ext cx="4306147" cy="1752706"/>
          </a:xfrm>
          <a:prstGeom prst="rect">
            <a:avLst/>
          </a:prstGeom>
          <a:noFill/>
          <a:ln>
            <a:noFill/>
          </a:ln>
        </p:spPr>
      </p:pic>
      <p:pic>
        <p:nvPicPr>
          <p:cNvPr id="108" name="Google Shape;108;p23"/>
          <p:cNvPicPr preferRelativeResize="0"/>
          <p:nvPr/>
        </p:nvPicPr>
        <p:blipFill rotWithShape="1">
          <a:blip r:embed="rId4">
            <a:alphaModFix/>
          </a:blip>
          <a:srcRect b="0" l="0" r="0" t="0"/>
          <a:stretch/>
        </p:blipFill>
        <p:spPr>
          <a:xfrm>
            <a:off x="4226562" y="997268"/>
            <a:ext cx="4842932" cy="1942783"/>
          </a:xfrm>
          <a:prstGeom prst="rect">
            <a:avLst/>
          </a:prstGeom>
          <a:noFill/>
          <a:ln>
            <a:noFill/>
          </a:ln>
        </p:spPr>
      </p:pic>
      <p:pic>
        <p:nvPicPr>
          <p:cNvPr id="109" name="Google Shape;109;p23"/>
          <p:cNvPicPr preferRelativeResize="0"/>
          <p:nvPr/>
        </p:nvPicPr>
        <p:blipFill rotWithShape="1">
          <a:blip r:embed="rId5">
            <a:alphaModFix/>
          </a:blip>
          <a:srcRect b="0" l="0" r="0" t="0"/>
          <a:stretch/>
        </p:blipFill>
        <p:spPr>
          <a:xfrm>
            <a:off x="-79587" y="2763310"/>
            <a:ext cx="4306148" cy="1984586"/>
          </a:xfrm>
          <a:prstGeom prst="rect">
            <a:avLst/>
          </a:prstGeom>
          <a:noFill/>
          <a:ln>
            <a:noFill/>
          </a:ln>
        </p:spPr>
      </p:pic>
      <p:pic>
        <p:nvPicPr>
          <p:cNvPr id="110" name="Google Shape;110;p23"/>
          <p:cNvPicPr preferRelativeResize="0"/>
          <p:nvPr/>
        </p:nvPicPr>
        <p:blipFill rotWithShape="1">
          <a:blip r:embed="rId6">
            <a:alphaModFix/>
          </a:blip>
          <a:srcRect b="0" l="0" r="0" t="0"/>
          <a:stretch/>
        </p:blipFill>
        <p:spPr>
          <a:xfrm>
            <a:off x="4226561" y="2940051"/>
            <a:ext cx="4842933" cy="209708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resentación SENA-GC-F-004-V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