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354" r:id="rId3"/>
    <p:sldId id="740" r:id="rId4"/>
    <p:sldId id="866" r:id="rId5"/>
    <p:sldId id="872" r:id="rId6"/>
    <p:sldId id="873" r:id="rId7"/>
    <p:sldId id="867" r:id="rId8"/>
    <p:sldId id="779" r:id="rId9"/>
    <p:sldId id="869" r:id="rId10"/>
    <p:sldId id="870" r:id="rId11"/>
    <p:sldId id="871" r:id="rId12"/>
    <p:sldId id="291" r:id="rId13"/>
  </p:sldIdLst>
  <p:sldSz cx="1219517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DBCC23F-773C-4242-A470-B85136D6D8D4}">
          <p14:sldIdLst>
            <p14:sldId id="354"/>
          </p14:sldIdLst>
        </p14:section>
        <p14:section name="Agenda-1" id="{CFD44C1C-9D77-4AD7-A4DC-43700090BB86}">
          <p14:sldIdLst>
            <p14:sldId id="740"/>
          </p14:sldIdLst>
        </p14:section>
        <p14:section name="教学内容安排" id="{9F792536-5684-4D04-B0EA-037B5D61B5F5}">
          <p14:sldIdLst>
            <p14:sldId id="866"/>
            <p14:sldId id="872"/>
            <p14:sldId id="873"/>
          </p14:sldIdLst>
        </p14:section>
        <p14:section name="实验内容完成形式" id="{5802BEF8-5901-44C5-8D13-ED2F30DC86BC}">
          <p14:sldIdLst>
            <p14:sldId id="867"/>
          </p14:sldIdLst>
        </p14:section>
        <p14:section name="考核方式" id="{452865E7-83D7-4932-93B6-FD8AF24F12AD}">
          <p14:sldIdLst/>
        </p14:section>
        <p14:section name="综合项目建议" id="{A2DBD56C-4B37-4932-87D0-E245DF2EAC30}">
          <p14:sldIdLst>
            <p14:sldId id="779"/>
            <p14:sldId id="869"/>
            <p14:sldId id="870"/>
            <p14:sldId id="871"/>
          </p14:sldIdLst>
        </p14:section>
        <p14:section name="End" id="{B13A1685-E435-403F-AE62-C6C8D2CE8ABD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FF00"/>
    <a:srgbClr val="0000CC"/>
    <a:srgbClr val="000099"/>
    <a:srgbClr val="009900"/>
    <a:srgbClr val="FF6600"/>
    <a:srgbClr val="000000"/>
    <a:srgbClr val="EBF2F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52" autoAdjust="0"/>
    <p:restoredTop sz="91727" autoAdjust="0"/>
  </p:normalViewPr>
  <p:slideViewPr>
    <p:cSldViewPr snapToGrid="0">
      <p:cViewPr varScale="1">
        <p:scale>
          <a:sx n="66" d="100"/>
          <a:sy n="66" d="100"/>
        </p:scale>
        <p:origin x="210" y="6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15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"/>
    </p:cViewPr>
  </p:sorterViewPr>
  <p:notesViewPr>
    <p:cSldViewPr snapToGrid="0">
      <p:cViewPr varScale="1">
        <p:scale>
          <a:sx n="81" d="100"/>
          <a:sy n="81" d="100"/>
        </p:scale>
        <p:origin x="-4062" y="-78"/>
      </p:cViewPr>
      <p:guideLst>
        <p:guide orient="horz" pos="288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3592349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t" anchorCtr="0" compatLnSpc="1">
            <a:prstTxWarp prst="textNoShape">
              <a:avLst/>
            </a:prstTxWarp>
          </a:bodyPr>
          <a:lstStyle>
            <a:lvl1pPr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z="900" dirty="0">
                <a:solidFill>
                  <a:srgbClr val="777777"/>
                </a:solidFill>
                <a:ea typeface="YaHei Consolas Coder" pitchFamily="34" charset="-122"/>
                <a:cs typeface="Arial" pitchFamily="34" charset="0"/>
              </a:rPr>
              <a:t>Copyright © </a:t>
            </a:r>
            <a:r>
              <a:rPr lang="zh-CN" altLang="en-US" sz="900" dirty="0">
                <a:solidFill>
                  <a:srgbClr val="777777"/>
                </a:solidFill>
                <a:ea typeface="YaHei Consolas Coder" pitchFamily="34" charset="-122"/>
                <a:cs typeface="Arial" pitchFamily="34" charset="0"/>
              </a:rPr>
              <a:t>杨明，华中科技大学电子与信息工程系，</a:t>
            </a:r>
            <a:r>
              <a:rPr lang="en-US" altLang="zh-CN" sz="900" dirty="0">
                <a:solidFill>
                  <a:srgbClr val="777777"/>
                </a:solidFill>
                <a:ea typeface="YaHei Consolas Coder" pitchFamily="34" charset="-122"/>
                <a:cs typeface="Arial" pitchFamily="34" charset="0"/>
              </a:rPr>
              <a:t>2014.</a:t>
            </a:r>
          </a:p>
          <a:p>
            <a:pPr>
              <a:defRPr/>
            </a:pPr>
            <a:endParaRPr lang="en-US" altLang="zh-CN" sz="900" dirty="0">
              <a:ea typeface="YaHei Consolas Coder" pitchFamily="34" charset="-122"/>
              <a:cs typeface="Arial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64" y="5"/>
            <a:ext cx="297200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t" anchorCtr="0" compatLnSpc="1">
            <a:prstTxWarp prst="textNoShape">
              <a:avLst/>
            </a:prstTxWarp>
          </a:bodyPr>
          <a:lstStyle>
            <a:lvl1pPr algn="r"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0A13524A-4342-409A-990E-D00B0D763C76}" type="datetime9">
              <a:rPr lang="en-US" altLang="zh-CN" sz="900"/>
              <a:pPr>
                <a:defRPr/>
              </a:pPr>
              <a:t>4/23/2022 3:49:04 PM</a:t>
            </a:fld>
            <a:endParaRPr lang="en-US" altLang="zh-CN" sz="900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685883"/>
            <a:ext cx="5866295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b" anchorCtr="0" compatLnSpc="1">
            <a:prstTxWarp prst="textNoShape">
              <a:avLst/>
            </a:prstTxWarp>
          </a:bodyPr>
          <a:lstStyle>
            <a:lvl1pPr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z="900" dirty="0">
                <a:solidFill>
                  <a:srgbClr val="777777"/>
                </a:solidFill>
              </a:rPr>
              <a:t>Electronics and Information Engineering Department of </a:t>
            </a:r>
            <a:r>
              <a:rPr lang="en-US" altLang="zh-CN" sz="900" dirty="0" err="1">
                <a:solidFill>
                  <a:srgbClr val="777777"/>
                </a:solidFill>
              </a:rPr>
              <a:t>Huazhong</a:t>
            </a:r>
            <a:r>
              <a:rPr lang="en-US" altLang="zh-CN" sz="900" dirty="0">
                <a:solidFill>
                  <a:srgbClr val="777777"/>
                </a:solidFill>
              </a:rPr>
              <a:t> University of Science and Technology, Wuhan, Hubei 430074, P.R. China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02585" y="8685883"/>
            <a:ext cx="95388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b" anchorCtr="0" compatLnSpc="1">
            <a:prstTxWarp prst="textNoShape">
              <a:avLst/>
            </a:prstTxWarp>
          </a:bodyPr>
          <a:lstStyle>
            <a:lvl1pPr algn="r"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2911629-A60C-43D8-89AC-03892EF4A036}" type="slidenum">
              <a:rPr lang="en-US" altLang="zh-CN" sz="900"/>
              <a:pPr>
                <a:defRPr/>
              </a:pPr>
              <a:t>‹#›</a:t>
            </a:fld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73447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3338343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627" eaLnBrk="1" hangingPunct="1">
              <a:defRPr kumimoji="0" sz="900" smtClean="0">
                <a:latin typeface="YaHei Consolas Coder" pitchFamily="34" charset="-122"/>
                <a:ea typeface="YaHei Consolas Coder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7777"/>
                </a:solidFill>
              </a:rPr>
              <a:t>Copyright © </a:t>
            </a:r>
            <a:r>
              <a:rPr lang="zh-CN" altLang="en-US">
                <a:solidFill>
                  <a:srgbClr val="777777"/>
                </a:solidFill>
              </a:rPr>
              <a:t>杨明，华中科技大学电子与信息工程系，</a:t>
            </a:r>
            <a:r>
              <a:rPr lang="en-US" altLang="zh-CN">
                <a:solidFill>
                  <a:srgbClr val="777777"/>
                </a:solidFill>
              </a:rPr>
              <a:t>2014.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64" y="5"/>
            <a:ext cx="297200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627" eaLnBrk="1" hangingPunct="1">
              <a:defRPr kumimoji="0" sz="900" smtClean="0">
                <a:ea typeface="宋体" pitchFamily="2" charset="-122"/>
              </a:defRPr>
            </a:lvl1pPr>
          </a:lstStyle>
          <a:p>
            <a:pPr>
              <a:defRPr/>
            </a:pPr>
            <a:fld id="{F8D18E22-4EB1-4B2A-B877-9DC26F4F7A04}" type="datetime9">
              <a:rPr lang="en-US" altLang="zh-CN" smtClean="0"/>
              <a:pPr>
                <a:defRPr/>
              </a:pPr>
              <a:t>4/23/2022 3:43:49 PM</a:t>
            </a:fld>
            <a:endParaRPr lang="en-US" altLang="zh-CN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306" y="4250403"/>
            <a:ext cx="6577154" cy="438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685883"/>
            <a:ext cx="5648578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627" eaLnBrk="1" hangingPunct="1">
              <a:defRPr kumimoji="0" sz="9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rgbClr val="777777"/>
                </a:solidFill>
              </a:rPr>
              <a:t>Electronics and Information Engineering Department of </a:t>
            </a:r>
            <a:r>
              <a:rPr lang="en-US" altLang="zh-CN" dirty="0" err="1">
                <a:solidFill>
                  <a:srgbClr val="777777"/>
                </a:solidFill>
              </a:rPr>
              <a:t>Huazhong</a:t>
            </a:r>
            <a:r>
              <a:rPr lang="en-US" altLang="zh-CN" dirty="0">
                <a:solidFill>
                  <a:srgbClr val="777777"/>
                </a:solidFill>
              </a:rPr>
              <a:t> University of Science and Technology, Wuhan, Hubei 430074, P.R. China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6484" y="8685883"/>
            <a:ext cx="121998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627" eaLnBrk="1" hangingPunct="1">
              <a:defRPr kumimoji="0" sz="900" smtClean="0">
                <a:ea typeface="宋体" pitchFamily="2" charset="-122"/>
              </a:defRPr>
            </a:lvl1pPr>
          </a:lstStyle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404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0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31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47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AC5E6-6165-4FF1-BFD0-1263B9E300C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7847" y="800101"/>
            <a:ext cx="5923696" cy="5508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101542" y="800101"/>
            <a:ext cx="5924255" cy="5508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28416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6" y="800101"/>
            <a:ext cx="11847951" cy="5508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48AC4E-5BBA-4612-8082-6396B8829F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1087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638EC-113B-40B3-A9D1-D225A39A073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7847" y="800101"/>
            <a:ext cx="5923696" cy="548432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02058" y="797333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102058" y="3540533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87560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A82EC-C780-4677-9565-5ED6FBD09C1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175085" y="3557158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6118685" y="797333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77847" y="800102"/>
            <a:ext cx="5923696" cy="2741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6115904" y="3554386"/>
            <a:ext cx="5923696" cy="2741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65490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3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05173" y="6543676"/>
            <a:ext cx="1558272" cy="3143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3E16AACA-5C90-4EF5-A681-BE0EB0B1A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9373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3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05173" y="6543676"/>
            <a:ext cx="1558272" cy="3143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337A6488-5158-489D-B9F8-9D053D709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6184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302"/>
          <p:cNvSpPr>
            <a:spLocks/>
          </p:cNvSpPr>
          <p:nvPr/>
        </p:nvSpPr>
        <p:spPr bwMode="auto">
          <a:xfrm flipH="1">
            <a:off x="177844" y="122239"/>
            <a:ext cx="2298655" cy="161925"/>
          </a:xfrm>
          <a:custGeom>
            <a:avLst/>
            <a:gdLst>
              <a:gd name="T0" fmla="*/ 0 w 597"/>
              <a:gd name="T1" fmla="*/ 102 h 102"/>
              <a:gd name="T2" fmla="*/ 597 w 597"/>
              <a:gd name="T3" fmla="*/ 102 h 102"/>
              <a:gd name="T4" fmla="*/ 597 w 597"/>
              <a:gd name="T5" fmla="*/ 0 h 102"/>
              <a:gd name="T6" fmla="*/ 45 w 597"/>
              <a:gd name="T7" fmla="*/ 0 h 102"/>
              <a:gd name="T8" fmla="*/ 0 w 597"/>
              <a:gd name="T9" fmla="*/ 45 h 102"/>
              <a:gd name="T10" fmla="*/ 0 w 597"/>
              <a:gd name="T11" fmla="*/ 102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Freeform 310"/>
          <p:cNvSpPr>
            <a:spLocks/>
          </p:cNvSpPr>
          <p:nvPr/>
        </p:nvSpPr>
        <p:spPr bwMode="auto">
          <a:xfrm flipH="1">
            <a:off x="2529840" y="122239"/>
            <a:ext cx="9494744" cy="161924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104 h 104"/>
              <a:gd name="T4" fmla="*/ 4330 w 4330"/>
              <a:gd name="T5" fmla="*/ 104 h 104"/>
              <a:gd name="T6" fmla="*/ 4330 w 4330"/>
              <a:gd name="T7" fmla="*/ 48 h 104"/>
              <a:gd name="T8" fmla="*/ 4282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61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310"/>
          <p:cNvSpPr>
            <a:spLocks/>
          </p:cNvSpPr>
          <p:nvPr userDrawn="1"/>
        </p:nvSpPr>
        <p:spPr bwMode="auto">
          <a:xfrm flipH="1">
            <a:off x="215956" y="6372226"/>
            <a:ext cx="10833044" cy="55563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55563 h 104"/>
              <a:gd name="T4" fmla="*/ 7966075 w 4330"/>
              <a:gd name="T5" fmla="*/ 55563 h 104"/>
              <a:gd name="T6" fmla="*/ 7966075 w 4330"/>
              <a:gd name="T7" fmla="*/ 25644 h 104"/>
              <a:gd name="T8" fmla="*/ 7877767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0"/>
              <a:gd name="T19" fmla="*/ 0 h 104"/>
              <a:gd name="T20" fmla="*/ 4330 w 4330"/>
              <a:gd name="T21" fmla="*/ 104 h 1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DD6D1"/>
          </a:solidFill>
          <a:ln w="9525">
            <a:solidFill>
              <a:srgbClr val="CDD6D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72" name="Rectangle 3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49345" y="6543676"/>
            <a:ext cx="69965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smtClean="0">
                <a:solidFill>
                  <a:srgbClr val="0066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CF9DD5B-000A-4715-A648-76FDED5FD66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8" y="6334298"/>
            <a:ext cx="904146" cy="498783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77846" y="800101"/>
            <a:ext cx="11847951" cy="5508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Arial" pitchFamily="34" charset="0"/>
              <a:buChar char="►"/>
              <a:defRPr sz="2600">
                <a:solidFill>
                  <a:srgbClr val="0000FF"/>
                </a:solidFill>
                <a:latin typeface="+mn-lt"/>
                <a:ea typeface="YaHei Consolas Coder" pitchFamily="34" charset="-122"/>
                <a:cs typeface="+mn-cs"/>
              </a:defRPr>
            </a:lvl1pPr>
            <a:lvl2pPr marL="565150" indent="-225425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2pPr>
            <a:lvl3pPr marL="922338" indent="-2286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3pPr>
            <a:lvl4pPr marL="1376363" indent="-2286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HelveticaNeueLT Std"/>
              <a:buChar char="–"/>
              <a:defRPr sz="20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4pPr>
            <a:lvl5pPr marL="1773238" indent="-157163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pitchFamily="34" charset="0"/>
              <a:buChar char="►"/>
              <a:defRPr sz="18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5pPr>
            <a:lvl6pPr marL="22304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17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8660" y="349250"/>
            <a:ext cx="1176114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 Goes Here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46" y="723901"/>
            <a:ext cx="11847951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7" r:id="rId2"/>
    <p:sldLayoutId id="2147483695" r:id="rId3"/>
    <p:sldLayoutId id="2147483694" r:id="rId4"/>
  </p:sldLayoutIdLst>
  <p:transition spd="slow">
    <p:wipe dir="r"/>
  </p:transition>
  <p:hf hdr="0" ftr="0" dt="0"/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+mj-lt"/>
          <a:ea typeface="YaHei Consolas Coder" pitchFamily="34" charset="-122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Arial" pitchFamily="34" charset="0"/>
        <a:buChar char="►"/>
        <a:defRPr sz="2600">
          <a:solidFill>
            <a:srgbClr val="0000FF"/>
          </a:solidFill>
          <a:latin typeface="+mn-lt"/>
          <a:ea typeface="YaHei Consolas Coder" pitchFamily="34" charset="-122"/>
          <a:cs typeface="+mn-cs"/>
        </a:defRPr>
      </a:lvl1pPr>
      <a:lvl2pPr marL="565150" indent="-225425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2400">
          <a:solidFill>
            <a:srgbClr val="000000"/>
          </a:solidFill>
          <a:latin typeface="+mn-lt"/>
          <a:ea typeface="YaHei Consolas Coder" pitchFamily="34" charset="-122"/>
        </a:defRPr>
      </a:lvl2pPr>
      <a:lvl3pPr marL="922338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itchFamily="2" charset="2"/>
        <a:buChar char="§"/>
        <a:defRPr sz="2200">
          <a:solidFill>
            <a:srgbClr val="000000"/>
          </a:solidFill>
          <a:latin typeface="+mn-lt"/>
          <a:ea typeface="YaHei Consolas Coder" pitchFamily="34" charset="-122"/>
        </a:defRPr>
      </a:lvl3pPr>
      <a:lvl4pPr marL="1376363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/>
        <a:buChar char="–"/>
        <a:defRPr sz="2000">
          <a:solidFill>
            <a:srgbClr val="000000"/>
          </a:solidFill>
          <a:latin typeface="+mn-lt"/>
          <a:ea typeface="YaHei Consolas Coder" pitchFamily="34" charset="-122"/>
        </a:defRPr>
      </a:lvl4pPr>
      <a:lvl5pPr marL="1773238" indent="-157163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800">
          <a:solidFill>
            <a:srgbClr val="000000"/>
          </a:solidFill>
          <a:latin typeface="+mn-lt"/>
          <a:ea typeface="YaHei Consolas Coder" pitchFamily="34" charset="-122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8" y="2809702"/>
            <a:ext cx="11764165" cy="345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BB8C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ctangle 13"/>
          <p:cNvSpPr>
            <a:spLocks noChangeArrowheads="1"/>
          </p:cNvSpPr>
          <p:nvPr userDrawn="1"/>
        </p:nvSpPr>
        <p:spPr bwMode="auto">
          <a:xfrm>
            <a:off x="177846" y="731519"/>
            <a:ext cx="11847951" cy="556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kumimoji="0" lang="zh-CN" altLang="en-US" sz="3200" dirty="0">
              <a:solidFill>
                <a:srgbClr val="0000FF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endParaRPr kumimoji="0" lang="en-US" altLang="zh-CN" sz="3200" dirty="0">
              <a:solidFill>
                <a:srgbClr val="0000FF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kumimoji="0" lang="en-US" altLang="zh-CN" sz="3200" dirty="0">
                <a:solidFill>
                  <a:srgbClr val="0000FF"/>
                </a:solidFill>
              </a:rPr>
              <a:t>Thanks</a:t>
            </a:r>
            <a:endParaRPr kumimoji="0"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6" name="Freeform 310"/>
          <p:cNvSpPr>
            <a:spLocks/>
          </p:cNvSpPr>
          <p:nvPr userDrawn="1"/>
        </p:nvSpPr>
        <p:spPr bwMode="auto">
          <a:xfrm flipH="1">
            <a:off x="215956" y="6372226"/>
            <a:ext cx="10833044" cy="55563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55563 h 104"/>
              <a:gd name="T4" fmla="*/ 7966075 w 4330"/>
              <a:gd name="T5" fmla="*/ 55563 h 104"/>
              <a:gd name="T6" fmla="*/ 7966075 w 4330"/>
              <a:gd name="T7" fmla="*/ 25644 h 104"/>
              <a:gd name="T8" fmla="*/ 7877767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0"/>
              <a:gd name="T19" fmla="*/ 0 h 104"/>
              <a:gd name="T20" fmla="*/ 4330 w 4330"/>
              <a:gd name="T21" fmla="*/ 104 h 1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DD6D1"/>
          </a:solidFill>
          <a:ln w="9525">
            <a:solidFill>
              <a:srgbClr val="CDD6D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8" y="6334298"/>
            <a:ext cx="904146" cy="498783"/>
          </a:xfrm>
          <a:prstGeom prst="rect">
            <a:avLst/>
          </a:prstGeom>
        </p:spPr>
      </p:pic>
      <p:sp>
        <p:nvSpPr>
          <p:cNvPr id="19" name="Rectangle 3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49345" y="6543676"/>
            <a:ext cx="69965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smtClean="0">
                <a:solidFill>
                  <a:srgbClr val="0066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CF9DD5B-000A-4715-A648-76FDED5FD66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" name="Freeform 302"/>
          <p:cNvSpPr>
            <a:spLocks/>
          </p:cNvSpPr>
          <p:nvPr userDrawn="1"/>
        </p:nvSpPr>
        <p:spPr bwMode="auto">
          <a:xfrm flipH="1">
            <a:off x="177844" y="122239"/>
            <a:ext cx="2298655" cy="161925"/>
          </a:xfrm>
          <a:custGeom>
            <a:avLst/>
            <a:gdLst>
              <a:gd name="T0" fmla="*/ 0 w 597"/>
              <a:gd name="T1" fmla="*/ 102 h 102"/>
              <a:gd name="T2" fmla="*/ 597 w 597"/>
              <a:gd name="T3" fmla="*/ 102 h 102"/>
              <a:gd name="T4" fmla="*/ 597 w 597"/>
              <a:gd name="T5" fmla="*/ 0 h 102"/>
              <a:gd name="T6" fmla="*/ 45 w 597"/>
              <a:gd name="T7" fmla="*/ 0 h 102"/>
              <a:gd name="T8" fmla="*/ 0 w 597"/>
              <a:gd name="T9" fmla="*/ 45 h 102"/>
              <a:gd name="T10" fmla="*/ 0 w 597"/>
              <a:gd name="T11" fmla="*/ 102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310"/>
          <p:cNvSpPr>
            <a:spLocks/>
          </p:cNvSpPr>
          <p:nvPr userDrawn="1"/>
        </p:nvSpPr>
        <p:spPr bwMode="auto">
          <a:xfrm flipH="1">
            <a:off x="2529840" y="122239"/>
            <a:ext cx="9495957" cy="161924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104 h 104"/>
              <a:gd name="T4" fmla="*/ 4330 w 4330"/>
              <a:gd name="T5" fmla="*/ 104 h 104"/>
              <a:gd name="T6" fmla="*/ 4330 w 4330"/>
              <a:gd name="T7" fmla="*/ 48 h 104"/>
              <a:gd name="T8" fmla="*/ 4282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61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</p:sldLayoutIdLst>
  <p:transition spd="slow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://i.chaox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9pPr>
          </a:lstStyle>
          <a:p>
            <a:r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t>Slide </a:t>
            </a:r>
            <a:fld id="{4052315D-7DD4-469C-A99F-AB5C83CF5DC6}" type="slidenum"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pPr/>
              <a:t>0</a:t>
            </a:fld>
            <a:endParaRPr kumimoji="0" lang="en-US" altLang="zh-CN" sz="100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338755" y="4997450"/>
            <a:ext cx="11386398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0" lang="zh-CN" altLang="en-US" sz="1800" dirty="0">
                <a:latin typeface="YaHei Consolas Coder" pitchFamily="34" charset="-122"/>
              </a:rPr>
              <a:t>冯镔</a:t>
            </a:r>
            <a:endParaRPr kumimoji="0" lang="en-US" altLang="zh-CN" sz="1800" dirty="0">
              <a:latin typeface="YaHei Consolas Coder" pitchFamily="34" charset="-122"/>
            </a:endParaRPr>
          </a:p>
          <a:p>
            <a:pPr eaLnBrk="1" hangingPunct="1"/>
            <a:r>
              <a:rPr kumimoji="0" lang="zh-CN" altLang="en-US" sz="1800" dirty="0">
                <a:latin typeface="YaHei Consolas Coder" pitchFamily="34" charset="-122"/>
              </a:rPr>
              <a:t>华中科技大学电子信息与</a:t>
            </a:r>
            <a:r>
              <a:rPr kumimoji="0" lang="zh-CN" altLang="en-US" sz="1800">
                <a:latin typeface="YaHei Consolas Coder" pitchFamily="34" charset="-122"/>
              </a:rPr>
              <a:t>通信学院</a:t>
            </a:r>
            <a:endParaRPr kumimoji="0" lang="en-US" altLang="zh-CN" sz="18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zh-CN" sz="1800" dirty="0">
                <a:latin typeface="+mn-ea"/>
                <a:ea typeface="+mn-ea"/>
              </a:rPr>
              <a:t>fengbin@hust.edu.cn</a:t>
            </a:r>
            <a:endParaRPr kumimoji="0" lang="zh-CN" altLang="en-US" sz="1800" dirty="0">
              <a:latin typeface="+mn-ea"/>
              <a:ea typeface="+mn-ea"/>
            </a:endParaRPr>
          </a:p>
        </p:txBody>
      </p:sp>
      <p:sp>
        <p:nvSpPr>
          <p:cNvPr id="4100" name="Line 17"/>
          <p:cNvSpPr>
            <a:spLocks noChangeShapeType="1"/>
          </p:cNvSpPr>
          <p:nvPr/>
        </p:nvSpPr>
        <p:spPr bwMode="auto">
          <a:xfrm>
            <a:off x="338755" y="4883150"/>
            <a:ext cx="11654732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724"/>
            <a:ext cx="12195175" cy="32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BB8C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9"/>
          <p:cNvSpPr>
            <a:spLocks noChangeArrowheads="1"/>
          </p:cNvSpPr>
          <p:nvPr/>
        </p:nvSpPr>
        <p:spPr bwMode="blackWhite">
          <a:xfrm>
            <a:off x="338754" y="2016125"/>
            <a:ext cx="8689131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eaLnBrk="1" hangingPunct="1">
              <a:lnSpc>
                <a:spcPct val="85000"/>
              </a:lnSpc>
            </a:pPr>
            <a:endParaRPr kumimoji="0" lang="zh-CN" altLang="en-US" sz="3200" b="1" dirty="0"/>
          </a:p>
          <a:p>
            <a:pPr eaLnBrk="1" hangingPunct="1">
              <a:lnSpc>
                <a:spcPct val="85000"/>
              </a:lnSpc>
            </a:pPr>
            <a:r>
              <a:rPr kumimoji="0" lang="zh-CN" altLang="en-US" sz="3200" b="1" dirty="0"/>
              <a:t>计算机组成原理与接口技术（实验教程 第二版）</a:t>
            </a:r>
            <a:endParaRPr kumimoji="0" lang="en-US" altLang="zh-CN" sz="3200" b="1" dirty="0"/>
          </a:p>
          <a:p>
            <a:pPr eaLnBrk="1" hangingPunct="1">
              <a:lnSpc>
                <a:spcPct val="85000"/>
              </a:lnSpc>
            </a:pPr>
            <a:r>
              <a:rPr kumimoji="0" lang="en-US" altLang="zh-CN" sz="3200" b="1" dirty="0"/>
              <a:t>——</a:t>
            </a:r>
            <a:r>
              <a:rPr kumimoji="0" lang="zh-CN" altLang="en-US" sz="3200" b="1" dirty="0"/>
              <a:t>基于</a:t>
            </a:r>
            <a:r>
              <a:rPr kumimoji="0" lang="en-US" altLang="zh-CN" sz="3200" b="1" dirty="0"/>
              <a:t>MIPS</a:t>
            </a:r>
            <a:r>
              <a:rPr kumimoji="0" lang="zh-CN" altLang="en-US" sz="3200" b="1" dirty="0"/>
              <a:t>架构</a:t>
            </a:r>
            <a:endParaRPr kumimoji="0" lang="en-US" altLang="zh-CN" sz="3200" b="1" dirty="0"/>
          </a:p>
          <a:p>
            <a:pPr eaLnBrk="1" hangingPunct="1">
              <a:lnSpc>
                <a:spcPct val="85000"/>
              </a:lnSpc>
            </a:pPr>
            <a:endParaRPr kumimoji="0" lang="en-US" altLang="zh-CN" b="1" dirty="0"/>
          </a:p>
        </p:txBody>
      </p:sp>
      <p:sp>
        <p:nvSpPr>
          <p:cNvPr id="4104" name="Rectangle 37"/>
          <p:cNvSpPr>
            <a:spLocks noChangeArrowheads="1"/>
          </p:cNvSpPr>
          <p:nvPr/>
        </p:nvSpPr>
        <p:spPr bwMode="auto">
          <a:xfrm>
            <a:off x="338755" y="4324350"/>
            <a:ext cx="117018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0" lang="zh-CN" altLang="en-US" sz="2800"/>
              <a:t>绪论</a:t>
            </a:r>
            <a:endParaRPr kumimoji="0" lang="en-US" altLang="zh-CN" sz="2800" dirty="0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综合项目建议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加速度测量仪（跑步计步器）</a:t>
            </a:r>
          </a:p>
          <a:p>
            <a:pPr lvl="1"/>
            <a:r>
              <a:rPr lang="zh-CN" altLang="en-US" dirty="0"/>
              <a:t>利用板载加速度传感器测量加速度并实时显示到数码管上</a:t>
            </a:r>
          </a:p>
          <a:p>
            <a:pPr lvl="1"/>
            <a:r>
              <a:rPr lang="zh-CN" altLang="en-US" dirty="0"/>
              <a:t>当加速度大于某一门限值时，</a:t>
            </a:r>
            <a:r>
              <a:rPr lang="en-US" altLang="zh-CN" dirty="0"/>
              <a:t>led</a:t>
            </a:r>
            <a:r>
              <a:rPr lang="zh-CN" altLang="en-US" dirty="0"/>
              <a:t>开始闪烁报警</a:t>
            </a:r>
          </a:p>
          <a:p>
            <a:pPr lvl="1"/>
            <a:r>
              <a:rPr lang="zh-CN" altLang="en-US" dirty="0"/>
              <a:t>门限值可自由设定</a:t>
            </a:r>
          </a:p>
          <a:p>
            <a:pPr lvl="1"/>
            <a:r>
              <a:rPr lang="zh-CN" altLang="en-US" dirty="0"/>
              <a:t>根据跑步过程中每一步加速度的变化，测量跑步步数、跑步运动量等</a:t>
            </a:r>
            <a:endParaRPr lang="en-US" altLang="zh-CN" dirty="0"/>
          </a:p>
          <a:p>
            <a:pPr lvl="5"/>
            <a:endParaRPr lang="zh-CN" altLang="en-US" dirty="0"/>
          </a:p>
          <a:p>
            <a:pPr lvl="2"/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在第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次实验课时，所有同学必须提交综合项目总体设计方案，团队构成，由指导教师登记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57399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3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9pPr>
          </a:lstStyle>
          <a:p>
            <a:r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t>Slide </a:t>
            </a:r>
            <a:fld id="{03A9B70E-9EB9-4A2E-AE59-7D8DA8864064}" type="slidenum"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pPr/>
              <a:t>10</a:t>
            </a:fld>
            <a:endParaRPr kumimoji="0" lang="en-US" altLang="zh-CN" sz="1000">
              <a:solidFill>
                <a:srgbClr val="0066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12800"/>
            <a:ext cx="12195175" cy="527051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zh-CN" sz="180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教学内容安排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实验内容完成形式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考核方式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综合项目建议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 rot="-6296524">
            <a:off x="4447544" y="5636866"/>
            <a:ext cx="477837" cy="637282"/>
            <a:chOff x="5036" y="1789"/>
            <a:chExt cx="496" cy="496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 rot="-6296524">
            <a:off x="2366318" y="5686078"/>
            <a:ext cx="477838" cy="637283"/>
            <a:chOff x="5036" y="1789"/>
            <a:chExt cx="496" cy="496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 rot="-6296524">
            <a:off x="11309446" y="3998796"/>
            <a:ext cx="477838" cy="637283"/>
            <a:chOff x="5036" y="1789"/>
            <a:chExt cx="496" cy="496"/>
          </a:xfrm>
        </p:grpSpPr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76262" y="546258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10569152" y="3862619"/>
            <a:ext cx="825715" cy="619125"/>
          </a:xfrm>
          <a:prstGeom prst="ellipse">
            <a:avLst/>
          </a:prstGeom>
          <a:solidFill>
            <a:srgbClr val="EFF1F0"/>
          </a:solidFill>
          <a:ln w="38100">
            <a:solidFill>
              <a:srgbClr val="CDD6D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9434324" y="327841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40228" y="5273676"/>
            <a:ext cx="12165534" cy="823913"/>
          </a:xfrm>
          <a:custGeom>
            <a:avLst/>
            <a:gdLst>
              <a:gd name="T0" fmla="*/ 0 w 5746"/>
              <a:gd name="T1" fmla="*/ 823913 h 519"/>
              <a:gd name="T2" fmla="*/ 1185863 w 5746"/>
              <a:gd name="T3" fmla="*/ 649288 h 519"/>
              <a:gd name="T4" fmla="*/ 3295650 w 5746"/>
              <a:gd name="T5" fmla="*/ 777875 h 519"/>
              <a:gd name="T6" fmla="*/ 5653088 w 5746"/>
              <a:gd name="T7" fmla="*/ 430213 h 519"/>
              <a:gd name="T8" fmla="*/ 8131175 w 5746"/>
              <a:gd name="T9" fmla="*/ 38100 h 519"/>
              <a:gd name="T10" fmla="*/ 9121775 w 5746"/>
              <a:gd name="T11" fmla="*/ 203200 h 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6"/>
              <a:gd name="T19" fmla="*/ 0 h 519"/>
              <a:gd name="T20" fmla="*/ 5746 w 5746"/>
              <a:gd name="T21" fmla="*/ 519 h 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6" h="519">
                <a:moveTo>
                  <a:pt x="0" y="519"/>
                </a:moveTo>
                <a:cubicBezTo>
                  <a:pt x="200" y="466"/>
                  <a:pt x="401" y="414"/>
                  <a:pt x="747" y="409"/>
                </a:cubicBezTo>
                <a:cubicBezTo>
                  <a:pt x="1093" y="404"/>
                  <a:pt x="1607" y="513"/>
                  <a:pt x="2076" y="490"/>
                </a:cubicBezTo>
                <a:cubicBezTo>
                  <a:pt x="2545" y="467"/>
                  <a:pt x="3053" y="349"/>
                  <a:pt x="3561" y="271"/>
                </a:cubicBezTo>
                <a:cubicBezTo>
                  <a:pt x="4069" y="193"/>
                  <a:pt x="4758" y="48"/>
                  <a:pt x="5122" y="24"/>
                </a:cubicBezTo>
                <a:cubicBezTo>
                  <a:pt x="5486" y="0"/>
                  <a:pt x="5616" y="64"/>
                  <a:pt x="5746" y="128"/>
                </a:cubicBezTo>
              </a:path>
            </a:pathLst>
          </a:custGeom>
          <a:noFill/>
          <a:ln w="9525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-29640" y="5665789"/>
            <a:ext cx="12235403" cy="606425"/>
          </a:xfrm>
          <a:custGeom>
            <a:avLst/>
            <a:gdLst>
              <a:gd name="T0" fmla="*/ 0 w 5779"/>
              <a:gd name="T1" fmla="*/ 415925 h 382"/>
              <a:gd name="T2" fmla="*/ 165100 w 5779"/>
              <a:gd name="T3" fmla="*/ 484188 h 382"/>
              <a:gd name="T4" fmla="*/ 952500 w 5779"/>
              <a:gd name="T5" fmla="*/ 484188 h 382"/>
              <a:gd name="T6" fmla="*/ 2863850 w 5779"/>
              <a:gd name="T7" fmla="*/ 188913 h 382"/>
              <a:gd name="T8" fmla="*/ 5735638 w 5779"/>
              <a:gd name="T9" fmla="*/ 574675 h 382"/>
              <a:gd name="T10" fmla="*/ 9174163 w 5779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79"/>
              <a:gd name="T19" fmla="*/ 0 h 382"/>
              <a:gd name="T20" fmla="*/ 5779 w 5779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79" h="382">
                <a:moveTo>
                  <a:pt x="0" y="262"/>
                </a:moveTo>
                <a:cubicBezTo>
                  <a:pt x="2" y="280"/>
                  <a:pt x="4" y="298"/>
                  <a:pt x="104" y="305"/>
                </a:cubicBezTo>
                <a:cubicBezTo>
                  <a:pt x="204" y="312"/>
                  <a:pt x="317" y="336"/>
                  <a:pt x="600" y="305"/>
                </a:cubicBezTo>
                <a:cubicBezTo>
                  <a:pt x="883" y="274"/>
                  <a:pt x="1302" y="110"/>
                  <a:pt x="1804" y="119"/>
                </a:cubicBezTo>
                <a:cubicBezTo>
                  <a:pt x="2306" y="128"/>
                  <a:pt x="2950" y="382"/>
                  <a:pt x="3613" y="362"/>
                </a:cubicBezTo>
                <a:cubicBezTo>
                  <a:pt x="4276" y="342"/>
                  <a:pt x="5027" y="171"/>
                  <a:pt x="5779" y="0"/>
                </a:cubicBezTo>
              </a:path>
            </a:pathLst>
          </a:custGeom>
          <a:noFill/>
          <a:ln w="9525">
            <a:solidFill>
              <a:srgbClr val="49ACC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0662309" y="2968856"/>
            <a:ext cx="1050140" cy="787400"/>
            <a:chOff x="5036" y="1789"/>
            <a:chExt cx="496" cy="496"/>
          </a:xfrm>
        </p:grpSpPr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9859884" y="3165706"/>
            <a:ext cx="455201" cy="341312"/>
            <a:chOff x="5036" y="1789"/>
            <a:chExt cx="496" cy="496"/>
          </a:xfrm>
        </p:grpSpPr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EFF1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9871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endParaRPr lang="en-US" altLang="zh-CN" dirty="0"/>
          </a:p>
          <a:p>
            <a:pPr lvl="1"/>
            <a:r>
              <a:rPr lang="zh-CN" altLang="en-US" dirty="0"/>
              <a:t>计算机组成原理与接口技术</a:t>
            </a:r>
            <a:r>
              <a:rPr lang="en-US" altLang="zh-CN" dirty="0"/>
              <a:t>—</a:t>
            </a:r>
            <a:r>
              <a:rPr lang="zh-CN" altLang="en-US" dirty="0"/>
              <a:t>基于</a:t>
            </a:r>
            <a:r>
              <a:rPr lang="en-US" altLang="zh-CN" dirty="0"/>
              <a:t>MIPS</a:t>
            </a:r>
            <a:r>
              <a:rPr lang="zh-CN" altLang="en-US" dirty="0"/>
              <a:t>架构 实验教程（第二版）</a:t>
            </a:r>
            <a:r>
              <a:rPr lang="en-US" altLang="zh-CN" dirty="0"/>
              <a:t>. </a:t>
            </a:r>
            <a:r>
              <a:rPr lang="zh-CN" altLang="en-US" dirty="0"/>
              <a:t>清华大学出版社</a:t>
            </a:r>
            <a:endParaRPr lang="en-US" altLang="zh-CN" dirty="0"/>
          </a:p>
          <a:p>
            <a:r>
              <a:rPr lang="zh-CN" altLang="en-US" dirty="0"/>
              <a:t>教学内容</a:t>
            </a:r>
            <a:endParaRPr lang="en-US" altLang="zh-CN" dirty="0"/>
          </a:p>
          <a:p>
            <a:pPr lvl="1"/>
            <a:r>
              <a:rPr lang="en-US" altLang="zh-CN" b="1" dirty="0"/>
              <a:t>1. MIPS</a:t>
            </a:r>
            <a:r>
              <a:rPr lang="zh-CN" altLang="en-US" b="1" dirty="0"/>
              <a:t>汇编程序设计</a:t>
            </a:r>
            <a:r>
              <a:rPr lang="en-US" altLang="zh-CN" b="1" dirty="0"/>
              <a:t>(Chap 2, 3, 4)</a:t>
            </a:r>
            <a:r>
              <a:rPr lang="en-US" altLang="zh-CN" dirty="0"/>
              <a:t>	             4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en-US" altLang="zh-CN" b="1" dirty="0"/>
              <a:t>2. </a:t>
            </a:r>
            <a:r>
              <a:rPr lang="zh-CN" altLang="en-US" b="1" dirty="0"/>
              <a:t>单周期类</a:t>
            </a:r>
            <a:r>
              <a:rPr lang="en-US" altLang="zh-CN" b="1" dirty="0"/>
              <a:t>MIPS</a:t>
            </a:r>
            <a:r>
              <a:rPr lang="zh-CN" altLang="en-US" b="1" dirty="0"/>
              <a:t>微处理器设计</a:t>
            </a:r>
            <a:r>
              <a:rPr lang="en-US" altLang="zh-CN" b="1" dirty="0"/>
              <a:t>(Chap 5, 6)</a:t>
            </a:r>
            <a:r>
              <a:rPr lang="zh-CN" altLang="en-US" b="1" dirty="0"/>
              <a:t> </a:t>
            </a:r>
            <a:r>
              <a:rPr lang="en-US" altLang="zh-CN" dirty="0"/>
              <a:t>	  8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2"/>
            <a:r>
              <a:rPr lang="en-US" altLang="zh-CN" dirty="0"/>
              <a:t>ISE </a:t>
            </a:r>
            <a:r>
              <a:rPr lang="en-US" altLang="zh-CN" dirty="0" err="1"/>
              <a:t>verilog</a:t>
            </a:r>
            <a:r>
              <a:rPr lang="en-US" altLang="zh-CN" dirty="0"/>
              <a:t> </a:t>
            </a:r>
            <a:r>
              <a:rPr lang="zh-CN" altLang="en-US" dirty="0"/>
              <a:t>语言加仿真验证</a:t>
            </a:r>
          </a:p>
          <a:p>
            <a:pPr lvl="1"/>
            <a:r>
              <a:rPr lang="en-US" altLang="zh-CN" b="1" dirty="0"/>
              <a:t>3. </a:t>
            </a:r>
            <a:r>
              <a:rPr lang="zh-CN" altLang="en-US" b="1" dirty="0"/>
              <a:t>程序控制方式并行</a:t>
            </a:r>
            <a:r>
              <a:rPr lang="en-US" altLang="zh-CN" b="1" dirty="0"/>
              <a:t>IO</a:t>
            </a:r>
            <a:r>
              <a:rPr lang="zh-CN" altLang="en-US" b="1" dirty="0"/>
              <a:t>接口设计                     </a:t>
            </a:r>
            <a:r>
              <a:rPr lang="en-US" altLang="zh-CN" dirty="0"/>
              <a:t>4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2"/>
            <a:r>
              <a:rPr lang="en-US" altLang="zh-CN" b="1" dirty="0"/>
              <a:t>(Chap 9, 10, 12, 13</a:t>
            </a:r>
            <a:r>
              <a:rPr lang="zh-CN" altLang="en-US" b="1" dirty="0"/>
              <a:t>，</a:t>
            </a:r>
            <a:r>
              <a:rPr lang="en-US" altLang="zh-CN" b="1" dirty="0"/>
              <a:t>16)</a:t>
            </a:r>
            <a:r>
              <a:rPr lang="en-US" altLang="zh-CN" dirty="0"/>
              <a:t>	                         </a:t>
            </a:r>
          </a:p>
          <a:p>
            <a:pPr lvl="2"/>
            <a:r>
              <a:rPr lang="en-US" altLang="zh-CN" dirty="0"/>
              <a:t>GPIO</a:t>
            </a:r>
            <a:r>
              <a:rPr lang="zh-CN" altLang="en-US" dirty="0"/>
              <a:t>接口程序控制方式</a:t>
            </a:r>
          </a:p>
          <a:p>
            <a:pPr lvl="1"/>
            <a:r>
              <a:rPr lang="en-US" altLang="zh-CN" b="1" dirty="0"/>
              <a:t>4.</a:t>
            </a:r>
            <a:r>
              <a:rPr lang="zh-CN" altLang="en-US" b="1" dirty="0"/>
              <a:t> 中断方式并行</a:t>
            </a:r>
            <a:r>
              <a:rPr lang="en-US" altLang="zh-CN" b="1" dirty="0"/>
              <a:t>IO</a:t>
            </a:r>
            <a:r>
              <a:rPr lang="zh-CN" altLang="en-US" b="1" dirty="0"/>
              <a:t>接口设计</a:t>
            </a:r>
            <a:r>
              <a:rPr lang="en-US" altLang="zh-CN" b="1" dirty="0"/>
              <a:t>(Chap 13)</a:t>
            </a:r>
            <a:r>
              <a:rPr lang="zh-CN" altLang="en-US" dirty="0"/>
              <a:t> </a:t>
            </a:r>
            <a:r>
              <a:rPr lang="en-US" altLang="zh-CN" dirty="0"/>
              <a:t>	   4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en-US" altLang="zh-CN" b="1" dirty="0"/>
              <a:t>5. </a:t>
            </a:r>
            <a:r>
              <a:rPr lang="zh-CN" altLang="en-US" b="1" dirty="0"/>
              <a:t>串行</a:t>
            </a:r>
            <a:r>
              <a:rPr lang="en-US" altLang="zh-CN" b="1" dirty="0"/>
              <a:t>IO</a:t>
            </a:r>
            <a:r>
              <a:rPr lang="zh-CN" altLang="en-US" b="1" dirty="0"/>
              <a:t>接口</a:t>
            </a:r>
            <a:r>
              <a:rPr lang="en-US" altLang="zh-CN" b="1" dirty="0"/>
              <a:t>(Chap 16)</a:t>
            </a:r>
            <a:r>
              <a:rPr lang="zh-CN" altLang="en-US" dirty="0"/>
              <a:t> </a:t>
            </a:r>
            <a:r>
              <a:rPr lang="en-US" altLang="zh-CN" dirty="0"/>
              <a:t>		              4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/>
            <a:r>
              <a:rPr lang="en-US" altLang="zh-CN" b="1" dirty="0"/>
              <a:t>6. </a:t>
            </a:r>
            <a:r>
              <a:rPr lang="zh-CN" altLang="en-US" b="1" dirty="0"/>
              <a:t>综合项目答辩 </a:t>
            </a:r>
            <a:r>
              <a:rPr lang="en-US" altLang="zh-CN" dirty="0"/>
              <a:t>				</a:t>
            </a:r>
            <a:r>
              <a:rPr lang="en-US" altLang="zh-CN"/>
              <a:t>    4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2"/>
            <a:r>
              <a:rPr lang="zh-CN" altLang="en-US" dirty="0"/>
              <a:t>项目需全部利用课外时间完成</a:t>
            </a:r>
          </a:p>
          <a:p>
            <a:pPr lvl="1"/>
            <a:r>
              <a:rPr lang="zh-CN" altLang="en-US" b="1" dirty="0"/>
              <a:t>操作考试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BE220C-72AD-45C5-BA9B-DE72DB70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41" y="1759406"/>
            <a:ext cx="36099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4867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实验课</a:t>
            </a:r>
            <a:r>
              <a:rPr lang="en-US" altLang="zh-CN" dirty="0"/>
              <a:t>——</a:t>
            </a:r>
            <a:r>
              <a:rPr lang="zh-CN" altLang="en-US" dirty="0"/>
              <a:t>学生</a:t>
            </a:r>
            <a:r>
              <a:rPr lang="zh-CN" altLang="en-US" dirty="0">
                <a:solidFill>
                  <a:srgbClr val="FF0000"/>
                </a:solidFill>
              </a:rPr>
              <a:t>动手实践</a:t>
            </a:r>
            <a:r>
              <a:rPr lang="zh-CN" altLang="en-US" dirty="0"/>
              <a:t>为主，教师引导以及疑难解答</a:t>
            </a:r>
          </a:p>
          <a:p>
            <a:endParaRPr lang="en-US" altLang="zh-CN" dirty="0"/>
          </a:p>
          <a:p>
            <a:r>
              <a:rPr lang="zh-CN" altLang="en-US" dirty="0"/>
              <a:t>实验教程虽然能解决大部分问题，但不是所有问题都可以在实验教程中直接找到解决方法。</a:t>
            </a:r>
          </a:p>
          <a:p>
            <a:endParaRPr lang="en-US" altLang="zh-CN" dirty="0"/>
          </a:p>
          <a:p>
            <a:r>
              <a:rPr lang="zh-CN" altLang="en-US" dirty="0"/>
              <a:t>课内学时非常有限，计算机系统又非常复杂，不可能仅依赖课内学时完成所有的教学任务。</a:t>
            </a:r>
            <a:r>
              <a:rPr lang="zh-CN" altLang="en-US" dirty="0">
                <a:solidFill>
                  <a:srgbClr val="FF0000"/>
                </a:solidFill>
              </a:rPr>
              <a:t>需要投入额外的课外时间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纪律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不要迟到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不要旷课（旷课</a:t>
            </a:r>
            <a:r>
              <a:rPr lang="en-US" altLang="zh-CN" dirty="0">
                <a:solidFill>
                  <a:srgbClr val="FF0000"/>
                </a:solidFill>
              </a:rPr>
              <a:t>1/3</a:t>
            </a:r>
            <a:r>
              <a:rPr lang="zh-CN" altLang="en-US" dirty="0">
                <a:solidFill>
                  <a:srgbClr val="FF0000"/>
                </a:solidFill>
              </a:rPr>
              <a:t>重修：教务处规定）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报告：独立完成、不要抄袭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4101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教学资源</a:t>
            </a:r>
            <a:endParaRPr lang="en-US" altLang="zh-CN" dirty="0"/>
          </a:p>
          <a:p>
            <a:r>
              <a:rPr lang="zh-CN" altLang="en-US" dirty="0"/>
              <a:t>中文慕课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http://i.chaoxing.com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课程编号：</a:t>
            </a:r>
            <a:r>
              <a:rPr lang="en-US" altLang="zh-CN" dirty="0">
                <a:solidFill>
                  <a:srgbClr val="0000FF"/>
                </a:solidFill>
              </a:rPr>
              <a:t>w110000 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英文慕课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https://www.icourse163.org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Principle of Microcomputer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C33A0F-CBA0-4CF0-9471-D94CE273D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16" y="1077689"/>
            <a:ext cx="3189741" cy="3565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24616-B110-4B8D-8E36-11CA2667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146" y="4140633"/>
            <a:ext cx="4474786" cy="21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519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实验内容完成形式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除综合项目以外的实验全部个人独立完成</a:t>
            </a:r>
            <a:endParaRPr lang="en-US" altLang="zh-CN" dirty="0"/>
          </a:p>
          <a:p>
            <a:pPr lvl="1"/>
            <a:r>
              <a:rPr lang="zh-CN" altLang="en-US" dirty="0"/>
              <a:t>随堂验收</a:t>
            </a:r>
            <a:endParaRPr lang="en-US" altLang="zh-CN" dirty="0"/>
          </a:p>
          <a:p>
            <a:pPr lvl="1"/>
            <a:r>
              <a:rPr lang="zh-CN" altLang="en-US" dirty="0"/>
              <a:t>实验报告电子版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40%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综合项目团队完成（</a:t>
            </a:r>
            <a:r>
              <a:rPr lang="en-US" altLang="zh-CN" dirty="0"/>
              <a:t>2~3</a:t>
            </a:r>
            <a:r>
              <a:rPr lang="zh-CN" altLang="en-US" dirty="0"/>
              <a:t>人）</a:t>
            </a:r>
            <a:endParaRPr lang="en-US" altLang="zh-CN" dirty="0"/>
          </a:p>
          <a:p>
            <a:pPr lvl="1"/>
            <a:r>
              <a:rPr lang="zh-CN" altLang="en-US" dirty="0"/>
              <a:t>项目验收、答辩以及提交总结报告、演示视频</a:t>
            </a:r>
            <a:endParaRPr lang="en-US" altLang="zh-CN" dirty="0"/>
          </a:p>
          <a:p>
            <a:pPr lvl="1"/>
            <a:r>
              <a:rPr lang="zh-CN" altLang="en-US" dirty="0"/>
              <a:t>难度、创新性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20%</a:t>
            </a:r>
          </a:p>
          <a:p>
            <a:r>
              <a:rPr lang="zh-CN" altLang="en-US" dirty="0"/>
              <a:t>操作考试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40%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35274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综合项目建议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简易数字示波器</a:t>
            </a:r>
          </a:p>
          <a:p>
            <a:pPr lvl="1"/>
            <a:r>
              <a:rPr lang="en-US" altLang="zh-CN" dirty="0"/>
              <a:t>AD</a:t>
            </a:r>
            <a:r>
              <a:rPr lang="zh-CN" altLang="en-US" dirty="0"/>
              <a:t>采样信号源</a:t>
            </a:r>
          </a:p>
          <a:p>
            <a:pPr lvl="1"/>
            <a:r>
              <a:rPr lang="en-US" altLang="zh-CN" dirty="0"/>
              <a:t>VGA</a:t>
            </a:r>
            <a:r>
              <a:rPr lang="zh-CN" altLang="en-US" dirty="0"/>
              <a:t>显示器显示信号波形</a:t>
            </a:r>
          </a:p>
          <a:p>
            <a:pPr lvl="1"/>
            <a:r>
              <a:rPr lang="zh-CN" altLang="en-US" dirty="0"/>
              <a:t>按键控制波形的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坐标刻度，从而改变显示器上显示波形的周期数以及幅度</a:t>
            </a:r>
            <a:endParaRPr lang="en-US" altLang="zh-CN" dirty="0"/>
          </a:p>
          <a:p>
            <a:pPr lvl="5"/>
            <a:endParaRPr lang="zh-CN" altLang="en-US" dirty="0"/>
          </a:p>
          <a:p>
            <a:r>
              <a:rPr lang="zh-CN" altLang="en-US" dirty="0"/>
              <a:t>简易数字信号源</a:t>
            </a:r>
          </a:p>
          <a:p>
            <a:pPr lvl="1"/>
            <a:r>
              <a:rPr lang="en-US" altLang="zh-CN" dirty="0"/>
              <a:t>DA</a:t>
            </a:r>
            <a:r>
              <a:rPr lang="zh-CN" altLang="en-US" dirty="0"/>
              <a:t>转换</a:t>
            </a:r>
          </a:p>
          <a:p>
            <a:pPr lvl="1"/>
            <a:r>
              <a:rPr lang="zh-CN" altLang="en-US" dirty="0"/>
              <a:t>按键控制输出不同标准波形</a:t>
            </a:r>
          </a:p>
          <a:p>
            <a:pPr lvl="1"/>
            <a:r>
              <a:rPr lang="zh-CN" altLang="en-US" dirty="0"/>
              <a:t>按键改变标准波形的幅度、频率</a:t>
            </a:r>
          </a:p>
          <a:p>
            <a:pPr lvl="1"/>
            <a:r>
              <a:rPr lang="zh-CN" altLang="en-US" dirty="0"/>
              <a:t>键盘输入一个周期的任意波形</a:t>
            </a:r>
            <a:r>
              <a:rPr lang="en-US" altLang="zh-CN" dirty="0"/>
              <a:t>8</a:t>
            </a:r>
            <a:r>
              <a:rPr lang="zh-CN" altLang="en-US" dirty="0"/>
              <a:t>个数据，输出任意波形</a:t>
            </a:r>
            <a:endParaRPr lang="en-US" altLang="zh-CN" dirty="0"/>
          </a:p>
          <a:p>
            <a:pPr lvl="5"/>
            <a:endParaRPr lang="en-US" altLang="zh-CN" dirty="0"/>
          </a:p>
          <a:p>
            <a:r>
              <a:rPr lang="en-US" altLang="zh-CN" dirty="0"/>
              <a:t>VGA</a:t>
            </a:r>
            <a:r>
              <a:rPr lang="zh-CN" altLang="en-US" dirty="0"/>
              <a:t>贪食蛇小游戏</a:t>
            </a:r>
          </a:p>
          <a:p>
            <a:pPr lvl="1"/>
            <a:r>
              <a:rPr lang="zh-CN" altLang="en-US" dirty="0"/>
              <a:t>按键控制贪食蛇的运动</a:t>
            </a:r>
          </a:p>
          <a:p>
            <a:pPr lvl="1"/>
            <a:r>
              <a:rPr lang="zh-CN" altLang="en-US" dirty="0"/>
              <a:t>随机出现豆子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60735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综合项目建议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超声波测距仪</a:t>
            </a:r>
          </a:p>
          <a:p>
            <a:pPr lvl="1"/>
            <a:r>
              <a:rPr lang="zh-CN" altLang="en-US" dirty="0"/>
              <a:t>控制超声波发送和接收传感器</a:t>
            </a:r>
          </a:p>
          <a:p>
            <a:pPr lvl="1"/>
            <a:r>
              <a:rPr lang="zh-CN" altLang="en-US" dirty="0"/>
              <a:t>通过数码管实时显示障碍物距离</a:t>
            </a:r>
          </a:p>
          <a:p>
            <a:pPr lvl="1"/>
            <a:r>
              <a:rPr lang="zh-CN" altLang="en-US" dirty="0"/>
              <a:t>低于或高于门限距离</a:t>
            </a:r>
            <a:r>
              <a:rPr lang="en-US" altLang="zh-CN" dirty="0"/>
              <a:t>LED</a:t>
            </a:r>
            <a:r>
              <a:rPr lang="zh-CN" altLang="en-US" dirty="0"/>
              <a:t>显示蓝、红色，正常距离范围内显示绿色</a:t>
            </a:r>
          </a:p>
          <a:p>
            <a:pPr lvl="1"/>
            <a:r>
              <a:rPr lang="zh-CN" altLang="en-US" dirty="0"/>
              <a:t>门限距离可自由设定</a:t>
            </a:r>
            <a:endParaRPr lang="en-US" altLang="zh-CN" dirty="0"/>
          </a:p>
          <a:p>
            <a:pPr lvl="5"/>
            <a:endParaRPr lang="zh-CN" altLang="en-US" dirty="0"/>
          </a:p>
          <a:p>
            <a:r>
              <a:rPr lang="zh-CN" altLang="en-US" dirty="0"/>
              <a:t>简易手绘画图仪</a:t>
            </a:r>
          </a:p>
          <a:p>
            <a:pPr lvl="1"/>
            <a:r>
              <a:rPr lang="zh-CN" altLang="en-US" dirty="0"/>
              <a:t>通过触摸屏实现手绘输入和显示</a:t>
            </a:r>
          </a:p>
          <a:p>
            <a:pPr lvl="1"/>
            <a:r>
              <a:rPr lang="zh-CN" altLang="en-US" dirty="0"/>
              <a:t>可配置线条粗细，颜色等</a:t>
            </a:r>
          </a:p>
          <a:p>
            <a:pPr lvl="1"/>
            <a:r>
              <a:rPr lang="zh-CN" altLang="en-US" dirty="0"/>
              <a:t>此项目可基于</a:t>
            </a:r>
            <a:r>
              <a:rPr lang="en-US" altLang="zh-CN" dirty="0"/>
              <a:t>NEXYS3</a:t>
            </a:r>
            <a:r>
              <a:rPr lang="zh-CN" altLang="en-US" dirty="0"/>
              <a:t>实验板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23021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综合项目建议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简易电子琴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32</a:t>
            </a:r>
            <a:r>
              <a:rPr lang="zh-CN" altLang="en-US" dirty="0"/>
              <a:t>个按键，采用</a:t>
            </a:r>
            <a:r>
              <a:rPr lang="en-US" altLang="zh-CN" dirty="0"/>
              <a:t>PS2</a:t>
            </a:r>
            <a:r>
              <a:rPr lang="zh-CN" altLang="en-US" dirty="0"/>
              <a:t>（</a:t>
            </a:r>
            <a:r>
              <a:rPr lang="en-US" altLang="zh-CN" dirty="0"/>
              <a:t>USB</a:t>
            </a:r>
            <a:r>
              <a:rPr lang="zh-CN" altLang="en-US" dirty="0"/>
              <a:t>）键盘（与开发板相连）模拟电子琴按键（</a:t>
            </a:r>
            <a:r>
              <a:rPr lang="en-US" altLang="zh-CN" dirty="0"/>
              <a:t>32</a:t>
            </a:r>
            <a:r>
              <a:rPr lang="zh-CN" altLang="en-US" dirty="0"/>
              <a:t>键）</a:t>
            </a:r>
          </a:p>
          <a:p>
            <a:pPr lvl="1"/>
            <a:r>
              <a:rPr lang="zh-CN" altLang="en-US" dirty="0"/>
              <a:t>当按下某一定义的按键时电子琴发出该按键的声音，释放按键一定时间之后，按键音消失</a:t>
            </a:r>
          </a:p>
          <a:p>
            <a:pPr lvl="1"/>
            <a:r>
              <a:rPr lang="zh-CN" altLang="en-US" dirty="0"/>
              <a:t>当连续按住该按键时，声音延长，即可实现按键音不同节奏的演奏</a:t>
            </a:r>
            <a:endParaRPr lang="en-US" altLang="zh-CN" dirty="0"/>
          </a:p>
          <a:p>
            <a:pPr lvl="5"/>
            <a:endParaRPr lang="zh-CN" altLang="en-US" dirty="0"/>
          </a:p>
          <a:p>
            <a:r>
              <a:rPr lang="zh-CN" altLang="en-US"/>
              <a:t>智能</a:t>
            </a:r>
            <a:r>
              <a:rPr lang="zh-CN" altLang="en-US" dirty="0"/>
              <a:t>小车</a:t>
            </a:r>
          </a:p>
          <a:p>
            <a:pPr lvl="1"/>
            <a:r>
              <a:rPr lang="zh-CN" altLang="en-US" dirty="0"/>
              <a:t>循迹小车</a:t>
            </a:r>
          </a:p>
          <a:p>
            <a:pPr lvl="1"/>
            <a:r>
              <a:rPr lang="zh-CN" altLang="en-US" dirty="0"/>
              <a:t>避障小车</a:t>
            </a:r>
          </a:p>
          <a:p>
            <a:pPr lvl="1"/>
            <a:r>
              <a:rPr lang="zh-CN" altLang="en-US" dirty="0"/>
              <a:t>寻光小车</a:t>
            </a:r>
          </a:p>
          <a:p>
            <a:pPr lvl="2"/>
            <a:r>
              <a:rPr lang="zh-CN" altLang="en-US" dirty="0"/>
              <a:t>红外对管</a:t>
            </a:r>
          </a:p>
          <a:p>
            <a:pPr lvl="2"/>
            <a:r>
              <a:rPr lang="zh-CN" altLang="en-US" dirty="0"/>
              <a:t>超声波对管</a:t>
            </a:r>
          </a:p>
          <a:p>
            <a:pPr lvl="2"/>
            <a:r>
              <a:rPr lang="zh-CN" altLang="en-US" dirty="0"/>
              <a:t>光敏电阻</a:t>
            </a:r>
          </a:p>
          <a:p>
            <a:pPr lvl="2"/>
            <a:r>
              <a:rPr lang="zh-CN" altLang="en-US" dirty="0"/>
              <a:t>加速度传感器</a:t>
            </a:r>
          </a:p>
          <a:p>
            <a:pPr lvl="2"/>
            <a:r>
              <a:rPr lang="en-US" altLang="zh-CN" dirty="0"/>
              <a:t>PWM</a:t>
            </a:r>
            <a:r>
              <a:rPr lang="zh-CN" altLang="en-US" dirty="0"/>
              <a:t>波电机驱动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31983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杨明的PPT">
  <a:themeElements>
    <a:clrScheme name="Freescale template light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Freescale template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reescale template light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YangMing's PPT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Freescale template light</Template>
  <TotalTime>22731</TotalTime>
  <Pages>0</Pages>
  <Words>604</Words>
  <Characters>0</Characters>
  <Application>Microsoft Office PowerPoint</Application>
  <DocSecurity>0</DocSecurity>
  <PresentationFormat>自定义</PresentationFormat>
  <Lines>0</Lines>
  <Paragraphs>129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HelveticaNeueLT Std</vt:lpstr>
      <vt:lpstr>YaHei Consolas Coder</vt:lpstr>
      <vt:lpstr>楷体</vt:lpstr>
      <vt:lpstr>宋体</vt:lpstr>
      <vt:lpstr>Arial</vt:lpstr>
      <vt:lpstr>Wingdings</vt:lpstr>
      <vt:lpstr>杨明的PPT</vt:lpstr>
      <vt:lpstr>YangMing's PPT</vt:lpstr>
      <vt:lpstr>PowerPoint 演示文稿</vt:lpstr>
      <vt:lpstr>Agenda</vt:lpstr>
      <vt:lpstr>教学内容安排</vt:lpstr>
      <vt:lpstr>注意事项</vt:lpstr>
      <vt:lpstr>注意事项</vt:lpstr>
      <vt:lpstr>实验内容完成形式</vt:lpstr>
      <vt:lpstr>综合项目建议</vt:lpstr>
      <vt:lpstr>综合项目建议</vt:lpstr>
      <vt:lpstr>综合项目建议</vt:lpstr>
      <vt:lpstr>综合项目建议</vt:lpstr>
      <vt:lpstr>PowerPoint 演示文稿</vt:lpstr>
    </vt:vector>
  </TitlesOfParts>
  <Company>Freescale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杨明</dc:creator>
  <cp:lastModifiedBy>frobby</cp:lastModifiedBy>
  <cp:revision>1044</cp:revision>
  <cp:lastPrinted>2015-10-23T12:13:31Z</cp:lastPrinted>
  <dcterms:created xsi:type="dcterms:W3CDTF">2009-05-15T12:45:14Z</dcterms:created>
  <dcterms:modified xsi:type="dcterms:W3CDTF">2022-04-23T07:51:52Z</dcterms:modified>
</cp:coreProperties>
</file>