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6" r:id="rId2"/>
  </p:sldMasterIdLst>
  <p:notesMasterIdLst>
    <p:notesMasterId r:id="rId29"/>
  </p:notesMasterIdLst>
  <p:handoutMasterIdLst>
    <p:handoutMasterId r:id="rId30"/>
  </p:handoutMasterIdLst>
  <p:sldIdLst>
    <p:sldId id="354" r:id="rId3"/>
    <p:sldId id="740" r:id="rId4"/>
    <p:sldId id="872" r:id="rId5"/>
    <p:sldId id="905" r:id="rId6"/>
    <p:sldId id="867" r:id="rId7"/>
    <p:sldId id="906" r:id="rId8"/>
    <p:sldId id="921" r:id="rId9"/>
    <p:sldId id="897" r:id="rId10"/>
    <p:sldId id="874" r:id="rId11"/>
    <p:sldId id="879" r:id="rId12"/>
    <p:sldId id="880" r:id="rId13"/>
    <p:sldId id="889" r:id="rId14"/>
    <p:sldId id="890" r:id="rId15"/>
    <p:sldId id="891" r:id="rId16"/>
    <p:sldId id="893" r:id="rId17"/>
    <p:sldId id="894" r:id="rId18"/>
    <p:sldId id="898" r:id="rId19"/>
    <p:sldId id="922" r:id="rId20"/>
    <p:sldId id="923" r:id="rId21"/>
    <p:sldId id="924" r:id="rId22"/>
    <p:sldId id="925" r:id="rId23"/>
    <p:sldId id="926" r:id="rId24"/>
    <p:sldId id="928" r:id="rId25"/>
    <p:sldId id="927" r:id="rId26"/>
    <p:sldId id="920" r:id="rId27"/>
    <p:sldId id="291" r:id="rId28"/>
  </p:sldIdLst>
  <p:sldSz cx="1219517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YaHei Consolas Coder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DBCC23F-773C-4242-A470-B85136D6D8D4}">
          <p14:sldIdLst>
            <p14:sldId id="354"/>
          </p14:sldIdLst>
        </p14:section>
        <p14:section name="实验目的" id="{2D39A8FF-52C9-46BC-8DFE-0C9993A28334}">
          <p14:sldIdLst>
            <p14:sldId id="740"/>
            <p14:sldId id="872"/>
          </p14:sldIdLst>
        </p14:section>
        <p14:section name="实验任务及要求" id="{5802BEF8-5901-44C5-8D13-ED2F30DC86BC}">
          <p14:sldIdLst>
            <p14:sldId id="905"/>
            <p14:sldId id="867"/>
            <p14:sldId id="906"/>
            <p14:sldId id="921"/>
          </p14:sldIdLst>
        </p14:section>
        <p14:section name="汇编程序结构" id="{9F792536-5684-4D04-B0EA-037B5D61B5F5}">
          <p14:sldIdLst>
            <p14:sldId id="897"/>
            <p14:sldId id="874"/>
            <p14:sldId id="879"/>
            <p14:sldId id="880"/>
            <p14:sldId id="889"/>
            <p14:sldId id="890"/>
            <p14:sldId id="891"/>
            <p14:sldId id="893"/>
            <p14:sldId id="894"/>
          </p14:sldIdLst>
        </p14:section>
        <p14:section name="MARS汇编软件" id="{9E34332B-187A-40A1-8111-B1959E4FFBB3}">
          <p14:sldIdLst>
            <p14:sldId id="898"/>
            <p14:sldId id="922"/>
            <p14:sldId id="923"/>
            <p14:sldId id="924"/>
            <p14:sldId id="925"/>
            <p14:sldId id="926"/>
            <p14:sldId id="928"/>
            <p14:sldId id="927"/>
            <p14:sldId id="920"/>
          </p14:sldIdLst>
        </p14:section>
        <p14:section name="End" id="{B13A1685-E435-403F-AE62-C6C8D2CE8ABD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33CC"/>
    <a:srgbClr val="FFFF00"/>
    <a:srgbClr val="000099"/>
    <a:srgbClr val="009900"/>
    <a:srgbClr val="FF6600"/>
    <a:srgbClr val="000000"/>
    <a:srgbClr val="EBF2F7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7922" autoAdjust="0"/>
  </p:normalViewPr>
  <p:slideViewPr>
    <p:cSldViewPr snapToGrid="0">
      <p:cViewPr varScale="1">
        <p:scale>
          <a:sx n="56" d="100"/>
          <a:sy n="56" d="100"/>
        </p:scale>
        <p:origin x="1254" y="66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153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"/>
    </p:cViewPr>
  </p:sorterViewPr>
  <p:notesViewPr>
    <p:cSldViewPr snapToGrid="0">
      <p:cViewPr varScale="1">
        <p:scale>
          <a:sx n="81" d="100"/>
          <a:sy n="81" d="100"/>
        </p:scale>
        <p:origin x="-4062" y="-78"/>
      </p:cViewPr>
      <p:guideLst>
        <p:guide orient="horz" pos="2880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3592349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32" tIns="44966" rIns="89932" bIns="44966" numCol="1" anchor="t" anchorCtr="0" compatLnSpc="1">
            <a:prstTxWarp prst="textNoShape">
              <a:avLst/>
            </a:prstTxWarp>
          </a:bodyPr>
          <a:lstStyle>
            <a:lvl1pPr defTabSz="897982" eaLnBrk="1" hangingPunct="1">
              <a:defRPr kumimoji="0" sz="12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z="900" dirty="0">
                <a:solidFill>
                  <a:srgbClr val="777777"/>
                </a:solidFill>
                <a:ea typeface="YaHei Consolas Coder" pitchFamily="34" charset="-122"/>
                <a:cs typeface="Arial" pitchFamily="34" charset="0"/>
              </a:rPr>
              <a:t>Copyright © </a:t>
            </a:r>
            <a:r>
              <a:rPr lang="zh-CN" altLang="en-US" sz="900" dirty="0">
                <a:solidFill>
                  <a:srgbClr val="777777"/>
                </a:solidFill>
                <a:ea typeface="YaHei Consolas Coder" pitchFamily="34" charset="-122"/>
                <a:cs typeface="Arial" pitchFamily="34" charset="0"/>
              </a:rPr>
              <a:t>杨明，华中科技大学电子与信息工程系，</a:t>
            </a:r>
            <a:r>
              <a:rPr lang="en-US" altLang="zh-CN" sz="900" dirty="0">
                <a:solidFill>
                  <a:srgbClr val="777777"/>
                </a:solidFill>
                <a:ea typeface="YaHei Consolas Coder" pitchFamily="34" charset="-122"/>
                <a:cs typeface="Arial" pitchFamily="34" charset="0"/>
              </a:rPr>
              <a:t>2014.</a:t>
            </a:r>
          </a:p>
          <a:p>
            <a:pPr>
              <a:defRPr/>
            </a:pPr>
            <a:endParaRPr lang="en-US" altLang="zh-CN" sz="900" dirty="0">
              <a:ea typeface="YaHei Consolas Coder" pitchFamily="34" charset="-122"/>
              <a:cs typeface="Arial" pitchFamily="34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64" y="5"/>
            <a:ext cx="2972004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32" tIns="44966" rIns="89932" bIns="44966" numCol="1" anchor="t" anchorCtr="0" compatLnSpc="1">
            <a:prstTxWarp prst="textNoShape">
              <a:avLst/>
            </a:prstTxWarp>
          </a:bodyPr>
          <a:lstStyle>
            <a:lvl1pPr algn="r" defTabSz="897982" eaLnBrk="1" hangingPunct="1">
              <a:defRPr kumimoji="0"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0A13524A-4342-409A-990E-D00B0D763C76}" type="datetime9">
              <a:rPr lang="en-US" altLang="zh-CN" sz="900"/>
              <a:pPr>
                <a:defRPr/>
              </a:pPr>
              <a:t>4/23/2022 3:54:19 PM</a:t>
            </a:fld>
            <a:endParaRPr lang="en-US" altLang="zh-CN" sz="900" dirty="0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685883"/>
            <a:ext cx="5866295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32" tIns="44966" rIns="89932" bIns="44966" numCol="1" anchor="b" anchorCtr="0" compatLnSpc="1">
            <a:prstTxWarp prst="textNoShape">
              <a:avLst/>
            </a:prstTxWarp>
          </a:bodyPr>
          <a:lstStyle>
            <a:lvl1pPr defTabSz="897982" eaLnBrk="1" hangingPunct="1">
              <a:defRPr kumimoji="0" sz="12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z="900" dirty="0">
                <a:solidFill>
                  <a:srgbClr val="777777"/>
                </a:solidFill>
              </a:rPr>
              <a:t>Electronics and Information Engineering Department of </a:t>
            </a:r>
            <a:r>
              <a:rPr lang="en-US" altLang="zh-CN" sz="900" dirty="0" err="1">
                <a:solidFill>
                  <a:srgbClr val="777777"/>
                </a:solidFill>
              </a:rPr>
              <a:t>Huazhong</a:t>
            </a:r>
            <a:r>
              <a:rPr lang="en-US" altLang="zh-CN" sz="900" dirty="0">
                <a:solidFill>
                  <a:srgbClr val="777777"/>
                </a:solidFill>
              </a:rPr>
              <a:t> University of Science and Technology, Wuhan, Hubei 430074, P.R. China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02585" y="8685883"/>
            <a:ext cx="953884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932" tIns="44966" rIns="89932" bIns="44966" numCol="1" anchor="b" anchorCtr="0" compatLnSpc="1">
            <a:prstTxWarp prst="textNoShape">
              <a:avLst/>
            </a:prstTxWarp>
          </a:bodyPr>
          <a:lstStyle>
            <a:lvl1pPr algn="r" defTabSz="897982" eaLnBrk="1" hangingPunct="1">
              <a:defRPr kumimoji="0"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D2911629-A60C-43D8-89AC-03892EF4A036}" type="slidenum">
              <a:rPr lang="en-US" altLang="zh-CN" sz="900"/>
              <a:pPr>
                <a:defRPr/>
              </a:pPr>
              <a:t>‹#›</a:t>
            </a:fld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734470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5"/>
            <a:ext cx="3338343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defTabSz="950627" eaLnBrk="1" hangingPunct="1">
              <a:defRPr kumimoji="0" sz="900" smtClean="0">
                <a:latin typeface="YaHei Consolas Coder" pitchFamily="34" charset="-122"/>
                <a:ea typeface="YaHei Consolas Coder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777777"/>
                </a:solidFill>
              </a:rPr>
              <a:t>Copyright © </a:t>
            </a:r>
            <a:r>
              <a:rPr lang="zh-CN" altLang="en-US">
                <a:solidFill>
                  <a:srgbClr val="777777"/>
                </a:solidFill>
              </a:rPr>
              <a:t>杨明，华中科技大学电子与信息工程系，</a:t>
            </a:r>
            <a:r>
              <a:rPr lang="en-US" altLang="zh-CN">
                <a:solidFill>
                  <a:srgbClr val="777777"/>
                </a:solidFill>
              </a:rPr>
              <a:t>2014.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64" y="5"/>
            <a:ext cx="2972004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>
            <a:lvl1pPr algn="r" defTabSz="950627" eaLnBrk="1" hangingPunct="1">
              <a:defRPr kumimoji="0" sz="900" smtClean="0">
                <a:ea typeface="宋体" pitchFamily="2" charset="-122"/>
              </a:defRPr>
            </a:lvl1pPr>
          </a:lstStyle>
          <a:p>
            <a:pPr>
              <a:defRPr/>
            </a:pPr>
            <a:fld id="{F8D18E22-4EB1-4B2A-B877-9DC26F4F7A04}" type="datetime9">
              <a:rPr lang="en-US" altLang="zh-CN" smtClean="0"/>
              <a:pPr>
                <a:defRPr/>
              </a:pPr>
              <a:t>4/23/2022 3:53:53 PM</a:t>
            </a:fld>
            <a:endParaRPr lang="en-US" altLang="zh-CN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306" y="4250403"/>
            <a:ext cx="6577154" cy="438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67" tIns="47534" rIns="95067" bIns="47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685883"/>
            <a:ext cx="5648578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defTabSz="950627" eaLnBrk="1" hangingPunct="1">
              <a:defRPr kumimoji="0" sz="9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>
                <a:solidFill>
                  <a:srgbClr val="777777"/>
                </a:solidFill>
              </a:rPr>
              <a:t>Electronics and Information Engineering Department of </a:t>
            </a:r>
            <a:r>
              <a:rPr lang="en-US" altLang="zh-CN" dirty="0" err="1">
                <a:solidFill>
                  <a:srgbClr val="777777"/>
                </a:solidFill>
              </a:rPr>
              <a:t>Huazhong</a:t>
            </a:r>
            <a:r>
              <a:rPr lang="en-US" altLang="zh-CN" dirty="0">
                <a:solidFill>
                  <a:srgbClr val="777777"/>
                </a:solidFill>
              </a:rPr>
              <a:t> University of Science and Technology, Wuhan, Hubei 430074, P.R. China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6484" y="8685883"/>
            <a:ext cx="1219984" cy="45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67" tIns="47534" rIns="95067" bIns="47534" numCol="1" anchor="b" anchorCtr="0" compatLnSpc="1">
            <a:prstTxWarp prst="textNoShape">
              <a:avLst/>
            </a:prstTxWarp>
          </a:bodyPr>
          <a:lstStyle>
            <a:lvl1pPr algn="r" defTabSz="950627" eaLnBrk="1" hangingPunct="1">
              <a:defRPr kumimoji="0" sz="900" smtClean="0">
                <a:ea typeface="宋体" pitchFamily="2" charset="-122"/>
              </a:defRPr>
            </a:lvl1pPr>
          </a:lstStyle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404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楷体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楷体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楷体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楷体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Arial" charset="0"/>
        <a:ea typeface="楷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05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代码段显示</a:t>
            </a:r>
            <a:endParaRPr lang="en-US" altLang="zh-CN" dirty="0"/>
          </a:p>
          <a:p>
            <a:r>
              <a:rPr lang="zh-CN" altLang="en-US" dirty="0"/>
              <a:t>数据段显示</a:t>
            </a:r>
            <a:endParaRPr lang="en-US" altLang="zh-CN" dirty="0"/>
          </a:p>
          <a:p>
            <a:r>
              <a:rPr lang="zh-CN" altLang="en-US" dirty="0"/>
              <a:t>代码中的标号地址</a:t>
            </a:r>
            <a:endParaRPr lang="en-US" altLang="zh-CN" dirty="0"/>
          </a:p>
          <a:p>
            <a:r>
              <a:rPr lang="zh-CN" altLang="en-US" dirty="0"/>
              <a:t>汇编过程提示信息</a:t>
            </a:r>
            <a:endParaRPr lang="en-US" altLang="zh-CN" dirty="0"/>
          </a:p>
          <a:p>
            <a:r>
              <a:rPr lang="en-US" altLang="zh-CN" dirty="0"/>
              <a:t>32</a:t>
            </a:r>
            <a:r>
              <a:rPr lang="zh-CN" altLang="en-US" dirty="0"/>
              <a:t>个寄存器，及三个特殊寄存器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18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 </a:t>
            </a:r>
            <a:r>
              <a:rPr lang="zh-CN" altLang="en-US" dirty="0"/>
              <a:t>将立即数赋值给寄存器</a:t>
            </a:r>
            <a:endParaRPr lang="en-US" altLang="zh-CN" dirty="0"/>
          </a:p>
          <a:p>
            <a:r>
              <a:rPr lang="zh-CN" altLang="en-US" dirty="0"/>
              <a:t>显示</a:t>
            </a:r>
            <a:r>
              <a:rPr lang="en-US" altLang="zh-CN" dirty="0"/>
              <a:t>$t0</a:t>
            </a:r>
            <a:r>
              <a:rPr lang="zh-CN" altLang="en-US" dirty="0"/>
              <a:t>中的十进制数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348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数据段：定义要用到的变量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155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数据段：定义要用到的变量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4805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029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47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31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33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3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一个字四个字节，</a:t>
            </a:r>
            <a:r>
              <a:rPr lang="en-US" altLang="zh-CN" dirty="0"/>
              <a:t>2^30</a:t>
            </a:r>
            <a:r>
              <a:rPr lang="zh-CN" altLang="en-US" dirty="0"/>
              <a:t>个字，即</a:t>
            </a:r>
            <a:r>
              <a:rPr lang="en-US" altLang="zh-CN" dirty="0"/>
              <a:t>2^32</a:t>
            </a:r>
            <a:r>
              <a:rPr lang="zh-CN" altLang="en-US" dirty="0"/>
              <a:t>个字节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554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/>
              <a:t>：</a:t>
            </a:r>
            <a:r>
              <a:rPr lang="en-US" altLang="zh-CN" dirty="0"/>
              <a:t>Allocates a sequence of bytes for an ASCII string</a:t>
            </a:r>
            <a:r>
              <a:rPr lang="zh-CN" altLang="en-US" dirty="0"/>
              <a:t>（为</a:t>
            </a:r>
            <a:r>
              <a:rPr lang="en-US" altLang="zh-CN" dirty="0"/>
              <a:t>ASCII</a:t>
            </a:r>
            <a:r>
              <a:rPr lang="zh-CN" altLang="en-US" dirty="0"/>
              <a:t>字符串  分配字节序列）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asciiz</a:t>
            </a:r>
            <a:r>
              <a:rPr lang="zh-CN" altLang="en-US" dirty="0"/>
              <a:t>：</a:t>
            </a:r>
            <a:r>
              <a:rPr lang="en-US" altLang="zh-CN" dirty="0"/>
              <a:t>Same as .ASCII directive, but adds a </a:t>
            </a:r>
            <a:r>
              <a:rPr lang="en-US" altLang="zh-CN" dirty="0">
                <a:solidFill>
                  <a:srgbClr val="0000FF"/>
                </a:solidFill>
              </a:rPr>
              <a:t>NULL char</a:t>
            </a:r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0x00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en-US" altLang="zh-CN" dirty="0"/>
              <a:t> at end of string(Strings are null-terminated, as in the C programming language)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.space</a:t>
            </a:r>
            <a:r>
              <a:rPr lang="zh-CN" altLang="en-US" dirty="0"/>
              <a:t>：</a:t>
            </a:r>
            <a:r>
              <a:rPr lang="en-US" altLang="zh-CN" dirty="0"/>
              <a:t>Allocates space of n uninitialized bytes in the data segment(</a:t>
            </a:r>
            <a:r>
              <a:rPr lang="zh-CN" altLang="en-US" dirty="0"/>
              <a:t>在数据段中，分配n个未初始化的字节空间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10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Ff:-1</a:t>
            </a:r>
            <a:r>
              <a:rPr lang="zh-CN" altLang="en-US" dirty="0"/>
              <a:t>；</a:t>
            </a:r>
            <a:r>
              <a:rPr lang="en-US" altLang="zh-CN" dirty="0"/>
              <a:t>7f</a:t>
            </a:r>
            <a:r>
              <a:rPr lang="zh-CN" altLang="en-US" dirty="0"/>
              <a:t>：</a:t>
            </a:r>
            <a:r>
              <a:rPr lang="en-US" altLang="zh-CN" dirty="0"/>
              <a:t>127</a:t>
            </a:r>
            <a:r>
              <a:rPr lang="zh-CN" altLang="en-US" dirty="0"/>
              <a:t>；</a:t>
            </a:r>
            <a:r>
              <a:rPr lang="en-US" altLang="zh-CN" dirty="0"/>
              <a:t>0x45(69)</a:t>
            </a:r>
            <a:r>
              <a:rPr lang="zh-CN" altLang="en-US" dirty="0"/>
              <a:t>：</a:t>
            </a:r>
            <a:r>
              <a:rPr lang="en-US" altLang="zh-CN" dirty="0"/>
              <a:t>E</a:t>
            </a:r>
            <a:r>
              <a:rPr lang="zh-CN" altLang="en-US" dirty="0"/>
              <a:t>：</a:t>
            </a:r>
            <a:r>
              <a:rPr lang="en-US" altLang="zh-CN" dirty="0"/>
              <a:t>0x41(65)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</a:p>
          <a:p>
            <a:r>
              <a:rPr lang="en-US" altLang="zh-CN" dirty="0"/>
              <a:t>Fff6: -10</a:t>
            </a:r>
            <a:r>
              <a:rPr lang="zh-CN" altLang="en-US" dirty="0"/>
              <a:t>；</a:t>
            </a:r>
            <a:r>
              <a:rPr lang="en-US" altLang="zh-CN" dirty="0"/>
              <a:t>0x32:2</a:t>
            </a:r>
            <a:r>
              <a:rPr lang="zh-CN" altLang="en-US" dirty="0"/>
              <a:t>；</a:t>
            </a:r>
            <a:r>
              <a:rPr lang="en-US" altLang="zh-CN" dirty="0"/>
              <a:t>0x31:1</a:t>
            </a:r>
          </a:p>
          <a:p>
            <a:r>
              <a:rPr lang="en-US" altLang="zh-CN" dirty="0"/>
              <a:t>0000fffe</a:t>
            </a:r>
            <a:r>
              <a:rPr lang="zh-CN" altLang="en-US" dirty="0"/>
              <a:t>：前面四个</a:t>
            </a:r>
            <a:r>
              <a:rPr lang="en-US" altLang="zh-CN" dirty="0"/>
              <a:t>0</a:t>
            </a:r>
            <a:r>
              <a:rPr lang="zh-CN" altLang="en-US" dirty="0"/>
              <a:t>对齐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12345678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40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98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文件菜单</a:t>
            </a:r>
            <a:endParaRPr lang="en-US" altLang="zh-CN" dirty="0"/>
          </a:p>
          <a:p>
            <a:r>
              <a:rPr lang="en-US" altLang="zh-CN" dirty="0"/>
              <a:t>Edit </a:t>
            </a:r>
            <a:r>
              <a:rPr lang="zh-CN" altLang="en-US" dirty="0"/>
              <a:t>编辑窗口</a:t>
            </a:r>
            <a:endParaRPr lang="en-US" altLang="zh-CN" dirty="0"/>
          </a:p>
          <a:p>
            <a:r>
              <a:rPr lang="en-US" altLang="zh-CN" dirty="0"/>
              <a:t>Execute </a:t>
            </a:r>
            <a:r>
              <a:rPr lang="zh-CN" altLang="en-US" dirty="0"/>
              <a:t>运行窗口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029CB-6358-47DB-A6C4-CABA6686082E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654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2EEAC5E6-6165-4FF1-BFD0-1263B9E30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60" y="323850"/>
            <a:ext cx="11761146" cy="5397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7847" y="800101"/>
            <a:ext cx="5923696" cy="550862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101542" y="800101"/>
            <a:ext cx="5924255" cy="550862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284167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60" y="323850"/>
            <a:ext cx="11761146" cy="5397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46" y="800101"/>
            <a:ext cx="11847951" cy="550862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1087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0EA638EC-113B-40B3-A9D1-D225A39A0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60" y="323850"/>
            <a:ext cx="11761146" cy="5397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7847" y="800101"/>
            <a:ext cx="5923696" cy="548432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6102058" y="797333"/>
            <a:ext cx="5923696" cy="274666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102058" y="3540533"/>
            <a:ext cx="5923696" cy="274666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875604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722A82EC-C780-4677-9565-5ED6FBD09C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175085" y="3557158"/>
            <a:ext cx="5923696" cy="274666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6118685" y="797333"/>
            <a:ext cx="5923696" cy="274666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8660" y="323850"/>
            <a:ext cx="11761146" cy="5397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77847" y="800102"/>
            <a:ext cx="5923696" cy="2741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/>
          </p:nvPr>
        </p:nvSpPr>
        <p:spPr>
          <a:xfrm>
            <a:off x="6115904" y="3554386"/>
            <a:ext cx="5923696" cy="2741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5654907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3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05173" y="6543676"/>
            <a:ext cx="1558272" cy="3143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3E16AACA-5C90-4EF5-A681-BE0EB0B1A6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393738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3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05173" y="6543676"/>
            <a:ext cx="1558272" cy="3143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Slide </a:t>
            </a:r>
            <a:fld id="{337A6488-5158-489D-B9F8-9D053D7093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618433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302"/>
          <p:cNvSpPr>
            <a:spLocks/>
          </p:cNvSpPr>
          <p:nvPr/>
        </p:nvSpPr>
        <p:spPr bwMode="auto">
          <a:xfrm flipH="1">
            <a:off x="177844" y="122239"/>
            <a:ext cx="2298655" cy="161925"/>
          </a:xfrm>
          <a:custGeom>
            <a:avLst/>
            <a:gdLst>
              <a:gd name="T0" fmla="*/ 0 w 597"/>
              <a:gd name="T1" fmla="*/ 102 h 102"/>
              <a:gd name="T2" fmla="*/ 597 w 597"/>
              <a:gd name="T3" fmla="*/ 102 h 102"/>
              <a:gd name="T4" fmla="*/ 597 w 597"/>
              <a:gd name="T5" fmla="*/ 0 h 102"/>
              <a:gd name="T6" fmla="*/ 45 w 597"/>
              <a:gd name="T7" fmla="*/ 0 h 102"/>
              <a:gd name="T8" fmla="*/ 0 w 597"/>
              <a:gd name="T9" fmla="*/ 45 h 102"/>
              <a:gd name="T10" fmla="*/ 0 w 597"/>
              <a:gd name="T11" fmla="*/ 102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Freeform 310"/>
          <p:cNvSpPr>
            <a:spLocks/>
          </p:cNvSpPr>
          <p:nvPr/>
        </p:nvSpPr>
        <p:spPr bwMode="auto">
          <a:xfrm flipH="1">
            <a:off x="2529840" y="122239"/>
            <a:ext cx="9494744" cy="161924"/>
          </a:xfrm>
          <a:custGeom>
            <a:avLst/>
            <a:gdLst>
              <a:gd name="T0" fmla="*/ 0 w 4330"/>
              <a:gd name="T1" fmla="*/ 0 h 104"/>
              <a:gd name="T2" fmla="*/ 0 w 4330"/>
              <a:gd name="T3" fmla="*/ 104 h 104"/>
              <a:gd name="T4" fmla="*/ 4330 w 4330"/>
              <a:gd name="T5" fmla="*/ 104 h 104"/>
              <a:gd name="T6" fmla="*/ 4330 w 4330"/>
              <a:gd name="T7" fmla="*/ 48 h 104"/>
              <a:gd name="T8" fmla="*/ 4282 w 4330"/>
              <a:gd name="T9" fmla="*/ 0 h 104"/>
              <a:gd name="T10" fmla="*/ 0 w 4330"/>
              <a:gd name="T11" fmla="*/ 0 h 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30" h="104">
                <a:moveTo>
                  <a:pt x="0" y="0"/>
                </a:moveTo>
                <a:lnTo>
                  <a:pt x="0" y="104"/>
                </a:lnTo>
                <a:lnTo>
                  <a:pt x="4330" y="104"/>
                </a:lnTo>
                <a:lnTo>
                  <a:pt x="4330" y="48"/>
                </a:lnTo>
                <a:lnTo>
                  <a:pt x="4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61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310"/>
          <p:cNvSpPr>
            <a:spLocks/>
          </p:cNvSpPr>
          <p:nvPr userDrawn="1"/>
        </p:nvSpPr>
        <p:spPr bwMode="auto">
          <a:xfrm flipH="1">
            <a:off x="215956" y="6372226"/>
            <a:ext cx="10833044" cy="55563"/>
          </a:xfrm>
          <a:custGeom>
            <a:avLst/>
            <a:gdLst>
              <a:gd name="T0" fmla="*/ 0 w 4330"/>
              <a:gd name="T1" fmla="*/ 0 h 104"/>
              <a:gd name="T2" fmla="*/ 0 w 4330"/>
              <a:gd name="T3" fmla="*/ 55563 h 104"/>
              <a:gd name="T4" fmla="*/ 7966075 w 4330"/>
              <a:gd name="T5" fmla="*/ 55563 h 104"/>
              <a:gd name="T6" fmla="*/ 7966075 w 4330"/>
              <a:gd name="T7" fmla="*/ 25644 h 104"/>
              <a:gd name="T8" fmla="*/ 7877767 w 4330"/>
              <a:gd name="T9" fmla="*/ 0 h 104"/>
              <a:gd name="T10" fmla="*/ 0 w 4330"/>
              <a:gd name="T11" fmla="*/ 0 h 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30"/>
              <a:gd name="T19" fmla="*/ 0 h 104"/>
              <a:gd name="T20" fmla="*/ 4330 w 4330"/>
              <a:gd name="T21" fmla="*/ 104 h 1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30" h="104">
                <a:moveTo>
                  <a:pt x="0" y="0"/>
                </a:moveTo>
                <a:lnTo>
                  <a:pt x="0" y="104"/>
                </a:lnTo>
                <a:lnTo>
                  <a:pt x="4330" y="104"/>
                </a:lnTo>
                <a:lnTo>
                  <a:pt x="4330" y="48"/>
                </a:lnTo>
                <a:lnTo>
                  <a:pt x="4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DD6D1"/>
          </a:solidFill>
          <a:ln w="9525">
            <a:solidFill>
              <a:srgbClr val="CDD6D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172" name="Rectangle 3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49345" y="6543676"/>
            <a:ext cx="69965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smtClean="0">
                <a:solidFill>
                  <a:srgbClr val="0066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CF9DD5B-000A-4715-A648-76FDED5FD66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8" y="6334298"/>
            <a:ext cx="904146" cy="498783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 userDrawn="1"/>
        </p:nvSpPr>
        <p:spPr>
          <a:xfrm>
            <a:off x="177846" y="800101"/>
            <a:ext cx="11847951" cy="55086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Font typeface="Arial" pitchFamily="34" charset="0"/>
              <a:buChar char="►"/>
              <a:defRPr sz="2600">
                <a:solidFill>
                  <a:srgbClr val="0000FF"/>
                </a:solidFill>
                <a:latin typeface="+mn-lt"/>
                <a:ea typeface="YaHei Consolas Coder" pitchFamily="34" charset="-122"/>
                <a:cs typeface="+mn-cs"/>
              </a:defRPr>
            </a:lvl1pPr>
            <a:lvl2pPr marL="565150" indent="-225425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2pPr>
            <a:lvl3pPr marL="922338" indent="-228600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3pPr>
            <a:lvl4pPr marL="1376363" indent="-228600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Font typeface="HelveticaNeueLT Std"/>
              <a:buChar char="–"/>
              <a:defRPr sz="20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4pPr>
            <a:lvl5pPr marL="1773238" indent="-157163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pitchFamily="34" charset="0"/>
              <a:buChar char="►"/>
              <a:defRPr sz="18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5pPr>
            <a:lvl6pPr marL="22304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endParaRPr lang="en-US" dirty="0"/>
          </a:p>
        </p:txBody>
      </p:sp>
      <p:sp>
        <p:nvSpPr>
          <p:cNvPr id="17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8660" y="349250"/>
            <a:ext cx="1176114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Title Goes Here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46" y="723901"/>
            <a:ext cx="11847951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7" r:id="rId2"/>
    <p:sldLayoutId id="2147483695" r:id="rId3"/>
    <p:sldLayoutId id="2147483694" r:id="rId4"/>
  </p:sldLayoutIdLst>
  <p:transition spd="slow">
    <p:wipe dir="r"/>
  </p:transition>
  <p:hf hdr="0" ftr="0" dt="0"/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0000CC"/>
          </a:solidFill>
          <a:latin typeface="+mj-lt"/>
          <a:ea typeface="YaHei Consolas Coder" pitchFamily="34" charset="-122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00CC"/>
          </a:solidFill>
          <a:latin typeface="Arial" charset="0"/>
          <a:ea typeface="YaHei Consolas Coder" pitchFamily="34" charset="-122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00CC"/>
          </a:solidFill>
          <a:latin typeface="Arial" charset="0"/>
          <a:ea typeface="YaHei Consolas Coder" pitchFamily="34" charset="-122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00CC"/>
          </a:solidFill>
          <a:latin typeface="Arial" charset="0"/>
          <a:ea typeface="YaHei Consolas Coder" pitchFamily="34" charset="-122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rgbClr val="0000CC"/>
          </a:solidFill>
          <a:latin typeface="Arial" charset="0"/>
          <a:ea typeface="YaHei Consolas Coder" pitchFamily="34" charset="-122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Arial" pitchFamily="34" charset="0"/>
        <a:buChar char="►"/>
        <a:defRPr sz="2600">
          <a:solidFill>
            <a:srgbClr val="0000FF"/>
          </a:solidFill>
          <a:latin typeface="+mn-lt"/>
          <a:ea typeface="YaHei Consolas Coder" pitchFamily="34" charset="-122"/>
          <a:cs typeface="+mn-cs"/>
        </a:defRPr>
      </a:lvl1pPr>
      <a:lvl2pPr marL="565150" indent="-225425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Char char="•"/>
        <a:defRPr sz="2400">
          <a:solidFill>
            <a:srgbClr val="000000"/>
          </a:solidFill>
          <a:latin typeface="+mn-lt"/>
          <a:ea typeface="YaHei Consolas Coder" pitchFamily="34" charset="-122"/>
        </a:defRPr>
      </a:lvl2pPr>
      <a:lvl3pPr marL="922338" indent="-22860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Wingdings" pitchFamily="2" charset="2"/>
        <a:buChar char="§"/>
        <a:defRPr sz="2200">
          <a:solidFill>
            <a:srgbClr val="000000"/>
          </a:solidFill>
          <a:latin typeface="+mn-lt"/>
          <a:ea typeface="YaHei Consolas Coder" pitchFamily="34" charset="-122"/>
        </a:defRPr>
      </a:lvl3pPr>
      <a:lvl4pPr marL="1376363" indent="-228600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80000"/>
        <a:buFont typeface="HelveticaNeueLT Std"/>
        <a:buChar char="–"/>
        <a:defRPr sz="2000">
          <a:solidFill>
            <a:srgbClr val="000000"/>
          </a:solidFill>
          <a:latin typeface="+mn-lt"/>
          <a:ea typeface="YaHei Consolas Coder" pitchFamily="34" charset="-122"/>
        </a:defRPr>
      </a:lvl4pPr>
      <a:lvl5pPr marL="1773238" indent="-157163" algn="l" rtl="0" eaLnBrk="0" fontAlgn="base" hangingPunct="0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pitchFamily="34" charset="0"/>
        <a:buChar char="►"/>
        <a:defRPr sz="1800">
          <a:solidFill>
            <a:srgbClr val="000000"/>
          </a:solidFill>
          <a:latin typeface="+mn-lt"/>
          <a:ea typeface="YaHei Consolas Coder" pitchFamily="34" charset="-122"/>
        </a:defRPr>
      </a:lvl5pPr>
      <a:lvl6pPr marL="22304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3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8" y="2809702"/>
            <a:ext cx="11764165" cy="345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BB8C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Rectangle 13"/>
          <p:cNvSpPr>
            <a:spLocks noChangeArrowheads="1"/>
          </p:cNvSpPr>
          <p:nvPr userDrawn="1"/>
        </p:nvSpPr>
        <p:spPr bwMode="auto">
          <a:xfrm>
            <a:off x="177846" y="731519"/>
            <a:ext cx="11847951" cy="556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kumimoji="0" lang="zh-CN" altLang="en-US" sz="3200" dirty="0">
              <a:solidFill>
                <a:srgbClr val="0000FF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endParaRPr kumimoji="0" lang="en-US" altLang="zh-CN" sz="3200" dirty="0">
              <a:solidFill>
                <a:srgbClr val="0000FF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kumimoji="0" lang="en-US" altLang="zh-CN" sz="3200" dirty="0">
                <a:solidFill>
                  <a:srgbClr val="0000FF"/>
                </a:solidFill>
              </a:rPr>
              <a:t>Q &amp; A</a:t>
            </a:r>
            <a:endParaRPr kumimoji="0"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16" name="Freeform 310"/>
          <p:cNvSpPr>
            <a:spLocks/>
          </p:cNvSpPr>
          <p:nvPr userDrawn="1"/>
        </p:nvSpPr>
        <p:spPr bwMode="auto">
          <a:xfrm flipH="1">
            <a:off x="215956" y="6372226"/>
            <a:ext cx="10833044" cy="55563"/>
          </a:xfrm>
          <a:custGeom>
            <a:avLst/>
            <a:gdLst>
              <a:gd name="T0" fmla="*/ 0 w 4330"/>
              <a:gd name="T1" fmla="*/ 0 h 104"/>
              <a:gd name="T2" fmla="*/ 0 w 4330"/>
              <a:gd name="T3" fmla="*/ 55563 h 104"/>
              <a:gd name="T4" fmla="*/ 7966075 w 4330"/>
              <a:gd name="T5" fmla="*/ 55563 h 104"/>
              <a:gd name="T6" fmla="*/ 7966075 w 4330"/>
              <a:gd name="T7" fmla="*/ 25644 h 104"/>
              <a:gd name="T8" fmla="*/ 7877767 w 4330"/>
              <a:gd name="T9" fmla="*/ 0 h 104"/>
              <a:gd name="T10" fmla="*/ 0 w 4330"/>
              <a:gd name="T11" fmla="*/ 0 h 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30"/>
              <a:gd name="T19" fmla="*/ 0 h 104"/>
              <a:gd name="T20" fmla="*/ 4330 w 4330"/>
              <a:gd name="T21" fmla="*/ 104 h 1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30" h="104">
                <a:moveTo>
                  <a:pt x="0" y="0"/>
                </a:moveTo>
                <a:lnTo>
                  <a:pt x="0" y="104"/>
                </a:lnTo>
                <a:lnTo>
                  <a:pt x="4330" y="104"/>
                </a:lnTo>
                <a:lnTo>
                  <a:pt x="4330" y="48"/>
                </a:lnTo>
                <a:lnTo>
                  <a:pt x="4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DD6D1"/>
          </a:solidFill>
          <a:ln w="9525">
            <a:solidFill>
              <a:srgbClr val="CDD6D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8" y="6334298"/>
            <a:ext cx="904146" cy="498783"/>
          </a:xfrm>
          <a:prstGeom prst="rect">
            <a:avLst/>
          </a:prstGeom>
        </p:spPr>
      </p:pic>
      <p:sp>
        <p:nvSpPr>
          <p:cNvPr id="19" name="Rectangle 3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49345" y="6543676"/>
            <a:ext cx="69965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 smtClean="0">
                <a:solidFill>
                  <a:srgbClr val="0066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Slide </a:t>
            </a:r>
            <a:fld id="{7CF9DD5B-000A-4715-A648-76FDED5FD6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Freeform 302"/>
          <p:cNvSpPr>
            <a:spLocks/>
          </p:cNvSpPr>
          <p:nvPr userDrawn="1"/>
        </p:nvSpPr>
        <p:spPr bwMode="auto">
          <a:xfrm flipH="1">
            <a:off x="177844" y="122239"/>
            <a:ext cx="2298655" cy="161925"/>
          </a:xfrm>
          <a:custGeom>
            <a:avLst/>
            <a:gdLst>
              <a:gd name="T0" fmla="*/ 0 w 597"/>
              <a:gd name="T1" fmla="*/ 102 h 102"/>
              <a:gd name="T2" fmla="*/ 597 w 597"/>
              <a:gd name="T3" fmla="*/ 102 h 102"/>
              <a:gd name="T4" fmla="*/ 597 w 597"/>
              <a:gd name="T5" fmla="*/ 0 h 102"/>
              <a:gd name="T6" fmla="*/ 45 w 597"/>
              <a:gd name="T7" fmla="*/ 0 h 102"/>
              <a:gd name="T8" fmla="*/ 0 w 597"/>
              <a:gd name="T9" fmla="*/ 45 h 102"/>
              <a:gd name="T10" fmla="*/ 0 w 597"/>
              <a:gd name="T11" fmla="*/ 102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CDD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310"/>
          <p:cNvSpPr>
            <a:spLocks/>
          </p:cNvSpPr>
          <p:nvPr userDrawn="1"/>
        </p:nvSpPr>
        <p:spPr bwMode="auto">
          <a:xfrm flipH="1">
            <a:off x="2529840" y="122239"/>
            <a:ext cx="9495957" cy="161924"/>
          </a:xfrm>
          <a:custGeom>
            <a:avLst/>
            <a:gdLst>
              <a:gd name="T0" fmla="*/ 0 w 4330"/>
              <a:gd name="T1" fmla="*/ 0 h 104"/>
              <a:gd name="T2" fmla="*/ 0 w 4330"/>
              <a:gd name="T3" fmla="*/ 104 h 104"/>
              <a:gd name="T4" fmla="*/ 4330 w 4330"/>
              <a:gd name="T5" fmla="*/ 104 h 104"/>
              <a:gd name="T6" fmla="*/ 4330 w 4330"/>
              <a:gd name="T7" fmla="*/ 48 h 104"/>
              <a:gd name="T8" fmla="*/ 4282 w 4330"/>
              <a:gd name="T9" fmla="*/ 0 h 104"/>
              <a:gd name="T10" fmla="*/ 0 w 4330"/>
              <a:gd name="T11" fmla="*/ 0 h 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30" h="104">
                <a:moveTo>
                  <a:pt x="0" y="0"/>
                </a:moveTo>
                <a:lnTo>
                  <a:pt x="0" y="104"/>
                </a:lnTo>
                <a:lnTo>
                  <a:pt x="4330" y="104"/>
                </a:lnTo>
                <a:lnTo>
                  <a:pt x="4330" y="48"/>
                </a:lnTo>
                <a:lnTo>
                  <a:pt x="428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61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</p:sldLayoutIdLst>
  <p:transition spd="slow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engbin@hust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" TargetMode="External"/><Relationship Id="rId2" Type="http://schemas.openxmlformats.org/officeDocument/2006/relationships/hyperlink" Target="http://i.chaoxi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9pPr>
          </a:lstStyle>
          <a:p>
            <a:r>
              <a:rPr kumimoji="0" lang="en-US" altLang="zh-CN" sz="1000">
                <a:solidFill>
                  <a:srgbClr val="0066FF"/>
                </a:solidFill>
                <a:ea typeface="宋体" pitchFamily="2" charset="-122"/>
              </a:rPr>
              <a:t>Slide </a:t>
            </a:r>
            <a:fld id="{4052315D-7DD4-469C-A99F-AB5C83CF5DC6}" type="slidenum">
              <a:rPr kumimoji="0" lang="en-US" altLang="zh-CN" sz="1000">
                <a:solidFill>
                  <a:srgbClr val="0066FF"/>
                </a:solidFill>
                <a:ea typeface="宋体" pitchFamily="2" charset="-122"/>
              </a:rPr>
              <a:pPr/>
              <a:t>0</a:t>
            </a:fld>
            <a:endParaRPr kumimoji="0" lang="en-US" altLang="zh-CN" sz="1000">
              <a:solidFill>
                <a:srgbClr val="0066FF"/>
              </a:solidFill>
              <a:ea typeface="宋体" pitchFamily="2" charset="-122"/>
            </a:endParaRP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338755" y="4997450"/>
            <a:ext cx="11386398" cy="1276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r>
              <a:rPr kumimoji="0" lang="zh-CN" altLang="en-US" sz="1800" dirty="0">
                <a:latin typeface="YaHei Consolas Coder" pitchFamily="34" charset="-122"/>
              </a:rPr>
              <a:t>冯镔</a:t>
            </a:r>
            <a:endParaRPr kumimoji="0" lang="en-US" altLang="zh-CN" sz="1800" dirty="0">
              <a:latin typeface="YaHei Consolas Coder" pitchFamily="34" charset="-122"/>
            </a:endParaRPr>
          </a:p>
          <a:p>
            <a:pPr eaLnBrk="1" hangingPunct="1"/>
            <a:r>
              <a:rPr kumimoji="0" lang="zh-CN" altLang="en-US" sz="1800" dirty="0">
                <a:latin typeface="YaHei Consolas Coder" pitchFamily="34" charset="-122"/>
              </a:rPr>
              <a:t>华中科技大学电子信息与通信学院</a:t>
            </a:r>
            <a:endParaRPr kumimoji="0" lang="en-US" altLang="zh-CN" sz="1800" dirty="0">
              <a:latin typeface="+mn-ea"/>
              <a:ea typeface="+mn-ea"/>
            </a:endParaRPr>
          </a:p>
          <a:p>
            <a:pPr eaLnBrk="1" hangingPunct="1"/>
            <a:r>
              <a:rPr kumimoji="0" lang="en-US" altLang="zh-CN" sz="1800" dirty="0">
                <a:latin typeface="+mn-ea"/>
                <a:ea typeface="+mn-ea"/>
                <a:hlinkClick r:id="rId3"/>
              </a:rPr>
              <a:t>fengbin@hust.edu.cn</a:t>
            </a:r>
            <a:r>
              <a:rPr kumimoji="0" lang="en-US" altLang="zh-CN" sz="1800" dirty="0">
                <a:latin typeface="+mn-ea"/>
                <a:ea typeface="+mn-ea"/>
              </a:rPr>
              <a:t> </a:t>
            </a:r>
            <a:endParaRPr kumimoji="0" lang="zh-CN" altLang="en-US" sz="1800" dirty="0">
              <a:latin typeface="+mn-ea"/>
              <a:ea typeface="+mn-ea"/>
            </a:endParaRPr>
          </a:p>
        </p:txBody>
      </p:sp>
      <p:sp>
        <p:nvSpPr>
          <p:cNvPr id="4100" name="Line 17"/>
          <p:cNvSpPr>
            <a:spLocks noChangeShapeType="1"/>
          </p:cNvSpPr>
          <p:nvPr/>
        </p:nvSpPr>
        <p:spPr bwMode="auto">
          <a:xfrm>
            <a:off x="338755" y="4883150"/>
            <a:ext cx="11654732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02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724"/>
            <a:ext cx="12195175" cy="32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BB8C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9"/>
          <p:cNvSpPr>
            <a:spLocks noChangeArrowheads="1"/>
          </p:cNvSpPr>
          <p:nvPr/>
        </p:nvSpPr>
        <p:spPr bwMode="blackWhite">
          <a:xfrm>
            <a:off x="338755" y="2016125"/>
            <a:ext cx="8660102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eaLnBrk="1" hangingPunct="1">
              <a:lnSpc>
                <a:spcPct val="85000"/>
              </a:lnSpc>
            </a:pPr>
            <a:endParaRPr kumimoji="0" lang="zh-CN" altLang="en-US" sz="3200" b="1" dirty="0"/>
          </a:p>
          <a:p>
            <a:pPr eaLnBrk="1" hangingPunct="1">
              <a:lnSpc>
                <a:spcPct val="85000"/>
              </a:lnSpc>
            </a:pPr>
            <a:r>
              <a:rPr kumimoji="0" lang="zh-CN" altLang="en-US" sz="3200" b="1" dirty="0"/>
              <a:t>计算机组成原理与接口技术（实验教程 第二版）</a:t>
            </a:r>
            <a:endParaRPr kumimoji="0" lang="en-US" altLang="zh-CN" sz="3200" b="1" dirty="0"/>
          </a:p>
          <a:p>
            <a:pPr eaLnBrk="1" hangingPunct="1">
              <a:lnSpc>
                <a:spcPct val="85000"/>
              </a:lnSpc>
            </a:pPr>
            <a:r>
              <a:rPr kumimoji="0" lang="en-US" altLang="zh-CN" sz="3200" b="1" dirty="0"/>
              <a:t>——</a:t>
            </a:r>
            <a:r>
              <a:rPr kumimoji="0" lang="zh-CN" altLang="en-US" sz="3200" b="1" dirty="0"/>
              <a:t>基于</a:t>
            </a:r>
            <a:r>
              <a:rPr kumimoji="0" lang="en-US" altLang="zh-CN" sz="3200" b="1" dirty="0"/>
              <a:t>MIPS</a:t>
            </a:r>
            <a:r>
              <a:rPr kumimoji="0" lang="zh-CN" altLang="en-US" sz="3200" b="1" dirty="0"/>
              <a:t>架构</a:t>
            </a:r>
            <a:endParaRPr kumimoji="0" lang="en-US" altLang="zh-CN" sz="3200" b="1" dirty="0"/>
          </a:p>
          <a:p>
            <a:pPr eaLnBrk="1" hangingPunct="1">
              <a:lnSpc>
                <a:spcPct val="85000"/>
              </a:lnSpc>
            </a:pPr>
            <a:endParaRPr kumimoji="0" lang="en-US" altLang="zh-CN" b="1" dirty="0"/>
          </a:p>
        </p:txBody>
      </p:sp>
      <p:sp>
        <p:nvSpPr>
          <p:cNvPr id="4104" name="Rectangle 37"/>
          <p:cNvSpPr>
            <a:spLocks noChangeArrowheads="1"/>
          </p:cNvSpPr>
          <p:nvPr/>
        </p:nvSpPr>
        <p:spPr bwMode="auto">
          <a:xfrm>
            <a:off x="338755" y="4324350"/>
            <a:ext cx="117018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r>
              <a:rPr kumimoji="0" lang="zh-CN" altLang="en-US" sz="2800" dirty="0"/>
              <a:t>实验</a:t>
            </a:r>
            <a:r>
              <a:rPr kumimoji="0" lang="en-US" altLang="zh-CN" sz="2800" dirty="0"/>
              <a:t>1</a:t>
            </a:r>
            <a:r>
              <a:rPr kumimoji="0" lang="zh-CN" altLang="en-US" sz="2800" dirty="0"/>
              <a:t> </a:t>
            </a:r>
            <a:r>
              <a:rPr lang="en-US" altLang="zh-CN" sz="2800" dirty="0"/>
              <a:t>MIPS</a:t>
            </a:r>
            <a:r>
              <a:rPr lang="zh-CN" altLang="en-US" sz="2800" dirty="0"/>
              <a:t>汇编程序设计</a:t>
            </a:r>
            <a:endParaRPr kumimoji="0" lang="en-US" altLang="zh-CN" sz="2800" dirty="0"/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寄存器回顾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：通过执行指令，完成运算、控制</a:t>
            </a:r>
            <a:endParaRPr lang="en-US" altLang="zh-CN" dirty="0"/>
          </a:p>
          <a:p>
            <a:pPr lvl="1"/>
            <a:r>
              <a:rPr lang="zh-CN" altLang="en-US" dirty="0"/>
              <a:t>通用寄存器（</a:t>
            </a:r>
            <a:r>
              <a:rPr lang="en-US" altLang="zh-CN" dirty="0"/>
              <a:t>32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/>
            <a:r>
              <a:rPr lang="en-US" altLang="zh-CN" dirty="0"/>
              <a:t>$0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dirty="0"/>
              <a:t> $31</a:t>
            </a:r>
          </a:p>
          <a:p>
            <a:pPr lvl="2"/>
            <a:r>
              <a:rPr lang="zh-CN" altLang="en-US" dirty="0"/>
              <a:t>汇编器既可以采用数字</a:t>
            </a:r>
            <a:r>
              <a:rPr lang="en-US" altLang="zh-CN" dirty="0"/>
              <a:t>0-31</a:t>
            </a:r>
            <a:r>
              <a:rPr lang="zh-CN" altLang="en-US" dirty="0"/>
              <a:t>加前缀</a:t>
            </a:r>
            <a:r>
              <a:rPr lang="en-US" altLang="zh-CN" dirty="0"/>
              <a:t>$</a:t>
            </a:r>
            <a:r>
              <a:rPr lang="zh-CN" altLang="en-US" dirty="0"/>
              <a:t>的方式</a:t>
            </a:r>
            <a:endParaRPr lang="en-US" altLang="zh-CN" dirty="0"/>
          </a:p>
          <a:p>
            <a:pPr marL="693738" lvl="2" indent="0">
              <a:buNone/>
            </a:pPr>
            <a:r>
              <a:rPr lang="zh-CN" altLang="en-US" dirty="0"/>
              <a:t>   来表示：</a:t>
            </a:r>
            <a:r>
              <a:rPr lang="en-US" altLang="zh-CN" dirty="0"/>
              <a:t>$0-$31</a:t>
            </a:r>
            <a:r>
              <a:rPr lang="zh-CN" altLang="en-US" dirty="0"/>
              <a:t>；也可以</a:t>
            </a:r>
            <a:r>
              <a:rPr lang="zh-CN" altLang="en-US" dirty="0">
                <a:solidFill>
                  <a:srgbClr val="FF0000"/>
                </a:solidFill>
              </a:rPr>
              <a:t>采用名字加前缀</a:t>
            </a:r>
            <a:endParaRPr lang="en-US" altLang="zh-CN" dirty="0">
              <a:solidFill>
                <a:srgbClr val="FF0000"/>
              </a:solidFill>
            </a:endParaRPr>
          </a:p>
          <a:p>
            <a:pPr marL="693738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$</a:t>
            </a:r>
            <a:r>
              <a:rPr lang="zh-CN" altLang="en-US" dirty="0">
                <a:solidFill>
                  <a:srgbClr val="FF0000"/>
                </a:solidFill>
              </a:rPr>
              <a:t>的方式来</a:t>
            </a:r>
            <a:r>
              <a:rPr lang="zh-CN" altLang="en-US" dirty="0"/>
              <a:t>表示：</a:t>
            </a:r>
            <a:r>
              <a:rPr lang="en-US" altLang="zh-CN" dirty="0"/>
              <a:t>$zero</a:t>
            </a:r>
            <a:r>
              <a:rPr lang="zh-CN" altLang="en-US" dirty="0"/>
              <a:t>、</a:t>
            </a:r>
            <a:r>
              <a:rPr lang="en-US" altLang="zh-CN" dirty="0"/>
              <a:t>$at</a:t>
            </a:r>
            <a:r>
              <a:rPr lang="zh-CN" altLang="en-US" dirty="0"/>
              <a:t>、</a:t>
            </a:r>
            <a:r>
              <a:rPr lang="en-US" altLang="zh-CN" dirty="0"/>
              <a:t>$v0</a:t>
            </a:r>
            <a:r>
              <a:rPr lang="zh-CN" altLang="en-US" dirty="0"/>
              <a:t>、</a:t>
            </a:r>
            <a:r>
              <a:rPr lang="en-US" altLang="zh-CN" dirty="0"/>
              <a:t>$t0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693738" lvl="2" indent="0">
              <a:buNone/>
            </a:pPr>
            <a:r>
              <a:rPr lang="zh-CN" altLang="en-US" dirty="0"/>
              <a:t>   此时</a:t>
            </a:r>
            <a:r>
              <a:rPr lang="zh-CN" altLang="en-US" dirty="0">
                <a:solidFill>
                  <a:srgbClr val="0000FF"/>
                </a:solidFill>
              </a:rPr>
              <a:t>汇编器会将名字转为对应的编号值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40" name="组合 39"/>
          <p:cNvGrpSpPr/>
          <p:nvPr/>
        </p:nvGrpSpPr>
        <p:grpSpPr>
          <a:xfrm>
            <a:off x="7641771" y="1339851"/>
            <a:ext cx="4119903" cy="4734378"/>
            <a:chOff x="8837273" y="1339851"/>
            <a:chExt cx="2706687" cy="3706827"/>
          </a:xfrm>
        </p:grpSpPr>
        <p:grpSp>
          <p:nvGrpSpPr>
            <p:cNvPr id="6" name="Group 601"/>
            <p:cNvGrpSpPr>
              <a:grpSpLocks/>
            </p:cNvGrpSpPr>
            <p:nvPr/>
          </p:nvGrpSpPr>
          <p:grpSpPr bwMode="auto">
            <a:xfrm>
              <a:off x="8837273" y="1341438"/>
              <a:ext cx="1325562" cy="3705240"/>
              <a:chOff x="0" y="0"/>
              <a:chExt cx="835" cy="2334"/>
            </a:xfrm>
          </p:grpSpPr>
          <p:sp>
            <p:nvSpPr>
              <p:cNvPr id="24" name="Text Box 58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835" cy="145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$0  = $zero</a:t>
                </a:r>
              </a:p>
            </p:txBody>
          </p:sp>
          <p:sp>
            <p:nvSpPr>
              <p:cNvPr id="25" name="Text Box 582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835" cy="146"/>
              </a:xfrm>
              <a:prstGeom prst="rect">
                <a:avLst/>
              </a:prstGeom>
              <a:solidFill>
                <a:srgbClr val="EAEAEA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$1  = $at</a:t>
                </a:r>
              </a:p>
            </p:txBody>
          </p:sp>
          <p:sp>
            <p:nvSpPr>
              <p:cNvPr id="26" name="Text Box 584"/>
              <p:cNvSpPr txBox="1">
                <a:spLocks noChangeArrowheads="1"/>
              </p:cNvSpPr>
              <p:nvPr/>
            </p:nvSpPr>
            <p:spPr bwMode="auto">
              <a:xfrm>
                <a:off x="0" y="290"/>
                <a:ext cx="835" cy="146"/>
              </a:xfrm>
              <a:prstGeom prst="rect">
                <a:avLst/>
              </a:prstGeom>
              <a:solidFill>
                <a:srgbClr val="CC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$2  = $v0</a:t>
                </a:r>
              </a:p>
            </p:txBody>
          </p:sp>
          <p:sp>
            <p:nvSpPr>
              <p:cNvPr id="27" name="Text Box 585"/>
              <p:cNvSpPr txBox="1">
                <a:spLocks noChangeArrowheads="1"/>
              </p:cNvSpPr>
              <p:nvPr/>
            </p:nvSpPr>
            <p:spPr bwMode="auto">
              <a:xfrm>
                <a:off x="0" y="436"/>
                <a:ext cx="835" cy="146"/>
              </a:xfrm>
              <a:prstGeom prst="rect">
                <a:avLst/>
              </a:prstGeom>
              <a:solidFill>
                <a:srgbClr val="CC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$3  = $v1</a:t>
                </a:r>
              </a:p>
            </p:txBody>
          </p:sp>
          <p:sp>
            <p:nvSpPr>
              <p:cNvPr id="28" name="Text Box 586"/>
              <p:cNvSpPr txBox="1">
                <a:spLocks noChangeArrowheads="1"/>
              </p:cNvSpPr>
              <p:nvPr/>
            </p:nvSpPr>
            <p:spPr bwMode="auto">
              <a:xfrm>
                <a:off x="0" y="582"/>
                <a:ext cx="835" cy="146"/>
              </a:xfrm>
              <a:prstGeom prst="rect">
                <a:avLst/>
              </a:prstGeom>
              <a:solidFill>
                <a:srgbClr val="CC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$4  = $a0</a:t>
                </a:r>
              </a:p>
            </p:txBody>
          </p:sp>
          <p:sp>
            <p:nvSpPr>
              <p:cNvPr id="29" name="Text Box 587"/>
              <p:cNvSpPr txBox="1">
                <a:spLocks noChangeArrowheads="1"/>
              </p:cNvSpPr>
              <p:nvPr/>
            </p:nvSpPr>
            <p:spPr bwMode="auto">
              <a:xfrm>
                <a:off x="0" y="728"/>
                <a:ext cx="835" cy="146"/>
              </a:xfrm>
              <a:prstGeom prst="rect">
                <a:avLst/>
              </a:prstGeom>
              <a:solidFill>
                <a:srgbClr val="CC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$5  = $a1</a:t>
                </a:r>
              </a:p>
            </p:txBody>
          </p:sp>
          <p:sp>
            <p:nvSpPr>
              <p:cNvPr id="30" name="Text Box 588"/>
              <p:cNvSpPr txBox="1">
                <a:spLocks noChangeArrowheads="1"/>
              </p:cNvSpPr>
              <p:nvPr/>
            </p:nvSpPr>
            <p:spPr bwMode="auto">
              <a:xfrm>
                <a:off x="0" y="874"/>
                <a:ext cx="835" cy="146"/>
              </a:xfrm>
              <a:prstGeom prst="rect">
                <a:avLst/>
              </a:prstGeom>
              <a:solidFill>
                <a:srgbClr val="CC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$6  = $a2</a:t>
                </a:r>
              </a:p>
            </p:txBody>
          </p:sp>
          <p:sp>
            <p:nvSpPr>
              <p:cNvPr id="31" name="Text Box 589"/>
              <p:cNvSpPr txBox="1">
                <a:spLocks noChangeArrowheads="1"/>
              </p:cNvSpPr>
              <p:nvPr/>
            </p:nvSpPr>
            <p:spPr bwMode="auto">
              <a:xfrm>
                <a:off x="0" y="1020"/>
                <a:ext cx="835" cy="146"/>
              </a:xfrm>
              <a:prstGeom prst="rect">
                <a:avLst/>
              </a:prstGeom>
              <a:solidFill>
                <a:srgbClr val="CCFF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$7  = $a3</a:t>
                </a:r>
              </a:p>
            </p:txBody>
          </p:sp>
          <p:sp>
            <p:nvSpPr>
              <p:cNvPr id="32" name="Text Box 590"/>
              <p:cNvSpPr txBox="1">
                <a:spLocks noChangeArrowheads="1"/>
              </p:cNvSpPr>
              <p:nvPr/>
            </p:nvSpPr>
            <p:spPr bwMode="auto">
              <a:xfrm>
                <a:off x="0" y="1166"/>
                <a:ext cx="835" cy="146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$8  = $t0</a:t>
                </a:r>
              </a:p>
            </p:txBody>
          </p:sp>
          <p:sp>
            <p:nvSpPr>
              <p:cNvPr id="33" name="Text Box 591"/>
              <p:cNvSpPr txBox="1">
                <a:spLocks noChangeArrowheads="1"/>
              </p:cNvSpPr>
              <p:nvPr/>
            </p:nvSpPr>
            <p:spPr bwMode="auto">
              <a:xfrm>
                <a:off x="0" y="1312"/>
                <a:ext cx="835" cy="146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$9  = $t1</a:t>
                </a:r>
              </a:p>
            </p:txBody>
          </p:sp>
          <p:sp>
            <p:nvSpPr>
              <p:cNvPr id="34" name="Text Box 592"/>
              <p:cNvSpPr txBox="1">
                <a:spLocks noChangeArrowheads="1"/>
              </p:cNvSpPr>
              <p:nvPr/>
            </p:nvSpPr>
            <p:spPr bwMode="auto">
              <a:xfrm>
                <a:off x="0" y="1458"/>
                <a:ext cx="835" cy="146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$10 = $t2</a:t>
                </a:r>
              </a:p>
            </p:txBody>
          </p:sp>
          <p:sp>
            <p:nvSpPr>
              <p:cNvPr id="35" name="Text Box 593"/>
              <p:cNvSpPr txBox="1">
                <a:spLocks noChangeArrowheads="1"/>
              </p:cNvSpPr>
              <p:nvPr/>
            </p:nvSpPr>
            <p:spPr bwMode="auto">
              <a:xfrm>
                <a:off x="0" y="1604"/>
                <a:ext cx="835" cy="146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$11 = $t3</a:t>
                </a:r>
              </a:p>
            </p:txBody>
          </p:sp>
          <p:sp>
            <p:nvSpPr>
              <p:cNvPr id="36" name="Text Box 594"/>
              <p:cNvSpPr txBox="1">
                <a:spLocks noChangeArrowheads="1"/>
              </p:cNvSpPr>
              <p:nvPr/>
            </p:nvSpPr>
            <p:spPr bwMode="auto">
              <a:xfrm>
                <a:off x="0" y="1750"/>
                <a:ext cx="835" cy="146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$12 = $t4</a:t>
                </a:r>
              </a:p>
            </p:txBody>
          </p:sp>
          <p:sp>
            <p:nvSpPr>
              <p:cNvPr id="37" name="Text Box 595"/>
              <p:cNvSpPr txBox="1">
                <a:spLocks noChangeArrowheads="1"/>
              </p:cNvSpPr>
              <p:nvPr/>
            </p:nvSpPr>
            <p:spPr bwMode="auto">
              <a:xfrm>
                <a:off x="0" y="1896"/>
                <a:ext cx="835" cy="146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$13 = $t5</a:t>
                </a:r>
              </a:p>
            </p:txBody>
          </p:sp>
          <p:sp>
            <p:nvSpPr>
              <p:cNvPr id="38" name="Text Box 596"/>
              <p:cNvSpPr txBox="1">
                <a:spLocks noChangeArrowheads="1"/>
              </p:cNvSpPr>
              <p:nvPr/>
            </p:nvSpPr>
            <p:spPr bwMode="auto">
              <a:xfrm>
                <a:off x="0" y="2042"/>
                <a:ext cx="835" cy="146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$14 = $t6</a:t>
                </a:r>
              </a:p>
            </p:txBody>
          </p:sp>
          <p:sp>
            <p:nvSpPr>
              <p:cNvPr id="39" name="Text Box 597"/>
              <p:cNvSpPr txBox="1">
                <a:spLocks noChangeArrowheads="1"/>
              </p:cNvSpPr>
              <p:nvPr/>
            </p:nvSpPr>
            <p:spPr bwMode="auto">
              <a:xfrm>
                <a:off x="0" y="2188"/>
                <a:ext cx="835" cy="146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$15 = $t7</a:t>
                </a:r>
              </a:p>
            </p:txBody>
          </p:sp>
        </p:grpSp>
        <p:grpSp>
          <p:nvGrpSpPr>
            <p:cNvPr id="7" name="Group 620"/>
            <p:cNvGrpSpPr>
              <a:grpSpLocks/>
            </p:cNvGrpSpPr>
            <p:nvPr/>
          </p:nvGrpSpPr>
          <p:grpSpPr bwMode="auto">
            <a:xfrm>
              <a:off x="10218398" y="1339851"/>
              <a:ext cx="1325562" cy="3705240"/>
              <a:chOff x="0" y="0"/>
              <a:chExt cx="835" cy="2334"/>
            </a:xfrm>
          </p:grpSpPr>
          <p:sp>
            <p:nvSpPr>
              <p:cNvPr id="8" name="Text Box 60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835" cy="145"/>
              </a:xfrm>
              <a:prstGeom prst="rect">
                <a:avLst/>
              </a:prstGeom>
              <a:solidFill>
                <a:srgbClr val="99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$16 = $s0</a:t>
                </a:r>
              </a:p>
            </p:txBody>
          </p:sp>
          <p:sp>
            <p:nvSpPr>
              <p:cNvPr id="9" name="Text Box 604"/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835" cy="146"/>
              </a:xfrm>
              <a:prstGeom prst="rect">
                <a:avLst/>
              </a:prstGeom>
              <a:solidFill>
                <a:srgbClr val="99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$17 = $s1</a:t>
                </a:r>
              </a:p>
            </p:txBody>
          </p:sp>
          <p:sp>
            <p:nvSpPr>
              <p:cNvPr id="10" name="Text Box 605"/>
              <p:cNvSpPr txBox="1">
                <a:spLocks noChangeArrowheads="1"/>
              </p:cNvSpPr>
              <p:nvPr/>
            </p:nvSpPr>
            <p:spPr bwMode="auto">
              <a:xfrm>
                <a:off x="0" y="290"/>
                <a:ext cx="835" cy="146"/>
              </a:xfrm>
              <a:prstGeom prst="rect">
                <a:avLst/>
              </a:prstGeom>
              <a:solidFill>
                <a:srgbClr val="99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$18 = $s2</a:t>
                </a:r>
              </a:p>
            </p:txBody>
          </p:sp>
          <p:sp>
            <p:nvSpPr>
              <p:cNvPr id="11" name="Text Box 606"/>
              <p:cNvSpPr txBox="1">
                <a:spLocks noChangeArrowheads="1"/>
              </p:cNvSpPr>
              <p:nvPr/>
            </p:nvSpPr>
            <p:spPr bwMode="auto">
              <a:xfrm>
                <a:off x="0" y="436"/>
                <a:ext cx="835" cy="146"/>
              </a:xfrm>
              <a:prstGeom prst="rect">
                <a:avLst/>
              </a:prstGeom>
              <a:solidFill>
                <a:srgbClr val="99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$19 = $s3</a:t>
                </a:r>
              </a:p>
            </p:txBody>
          </p:sp>
          <p:sp>
            <p:nvSpPr>
              <p:cNvPr id="12" name="Text Box 607"/>
              <p:cNvSpPr txBox="1">
                <a:spLocks noChangeArrowheads="1"/>
              </p:cNvSpPr>
              <p:nvPr/>
            </p:nvSpPr>
            <p:spPr bwMode="auto">
              <a:xfrm>
                <a:off x="0" y="582"/>
                <a:ext cx="835" cy="146"/>
              </a:xfrm>
              <a:prstGeom prst="rect">
                <a:avLst/>
              </a:prstGeom>
              <a:solidFill>
                <a:srgbClr val="99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$20 = $s4</a:t>
                </a:r>
              </a:p>
            </p:txBody>
          </p:sp>
          <p:sp>
            <p:nvSpPr>
              <p:cNvPr id="13" name="Text Box 608"/>
              <p:cNvSpPr txBox="1">
                <a:spLocks noChangeArrowheads="1"/>
              </p:cNvSpPr>
              <p:nvPr/>
            </p:nvSpPr>
            <p:spPr bwMode="auto">
              <a:xfrm>
                <a:off x="0" y="728"/>
                <a:ext cx="835" cy="146"/>
              </a:xfrm>
              <a:prstGeom prst="rect">
                <a:avLst/>
              </a:prstGeom>
              <a:solidFill>
                <a:srgbClr val="99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$21 = $s5</a:t>
                </a:r>
              </a:p>
            </p:txBody>
          </p:sp>
          <p:sp>
            <p:nvSpPr>
              <p:cNvPr id="14" name="Text Box 609"/>
              <p:cNvSpPr txBox="1">
                <a:spLocks noChangeArrowheads="1"/>
              </p:cNvSpPr>
              <p:nvPr/>
            </p:nvSpPr>
            <p:spPr bwMode="auto">
              <a:xfrm>
                <a:off x="0" y="874"/>
                <a:ext cx="835" cy="146"/>
              </a:xfrm>
              <a:prstGeom prst="rect">
                <a:avLst/>
              </a:prstGeom>
              <a:solidFill>
                <a:srgbClr val="99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$22 = $s6</a:t>
                </a:r>
              </a:p>
            </p:txBody>
          </p:sp>
          <p:sp>
            <p:nvSpPr>
              <p:cNvPr id="15" name="Text Box 610"/>
              <p:cNvSpPr txBox="1">
                <a:spLocks noChangeArrowheads="1"/>
              </p:cNvSpPr>
              <p:nvPr/>
            </p:nvSpPr>
            <p:spPr bwMode="auto">
              <a:xfrm>
                <a:off x="0" y="1020"/>
                <a:ext cx="835" cy="146"/>
              </a:xfrm>
              <a:prstGeom prst="rect">
                <a:avLst/>
              </a:prstGeom>
              <a:solidFill>
                <a:srgbClr val="99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$23 = $s7</a:t>
                </a:r>
              </a:p>
            </p:txBody>
          </p:sp>
          <p:sp>
            <p:nvSpPr>
              <p:cNvPr id="16" name="Text Box 611"/>
              <p:cNvSpPr txBox="1">
                <a:spLocks noChangeArrowheads="1"/>
              </p:cNvSpPr>
              <p:nvPr/>
            </p:nvSpPr>
            <p:spPr bwMode="auto">
              <a:xfrm>
                <a:off x="0" y="1166"/>
                <a:ext cx="835" cy="146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$24 = $t8</a:t>
                </a:r>
              </a:p>
            </p:txBody>
          </p:sp>
          <p:sp>
            <p:nvSpPr>
              <p:cNvPr id="17" name="Text Box 612"/>
              <p:cNvSpPr txBox="1">
                <a:spLocks noChangeArrowheads="1"/>
              </p:cNvSpPr>
              <p:nvPr/>
            </p:nvSpPr>
            <p:spPr bwMode="auto">
              <a:xfrm>
                <a:off x="0" y="1312"/>
                <a:ext cx="835" cy="146"/>
              </a:xfrm>
              <a:prstGeom prst="rect">
                <a:avLst/>
              </a:prstGeom>
              <a:solidFill>
                <a:srgbClr val="FFFF99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$25 = $t9</a:t>
                </a:r>
              </a:p>
            </p:txBody>
          </p:sp>
          <p:sp>
            <p:nvSpPr>
              <p:cNvPr id="18" name="Text Box 613"/>
              <p:cNvSpPr txBox="1">
                <a:spLocks noChangeArrowheads="1"/>
              </p:cNvSpPr>
              <p:nvPr/>
            </p:nvSpPr>
            <p:spPr bwMode="auto">
              <a:xfrm>
                <a:off x="0" y="1458"/>
                <a:ext cx="835" cy="146"/>
              </a:xfrm>
              <a:prstGeom prst="rect">
                <a:avLst/>
              </a:prstGeom>
              <a:solidFill>
                <a:srgbClr val="FF99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$26 = $k0</a:t>
                </a:r>
              </a:p>
            </p:txBody>
          </p:sp>
          <p:sp>
            <p:nvSpPr>
              <p:cNvPr id="19" name="Text Box 614"/>
              <p:cNvSpPr txBox="1">
                <a:spLocks noChangeArrowheads="1"/>
              </p:cNvSpPr>
              <p:nvPr/>
            </p:nvSpPr>
            <p:spPr bwMode="auto">
              <a:xfrm>
                <a:off x="0" y="1604"/>
                <a:ext cx="835" cy="146"/>
              </a:xfrm>
              <a:prstGeom prst="rect">
                <a:avLst/>
              </a:prstGeom>
              <a:solidFill>
                <a:srgbClr val="FF99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$27 = $k1</a:t>
                </a:r>
              </a:p>
            </p:txBody>
          </p:sp>
          <p:sp>
            <p:nvSpPr>
              <p:cNvPr id="20" name="Text Box 615"/>
              <p:cNvSpPr txBox="1">
                <a:spLocks noChangeArrowheads="1"/>
              </p:cNvSpPr>
              <p:nvPr/>
            </p:nvSpPr>
            <p:spPr bwMode="auto">
              <a:xfrm>
                <a:off x="0" y="1750"/>
                <a:ext cx="835" cy="146"/>
              </a:xfrm>
              <a:prstGeom prst="rect">
                <a:avLst/>
              </a:prstGeom>
              <a:solidFill>
                <a:srgbClr val="99CC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$28 = $gp</a:t>
                </a:r>
              </a:p>
            </p:txBody>
          </p:sp>
          <p:sp>
            <p:nvSpPr>
              <p:cNvPr id="21" name="Text Box 616"/>
              <p:cNvSpPr txBox="1">
                <a:spLocks noChangeArrowheads="1"/>
              </p:cNvSpPr>
              <p:nvPr/>
            </p:nvSpPr>
            <p:spPr bwMode="auto">
              <a:xfrm>
                <a:off x="0" y="1896"/>
                <a:ext cx="835" cy="146"/>
              </a:xfrm>
              <a:prstGeom prst="rect">
                <a:avLst/>
              </a:prstGeom>
              <a:solidFill>
                <a:srgbClr val="99CC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$29 = $sp</a:t>
                </a:r>
              </a:p>
            </p:txBody>
          </p:sp>
          <p:sp>
            <p:nvSpPr>
              <p:cNvPr id="22" name="Text Box 617"/>
              <p:cNvSpPr txBox="1">
                <a:spLocks noChangeArrowheads="1"/>
              </p:cNvSpPr>
              <p:nvPr/>
            </p:nvSpPr>
            <p:spPr bwMode="auto">
              <a:xfrm>
                <a:off x="0" y="2042"/>
                <a:ext cx="835" cy="146"/>
              </a:xfrm>
              <a:prstGeom prst="rect">
                <a:avLst/>
              </a:prstGeom>
              <a:solidFill>
                <a:srgbClr val="99CC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$30 = $fp</a:t>
                </a:r>
              </a:p>
            </p:txBody>
          </p:sp>
          <p:sp>
            <p:nvSpPr>
              <p:cNvPr id="23" name="Text Box 618"/>
              <p:cNvSpPr txBox="1">
                <a:spLocks noChangeArrowheads="1"/>
              </p:cNvSpPr>
              <p:nvPr/>
            </p:nvSpPr>
            <p:spPr bwMode="auto">
              <a:xfrm>
                <a:off x="0" y="2188"/>
                <a:ext cx="835" cy="146"/>
              </a:xfrm>
              <a:prstGeom prst="rect">
                <a:avLst/>
              </a:prstGeom>
              <a:solidFill>
                <a:srgbClr val="99CCFF"/>
              </a:solidFill>
              <a:ln w="952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08000" tIns="0" rIns="0" bIns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panose="02010600030101010101" pitchFamily="2" charset="-122"/>
                  </a:rPr>
                  <a:t>$31 = $ra</a:t>
                </a:r>
              </a:p>
            </p:txBody>
          </p:sp>
        </p:grpSp>
      </p:grp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235640" y="3559716"/>
            <a:ext cx="4907655" cy="1922462"/>
          </a:xfrm>
          <a:prstGeom prst="rect">
            <a:avLst/>
          </a:prstGeom>
          <a:noFill/>
          <a:ln w="19050">
            <a:solidFill>
              <a:srgbClr val="0C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5425" indent="-225425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【</a:t>
            </a:r>
            <a:r>
              <a:rPr kumimoji="0" lang="zh-CN" altLang="en-US" kern="0" dirty="0">
                <a:solidFill>
                  <a:srgbClr val="000000"/>
                </a:solidFill>
              </a:rPr>
              <a:t>汇编例子</a:t>
            </a:r>
            <a:r>
              <a:rPr kumimoji="0" lang="en-US" altLang="zh-CN" kern="0" dirty="0">
                <a:solidFill>
                  <a:srgbClr val="000000"/>
                </a:solidFill>
              </a:rPr>
              <a:t>】</a:t>
            </a:r>
            <a:r>
              <a:rPr kumimoji="0" lang="zh-CN" altLang="en-US" kern="0" dirty="0">
                <a:solidFill>
                  <a:srgbClr val="000000"/>
                </a:solidFill>
              </a:rPr>
              <a:t>：</a:t>
            </a:r>
            <a:r>
              <a:rPr kumimoji="0" lang="en-US" altLang="zh-CN" kern="0" dirty="0">
                <a:solidFill>
                  <a:srgbClr val="000000"/>
                </a:solidFill>
              </a:rPr>
              <a:t>                   </a:t>
            </a:r>
            <a:endParaRPr kumimoji="0" lang="zh-CN" altLang="en-US" kern="0" dirty="0">
              <a:solidFill>
                <a:srgbClr val="000000"/>
              </a:solidFill>
            </a:endParaRPr>
          </a:p>
          <a:p>
            <a:pPr marL="225425" indent="-225425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	</a:t>
            </a:r>
            <a:r>
              <a:rPr kumimoji="0" lang="en-US" altLang="zh-CN" sz="1400" kern="0" dirty="0" err="1">
                <a:solidFill>
                  <a:srgbClr val="000000"/>
                </a:solidFill>
              </a:rPr>
              <a:t>addu</a:t>
            </a:r>
            <a:r>
              <a:rPr kumimoji="0" lang="en-US" altLang="zh-CN" sz="1400" kern="0" dirty="0">
                <a:solidFill>
                  <a:srgbClr val="000000"/>
                </a:solidFill>
              </a:rPr>
              <a:t> 	$v0, $zero, $zero 	# v0 = 0 </a:t>
            </a:r>
          </a:p>
          <a:p>
            <a:pPr marL="225425" indent="-225425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sz="1400" kern="0" dirty="0">
                <a:solidFill>
                  <a:srgbClr val="000000"/>
                </a:solidFill>
              </a:rPr>
              <a:t>	</a:t>
            </a:r>
            <a:r>
              <a:rPr kumimoji="0" lang="en-US" altLang="zh-CN" sz="1400" kern="0" dirty="0" err="1">
                <a:solidFill>
                  <a:srgbClr val="000000"/>
                </a:solidFill>
              </a:rPr>
              <a:t>addu</a:t>
            </a:r>
            <a:r>
              <a:rPr kumimoji="0" lang="en-US" altLang="zh-CN" sz="1400" kern="0" dirty="0">
                <a:solidFill>
                  <a:srgbClr val="000000"/>
                </a:solidFill>
              </a:rPr>
              <a:t> 	$v0, $0, $0 	# v0 = 0 </a:t>
            </a:r>
          </a:p>
          <a:p>
            <a:pPr marL="225425" indent="-225425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sz="1400" kern="0" dirty="0">
                <a:solidFill>
                  <a:srgbClr val="000000"/>
                </a:solidFill>
              </a:rPr>
              <a:t>				# </a:t>
            </a:r>
            <a:r>
              <a:rPr kumimoji="0" lang="zh-CN" altLang="en-US" sz="1400" kern="0" dirty="0">
                <a:solidFill>
                  <a:srgbClr val="000000"/>
                </a:solidFill>
              </a:rPr>
              <a:t>以上两指令功能相同</a:t>
            </a:r>
            <a:endParaRPr kumimoji="0" lang="en-US" altLang="zh-CN" sz="1400" kern="0" dirty="0">
              <a:solidFill>
                <a:srgbClr val="000000"/>
              </a:solidFill>
            </a:endParaRPr>
          </a:p>
          <a:p>
            <a:pPr marL="225425" indent="-225425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endParaRPr kumimoji="0" lang="en-US" altLang="zh-CN" sz="1400" kern="0" dirty="0">
              <a:solidFill>
                <a:srgbClr val="000000"/>
              </a:solidFill>
            </a:endParaRPr>
          </a:p>
          <a:p>
            <a:pPr marL="225425" indent="-225425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sz="1400" kern="0" dirty="0">
                <a:solidFill>
                  <a:srgbClr val="000000"/>
                </a:solidFill>
              </a:rPr>
              <a:t>	</a:t>
            </a:r>
            <a:r>
              <a:rPr kumimoji="0" lang="en-US" altLang="zh-CN" sz="1400" kern="0" dirty="0" err="1">
                <a:solidFill>
                  <a:srgbClr val="000000"/>
                </a:solidFill>
              </a:rPr>
              <a:t>addu</a:t>
            </a:r>
            <a:r>
              <a:rPr kumimoji="0" lang="en-US" altLang="zh-CN" sz="1400" kern="0" dirty="0">
                <a:solidFill>
                  <a:srgbClr val="000000"/>
                </a:solidFill>
              </a:rPr>
              <a:t> 	$a0, $a0, $a1   	# a0 = a0 + a1   </a:t>
            </a:r>
          </a:p>
          <a:p>
            <a:pPr marL="225425" indent="-225425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sz="1400" kern="0" dirty="0">
                <a:solidFill>
                  <a:srgbClr val="000000"/>
                </a:solidFill>
              </a:rPr>
              <a:t>	</a:t>
            </a:r>
            <a:r>
              <a:rPr kumimoji="0" lang="en-US" altLang="zh-CN" sz="1400" kern="0" dirty="0" err="1">
                <a:solidFill>
                  <a:srgbClr val="000000"/>
                </a:solidFill>
              </a:rPr>
              <a:t>addu</a:t>
            </a:r>
            <a:r>
              <a:rPr kumimoji="0" lang="en-US" altLang="zh-CN" sz="1400" kern="0" dirty="0">
                <a:solidFill>
                  <a:srgbClr val="000000"/>
                </a:solidFill>
              </a:rPr>
              <a:t> 	$4, $4, $5   	# a0 = a0 + a1  </a:t>
            </a:r>
          </a:p>
          <a:p>
            <a:pPr marL="225425" indent="-225425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sz="1400" kern="0" dirty="0">
                <a:solidFill>
                  <a:srgbClr val="000000"/>
                </a:solidFill>
              </a:rPr>
              <a:t>				# </a:t>
            </a:r>
            <a:r>
              <a:rPr kumimoji="0" lang="zh-CN" altLang="en-US" sz="1400" kern="0" dirty="0">
                <a:solidFill>
                  <a:srgbClr val="000000"/>
                </a:solidFill>
              </a:rPr>
              <a:t>以上两指令功能相同</a:t>
            </a: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1235639" y="5630190"/>
            <a:ext cx="4907655" cy="676017"/>
          </a:xfrm>
          <a:prstGeom prst="wedgeRoundRectCallout">
            <a:avLst>
              <a:gd name="adj1" fmla="val -21721"/>
              <a:gd name="adj2" fmla="val -66545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 fontAlgn="auto">
              <a:defRPr/>
            </a:pPr>
            <a:r>
              <a:rPr kumimoji="0" lang="zh-CN" altLang="en-US" sz="1800" kern="0" dirty="0">
                <a:solidFill>
                  <a:sysClr val="windowText" lastClr="000000"/>
                </a:solidFill>
              </a:rPr>
              <a:t>在使用寄存器的时候，要尽量用这些</a:t>
            </a:r>
            <a:r>
              <a:rPr kumimoji="0" lang="zh-CN" altLang="en-US" sz="1800" kern="0" dirty="0">
                <a:solidFill>
                  <a:srgbClr val="FF00FF"/>
                </a:solidFill>
              </a:rPr>
              <a:t>约定</a:t>
            </a:r>
          </a:p>
          <a:p>
            <a:pPr lvl="0" fontAlgn="auto">
              <a:defRPr/>
            </a:pPr>
            <a:r>
              <a:rPr kumimoji="0" lang="zh-CN" altLang="en-US" sz="1800" kern="0" dirty="0">
                <a:solidFill>
                  <a:srgbClr val="FF00FF"/>
                </a:solidFill>
              </a:rPr>
              <a:t>名或助记符</a:t>
            </a:r>
            <a:r>
              <a:rPr kumimoji="0" lang="zh-CN" altLang="en-US" sz="1800" kern="0" dirty="0">
                <a:solidFill>
                  <a:sysClr val="windowText" lastClr="000000"/>
                </a:solidFill>
              </a:rPr>
              <a:t>，而不直接引用寄存器编号</a:t>
            </a:r>
            <a:endParaRPr kumimoji="0" lang="zh-CN" altLang="en-US" sz="1800" kern="0" dirty="0">
              <a:solidFill>
                <a:srgbClr val="FF0000"/>
              </a:solidFill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63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寄存器回顾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：通过执行指令，完成运算、控制</a:t>
            </a:r>
            <a:endParaRPr lang="en-US" altLang="zh-CN" dirty="0"/>
          </a:p>
          <a:p>
            <a:pPr lvl="1"/>
            <a:r>
              <a:rPr lang="zh-CN" altLang="en-US" dirty="0"/>
              <a:t>通用寄存器（</a:t>
            </a:r>
            <a:r>
              <a:rPr lang="en-US" altLang="zh-CN" dirty="0"/>
              <a:t>32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/>
            <a:r>
              <a:rPr lang="zh-CN" altLang="en-US" dirty="0"/>
              <a:t>汇编器既可以采用数字</a:t>
            </a:r>
            <a:r>
              <a:rPr lang="en-US" altLang="zh-CN" dirty="0"/>
              <a:t>0-31</a:t>
            </a:r>
            <a:r>
              <a:rPr lang="zh-CN" altLang="en-US" dirty="0"/>
              <a:t>加前缀</a:t>
            </a:r>
            <a:r>
              <a:rPr lang="en-US" altLang="zh-CN" dirty="0"/>
              <a:t>$</a:t>
            </a:r>
            <a:r>
              <a:rPr lang="zh-CN" altLang="en-US" dirty="0"/>
              <a:t>的方式来表示：</a:t>
            </a:r>
            <a:r>
              <a:rPr lang="en-US" altLang="zh-CN" dirty="0"/>
              <a:t>$0-$31</a:t>
            </a:r>
            <a:r>
              <a:rPr lang="zh-CN" altLang="en-US" dirty="0"/>
              <a:t>；也可以</a:t>
            </a:r>
            <a:r>
              <a:rPr lang="zh-CN" altLang="en-US" dirty="0">
                <a:solidFill>
                  <a:srgbClr val="FF0000"/>
                </a:solidFill>
              </a:rPr>
              <a:t>采用名字加前缀</a:t>
            </a: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>
                <a:solidFill>
                  <a:srgbClr val="FF0000"/>
                </a:solidFill>
              </a:rPr>
              <a:t>的方式来表示</a:t>
            </a:r>
            <a:r>
              <a:rPr lang="zh-CN" altLang="en-US" dirty="0"/>
              <a:t>：</a:t>
            </a:r>
            <a:r>
              <a:rPr lang="en-US" altLang="zh-CN" dirty="0"/>
              <a:t>$zero</a:t>
            </a:r>
            <a:r>
              <a:rPr lang="zh-CN" altLang="en-US" dirty="0"/>
              <a:t>、</a:t>
            </a:r>
            <a:r>
              <a:rPr lang="en-US" altLang="zh-CN" dirty="0"/>
              <a:t>$at</a:t>
            </a:r>
            <a:r>
              <a:rPr lang="zh-CN" altLang="en-US" dirty="0"/>
              <a:t>、</a:t>
            </a:r>
            <a:r>
              <a:rPr lang="en-US" altLang="zh-CN" dirty="0"/>
              <a:t>$v0</a:t>
            </a:r>
            <a:r>
              <a:rPr lang="zh-CN" altLang="en-US" dirty="0"/>
              <a:t>、</a:t>
            </a:r>
            <a:r>
              <a:rPr lang="en-US" altLang="zh-CN" dirty="0"/>
              <a:t>$t0</a:t>
            </a:r>
            <a:r>
              <a:rPr lang="zh-CN" altLang="en-US" dirty="0"/>
              <a:t>，此时</a:t>
            </a:r>
            <a:r>
              <a:rPr lang="zh-CN" altLang="en-US" dirty="0">
                <a:solidFill>
                  <a:srgbClr val="0000FF"/>
                </a:solidFill>
              </a:rPr>
              <a:t>汇编器会将名字转为对应的编号值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9262629" y="3867463"/>
            <a:ext cx="1907628" cy="1154242"/>
          </a:xfrm>
          <a:prstGeom prst="wedgeRoundRectCallout">
            <a:avLst>
              <a:gd name="adj1" fmla="val -64442"/>
              <a:gd name="adj2" fmla="val -19265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 fontAlgn="auto">
              <a:defRPr/>
            </a:pPr>
            <a:r>
              <a:rPr kumimoji="0" lang="en-US" altLang="zh-CN" sz="1800" kern="0" dirty="0">
                <a:solidFill>
                  <a:sysClr val="windowText" lastClr="000000"/>
                </a:solidFill>
              </a:rPr>
              <a:t>t0-t9, s0-s7</a:t>
            </a:r>
            <a:r>
              <a:rPr kumimoji="0" lang="zh-CN" altLang="en-US" sz="1800" kern="0" dirty="0">
                <a:solidFill>
                  <a:sysClr val="windowText" lastClr="000000"/>
                </a:solidFill>
              </a:rPr>
              <a:t>寄存器在汇编编程时使用较多。</a:t>
            </a:r>
            <a:endParaRPr kumimoji="0" lang="zh-CN" altLang="en-US" sz="1800" kern="0" dirty="0">
              <a:solidFill>
                <a:srgbClr val="FF0000"/>
              </a:solidFill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45" y="2399339"/>
            <a:ext cx="7717801" cy="390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569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：存储指令机器码、数据</a:t>
            </a:r>
            <a:endParaRPr lang="en-US" altLang="zh-CN" dirty="0"/>
          </a:p>
          <a:p>
            <a:pPr lvl="1"/>
            <a:r>
              <a:rPr lang="zh-CN" altLang="en-US" dirty="0"/>
              <a:t>每</a:t>
            </a:r>
            <a:r>
              <a:rPr lang="zh-CN" altLang="en-US" dirty="0">
                <a:solidFill>
                  <a:srgbClr val="FF0000"/>
                </a:solidFill>
              </a:rPr>
              <a:t>四个字节构成一个字</a:t>
            </a:r>
            <a:r>
              <a:rPr lang="zh-CN" altLang="en-US" dirty="0"/>
              <a:t>，</a:t>
            </a:r>
            <a:r>
              <a:rPr lang="en-US" altLang="zh-CN" dirty="0"/>
              <a:t>MIPS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使用字寻址</a:t>
            </a:r>
            <a:r>
              <a:rPr lang="zh-CN" altLang="en-US" dirty="0"/>
              <a:t>，相邻</a:t>
            </a:r>
            <a:endParaRPr lang="en-US" altLang="zh-CN" dirty="0"/>
          </a:p>
          <a:p>
            <a:pPr marL="339725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数据字的字地址相差</a:t>
            </a:r>
            <a:r>
              <a:rPr lang="en-US" altLang="zh-CN" dirty="0"/>
              <a:t>4</a:t>
            </a:r>
            <a:r>
              <a:rPr lang="zh-CN" altLang="en-US" dirty="0"/>
              <a:t>，总共有</a:t>
            </a:r>
            <a:r>
              <a:rPr lang="en-US" altLang="zh-CN" dirty="0"/>
              <a:t>2</a:t>
            </a:r>
            <a:r>
              <a:rPr lang="en-US" altLang="zh-CN" baseline="30000" dirty="0"/>
              <a:t>30</a:t>
            </a:r>
            <a:r>
              <a:rPr lang="zh-CN" altLang="en-US" dirty="0"/>
              <a:t>个存储字：</a:t>
            </a:r>
            <a:endParaRPr lang="en-US" altLang="zh-CN" dirty="0"/>
          </a:p>
          <a:p>
            <a:pPr lvl="2"/>
            <a:r>
              <a:rPr lang="zh-CN" altLang="en-US" dirty="0"/>
              <a:t>存储器</a:t>
            </a:r>
            <a:r>
              <a:rPr lang="en-US" altLang="zh-CN" dirty="0"/>
              <a:t>[0]</a:t>
            </a:r>
            <a:r>
              <a:rPr lang="zh-CN" altLang="en-US" dirty="0"/>
              <a:t>、存储器</a:t>
            </a:r>
            <a:r>
              <a:rPr lang="en-US" altLang="zh-CN" dirty="0"/>
              <a:t>[2]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、存储器</a:t>
            </a:r>
            <a:r>
              <a:rPr lang="en-US" altLang="zh-CN" dirty="0"/>
              <a:t>[2</a:t>
            </a:r>
            <a:r>
              <a:rPr lang="en-US" altLang="zh-CN" baseline="30000" dirty="0"/>
              <a:t>30</a:t>
            </a:r>
            <a:r>
              <a:rPr lang="en-US" altLang="zh-CN" dirty="0"/>
              <a:t>-1]</a:t>
            </a:r>
          </a:p>
          <a:p>
            <a:pPr lvl="1"/>
            <a:r>
              <a:rPr lang="en-US" altLang="zh-CN" dirty="0"/>
              <a:t>MIPS</a:t>
            </a:r>
            <a:r>
              <a:rPr lang="zh-CN" altLang="en-US" dirty="0">
                <a:solidFill>
                  <a:srgbClr val="0000CC"/>
                </a:solidFill>
              </a:rPr>
              <a:t>只能使用数据传送指令访问存储器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存储器分段：在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MIPS</a:t>
            </a:r>
            <a:r>
              <a:rPr lang="zh-CN" altLang="en-US" dirty="0"/>
              <a:t>体系结构下，最多可寻址</a:t>
            </a:r>
            <a:endParaRPr lang="en-US" altLang="zh-CN" dirty="0"/>
          </a:p>
          <a:p>
            <a:pPr marL="339725" lvl="1" indent="0">
              <a:buNone/>
            </a:pPr>
            <a:r>
              <a:rPr lang="en-US" altLang="zh-CN" dirty="0"/>
              <a:t>   4GB</a:t>
            </a:r>
            <a:r>
              <a:rPr lang="zh-CN" altLang="en-US" dirty="0"/>
              <a:t>地址空间。这</a:t>
            </a:r>
            <a:r>
              <a:rPr lang="en-US" altLang="zh-CN" dirty="0"/>
              <a:t>4GB</a:t>
            </a:r>
            <a:r>
              <a:rPr lang="zh-CN" altLang="en-US" dirty="0"/>
              <a:t>空间的分配是怎样的呢？</a:t>
            </a:r>
          </a:p>
          <a:p>
            <a:pPr lvl="2"/>
            <a:r>
              <a:rPr lang="zh-CN" altLang="en-US" dirty="0"/>
              <a:t>内核空间（</a:t>
            </a:r>
            <a:r>
              <a:rPr lang="en-US" altLang="zh-CN" dirty="0"/>
              <a:t>2GB</a:t>
            </a:r>
            <a:r>
              <a:rPr lang="zh-CN" altLang="en-US" dirty="0"/>
              <a:t>：</a:t>
            </a:r>
            <a:r>
              <a:rPr lang="en-US" altLang="zh-CN" dirty="0"/>
              <a:t>0x8000 0000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altLang="zh-CN" dirty="0"/>
              <a:t>0xFFFF FFFF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00FF"/>
                </a:solidFill>
              </a:rPr>
              <a:t>用户空间</a:t>
            </a:r>
            <a:r>
              <a:rPr lang="zh-CN" altLang="en-US" dirty="0"/>
              <a:t>（</a:t>
            </a:r>
            <a:r>
              <a:rPr lang="en-US" altLang="zh-CN" dirty="0"/>
              <a:t>2GB</a:t>
            </a:r>
            <a:r>
              <a:rPr lang="zh-CN" altLang="en-US" dirty="0"/>
              <a:t>：</a:t>
            </a:r>
            <a:r>
              <a:rPr lang="en-US" altLang="zh-CN" dirty="0"/>
              <a:t>0x0000 0000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altLang="zh-CN" dirty="0"/>
              <a:t>0x7FFF FFFF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代码段（</a:t>
            </a:r>
            <a:r>
              <a:rPr lang="en-US" altLang="zh-CN" dirty="0">
                <a:solidFill>
                  <a:srgbClr val="FF0000"/>
                </a:solidFill>
              </a:rPr>
              <a:t>0x0040 0000</a:t>
            </a:r>
            <a:r>
              <a:rPr lang="zh-CN" altLang="en-US" dirty="0">
                <a:solidFill>
                  <a:srgbClr val="FF0000"/>
                </a:solidFill>
              </a:rPr>
              <a:t>开始）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数据段</a:t>
            </a:r>
            <a:endParaRPr lang="en-US" altLang="zh-CN" dirty="0">
              <a:solidFill>
                <a:srgbClr val="FF0000"/>
              </a:solidFill>
            </a:endParaRPr>
          </a:p>
          <a:p>
            <a:pPr lvl="4"/>
            <a:r>
              <a:rPr lang="zh-CN" altLang="en-US" dirty="0">
                <a:solidFill>
                  <a:srgbClr val="FF0000"/>
                </a:solidFill>
              </a:rPr>
              <a:t>静态数据（</a:t>
            </a:r>
            <a:r>
              <a:rPr lang="en-US" altLang="zh-CN" dirty="0">
                <a:solidFill>
                  <a:srgbClr val="FF0000"/>
                </a:solidFill>
              </a:rPr>
              <a:t>0x1000 0000</a:t>
            </a:r>
            <a:r>
              <a:rPr lang="zh-CN" altLang="en-US" dirty="0">
                <a:solidFill>
                  <a:srgbClr val="FF0000"/>
                </a:solidFill>
              </a:rPr>
              <a:t>开始）</a:t>
            </a:r>
            <a:endParaRPr lang="en-US" altLang="zh-CN" dirty="0">
              <a:solidFill>
                <a:srgbClr val="FF0000"/>
              </a:solidFill>
            </a:endParaRPr>
          </a:p>
          <a:p>
            <a:pPr lvl="4"/>
            <a:r>
              <a:rPr lang="zh-CN" altLang="en-US" dirty="0"/>
              <a:t>动态数据：由</a:t>
            </a:r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/>
              <a:t>malloc</a:t>
            </a:r>
            <a:r>
              <a:rPr lang="zh-CN" altLang="en-US" dirty="0"/>
              <a:t>分配，向</a:t>
            </a:r>
            <a:r>
              <a:rPr lang="zh-CN" altLang="en-US" dirty="0">
                <a:solidFill>
                  <a:srgbClr val="FF0000"/>
                </a:solidFill>
              </a:rPr>
              <a:t>地址增大方向</a:t>
            </a:r>
            <a:r>
              <a:rPr lang="zh-CN" altLang="en-US" dirty="0"/>
              <a:t>增长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栈段（</a:t>
            </a:r>
            <a:r>
              <a:rPr lang="en-US" altLang="zh-CN" dirty="0">
                <a:solidFill>
                  <a:srgbClr val="FF0000"/>
                </a:solidFill>
              </a:rPr>
              <a:t>0x7FFF FFFF</a:t>
            </a:r>
            <a:r>
              <a:rPr lang="zh-CN" altLang="en-US" dirty="0">
                <a:solidFill>
                  <a:srgbClr val="FF0000"/>
                </a:solidFill>
              </a:rPr>
              <a:t>开始）</a:t>
            </a:r>
            <a:endParaRPr lang="en-US" altLang="zh-CN" dirty="0">
              <a:solidFill>
                <a:srgbClr val="FF0000"/>
              </a:solidFill>
            </a:endParaRPr>
          </a:p>
          <a:p>
            <a:pPr lvl="4"/>
            <a:r>
              <a:rPr lang="zh-CN" altLang="en-US" dirty="0"/>
              <a:t>从顶端开始，对栈指针初始化为</a:t>
            </a:r>
            <a:r>
              <a:rPr lang="en-US" altLang="zh-CN" dirty="0">
                <a:solidFill>
                  <a:srgbClr val="FF0000"/>
                </a:solidFill>
              </a:rPr>
              <a:t>7fffffff</a:t>
            </a:r>
            <a:r>
              <a:rPr lang="zh-CN" altLang="en-US" dirty="0">
                <a:solidFill>
                  <a:srgbClr val="FF0000"/>
                </a:solidFill>
              </a:rPr>
              <a:t>，并向地址减小方向增长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390" y="880311"/>
            <a:ext cx="3162993" cy="54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724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汇编程序框架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49628" y="1488153"/>
            <a:ext cx="5969201" cy="3876327"/>
          </a:xfrm>
          <a:prstGeom prst="rect">
            <a:avLst/>
          </a:prstGeom>
          <a:noFill/>
          <a:ln w="19050">
            <a:solidFill>
              <a:srgbClr val="0C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【</a:t>
            </a:r>
            <a:r>
              <a:rPr kumimoji="0" lang="zh-CN" altLang="en-US" kern="0" dirty="0">
                <a:solidFill>
                  <a:srgbClr val="000000"/>
                </a:solidFill>
              </a:rPr>
              <a:t>汇编例子</a:t>
            </a:r>
            <a:r>
              <a:rPr kumimoji="0" lang="en-US" altLang="zh-CN" kern="0" dirty="0">
                <a:solidFill>
                  <a:srgbClr val="000000"/>
                </a:solidFill>
              </a:rPr>
              <a:t>】MIPS</a:t>
            </a:r>
            <a:r>
              <a:rPr kumimoji="0" lang="zh-CN" altLang="en-US" kern="0" dirty="0">
                <a:solidFill>
                  <a:srgbClr val="000000"/>
                </a:solidFill>
              </a:rPr>
              <a:t>汇编程序框架</a:t>
            </a:r>
            <a:endParaRPr kumimoji="0" lang="en-US" altLang="zh-CN" kern="0" dirty="0">
              <a:solidFill>
                <a:srgbClr val="000000"/>
              </a:solidFill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 Title:			Filename: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 Author:			Date: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 Description: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 Input: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 Output: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################# Data segment #####################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FF"/>
                </a:solidFill>
              </a:rPr>
              <a:t>.data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 . . .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################# Code segment #####################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FF"/>
                </a:solidFill>
              </a:rPr>
              <a:t>.text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FF0000"/>
                </a:solidFill>
              </a:rPr>
              <a:t>.</a:t>
            </a:r>
            <a:r>
              <a:rPr kumimoji="0" lang="en-US" altLang="zh-CN" kern="0" dirty="0" err="1">
                <a:solidFill>
                  <a:srgbClr val="FF0000"/>
                </a:solidFill>
              </a:rPr>
              <a:t>globl</a:t>
            </a:r>
            <a:r>
              <a:rPr kumimoji="0" lang="en-US" altLang="zh-CN" kern="0" dirty="0">
                <a:solidFill>
                  <a:srgbClr val="FF0000"/>
                </a:solidFill>
              </a:rPr>
              <a:t> main		# </a:t>
            </a:r>
            <a:r>
              <a:rPr kumimoji="0" lang="zh-CN" altLang="en-US" kern="0" dirty="0">
                <a:solidFill>
                  <a:srgbClr val="FF0000"/>
                </a:solidFill>
              </a:rPr>
              <a:t>声明全局变量</a:t>
            </a:r>
            <a:r>
              <a:rPr kumimoji="0" lang="en-US" altLang="zh-CN" kern="0" dirty="0">
                <a:solidFill>
                  <a:srgbClr val="FF0000"/>
                </a:solidFill>
              </a:rPr>
              <a:t>main	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main:			# main program entry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 . . .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FF"/>
                </a:solidFill>
              </a:rPr>
              <a:t>li $v0, 10			# Exit program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 err="1">
                <a:solidFill>
                  <a:srgbClr val="0000FF"/>
                </a:solidFill>
              </a:rPr>
              <a:t>syscall</a:t>
            </a:r>
            <a:endParaRPr kumimoji="0" lang="en-US" altLang="zh-CN" kern="0" dirty="0">
              <a:solidFill>
                <a:srgbClr val="0000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079" y="1007592"/>
            <a:ext cx="3580737" cy="33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813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框架中的伪指令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.data </a:t>
            </a:r>
            <a:r>
              <a:rPr lang="en-US" altLang="zh-CN" dirty="0"/>
              <a:t>directive</a:t>
            </a:r>
          </a:p>
          <a:p>
            <a:pPr lvl="3"/>
            <a:r>
              <a:rPr lang="en-US" altLang="zh-CN" dirty="0"/>
              <a:t>Defines the data segment of a </a:t>
            </a:r>
          </a:p>
          <a:p>
            <a:pPr marL="1147763" lvl="3" indent="0">
              <a:buNone/>
            </a:pPr>
            <a:r>
              <a:rPr lang="en-US" altLang="zh-CN" dirty="0"/>
              <a:t>   program containing data.</a:t>
            </a:r>
          </a:p>
          <a:p>
            <a:pPr lvl="3"/>
            <a:r>
              <a:rPr lang="en-US" altLang="zh-CN" dirty="0"/>
              <a:t>The program's variables should be </a:t>
            </a:r>
          </a:p>
          <a:p>
            <a:pPr marL="1147763" lvl="3" indent="0">
              <a:buNone/>
            </a:pPr>
            <a:r>
              <a:rPr lang="en-US" altLang="zh-CN" dirty="0"/>
              <a:t>   defined under this directive.</a:t>
            </a:r>
          </a:p>
          <a:p>
            <a:pPr lvl="3"/>
            <a:r>
              <a:rPr lang="en-US" altLang="zh-CN" dirty="0"/>
              <a:t>Assembler will allocate and initialize </a:t>
            </a:r>
          </a:p>
          <a:p>
            <a:pPr marL="1147763" lvl="3" indent="0">
              <a:buNone/>
            </a:pPr>
            <a:r>
              <a:rPr lang="en-US" altLang="zh-CN" dirty="0"/>
              <a:t>   the storage of variables.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.text </a:t>
            </a:r>
            <a:r>
              <a:rPr lang="en-US" altLang="zh-CN" dirty="0"/>
              <a:t>directive</a:t>
            </a:r>
          </a:p>
          <a:p>
            <a:pPr lvl="3"/>
            <a:r>
              <a:rPr lang="en-US" altLang="zh-CN" dirty="0"/>
              <a:t>Defines the code segment of a </a:t>
            </a:r>
          </a:p>
          <a:p>
            <a:pPr marL="1147763" lvl="3" indent="0">
              <a:buNone/>
            </a:pPr>
            <a:r>
              <a:rPr lang="en-US" altLang="zh-CN" dirty="0"/>
              <a:t>   program containing instructions.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</a:rPr>
              <a:t>.</a:t>
            </a:r>
            <a:r>
              <a:rPr lang="en-US" altLang="zh-CN" dirty="0" err="1">
                <a:solidFill>
                  <a:srgbClr val="0000FF"/>
                </a:solidFill>
              </a:rPr>
              <a:t>globl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directive</a:t>
            </a:r>
          </a:p>
          <a:p>
            <a:pPr lvl="3"/>
            <a:r>
              <a:rPr lang="en-US" altLang="zh-CN" dirty="0"/>
              <a:t>Declares a symbol as global.</a:t>
            </a:r>
          </a:p>
          <a:p>
            <a:pPr lvl="3"/>
            <a:r>
              <a:rPr lang="en-US" altLang="zh-CN" dirty="0"/>
              <a:t>Global symbols can be referenced from other files.</a:t>
            </a:r>
          </a:p>
          <a:p>
            <a:pPr lvl="3"/>
            <a:r>
              <a:rPr lang="en-US" altLang="zh-CN" dirty="0"/>
              <a:t>We use this directive to declare main procedure of a program.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49683" y="1156139"/>
            <a:ext cx="5969201" cy="3949262"/>
          </a:xfrm>
          <a:prstGeom prst="rect">
            <a:avLst/>
          </a:prstGeom>
          <a:noFill/>
          <a:ln w="19050">
            <a:solidFill>
              <a:srgbClr val="0C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【</a:t>
            </a:r>
            <a:r>
              <a:rPr kumimoji="0" lang="zh-CN" altLang="en-US" kern="0" dirty="0">
                <a:solidFill>
                  <a:srgbClr val="000000"/>
                </a:solidFill>
              </a:rPr>
              <a:t>汇编例子</a:t>
            </a:r>
            <a:r>
              <a:rPr kumimoji="0" lang="en-US" altLang="zh-CN" kern="0" dirty="0">
                <a:solidFill>
                  <a:srgbClr val="000000"/>
                </a:solidFill>
              </a:rPr>
              <a:t>】MIPS</a:t>
            </a:r>
            <a:r>
              <a:rPr kumimoji="0" lang="zh-CN" altLang="en-US" kern="0" dirty="0">
                <a:solidFill>
                  <a:srgbClr val="000000"/>
                </a:solidFill>
              </a:rPr>
              <a:t>汇编程序框架</a:t>
            </a:r>
            <a:endParaRPr kumimoji="0" lang="en-US" altLang="zh-CN" kern="0" dirty="0">
              <a:solidFill>
                <a:srgbClr val="000000"/>
              </a:solidFill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 Title:			Filename: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 Author:			Date: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 Description: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 Input: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 Output: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################# Data segment #####################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FF"/>
                </a:solidFill>
              </a:rPr>
              <a:t>.data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 . . .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################# Code segment #####################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FF"/>
                </a:solidFill>
              </a:rPr>
              <a:t>.text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FF0000"/>
                </a:solidFill>
              </a:rPr>
              <a:t>.</a:t>
            </a:r>
            <a:r>
              <a:rPr kumimoji="0" lang="en-US" altLang="zh-CN" kern="0" dirty="0" err="1">
                <a:solidFill>
                  <a:srgbClr val="FF0000"/>
                </a:solidFill>
              </a:rPr>
              <a:t>globl</a:t>
            </a:r>
            <a:r>
              <a:rPr kumimoji="0" lang="en-US" altLang="zh-CN" kern="0" dirty="0">
                <a:solidFill>
                  <a:srgbClr val="FF0000"/>
                </a:solidFill>
              </a:rPr>
              <a:t> main		# </a:t>
            </a:r>
            <a:r>
              <a:rPr kumimoji="0" lang="zh-CN" altLang="en-US" kern="0" dirty="0">
                <a:solidFill>
                  <a:srgbClr val="FF0000"/>
                </a:solidFill>
              </a:rPr>
              <a:t>声明全局变量</a:t>
            </a:r>
            <a:r>
              <a:rPr kumimoji="0" lang="en-US" altLang="zh-CN" kern="0" dirty="0">
                <a:solidFill>
                  <a:srgbClr val="FF0000"/>
                </a:solidFill>
              </a:rPr>
              <a:t>main	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main:			# main program entry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 . . .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FF"/>
                </a:solidFill>
              </a:rPr>
              <a:t>li $v0, 10			# Exit program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 err="1">
                <a:solidFill>
                  <a:srgbClr val="0000FF"/>
                </a:solidFill>
              </a:rPr>
              <a:t>syscall</a:t>
            </a:r>
            <a:endParaRPr kumimoji="0" lang="en-US" altLang="zh-CN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65481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框架中的伪指令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数据段（</a:t>
            </a:r>
            <a:r>
              <a:rPr lang="en-US" altLang="zh-CN" dirty="0">
                <a:solidFill>
                  <a:srgbClr val="0000FF"/>
                </a:solidFill>
              </a:rPr>
              <a:t>.data</a:t>
            </a:r>
            <a:r>
              <a:rPr lang="zh-CN" altLang="en-US" dirty="0">
                <a:solidFill>
                  <a:srgbClr val="0000FF"/>
                </a:solidFill>
              </a:rPr>
              <a:t>指定）的数据定义</a:t>
            </a:r>
            <a:endParaRPr lang="en-US" altLang="zh-CN" dirty="0"/>
          </a:p>
          <a:p>
            <a:pPr lvl="2"/>
            <a:r>
              <a:rPr lang="zh-CN" altLang="en-US" dirty="0"/>
              <a:t>格式：</a:t>
            </a:r>
            <a:r>
              <a:rPr lang="en-US" altLang="zh-CN" dirty="0"/>
              <a:t> [name:]  </a:t>
            </a:r>
            <a:r>
              <a:rPr lang="en-US" altLang="zh-CN" dirty="0">
                <a:solidFill>
                  <a:srgbClr val="FF0000"/>
                </a:solidFill>
              </a:rPr>
              <a:t>directive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initializer  [, initializer]  . . .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例：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/>
              <a:t>var1:     </a:t>
            </a:r>
            <a:r>
              <a:rPr lang="en-US" altLang="zh-CN" dirty="0">
                <a:solidFill>
                  <a:srgbClr val="FF0000"/>
                </a:solidFill>
              </a:rPr>
              <a:t>.WORD</a:t>
            </a: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10(</a:t>
            </a:r>
            <a:r>
              <a:rPr lang="zh-CN" altLang="en-US" dirty="0">
                <a:solidFill>
                  <a:srgbClr val="0000FF"/>
                </a:solidFill>
              </a:rPr>
              <a:t>初始值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data </a:t>
            </a:r>
            <a:r>
              <a:rPr lang="en-US" altLang="zh-CN" dirty="0" err="1">
                <a:ea typeface="宋体" panose="02010600030101010101" pitchFamily="2" charset="-122"/>
              </a:rPr>
              <a:t>dirctive</a:t>
            </a:r>
            <a:endParaRPr lang="zh-CN" altLang="en-US" dirty="0"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.byte</a:t>
            </a:r>
            <a:endParaRPr lang="zh-CN" altLang="en-US" dirty="0"/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.half</a:t>
            </a:r>
            <a:endParaRPr lang="en-US" altLang="zh-CN" dirty="0">
              <a:solidFill>
                <a:srgbClr val="0000FF"/>
              </a:solidFill>
            </a:endParaRP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.word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.float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.double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.ascii</a:t>
            </a:r>
            <a:r>
              <a:rPr lang="zh-CN" altLang="en-US" dirty="0"/>
              <a:t>：</a:t>
            </a:r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asciiz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>
                <a:solidFill>
                  <a:srgbClr val="FF0000"/>
                </a:solidFill>
              </a:rPr>
              <a:t>.space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536ABA5-FE4F-4C92-B3F9-7558E075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531" y="2622687"/>
            <a:ext cx="5969201" cy="2604032"/>
          </a:xfrm>
          <a:prstGeom prst="rect">
            <a:avLst/>
          </a:prstGeom>
          <a:noFill/>
          <a:ln w="19050">
            <a:solidFill>
              <a:srgbClr val="0C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【</a:t>
            </a:r>
            <a:r>
              <a:rPr kumimoji="0" lang="zh-CN" altLang="en-US" kern="0" dirty="0">
                <a:solidFill>
                  <a:srgbClr val="000000"/>
                </a:solidFill>
              </a:rPr>
              <a:t>汇编例子</a:t>
            </a:r>
            <a:r>
              <a:rPr kumimoji="0" lang="en-US" altLang="zh-CN" kern="0" dirty="0">
                <a:solidFill>
                  <a:srgbClr val="000000"/>
                </a:solidFill>
              </a:rPr>
              <a:t>】</a:t>
            </a:r>
            <a:r>
              <a:rPr kumimoji="0" lang="zh-CN" altLang="en-US" kern="0" dirty="0">
                <a:solidFill>
                  <a:srgbClr val="000000"/>
                </a:solidFill>
              </a:rPr>
              <a:t>数据定义举例</a:t>
            </a:r>
            <a:endParaRPr kumimoji="0" lang="en-US" altLang="zh-CN" kern="0" dirty="0">
              <a:solidFill>
                <a:srgbClr val="000000"/>
              </a:solidFill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################# Data segment #####################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FF"/>
                </a:solidFill>
              </a:rPr>
              <a:t>.data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var1:	.byte     		'A', 'E', 127, -1, ‘1‘, ‘2’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var2:	.half     		-10, 0xfffe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var3:	.word	   	0x12345678:10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var4: 	.float    		12.3, -0.1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var5:	.double		1.5e-10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str1:	.</a:t>
            </a:r>
            <a:r>
              <a:rPr kumimoji="0" lang="en-US" altLang="zh-CN" kern="0" dirty="0" err="1">
                <a:solidFill>
                  <a:srgbClr val="000000"/>
                </a:solidFill>
              </a:rPr>
              <a:t>ascii</a:t>
            </a:r>
            <a:r>
              <a:rPr kumimoji="0" lang="en-US" altLang="zh-CN" kern="0" dirty="0">
                <a:solidFill>
                  <a:srgbClr val="000000"/>
                </a:solidFill>
              </a:rPr>
              <a:t>   		"A String\n"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str2:	.</a:t>
            </a:r>
            <a:r>
              <a:rPr kumimoji="0" lang="en-US" altLang="zh-CN" kern="0" dirty="0" err="1">
                <a:solidFill>
                  <a:srgbClr val="000000"/>
                </a:solidFill>
              </a:rPr>
              <a:t>asciiz</a:t>
            </a:r>
            <a:r>
              <a:rPr kumimoji="0" lang="en-US" altLang="zh-CN" kern="0" dirty="0">
                <a:solidFill>
                  <a:srgbClr val="000000"/>
                </a:solidFill>
              </a:rPr>
              <a:t>   		"NULL Terminated String"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array:	.space   		10</a:t>
            </a:r>
          </a:p>
        </p:txBody>
      </p:sp>
    </p:spTree>
    <p:extLst>
      <p:ext uri="{BB962C8B-B14F-4D97-AF65-F5344CB8AC3E}">
        <p14:creationId xmlns:p14="http://schemas.microsoft.com/office/powerpoint/2010/main" val="24896379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框架中的伪指令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3673" y="1374459"/>
            <a:ext cx="5969201" cy="2604032"/>
          </a:xfrm>
          <a:prstGeom prst="rect">
            <a:avLst/>
          </a:prstGeom>
          <a:noFill/>
          <a:ln w="19050">
            <a:solidFill>
              <a:srgbClr val="0C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【</a:t>
            </a:r>
            <a:r>
              <a:rPr kumimoji="0" lang="zh-CN" altLang="en-US" kern="0" dirty="0">
                <a:solidFill>
                  <a:srgbClr val="000000"/>
                </a:solidFill>
              </a:rPr>
              <a:t>汇编例子</a:t>
            </a:r>
            <a:r>
              <a:rPr kumimoji="0" lang="en-US" altLang="zh-CN" kern="0" dirty="0">
                <a:solidFill>
                  <a:srgbClr val="000000"/>
                </a:solidFill>
              </a:rPr>
              <a:t>】</a:t>
            </a:r>
            <a:r>
              <a:rPr kumimoji="0" lang="zh-CN" altLang="en-US" kern="0" dirty="0">
                <a:solidFill>
                  <a:srgbClr val="000000"/>
                </a:solidFill>
              </a:rPr>
              <a:t>数据定义举例</a:t>
            </a:r>
            <a:endParaRPr kumimoji="0" lang="en-US" altLang="zh-CN" kern="0" dirty="0">
              <a:solidFill>
                <a:srgbClr val="000000"/>
              </a:solidFill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################# Data segment #####################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FF"/>
                </a:solidFill>
              </a:rPr>
              <a:t>.data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var1:	.byte     		'A', 'E', 127, -1, ‘1‘, ‘2’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var2:	.half     		-10, 0xfffe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var3:	.word	   	0x12345678:10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var4: 	.float    		12.3, -0.1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var5:	.double		1.5e-10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str1:	.</a:t>
            </a:r>
            <a:r>
              <a:rPr kumimoji="0" lang="en-US" altLang="zh-CN" kern="0" dirty="0" err="1">
                <a:solidFill>
                  <a:srgbClr val="000000"/>
                </a:solidFill>
              </a:rPr>
              <a:t>ascii</a:t>
            </a:r>
            <a:r>
              <a:rPr kumimoji="0" lang="en-US" altLang="zh-CN" kern="0" dirty="0">
                <a:solidFill>
                  <a:srgbClr val="000000"/>
                </a:solidFill>
              </a:rPr>
              <a:t>   		"A String\n"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str2:	.</a:t>
            </a:r>
            <a:r>
              <a:rPr kumimoji="0" lang="en-US" altLang="zh-CN" kern="0" dirty="0" err="1">
                <a:solidFill>
                  <a:srgbClr val="000000"/>
                </a:solidFill>
              </a:rPr>
              <a:t>asciiz</a:t>
            </a:r>
            <a:r>
              <a:rPr kumimoji="0" lang="en-US" altLang="zh-CN" kern="0" dirty="0">
                <a:solidFill>
                  <a:srgbClr val="000000"/>
                </a:solidFill>
              </a:rPr>
              <a:t>   		"NULL Terminated String"</a:t>
            </a: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25000"/>
              <a:defRPr/>
            </a:pPr>
            <a:r>
              <a:rPr kumimoji="0" lang="en-US" altLang="zh-CN" kern="0" dirty="0">
                <a:solidFill>
                  <a:srgbClr val="000000"/>
                </a:solidFill>
              </a:rPr>
              <a:t>array:	.space   		10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982" y="863600"/>
            <a:ext cx="3578824" cy="24788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73" y="4134084"/>
            <a:ext cx="6761905" cy="2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832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4"/>
          <p:cNvGrpSpPr>
            <a:grpSpLocks/>
          </p:cNvGrpSpPr>
          <p:nvPr/>
        </p:nvGrpSpPr>
        <p:grpSpPr bwMode="auto">
          <a:xfrm rot="-6296524">
            <a:off x="2366318" y="5686078"/>
            <a:ext cx="477838" cy="637283"/>
            <a:chOff x="5036" y="1789"/>
            <a:chExt cx="496" cy="496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73795"/>
            <a:ext cx="12195175" cy="1797279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zh-CN" altLang="zh-CN" sz="180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实验任务及要求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汇编程序结构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回顾</a:t>
            </a:r>
            <a:endParaRPr lang="en-US" altLang="zh-CN" dirty="0"/>
          </a:p>
          <a:p>
            <a:pPr lvl="1"/>
            <a:r>
              <a:rPr lang="zh-CN" altLang="en-US" dirty="0"/>
              <a:t>存储器回顾</a:t>
            </a:r>
            <a:endParaRPr lang="en-US" altLang="zh-CN" dirty="0"/>
          </a:p>
          <a:p>
            <a:pPr lvl="1"/>
            <a:r>
              <a:rPr lang="zh-CN" altLang="en-US" dirty="0"/>
              <a:t>汇编程序框架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MARS</a:t>
            </a:r>
            <a:r>
              <a:rPr lang="zh-CN" altLang="en-US" dirty="0"/>
              <a:t>汇编软件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系统功能调用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使用示例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 rot="-6296524">
            <a:off x="4447544" y="5636866"/>
            <a:ext cx="477837" cy="637282"/>
            <a:chOff x="5036" y="1789"/>
            <a:chExt cx="496" cy="496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 rot="-6296524">
            <a:off x="11309446" y="3998796"/>
            <a:ext cx="477838" cy="637283"/>
            <a:chOff x="5036" y="1789"/>
            <a:chExt cx="496" cy="496"/>
          </a:xfrm>
        </p:grpSpPr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5676262" y="5462589"/>
            <a:ext cx="825715" cy="619125"/>
          </a:xfrm>
          <a:prstGeom prst="ellipse">
            <a:avLst/>
          </a:prstGeom>
          <a:noFill/>
          <a:ln w="38100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10569152" y="3862619"/>
            <a:ext cx="825715" cy="619125"/>
          </a:xfrm>
          <a:prstGeom prst="ellipse">
            <a:avLst/>
          </a:prstGeom>
          <a:solidFill>
            <a:srgbClr val="EFF1F0"/>
          </a:solidFill>
          <a:ln w="38100">
            <a:solidFill>
              <a:srgbClr val="CDD6D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9434324" y="3278419"/>
            <a:ext cx="825715" cy="619125"/>
          </a:xfrm>
          <a:prstGeom prst="ellipse">
            <a:avLst/>
          </a:prstGeom>
          <a:noFill/>
          <a:ln w="38100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21" name="Freeform 29"/>
          <p:cNvSpPr>
            <a:spLocks/>
          </p:cNvSpPr>
          <p:nvPr/>
        </p:nvSpPr>
        <p:spPr bwMode="auto">
          <a:xfrm>
            <a:off x="40228" y="5273676"/>
            <a:ext cx="12165534" cy="823913"/>
          </a:xfrm>
          <a:custGeom>
            <a:avLst/>
            <a:gdLst>
              <a:gd name="T0" fmla="*/ 0 w 5746"/>
              <a:gd name="T1" fmla="*/ 823913 h 519"/>
              <a:gd name="T2" fmla="*/ 1185863 w 5746"/>
              <a:gd name="T3" fmla="*/ 649288 h 519"/>
              <a:gd name="T4" fmla="*/ 3295650 w 5746"/>
              <a:gd name="T5" fmla="*/ 777875 h 519"/>
              <a:gd name="T6" fmla="*/ 5653088 w 5746"/>
              <a:gd name="T7" fmla="*/ 430213 h 519"/>
              <a:gd name="T8" fmla="*/ 8131175 w 5746"/>
              <a:gd name="T9" fmla="*/ 38100 h 519"/>
              <a:gd name="T10" fmla="*/ 9121775 w 5746"/>
              <a:gd name="T11" fmla="*/ 203200 h 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6"/>
              <a:gd name="T19" fmla="*/ 0 h 519"/>
              <a:gd name="T20" fmla="*/ 5746 w 5746"/>
              <a:gd name="T21" fmla="*/ 519 h 5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46" h="519">
                <a:moveTo>
                  <a:pt x="0" y="519"/>
                </a:moveTo>
                <a:cubicBezTo>
                  <a:pt x="200" y="466"/>
                  <a:pt x="401" y="414"/>
                  <a:pt x="747" y="409"/>
                </a:cubicBezTo>
                <a:cubicBezTo>
                  <a:pt x="1093" y="404"/>
                  <a:pt x="1607" y="513"/>
                  <a:pt x="2076" y="490"/>
                </a:cubicBezTo>
                <a:cubicBezTo>
                  <a:pt x="2545" y="467"/>
                  <a:pt x="3053" y="349"/>
                  <a:pt x="3561" y="271"/>
                </a:cubicBezTo>
                <a:cubicBezTo>
                  <a:pt x="4069" y="193"/>
                  <a:pt x="4758" y="48"/>
                  <a:pt x="5122" y="24"/>
                </a:cubicBezTo>
                <a:cubicBezTo>
                  <a:pt x="5486" y="0"/>
                  <a:pt x="5616" y="64"/>
                  <a:pt x="5746" y="128"/>
                </a:cubicBezTo>
              </a:path>
            </a:pathLst>
          </a:custGeom>
          <a:noFill/>
          <a:ln w="9525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30"/>
          <p:cNvSpPr>
            <a:spLocks/>
          </p:cNvSpPr>
          <p:nvPr/>
        </p:nvSpPr>
        <p:spPr bwMode="auto">
          <a:xfrm>
            <a:off x="-29640" y="5665789"/>
            <a:ext cx="12235403" cy="606425"/>
          </a:xfrm>
          <a:custGeom>
            <a:avLst/>
            <a:gdLst>
              <a:gd name="T0" fmla="*/ 0 w 5779"/>
              <a:gd name="T1" fmla="*/ 415925 h 382"/>
              <a:gd name="T2" fmla="*/ 165100 w 5779"/>
              <a:gd name="T3" fmla="*/ 484188 h 382"/>
              <a:gd name="T4" fmla="*/ 952500 w 5779"/>
              <a:gd name="T5" fmla="*/ 484188 h 382"/>
              <a:gd name="T6" fmla="*/ 2863850 w 5779"/>
              <a:gd name="T7" fmla="*/ 188913 h 382"/>
              <a:gd name="T8" fmla="*/ 5735638 w 5779"/>
              <a:gd name="T9" fmla="*/ 574675 h 382"/>
              <a:gd name="T10" fmla="*/ 9174163 w 5779"/>
              <a:gd name="T11" fmla="*/ 0 h 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79"/>
              <a:gd name="T19" fmla="*/ 0 h 382"/>
              <a:gd name="T20" fmla="*/ 5779 w 5779"/>
              <a:gd name="T21" fmla="*/ 382 h 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79" h="382">
                <a:moveTo>
                  <a:pt x="0" y="262"/>
                </a:moveTo>
                <a:cubicBezTo>
                  <a:pt x="2" y="280"/>
                  <a:pt x="4" y="298"/>
                  <a:pt x="104" y="305"/>
                </a:cubicBezTo>
                <a:cubicBezTo>
                  <a:pt x="204" y="312"/>
                  <a:pt x="317" y="336"/>
                  <a:pt x="600" y="305"/>
                </a:cubicBezTo>
                <a:cubicBezTo>
                  <a:pt x="883" y="274"/>
                  <a:pt x="1302" y="110"/>
                  <a:pt x="1804" y="119"/>
                </a:cubicBezTo>
                <a:cubicBezTo>
                  <a:pt x="2306" y="128"/>
                  <a:pt x="2950" y="382"/>
                  <a:pt x="3613" y="362"/>
                </a:cubicBezTo>
                <a:cubicBezTo>
                  <a:pt x="4276" y="342"/>
                  <a:pt x="5027" y="171"/>
                  <a:pt x="5779" y="0"/>
                </a:cubicBezTo>
              </a:path>
            </a:pathLst>
          </a:custGeom>
          <a:noFill/>
          <a:ln w="9525">
            <a:solidFill>
              <a:srgbClr val="49ACC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Group 42"/>
          <p:cNvGrpSpPr>
            <a:grpSpLocks/>
          </p:cNvGrpSpPr>
          <p:nvPr/>
        </p:nvGrpSpPr>
        <p:grpSpPr bwMode="auto">
          <a:xfrm>
            <a:off x="10662309" y="2968856"/>
            <a:ext cx="1050140" cy="787400"/>
            <a:chOff x="5036" y="1789"/>
            <a:chExt cx="496" cy="496"/>
          </a:xfrm>
        </p:grpSpPr>
        <p:sp>
          <p:nvSpPr>
            <p:cNvPr id="24" name="Oval 43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5" name="Oval 44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6" name="Oval 45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27" name="Group 46"/>
          <p:cNvGrpSpPr>
            <a:grpSpLocks/>
          </p:cNvGrpSpPr>
          <p:nvPr/>
        </p:nvGrpSpPr>
        <p:grpSpPr bwMode="auto">
          <a:xfrm>
            <a:off x="9859884" y="3165706"/>
            <a:ext cx="455201" cy="341312"/>
            <a:chOff x="5036" y="1789"/>
            <a:chExt cx="496" cy="496"/>
          </a:xfrm>
        </p:grpSpPr>
        <p:sp>
          <p:nvSpPr>
            <p:cNvPr id="28" name="Oval 47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EFF1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0040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汇编和运行模拟器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Java</a:t>
            </a:r>
            <a:r>
              <a:rPr lang="zh-CN" altLang="en-US" dirty="0"/>
              <a:t>编写，需要</a:t>
            </a:r>
            <a:r>
              <a:rPr lang="en-US" altLang="zh-CN" dirty="0"/>
              <a:t>J2SE Java</a:t>
            </a:r>
            <a:r>
              <a:rPr lang="zh-CN" altLang="en-US" dirty="0"/>
              <a:t>运行时环境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858F84-27EF-427D-AC08-94CCDBC54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6" y="1705223"/>
            <a:ext cx="9404803" cy="50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77025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运行窗口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E2B898-D179-4DA1-A04B-C01975EEE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9" y="1473901"/>
            <a:ext cx="9785803" cy="53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14535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812800"/>
            <a:ext cx="12195175" cy="527051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zh-CN" altLang="zh-CN" sz="180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实验任务及要求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汇编程序结构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回顾</a:t>
            </a:r>
            <a:endParaRPr lang="en-US" altLang="zh-CN" dirty="0"/>
          </a:p>
          <a:p>
            <a:pPr lvl="1"/>
            <a:r>
              <a:rPr lang="zh-CN" altLang="en-US" dirty="0"/>
              <a:t>存储器回顾</a:t>
            </a:r>
            <a:endParaRPr lang="en-US" altLang="zh-CN" dirty="0"/>
          </a:p>
          <a:p>
            <a:pPr lvl="1"/>
            <a:r>
              <a:rPr lang="zh-CN" altLang="en-US" dirty="0"/>
              <a:t>汇编程序框架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MARS</a:t>
            </a:r>
            <a:r>
              <a:rPr lang="zh-CN" altLang="en-US" dirty="0"/>
              <a:t>汇编软件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系统功能调用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使用示例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 rot="-6296524">
            <a:off x="4447544" y="5636866"/>
            <a:ext cx="477837" cy="637282"/>
            <a:chOff x="5036" y="1789"/>
            <a:chExt cx="496" cy="496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 rot="-6296524">
            <a:off x="2366318" y="5686078"/>
            <a:ext cx="477838" cy="637283"/>
            <a:chOff x="5036" y="1789"/>
            <a:chExt cx="496" cy="496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 rot="-6296524">
            <a:off x="11309446" y="3998796"/>
            <a:ext cx="477838" cy="637283"/>
            <a:chOff x="5036" y="1789"/>
            <a:chExt cx="496" cy="496"/>
          </a:xfrm>
        </p:grpSpPr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5676262" y="5462589"/>
            <a:ext cx="825715" cy="619125"/>
          </a:xfrm>
          <a:prstGeom prst="ellipse">
            <a:avLst/>
          </a:prstGeom>
          <a:noFill/>
          <a:ln w="38100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10569152" y="3862619"/>
            <a:ext cx="825715" cy="619125"/>
          </a:xfrm>
          <a:prstGeom prst="ellipse">
            <a:avLst/>
          </a:prstGeom>
          <a:solidFill>
            <a:srgbClr val="EFF1F0"/>
          </a:solidFill>
          <a:ln w="38100">
            <a:solidFill>
              <a:srgbClr val="CDD6D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9434324" y="3278419"/>
            <a:ext cx="825715" cy="619125"/>
          </a:xfrm>
          <a:prstGeom prst="ellipse">
            <a:avLst/>
          </a:prstGeom>
          <a:noFill/>
          <a:ln w="38100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21" name="Freeform 29"/>
          <p:cNvSpPr>
            <a:spLocks/>
          </p:cNvSpPr>
          <p:nvPr/>
        </p:nvSpPr>
        <p:spPr bwMode="auto">
          <a:xfrm>
            <a:off x="40228" y="5273676"/>
            <a:ext cx="12165534" cy="823913"/>
          </a:xfrm>
          <a:custGeom>
            <a:avLst/>
            <a:gdLst>
              <a:gd name="T0" fmla="*/ 0 w 5746"/>
              <a:gd name="T1" fmla="*/ 823913 h 519"/>
              <a:gd name="T2" fmla="*/ 1185863 w 5746"/>
              <a:gd name="T3" fmla="*/ 649288 h 519"/>
              <a:gd name="T4" fmla="*/ 3295650 w 5746"/>
              <a:gd name="T5" fmla="*/ 777875 h 519"/>
              <a:gd name="T6" fmla="*/ 5653088 w 5746"/>
              <a:gd name="T7" fmla="*/ 430213 h 519"/>
              <a:gd name="T8" fmla="*/ 8131175 w 5746"/>
              <a:gd name="T9" fmla="*/ 38100 h 519"/>
              <a:gd name="T10" fmla="*/ 9121775 w 5746"/>
              <a:gd name="T11" fmla="*/ 203200 h 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6"/>
              <a:gd name="T19" fmla="*/ 0 h 519"/>
              <a:gd name="T20" fmla="*/ 5746 w 5746"/>
              <a:gd name="T21" fmla="*/ 519 h 5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46" h="519">
                <a:moveTo>
                  <a:pt x="0" y="519"/>
                </a:moveTo>
                <a:cubicBezTo>
                  <a:pt x="200" y="466"/>
                  <a:pt x="401" y="414"/>
                  <a:pt x="747" y="409"/>
                </a:cubicBezTo>
                <a:cubicBezTo>
                  <a:pt x="1093" y="404"/>
                  <a:pt x="1607" y="513"/>
                  <a:pt x="2076" y="490"/>
                </a:cubicBezTo>
                <a:cubicBezTo>
                  <a:pt x="2545" y="467"/>
                  <a:pt x="3053" y="349"/>
                  <a:pt x="3561" y="271"/>
                </a:cubicBezTo>
                <a:cubicBezTo>
                  <a:pt x="4069" y="193"/>
                  <a:pt x="4758" y="48"/>
                  <a:pt x="5122" y="24"/>
                </a:cubicBezTo>
                <a:cubicBezTo>
                  <a:pt x="5486" y="0"/>
                  <a:pt x="5616" y="64"/>
                  <a:pt x="5746" y="128"/>
                </a:cubicBezTo>
              </a:path>
            </a:pathLst>
          </a:custGeom>
          <a:noFill/>
          <a:ln w="9525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30"/>
          <p:cNvSpPr>
            <a:spLocks/>
          </p:cNvSpPr>
          <p:nvPr/>
        </p:nvSpPr>
        <p:spPr bwMode="auto">
          <a:xfrm>
            <a:off x="-29640" y="5665789"/>
            <a:ext cx="12235403" cy="606425"/>
          </a:xfrm>
          <a:custGeom>
            <a:avLst/>
            <a:gdLst>
              <a:gd name="T0" fmla="*/ 0 w 5779"/>
              <a:gd name="T1" fmla="*/ 415925 h 382"/>
              <a:gd name="T2" fmla="*/ 165100 w 5779"/>
              <a:gd name="T3" fmla="*/ 484188 h 382"/>
              <a:gd name="T4" fmla="*/ 952500 w 5779"/>
              <a:gd name="T5" fmla="*/ 484188 h 382"/>
              <a:gd name="T6" fmla="*/ 2863850 w 5779"/>
              <a:gd name="T7" fmla="*/ 188913 h 382"/>
              <a:gd name="T8" fmla="*/ 5735638 w 5779"/>
              <a:gd name="T9" fmla="*/ 574675 h 382"/>
              <a:gd name="T10" fmla="*/ 9174163 w 5779"/>
              <a:gd name="T11" fmla="*/ 0 h 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79"/>
              <a:gd name="T19" fmla="*/ 0 h 382"/>
              <a:gd name="T20" fmla="*/ 5779 w 5779"/>
              <a:gd name="T21" fmla="*/ 382 h 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79" h="382">
                <a:moveTo>
                  <a:pt x="0" y="262"/>
                </a:moveTo>
                <a:cubicBezTo>
                  <a:pt x="2" y="280"/>
                  <a:pt x="4" y="298"/>
                  <a:pt x="104" y="305"/>
                </a:cubicBezTo>
                <a:cubicBezTo>
                  <a:pt x="204" y="312"/>
                  <a:pt x="317" y="336"/>
                  <a:pt x="600" y="305"/>
                </a:cubicBezTo>
                <a:cubicBezTo>
                  <a:pt x="883" y="274"/>
                  <a:pt x="1302" y="110"/>
                  <a:pt x="1804" y="119"/>
                </a:cubicBezTo>
                <a:cubicBezTo>
                  <a:pt x="2306" y="128"/>
                  <a:pt x="2950" y="382"/>
                  <a:pt x="3613" y="362"/>
                </a:cubicBezTo>
                <a:cubicBezTo>
                  <a:pt x="4276" y="342"/>
                  <a:pt x="5027" y="171"/>
                  <a:pt x="5779" y="0"/>
                </a:cubicBezTo>
              </a:path>
            </a:pathLst>
          </a:custGeom>
          <a:noFill/>
          <a:ln w="9525">
            <a:solidFill>
              <a:srgbClr val="49ACC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Group 42"/>
          <p:cNvGrpSpPr>
            <a:grpSpLocks/>
          </p:cNvGrpSpPr>
          <p:nvPr/>
        </p:nvGrpSpPr>
        <p:grpSpPr bwMode="auto">
          <a:xfrm>
            <a:off x="10662309" y="2968856"/>
            <a:ext cx="1050140" cy="787400"/>
            <a:chOff x="5036" y="1789"/>
            <a:chExt cx="496" cy="496"/>
          </a:xfrm>
        </p:grpSpPr>
        <p:sp>
          <p:nvSpPr>
            <p:cNvPr id="24" name="Oval 43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5" name="Oval 44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6" name="Oval 45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27" name="Group 46"/>
          <p:cNvGrpSpPr>
            <a:grpSpLocks/>
          </p:cNvGrpSpPr>
          <p:nvPr/>
        </p:nvGrpSpPr>
        <p:grpSpPr bwMode="auto">
          <a:xfrm>
            <a:off x="9859884" y="3165706"/>
            <a:ext cx="455201" cy="341312"/>
            <a:chOff x="5036" y="1789"/>
            <a:chExt cx="496" cy="496"/>
          </a:xfrm>
        </p:grpSpPr>
        <p:sp>
          <p:nvSpPr>
            <p:cNvPr id="28" name="Oval 47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EFF1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9871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系统功能调用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E066EF6-C1EF-43D2-BD11-356C128BE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016871"/>
              </p:ext>
            </p:extLst>
          </p:nvPr>
        </p:nvGraphicFramePr>
        <p:xfrm>
          <a:off x="177800" y="1337130"/>
          <a:ext cx="118475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878">
                  <a:extLst>
                    <a:ext uri="{9D8B030D-6E8A-4147-A177-3AD203B41FA5}">
                      <a16:colId xmlns:a16="http://schemas.microsoft.com/office/drawing/2014/main" val="1682259210"/>
                    </a:ext>
                  </a:extLst>
                </a:gridCol>
                <a:gridCol w="2961878">
                  <a:extLst>
                    <a:ext uri="{9D8B030D-6E8A-4147-A177-3AD203B41FA5}">
                      <a16:colId xmlns:a16="http://schemas.microsoft.com/office/drawing/2014/main" val="3676511796"/>
                    </a:ext>
                  </a:extLst>
                </a:gridCol>
                <a:gridCol w="2961878">
                  <a:extLst>
                    <a:ext uri="{9D8B030D-6E8A-4147-A177-3AD203B41FA5}">
                      <a16:colId xmlns:a16="http://schemas.microsoft.com/office/drawing/2014/main" val="2784271635"/>
                    </a:ext>
                  </a:extLst>
                </a:gridCol>
                <a:gridCol w="2961878">
                  <a:extLst>
                    <a:ext uri="{9D8B030D-6E8A-4147-A177-3AD203B41FA5}">
                      <a16:colId xmlns:a16="http://schemas.microsoft.com/office/drawing/2014/main" val="27073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功能号（</a:t>
                      </a:r>
                      <a:r>
                        <a:rPr lang="en-US" altLang="zh-CN" dirty="0"/>
                        <a:t>$v0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4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显示整数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$a0</a:t>
                      </a:r>
                      <a:r>
                        <a:rPr lang="zh-CN" altLang="en-US" dirty="0"/>
                        <a:t>：整数值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28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显示字符串直到结束符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$a0</a:t>
                      </a:r>
                      <a:r>
                        <a:rPr lang="zh-CN" altLang="en-US" dirty="0"/>
                        <a:t>：字符串首地址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5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读入整数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$v0</a:t>
                      </a:r>
                      <a:r>
                        <a:rPr lang="zh-CN" altLang="en-US" dirty="0"/>
                        <a:t>：输入的整数值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4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读入字符串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$a0</a:t>
                      </a:r>
                      <a:r>
                        <a:rPr lang="zh-CN" altLang="en-US" dirty="0"/>
                        <a:t>：内存空间首地址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$a1</a:t>
                      </a:r>
                      <a:r>
                        <a:rPr lang="zh-CN" altLang="en-US" dirty="0"/>
                        <a:t>：内存空间长度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7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退出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70718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3520FC-F53A-4B10-9F0A-1D06A407F1C8}"/>
              </a:ext>
            </a:extLst>
          </p:cNvPr>
          <p:cNvSpPr txBox="1"/>
          <p:nvPr/>
        </p:nvSpPr>
        <p:spPr>
          <a:xfrm>
            <a:off x="5628548" y="89444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ea typeface="YaHei Consolas Coder" panose="020B0503020204020204"/>
              </a:rPr>
              <a:t>表</a:t>
            </a:r>
            <a:r>
              <a:rPr lang="en-US" altLang="zh-CN" sz="2400" b="1" dirty="0">
                <a:solidFill>
                  <a:srgbClr val="0000CC"/>
                </a:solidFill>
                <a:ea typeface="YaHei Consolas Coder" panose="020B0503020204020204"/>
              </a:rPr>
              <a:t>3-1</a:t>
            </a:r>
            <a:endParaRPr lang="zh-CN" altLang="en-US" sz="2400" b="1" dirty="0">
              <a:solidFill>
                <a:srgbClr val="0000CC"/>
              </a:solidFill>
              <a:ea typeface="YaHei Consolas Coder" panose="020B0503020204020204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5E7EAEA-0175-4C21-8304-CDB894FA17A0}"/>
              </a:ext>
            </a:extLst>
          </p:cNvPr>
          <p:cNvSpPr txBox="1">
            <a:spLocks/>
          </p:cNvSpPr>
          <p:nvPr/>
        </p:nvSpPr>
        <p:spPr bwMode="auto">
          <a:xfrm>
            <a:off x="177800" y="4068375"/>
            <a:ext cx="11847997" cy="224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Font typeface="Arial" pitchFamily="34" charset="0"/>
              <a:buChar char="►"/>
              <a:defRPr sz="2600">
                <a:solidFill>
                  <a:srgbClr val="0000FF"/>
                </a:solidFill>
                <a:latin typeface="+mn-lt"/>
                <a:ea typeface="YaHei Consolas Coder" pitchFamily="34" charset="-122"/>
                <a:cs typeface="+mn-cs"/>
              </a:defRPr>
            </a:lvl1pPr>
            <a:lvl2pPr marL="565150" indent="-225425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2pPr>
            <a:lvl3pPr marL="922338" indent="-228600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2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3pPr>
            <a:lvl4pPr marL="1376363" indent="-228600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80000"/>
              <a:buFont typeface="HelveticaNeueLT Std"/>
              <a:buChar char="–"/>
              <a:defRPr sz="20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4pPr>
            <a:lvl5pPr marL="1773238" indent="-157163" algn="l" rtl="0" eaLnBrk="0" fontAlgn="base" hangingPunct="0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pitchFamily="34" charset="0"/>
              <a:buChar char="►"/>
              <a:defRPr sz="1800">
                <a:solidFill>
                  <a:srgbClr val="000000"/>
                </a:solidFill>
                <a:latin typeface="+mn-lt"/>
                <a:ea typeface="YaHei Consolas Coder" pitchFamily="34" charset="-122"/>
              </a:defRPr>
            </a:lvl5pPr>
            <a:lvl6pPr marL="22304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3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kumimoji="0" lang="zh-CN" altLang="en-US" kern="0" dirty="0"/>
              <a:t>系统功能调用步骤</a:t>
            </a:r>
            <a:endParaRPr kumimoji="0" lang="en-US" altLang="zh-CN" kern="0" dirty="0"/>
          </a:p>
          <a:p>
            <a:pPr marL="0" indent="0">
              <a:buNone/>
            </a:pPr>
            <a:r>
              <a:rPr kumimoji="0" lang="zh-CN" altLang="en-US" sz="2400" kern="0" dirty="0"/>
              <a:t>（</a:t>
            </a:r>
            <a:r>
              <a:rPr kumimoji="0" lang="en-US" altLang="zh-CN" sz="2400" kern="0" dirty="0"/>
              <a:t>1</a:t>
            </a:r>
            <a:r>
              <a:rPr kumimoji="0" lang="zh-CN" altLang="en-US" sz="2400" kern="0" dirty="0"/>
              <a:t>）将功能号保存到</a:t>
            </a:r>
            <a:r>
              <a:rPr kumimoji="0" lang="en-US" altLang="zh-CN" sz="2400" kern="0" dirty="0"/>
              <a:t>$v0</a:t>
            </a:r>
            <a:r>
              <a:rPr kumimoji="0" lang="zh-CN" altLang="en-US" sz="2400" kern="0" dirty="0"/>
              <a:t>中                         </a:t>
            </a:r>
            <a:r>
              <a:rPr kumimoji="0" lang="en-US" altLang="zh-CN" sz="2400" kern="0" dirty="0"/>
              <a:t>li $v0, 1                    #</a:t>
            </a:r>
            <a:r>
              <a:rPr kumimoji="0" lang="zh-CN" altLang="en-US" sz="2400" kern="0" dirty="0"/>
              <a:t>设置功能号</a:t>
            </a:r>
            <a:r>
              <a:rPr kumimoji="0" lang="en-US" altLang="zh-CN" sz="2400" kern="0" dirty="0"/>
              <a:t> </a:t>
            </a:r>
          </a:p>
          <a:p>
            <a:pPr marL="0" indent="0">
              <a:buNone/>
            </a:pPr>
            <a:r>
              <a:rPr kumimoji="0" lang="zh-CN" altLang="en-US" sz="2400" kern="0" dirty="0"/>
              <a:t>（</a:t>
            </a:r>
            <a:r>
              <a:rPr kumimoji="0" lang="en-US" altLang="zh-CN" sz="2400" kern="0" dirty="0"/>
              <a:t>2</a:t>
            </a:r>
            <a:r>
              <a:rPr kumimoji="0" lang="zh-CN" altLang="en-US" sz="2400" kern="0" dirty="0"/>
              <a:t>）配置输入参数                                      </a:t>
            </a:r>
            <a:r>
              <a:rPr kumimoji="0" lang="en-US" altLang="zh-CN" sz="2400" kern="0" dirty="0"/>
              <a:t>add $a0, $t0, $0      #</a:t>
            </a:r>
            <a:r>
              <a:rPr kumimoji="0" lang="zh-CN" altLang="en-US" sz="2400" kern="0" dirty="0"/>
              <a:t>设置输入参数</a:t>
            </a:r>
            <a:endParaRPr kumimoji="0" lang="en-US" altLang="zh-CN" sz="2400" kern="0" dirty="0"/>
          </a:p>
          <a:p>
            <a:pPr marL="0" indent="0">
              <a:buNone/>
            </a:pPr>
            <a:r>
              <a:rPr kumimoji="0" lang="zh-CN" altLang="en-US" sz="2400" kern="0" dirty="0"/>
              <a:t>（</a:t>
            </a:r>
            <a:r>
              <a:rPr kumimoji="0" lang="en-US" altLang="zh-CN" sz="2400" kern="0" dirty="0"/>
              <a:t>3</a:t>
            </a:r>
            <a:r>
              <a:rPr kumimoji="0" lang="zh-CN" altLang="en-US" sz="2400" kern="0" dirty="0"/>
              <a:t>）运行</a:t>
            </a:r>
            <a:r>
              <a:rPr kumimoji="0" lang="en-US" altLang="zh-CN" sz="2400" kern="0" dirty="0" err="1"/>
              <a:t>syscall</a:t>
            </a:r>
            <a:r>
              <a:rPr kumimoji="0" lang="zh-CN" altLang="en-US" sz="2400" kern="0" dirty="0"/>
              <a:t>指令                                  </a:t>
            </a:r>
            <a:r>
              <a:rPr kumimoji="0" lang="en-US" altLang="zh-CN" sz="2400" kern="0" dirty="0" err="1"/>
              <a:t>syscall</a:t>
            </a:r>
            <a:endParaRPr kumimoji="0" lang="en-US" altLang="zh-CN" sz="2400" kern="0" dirty="0"/>
          </a:p>
          <a:p>
            <a:pPr marL="0" indent="0">
              <a:buNone/>
            </a:pPr>
            <a:r>
              <a:rPr kumimoji="0" lang="zh-CN" altLang="en-US" sz="2400" kern="0" dirty="0"/>
              <a:t>（</a:t>
            </a:r>
            <a:r>
              <a:rPr kumimoji="0" lang="en-US" altLang="zh-CN" sz="2400" kern="0" dirty="0"/>
              <a:t>4</a:t>
            </a:r>
            <a:r>
              <a:rPr kumimoji="0" lang="zh-CN" altLang="en-US" sz="2400" kern="0" dirty="0"/>
              <a:t>）处理输出参数</a:t>
            </a:r>
            <a:endParaRPr kumimoji="0" lang="en-US" altLang="zh-CN" sz="2400" kern="0" dirty="0"/>
          </a:p>
          <a:p>
            <a:endParaRPr kumimoji="0" lang="en-US" altLang="zh-CN" kern="0" dirty="0"/>
          </a:p>
          <a:p>
            <a:endParaRPr kumimoji="0" lang="en-US" altLang="zh-CN" kern="0" dirty="0"/>
          </a:p>
          <a:p>
            <a:endParaRPr kumimoji="0"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42489731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MARS</a:t>
            </a:r>
            <a:r>
              <a:rPr lang="zh-CN" altLang="en-US" dirty="0"/>
              <a:t>使用示例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汇编代码输入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5C7DAF-2BCA-42BF-8183-603245839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5" y="1278210"/>
            <a:ext cx="10148661" cy="54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1776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MARS</a:t>
            </a:r>
            <a:r>
              <a:rPr lang="zh-CN" altLang="en-US" dirty="0"/>
              <a:t>使用示例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内存映像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8E405-90B7-4C75-9F5B-134F03756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4" y="1279420"/>
            <a:ext cx="10119632" cy="54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75104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MARS</a:t>
            </a:r>
            <a:r>
              <a:rPr lang="zh-CN" altLang="en-US" dirty="0"/>
              <a:t>使用示例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代码调试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3F191F-72FE-416D-8474-C42E9C6A9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261024"/>
            <a:ext cx="10279289" cy="55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4297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  <a:p>
            <a:pPr lvl="4"/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实验要求</a:t>
            </a:r>
          </a:p>
          <a:p>
            <a:pPr lvl="4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汇编源程序设计思路（算法）、源代码</a:t>
            </a:r>
            <a:r>
              <a:rPr lang="zh-CN" altLang="en-US" dirty="0">
                <a:solidFill>
                  <a:srgbClr val="FF0000"/>
                </a:solidFill>
              </a:rPr>
              <a:t>及注释</a:t>
            </a:r>
          </a:p>
          <a:p>
            <a:pPr lvl="4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详细的调试、测试过程（可以截图并附加说明）</a:t>
            </a:r>
          </a:p>
          <a:p>
            <a:pPr lvl="4"/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程序内存映像（包括数据段和代码段）</a:t>
            </a:r>
            <a:endParaRPr lang="en-US" altLang="zh-CN" dirty="0"/>
          </a:p>
          <a:p>
            <a:pPr lvl="4"/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心得体会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293" y="1098550"/>
            <a:ext cx="3523809" cy="5000000"/>
          </a:xfrm>
          <a:prstGeom prst="rect">
            <a:avLst/>
          </a:prstGeom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548197" y="1098550"/>
            <a:ext cx="2239117" cy="754380"/>
          </a:xfrm>
          <a:prstGeom prst="wedgeRoundRectCallout">
            <a:avLst>
              <a:gd name="adj1" fmla="val 64389"/>
              <a:gd name="adj2" fmla="val 41967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 fontAlgn="auto">
              <a:defRPr/>
            </a:pPr>
            <a:r>
              <a:rPr kumimoji="0" lang="zh-CN" altLang="en-US" sz="1800" kern="0" dirty="0">
                <a:solidFill>
                  <a:srgbClr val="FF0000"/>
                </a:solidFill>
              </a:rPr>
              <a:t>数据段内存映像需要画成这种格式！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46286" y="4467870"/>
          <a:ext cx="41043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内存地址</a:t>
                      </a:r>
                      <a:endParaRPr lang="en-US" altLang="zh-CN" sz="14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(16</a:t>
                      </a:r>
                      <a:r>
                        <a:rPr lang="zh-CN" altLang="en-US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进制</a:t>
                      </a:r>
                      <a:r>
                        <a:rPr lang="en-US" altLang="zh-CN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)</a:t>
                      </a:r>
                      <a:endParaRPr lang="zh-CN" altLang="en-US" sz="14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汇编指令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机器码</a:t>
                      </a:r>
                      <a:endParaRPr lang="en-US" altLang="zh-CN" sz="14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(16</a:t>
                      </a:r>
                      <a:r>
                        <a:rPr lang="zh-CN" altLang="en-US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进制</a:t>
                      </a:r>
                      <a:r>
                        <a:rPr lang="en-US" altLang="zh-CN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)</a:t>
                      </a:r>
                      <a:endParaRPr lang="zh-CN" altLang="en-US" sz="14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00400024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Ori</a:t>
                      </a:r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 $2,$0,1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34020001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961681" y="5344170"/>
            <a:ext cx="2239117" cy="754380"/>
          </a:xfrm>
          <a:prstGeom prst="wedgeRoundRectCallout">
            <a:avLst>
              <a:gd name="adj1" fmla="val 66577"/>
              <a:gd name="adj2" fmla="val -44613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 fontAlgn="auto">
              <a:defRPr/>
            </a:pPr>
            <a:r>
              <a:rPr kumimoji="0" lang="zh-CN" altLang="en-US" sz="1800" kern="0" dirty="0">
                <a:solidFill>
                  <a:srgbClr val="FF0000"/>
                </a:solidFill>
              </a:rPr>
              <a:t>代码段内存映像需要画成这种格式！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7787179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教学资源</a:t>
            </a:r>
            <a:endParaRPr lang="en-US" altLang="zh-CN" dirty="0"/>
          </a:p>
          <a:p>
            <a:r>
              <a:rPr lang="zh-CN" altLang="en-US" dirty="0"/>
              <a:t>中文慕课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http://i.chaoxing.com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课程编号：</a:t>
            </a:r>
            <a:r>
              <a:rPr lang="en-US" altLang="zh-CN" dirty="0">
                <a:solidFill>
                  <a:srgbClr val="0000FF"/>
                </a:solidFill>
              </a:rPr>
              <a:t>w110000 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英文慕课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https://www.icourse163.org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Principle of Microcomputer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C33A0F-CBA0-4CF0-9471-D94CE273D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16" y="1077689"/>
            <a:ext cx="3189741" cy="3565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F24616-B110-4B8D-8E36-11CA2667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146" y="4140633"/>
            <a:ext cx="4474786" cy="21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5199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3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YaHei Consolas Coder" pitchFamily="34" charset="-122"/>
              </a:defRPr>
            </a:lvl9pPr>
          </a:lstStyle>
          <a:p>
            <a:r>
              <a:rPr kumimoji="0" lang="en-US" altLang="zh-CN" sz="1000">
                <a:solidFill>
                  <a:srgbClr val="0066FF"/>
                </a:solidFill>
                <a:ea typeface="宋体" pitchFamily="2" charset="-122"/>
              </a:rPr>
              <a:t>Slide </a:t>
            </a:r>
            <a:fld id="{03A9B70E-9EB9-4A2E-AE59-7D8DA8864064}" type="slidenum">
              <a:rPr kumimoji="0" lang="en-US" altLang="zh-CN" sz="1000">
                <a:solidFill>
                  <a:srgbClr val="0066FF"/>
                </a:solidFill>
                <a:ea typeface="宋体" pitchFamily="2" charset="-122"/>
              </a:rPr>
              <a:pPr/>
              <a:t>25</a:t>
            </a:fld>
            <a:endParaRPr kumimoji="0" lang="en-US" altLang="zh-CN" sz="1000">
              <a:solidFill>
                <a:srgbClr val="0066FF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熟悉常见的</a:t>
            </a:r>
            <a:r>
              <a:rPr lang="en-US" altLang="zh-CN" dirty="0"/>
              <a:t>MIPS</a:t>
            </a:r>
            <a:r>
              <a:rPr lang="zh-CN" altLang="en-US" dirty="0"/>
              <a:t>汇编指令</a:t>
            </a:r>
          </a:p>
          <a:p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MIPS</a:t>
            </a:r>
            <a:r>
              <a:rPr lang="zh-CN" altLang="en-US" dirty="0"/>
              <a:t>汇编程序设计</a:t>
            </a:r>
          </a:p>
          <a:p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MIPS</a:t>
            </a:r>
            <a:r>
              <a:rPr lang="zh-CN" altLang="en-US" dirty="0"/>
              <a:t>汇编语言与机器语言之间的对应关系</a:t>
            </a:r>
          </a:p>
          <a:p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C</a:t>
            </a:r>
            <a:r>
              <a:rPr lang="zh-CN" altLang="en-US" dirty="0"/>
              <a:t>语言语句与汇编指令之间的关系</a:t>
            </a:r>
          </a:p>
          <a:p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MARS</a:t>
            </a:r>
            <a:r>
              <a:rPr lang="zh-CN" altLang="en-US" dirty="0"/>
              <a:t>的调试技术</a:t>
            </a:r>
          </a:p>
          <a:p>
            <a:endParaRPr lang="en-US" altLang="zh-CN" dirty="0"/>
          </a:p>
          <a:p>
            <a:r>
              <a:rPr lang="zh-CN" altLang="en-US" dirty="0"/>
              <a:t>掌握程序的内存映像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385103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29640" y="1526569"/>
            <a:ext cx="12195175" cy="792279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zh-CN" altLang="zh-CN" sz="180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实验任务及要求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汇编程序结构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回顾</a:t>
            </a:r>
            <a:endParaRPr lang="en-US" altLang="zh-CN" dirty="0"/>
          </a:p>
          <a:p>
            <a:pPr lvl="1"/>
            <a:r>
              <a:rPr lang="zh-CN" altLang="en-US" dirty="0"/>
              <a:t>存储器回顾</a:t>
            </a:r>
            <a:endParaRPr lang="en-US" altLang="zh-CN" dirty="0"/>
          </a:p>
          <a:p>
            <a:pPr lvl="1"/>
            <a:r>
              <a:rPr lang="zh-CN" altLang="en-US" dirty="0"/>
              <a:t>汇编程序框架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MARS</a:t>
            </a:r>
            <a:r>
              <a:rPr lang="zh-CN" altLang="en-US" dirty="0"/>
              <a:t>汇编软件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系统功能调用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使用示例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 rot="-6296524">
            <a:off x="4447544" y="5636866"/>
            <a:ext cx="477837" cy="637282"/>
            <a:chOff x="5036" y="1789"/>
            <a:chExt cx="496" cy="496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 rot="-6296524">
            <a:off x="2366318" y="5686078"/>
            <a:ext cx="477838" cy="637283"/>
            <a:chOff x="5036" y="1789"/>
            <a:chExt cx="496" cy="496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 rot="-6296524">
            <a:off x="11309446" y="3998796"/>
            <a:ext cx="477838" cy="637283"/>
            <a:chOff x="5036" y="1789"/>
            <a:chExt cx="496" cy="496"/>
          </a:xfrm>
        </p:grpSpPr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5676262" y="5462589"/>
            <a:ext cx="825715" cy="619125"/>
          </a:xfrm>
          <a:prstGeom prst="ellipse">
            <a:avLst/>
          </a:prstGeom>
          <a:noFill/>
          <a:ln w="38100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10569152" y="3862619"/>
            <a:ext cx="825715" cy="619125"/>
          </a:xfrm>
          <a:prstGeom prst="ellipse">
            <a:avLst/>
          </a:prstGeom>
          <a:solidFill>
            <a:srgbClr val="EFF1F0"/>
          </a:solidFill>
          <a:ln w="38100">
            <a:solidFill>
              <a:srgbClr val="CDD6D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9434324" y="3278419"/>
            <a:ext cx="825715" cy="619125"/>
          </a:xfrm>
          <a:prstGeom prst="ellipse">
            <a:avLst/>
          </a:prstGeom>
          <a:noFill/>
          <a:ln w="38100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21" name="Freeform 29"/>
          <p:cNvSpPr>
            <a:spLocks/>
          </p:cNvSpPr>
          <p:nvPr/>
        </p:nvSpPr>
        <p:spPr bwMode="auto">
          <a:xfrm>
            <a:off x="40228" y="5273676"/>
            <a:ext cx="12165534" cy="823913"/>
          </a:xfrm>
          <a:custGeom>
            <a:avLst/>
            <a:gdLst>
              <a:gd name="T0" fmla="*/ 0 w 5746"/>
              <a:gd name="T1" fmla="*/ 823913 h 519"/>
              <a:gd name="T2" fmla="*/ 1185863 w 5746"/>
              <a:gd name="T3" fmla="*/ 649288 h 519"/>
              <a:gd name="T4" fmla="*/ 3295650 w 5746"/>
              <a:gd name="T5" fmla="*/ 777875 h 519"/>
              <a:gd name="T6" fmla="*/ 5653088 w 5746"/>
              <a:gd name="T7" fmla="*/ 430213 h 519"/>
              <a:gd name="T8" fmla="*/ 8131175 w 5746"/>
              <a:gd name="T9" fmla="*/ 38100 h 519"/>
              <a:gd name="T10" fmla="*/ 9121775 w 5746"/>
              <a:gd name="T11" fmla="*/ 203200 h 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6"/>
              <a:gd name="T19" fmla="*/ 0 h 519"/>
              <a:gd name="T20" fmla="*/ 5746 w 5746"/>
              <a:gd name="T21" fmla="*/ 519 h 5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46" h="519">
                <a:moveTo>
                  <a:pt x="0" y="519"/>
                </a:moveTo>
                <a:cubicBezTo>
                  <a:pt x="200" y="466"/>
                  <a:pt x="401" y="414"/>
                  <a:pt x="747" y="409"/>
                </a:cubicBezTo>
                <a:cubicBezTo>
                  <a:pt x="1093" y="404"/>
                  <a:pt x="1607" y="513"/>
                  <a:pt x="2076" y="490"/>
                </a:cubicBezTo>
                <a:cubicBezTo>
                  <a:pt x="2545" y="467"/>
                  <a:pt x="3053" y="349"/>
                  <a:pt x="3561" y="271"/>
                </a:cubicBezTo>
                <a:cubicBezTo>
                  <a:pt x="4069" y="193"/>
                  <a:pt x="4758" y="48"/>
                  <a:pt x="5122" y="24"/>
                </a:cubicBezTo>
                <a:cubicBezTo>
                  <a:pt x="5486" y="0"/>
                  <a:pt x="5616" y="64"/>
                  <a:pt x="5746" y="128"/>
                </a:cubicBezTo>
              </a:path>
            </a:pathLst>
          </a:custGeom>
          <a:noFill/>
          <a:ln w="9525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30"/>
          <p:cNvSpPr>
            <a:spLocks/>
          </p:cNvSpPr>
          <p:nvPr/>
        </p:nvSpPr>
        <p:spPr bwMode="auto">
          <a:xfrm>
            <a:off x="-29640" y="5665789"/>
            <a:ext cx="12235403" cy="606425"/>
          </a:xfrm>
          <a:custGeom>
            <a:avLst/>
            <a:gdLst>
              <a:gd name="T0" fmla="*/ 0 w 5779"/>
              <a:gd name="T1" fmla="*/ 415925 h 382"/>
              <a:gd name="T2" fmla="*/ 165100 w 5779"/>
              <a:gd name="T3" fmla="*/ 484188 h 382"/>
              <a:gd name="T4" fmla="*/ 952500 w 5779"/>
              <a:gd name="T5" fmla="*/ 484188 h 382"/>
              <a:gd name="T6" fmla="*/ 2863850 w 5779"/>
              <a:gd name="T7" fmla="*/ 188913 h 382"/>
              <a:gd name="T8" fmla="*/ 5735638 w 5779"/>
              <a:gd name="T9" fmla="*/ 574675 h 382"/>
              <a:gd name="T10" fmla="*/ 9174163 w 5779"/>
              <a:gd name="T11" fmla="*/ 0 h 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79"/>
              <a:gd name="T19" fmla="*/ 0 h 382"/>
              <a:gd name="T20" fmla="*/ 5779 w 5779"/>
              <a:gd name="T21" fmla="*/ 382 h 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79" h="382">
                <a:moveTo>
                  <a:pt x="0" y="262"/>
                </a:moveTo>
                <a:cubicBezTo>
                  <a:pt x="2" y="280"/>
                  <a:pt x="4" y="298"/>
                  <a:pt x="104" y="305"/>
                </a:cubicBezTo>
                <a:cubicBezTo>
                  <a:pt x="204" y="312"/>
                  <a:pt x="317" y="336"/>
                  <a:pt x="600" y="305"/>
                </a:cubicBezTo>
                <a:cubicBezTo>
                  <a:pt x="883" y="274"/>
                  <a:pt x="1302" y="110"/>
                  <a:pt x="1804" y="119"/>
                </a:cubicBezTo>
                <a:cubicBezTo>
                  <a:pt x="2306" y="128"/>
                  <a:pt x="2950" y="382"/>
                  <a:pt x="3613" y="362"/>
                </a:cubicBezTo>
                <a:cubicBezTo>
                  <a:pt x="4276" y="342"/>
                  <a:pt x="5027" y="171"/>
                  <a:pt x="5779" y="0"/>
                </a:cubicBezTo>
              </a:path>
            </a:pathLst>
          </a:custGeom>
          <a:noFill/>
          <a:ln w="9525">
            <a:solidFill>
              <a:srgbClr val="49ACC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Group 42"/>
          <p:cNvGrpSpPr>
            <a:grpSpLocks/>
          </p:cNvGrpSpPr>
          <p:nvPr/>
        </p:nvGrpSpPr>
        <p:grpSpPr bwMode="auto">
          <a:xfrm>
            <a:off x="10662309" y="2968856"/>
            <a:ext cx="1050140" cy="787400"/>
            <a:chOff x="5036" y="1789"/>
            <a:chExt cx="496" cy="496"/>
          </a:xfrm>
        </p:grpSpPr>
        <p:sp>
          <p:nvSpPr>
            <p:cNvPr id="24" name="Oval 43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5" name="Oval 44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6" name="Oval 45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27" name="Group 46"/>
          <p:cNvGrpSpPr>
            <a:grpSpLocks/>
          </p:cNvGrpSpPr>
          <p:nvPr/>
        </p:nvGrpSpPr>
        <p:grpSpPr bwMode="auto">
          <a:xfrm>
            <a:off x="9859884" y="3165706"/>
            <a:ext cx="455201" cy="341312"/>
            <a:chOff x="5036" y="1789"/>
            <a:chExt cx="496" cy="496"/>
          </a:xfrm>
        </p:grpSpPr>
        <p:sp>
          <p:nvSpPr>
            <p:cNvPr id="28" name="Oval 47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EFF1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121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r>
              <a:rPr lang="zh-CN" altLang="en-US" dirty="0"/>
              <a:t>教材</a:t>
            </a:r>
            <a:r>
              <a:rPr lang="en-US" altLang="zh-CN" dirty="0"/>
              <a:t>P38</a:t>
            </a:r>
            <a:r>
              <a:rPr lang="zh-CN" altLang="en-US" dirty="0"/>
              <a:t>，</a:t>
            </a:r>
            <a:r>
              <a:rPr lang="en-US" altLang="zh-CN" dirty="0"/>
              <a:t>4.3</a:t>
            </a:r>
            <a:r>
              <a:rPr lang="zh-CN" altLang="en-US" dirty="0"/>
              <a:t>节，实验任务</a:t>
            </a:r>
            <a:r>
              <a:rPr lang="en-US" altLang="zh-CN" dirty="0"/>
              <a:t>3~6</a:t>
            </a:r>
            <a:r>
              <a:rPr lang="zh-CN" altLang="en-US" dirty="0"/>
              <a:t>，任选一题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独立完成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完成汇编语言程序设计、调试、测试全过程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说明用户程序的内存映像，包括代码段和数据段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完成软件</a:t>
            </a:r>
            <a:r>
              <a:rPr lang="zh-CN" altLang="en-US">
                <a:solidFill>
                  <a:srgbClr val="0000FF"/>
                </a:solidFill>
              </a:rPr>
              <a:t>实验报告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35274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  <a:p>
            <a:pPr lvl="4"/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实验要求</a:t>
            </a:r>
          </a:p>
          <a:p>
            <a:pPr lvl="4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汇编源程序设计思路（算法）、源代码</a:t>
            </a:r>
            <a:r>
              <a:rPr lang="zh-CN" altLang="en-US" dirty="0">
                <a:solidFill>
                  <a:srgbClr val="FF0000"/>
                </a:solidFill>
              </a:rPr>
              <a:t>及注释</a:t>
            </a:r>
          </a:p>
          <a:p>
            <a:pPr lvl="4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详细的调试、测试过程（可以截图并附加说明）</a:t>
            </a:r>
          </a:p>
          <a:p>
            <a:pPr lvl="4"/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程序内存映像（包括数据段和代码段）</a:t>
            </a:r>
            <a:endParaRPr lang="en-US" altLang="zh-CN" dirty="0"/>
          </a:p>
          <a:p>
            <a:pPr lvl="4"/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心得体会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293" y="1098550"/>
            <a:ext cx="3523809" cy="5000000"/>
          </a:xfrm>
          <a:prstGeom prst="rect">
            <a:avLst/>
          </a:prstGeom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548197" y="1098550"/>
            <a:ext cx="2239117" cy="754380"/>
          </a:xfrm>
          <a:prstGeom prst="wedgeRoundRectCallout">
            <a:avLst>
              <a:gd name="adj1" fmla="val 64389"/>
              <a:gd name="adj2" fmla="val 41967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 fontAlgn="auto">
              <a:defRPr/>
            </a:pPr>
            <a:r>
              <a:rPr kumimoji="0" lang="zh-CN" altLang="en-US" sz="1800" kern="0" dirty="0">
                <a:solidFill>
                  <a:srgbClr val="FF0000"/>
                </a:solidFill>
              </a:rPr>
              <a:t>数据段内存映像需要画成这种格式！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84095"/>
              </p:ext>
            </p:extLst>
          </p:nvPr>
        </p:nvGraphicFramePr>
        <p:xfrm>
          <a:off x="3846286" y="4467870"/>
          <a:ext cx="41043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内存地址</a:t>
                      </a:r>
                      <a:endParaRPr lang="en-US" altLang="zh-CN" sz="14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(16</a:t>
                      </a:r>
                      <a:r>
                        <a:rPr lang="zh-CN" altLang="en-US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进制</a:t>
                      </a:r>
                      <a:r>
                        <a:rPr lang="en-US" altLang="zh-CN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)</a:t>
                      </a:r>
                      <a:endParaRPr lang="zh-CN" altLang="en-US" sz="14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汇编指令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机器码</a:t>
                      </a:r>
                      <a:endParaRPr lang="en-US" altLang="zh-CN" sz="14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(16</a:t>
                      </a:r>
                      <a:r>
                        <a:rPr lang="zh-CN" altLang="en-US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进制</a:t>
                      </a:r>
                      <a:r>
                        <a:rPr lang="en-US" altLang="zh-CN" sz="14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)</a:t>
                      </a:r>
                      <a:endParaRPr lang="zh-CN" altLang="en-US" sz="14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00400024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Ori</a:t>
                      </a:r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 $2,$0,1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34020001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CC"/>
                          </a:solidFill>
                          <a:latin typeface="YaHei Consolas Coder" panose="020B0503020204020204" pitchFamily="34" charset="-122"/>
                          <a:ea typeface="YaHei Consolas Coder" panose="020B0503020204020204" pitchFamily="34" charset="-122"/>
                        </a:rPr>
                        <a:t>…</a:t>
                      </a:r>
                      <a:endParaRPr lang="zh-CN" altLang="en-US" sz="1600" dirty="0">
                        <a:solidFill>
                          <a:srgbClr val="0000CC"/>
                        </a:solidFill>
                        <a:latin typeface="YaHei Consolas Coder" panose="020B0503020204020204" pitchFamily="34" charset="-122"/>
                        <a:ea typeface="YaHei Consolas Coder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961681" y="5344170"/>
            <a:ext cx="2239117" cy="754380"/>
          </a:xfrm>
          <a:prstGeom prst="wedgeRoundRectCallout">
            <a:avLst>
              <a:gd name="adj1" fmla="val 66577"/>
              <a:gd name="adj2" fmla="val -44613"/>
              <a:gd name="adj3" fmla="val 16667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 fontAlgn="auto">
              <a:defRPr/>
            </a:pPr>
            <a:r>
              <a:rPr kumimoji="0" lang="zh-CN" altLang="en-US" sz="1800" kern="0" dirty="0">
                <a:solidFill>
                  <a:srgbClr val="FF0000"/>
                </a:solidFill>
              </a:rPr>
              <a:t>代码段内存映像需要画成这种格式！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64458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  <a:p>
            <a:pPr lvl="4"/>
            <a:endParaRPr lang="en-US" altLang="zh-CN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5042BB-8EE5-4F4A-B580-0C8D78AA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560" y="1317028"/>
            <a:ext cx="4853442" cy="47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3795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377440"/>
            <a:ext cx="12195175" cy="19132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0" lang="zh-CN" altLang="zh-CN" sz="180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实验任务及要求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汇编程序结构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寄存器回顾</a:t>
            </a:r>
            <a:endParaRPr lang="en-US" altLang="zh-CN" dirty="0"/>
          </a:p>
          <a:p>
            <a:pPr lvl="1"/>
            <a:r>
              <a:rPr lang="zh-CN" altLang="en-US" dirty="0"/>
              <a:t>存储器回顾</a:t>
            </a:r>
            <a:endParaRPr lang="en-US" altLang="zh-CN" dirty="0"/>
          </a:p>
          <a:p>
            <a:pPr lvl="1"/>
            <a:r>
              <a:rPr lang="zh-CN" altLang="en-US" dirty="0"/>
              <a:t>汇编程序框架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MARS</a:t>
            </a:r>
            <a:r>
              <a:rPr lang="zh-CN" altLang="en-US" dirty="0"/>
              <a:t>汇编软件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系统功能调用</a:t>
            </a:r>
            <a:endParaRPr lang="en-US" altLang="zh-CN" dirty="0"/>
          </a:p>
          <a:p>
            <a:pPr lvl="1"/>
            <a:r>
              <a:rPr lang="en-US" altLang="zh-CN" dirty="0"/>
              <a:t>MARS</a:t>
            </a:r>
            <a:r>
              <a:rPr lang="zh-CN" altLang="en-US" dirty="0"/>
              <a:t>使用示例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 rot="-6296524">
            <a:off x="4447544" y="5636866"/>
            <a:ext cx="477837" cy="637282"/>
            <a:chOff x="5036" y="1789"/>
            <a:chExt cx="496" cy="496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 rot="-6296524">
            <a:off x="2366318" y="5686078"/>
            <a:ext cx="477838" cy="637283"/>
            <a:chOff x="5036" y="1789"/>
            <a:chExt cx="496" cy="496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 rot="-6296524">
            <a:off x="11309446" y="3998796"/>
            <a:ext cx="477838" cy="637283"/>
            <a:chOff x="5036" y="1789"/>
            <a:chExt cx="496" cy="496"/>
          </a:xfrm>
        </p:grpSpPr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17" name="Oval 25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5676262" y="5462589"/>
            <a:ext cx="825715" cy="619125"/>
          </a:xfrm>
          <a:prstGeom prst="ellipse">
            <a:avLst/>
          </a:prstGeom>
          <a:noFill/>
          <a:ln w="38100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10569152" y="3862619"/>
            <a:ext cx="825715" cy="619125"/>
          </a:xfrm>
          <a:prstGeom prst="ellipse">
            <a:avLst/>
          </a:prstGeom>
          <a:solidFill>
            <a:srgbClr val="EFF1F0"/>
          </a:solidFill>
          <a:ln w="38100">
            <a:solidFill>
              <a:srgbClr val="CDD6D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9434324" y="3278419"/>
            <a:ext cx="825715" cy="619125"/>
          </a:xfrm>
          <a:prstGeom prst="ellipse">
            <a:avLst/>
          </a:prstGeom>
          <a:noFill/>
          <a:ln w="38100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kumimoji="0" lang="zh-CN" altLang="en-US" sz="1800">
              <a:ea typeface="宋体" pitchFamily="2" charset="-122"/>
            </a:endParaRPr>
          </a:p>
        </p:txBody>
      </p:sp>
      <p:sp>
        <p:nvSpPr>
          <p:cNvPr id="21" name="Freeform 29"/>
          <p:cNvSpPr>
            <a:spLocks/>
          </p:cNvSpPr>
          <p:nvPr/>
        </p:nvSpPr>
        <p:spPr bwMode="auto">
          <a:xfrm>
            <a:off x="40228" y="5273676"/>
            <a:ext cx="12165534" cy="823913"/>
          </a:xfrm>
          <a:custGeom>
            <a:avLst/>
            <a:gdLst>
              <a:gd name="T0" fmla="*/ 0 w 5746"/>
              <a:gd name="T1" fmla="*/ 823913 h 519"/>
              <a:gd name="T2" fmla="*/ 1185863 w 5746"/>
              <a:gd name="T3" fmla="*/ 649288 h 519"/>
              <a:gd name="T4" fmla="*/ 3295650 w 5746"/>
              <a:gd name="T5" fmla="*/ 777875 h 519"/>
              <a:gd name="T6" fmla="*/ 5653088 w 5746"/>
              <a:gd name="T7" fmla="*/ 430213 h 519"/>
              <a:gd name="T8" fmla="*/ 8131175 w 5746"/>
              <a:gd name="T9" fmla="*/ 38100 h 519"/>
              <a:gd name="T10" fmla="*/ 9121775 w 5746"/>
              <a:gd name="T11" fmla="*/ 203200 h 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6"/>
              <a:gd name="T19" fmla="*/ 0 h 519"/>
              <a:gd name="T20" fmla="*/ 5746 w 5746"/>
              <a:gd name="T21" fmla="*/ 519 h 51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46" h="519">
                <a:moveTo>
                  <a:pt x="0" y="519"/>
                </a:moveTo>
                <a:cubicBezTo>
                  <a:pt x="200" y="466"/>
                  <a:pt x="401" y="414"/>
                  <a:pt x="747" y="409"/>
                </a:cubicBezTo>
                <a:cubicBezTo>
                  <a:pt x="1093" y="404"/>
                  <a:pt x="1607" y="513"/>
                  <a:pt x="2076" y="490"/>
                </a:cubicBezTo>
                <a:cubicBezTo>
                  <a:pt x="2545" y="467"/>
                  <a:pt x="3053" y="349"/>
                  <a:pt x="3561" y="271"/>
                </a:cubicBezTo>
                <a:cubicBezTo>
                  <a:pt x="4069" y="193"/>
                  <a:pt x="4758" y="48"/>
                  <a:pt x="5122" y="24"/>
                </a:cubicBezTo>
                <a:cubicBezTo>
                  <a:pt x="5486" y="0"/>
                  <a:pt x="5616" y="64"/>
                  <a:pt x="5746" y="128"/>
                </a:cubicBezTo>
              </a:path>
            </a:pathLst>
          </a:custGeom>
          <a:noFill/>
          <a:ln w="9525">
            <a:solidFill>
              <a:srgbClr val="CDD6D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2" name="Freeform 30"/>
          <p:cNvSpPr>
            <a:spLocks/>
          </p:cNvSpPr>
          <p:nvPr/>
        </p:nvSpPr>
        <p:spPr bwMode="auto">
          <a:xfrm>
            <a:off x="-29640" y="5665789"/>
            <a:ext cx="12235403" cy="606425"/>
          </a:xfrm>
          <a:custGeom>
            <a:avLst/>
            <a:gdLst>
              <a:gd name="T0" fmla="*/ 0 w 5779"/>
              <a:gd name="T1" fmla="*/ 415925 h 382"/>
              <a:gd name="T2" fmla="*/ 165100 w 5779"/>
              <a:gd name="T3" fmla="*/ 484188 h 382"/>
              <a:gd name="T4" fmla="*/ 952500 w 5779"/>
              <a:gd name="T5" fmla="*/ 484188 h 382"/>
              <a:gd name="T6" fmla="*/ 2863850 w 5779"/>
              <a:gd name="T7" fmla="*/ 188913 h 382"/>
              <a:gd name="T8" fmla="*/ 5735638 w 5779"/>
              <a:gd name="T9" fmla="*/ 574675 h 382"/>
              <a:gd name="T10" fmla="*/ 9174163 w 5779"/>
              <a:gd name="T11" fmla="*/ 0 h 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79"/>
              <a:gd name="T19" fmla="*/ 0 h 382"/>
              <a:gd name="T20" fmla="*/ 5779 w 5779"/>
              <a:gd name="T21" fmla="*/ 382 h 3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79" h="382">
                <a:moveTo>
                  <a:pt x="0" y="262"/>
                </a:moveTo>
                <a:cubicBezTo>
                  <a:pt x="2" y="280"/>
                  <a:pt x="4" y="298"/>
                  <a:pt x="104" y="305"/>
                </a:cubicBezTo>
                <a:cubicBezTo>
                  <a:pt x="204" y="312"/>
                  <a:pt x="317" y="336"/>
                  <a:pt x="600" y="305"/>
                </a:cubicBezTo>
                <a:cubicBezTo>
                  <a:pt x="883" y="274"/>
                  <a:pt x="1302" y="110"/>
                  <a:pt x="1804" y="119"/>
                </a:cubicBezTo>
                <a:cubicBezTo>
                  <a:pt x="2306" y="128"/>
                  <a:pt x="2950" y="382"/>
                  <a:pt x="3613" y="362"/>
                </a:cubicBezTo>
                <a:cubicBezTo>
                  <a:pt x="4276" y="342"/>
                  <a:pt x="5027" y="171"/>
                  <a:pt x="5779" y="0"/>
                </a:cubicBezTo>
              </a:path>
            </a:pathLst>
          </a:custGeom>
          <a:noFill/>
          <a:ln w="9525">
            <a:solidFill>
              <a:srgbClr val="49ACC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Group 42"/>
          <p:cNvGrpSpPr>
            <a:grpSpLocks/>
          </p:cNvGrpSpPr>
          <p:nvPr/>
        </p:nvGrpSpPr>
        <p:grpSpPr bwMode="auto">
          <a:xfrm>
            <a:off x="10662309" y="2968856"/>
            <a:ext cx="1050140" cy="787400"/>
            <a:chOff x="5036" y="1789"/>
            <a:chExt cx="496" cy="496"/>
          </a:xfrm>
        </p:grpSpPr>
        <p:sp>
          <p:nvSpPr>
            <p:cNvPr id="24" name="Oval 43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5" name="Oval 44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6" name="Oval 45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  <p:grpSp>
        <p:nvGrpSpPr>
          <p:cNvPr id="27" name="Group 46"/>
          <p:cNvGrpSpPr>
            <a:grpSpLocks/>
          </p:cNvGrpSpPr>
          <p:nvPr/>
        </p:nvGrpSpPr>
        <p:grpSpPr bwMode="auto">
          <a:xfrm>
            <a:off x="9859884" y="3165706"/>
            <a:ext cx="455201" cy="341312"/>
            <a:chOff x="5036" y="1789"/>
            <a:chExt cx="496" cy="496"/>
          </a:xfrm>
        </p:grpSpPr>
        <p:sp>
          <p:nvSpPr>
            <p:cNvPr id="28" name="Oval 47"/>
            <p:cNvSpPr>
              <a:spLocks noChangeArrowheads="1"/>
            </p:cNvSpPr>
            <p:nvPr/>
          </p:nvSpPr>
          <p:spPr bwMode="auto">
            <a:xfrm>
              <a:off x="5036" y="1789"/>
              <a:ext cx="496" cy="496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5069" y="1842"/>
              <a:ext cx="415" cy="415"/>
            </a:xfrm>
            <a:prstGeom prst="ellipse">
              <a:avLst/>
            </a:prstGeom>
            <a:noFill/>
            <a:ln w="12700">
              <a:solidFill>
                <a:srgbClr val="CDD6D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  <p:sp>
          <p:nvSpPr>
            <p:cNvPr id="30" name="Oval 49"/>
            <p:cNvSpPr>
              <a:spLocks noChangeArrowheads="1"/>
            </p:cNvSpPr>
            <p:nvPr/>
          </p:nvSpPr>
          <p:spPr bwMode="auto">
            <a:xfrm>
              <a:off x="5069" y="1886"/>
              <a:ext cx="353" cy="353"/>
            </a:xfrm>
            <a:prstGeom prst="ellipse">
              <a:avLst/>
            </a:prstGeom>
            <a:noFill/>
            <a:ln w="12700">
              <a:solidFill>
                <a:srgbClr val="EFF1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kumimoji="0" lang="zh-CN" altLang="en-US" sz="180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791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寄存器回顾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：通过执行指令，完成运算、控制</a:t>
            </a:r>
            <a:endParaRPr lang="en-US" altLang="zh-CN" dirty="0"/>
          </a:p>
          <a:p>
            <a:pPr lvl="1"/>
            <a:r>
              <a:rPr lang="zh-CN" altLang="en-US" dirty="0"/>
              <a:t>通用寄存器（</a:t>
            </a:r>
            <a:r>
              <a:rPr lang="en-US" altLang="zh-CN" dirty="0"/>
              <a:t>32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/>
            <a:r>
              <a:rPr lang="en-US" altLang="zh-CN" dirty="0"/>
              <a:t>$0 </a:t>
            </a:r>
          </a:p>
          <a:p>
            <a:pPr lvl="2"/>
            <a:r>
              <a:rPr lang="en-US" altLang="zh-CN" dirty="0"/>
              <a:t>$1</a:t>
            </a:r>
          </a:p>
          <a:p>
            <a:pPr lvl="2"/>
            <a:r>
              <a:rPr lang="en-US" altLang="zh-CN" dirty="0"/>
              <a:t>…</a:t>
            </a:r>
          </a:p>
          <a:p>
            <a:pPr lvl="2"/>
            <a:r>
              <a:rPr lang="en-US" altLang="zh-CN" dirty="0"/>
              <a:t>$31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特殊寄存器（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/>
            <a:r>
              <a:rPr lang="en-US" altLang="zh-CN" dirty="0"/>
              <a:t>PC</a:t>
            </a:r>
          </a:p>
          <a:p>
            <a:pPr lvl="2"/>
            <a:r>
              <a:rPr lang="en-US" altLang="zh-CN" dirty="0"/>
              <a:t>HI</a:t>
            </a:r>
          </a:p>
          <a:p>
            <a:pPr lvl="2"/>
            <a:r>
              <a:rPr lang="en-US" altLang="zh-CN" dirty="0"/>
              <a:t>LO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MIPS32</a:t>
            </a:r>
            <a:r>
              <a:rPr lang="zh-CN" altLang="en-US" dirty="0"/>
              <a:t>中都是</a:t>
            </a:r>
            <a:r>
              <a:rPr lang="en-US" altLang="zh-CN" dirty="0">
                <a:solidFill>
                  <a:srgbClr val="FF0000"/>
                </a:solidFill>
              </a:rPr>
              <a:t>32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MIPS</a:t>
            </a:r>
            <a:r>
              <a:rPr lang="zh-CN" altLang="en-US" dirty="0">
                <a:solidFill>
                  <a:srgbClr val="FF0000"/>
                </a:solidFill>
              </a:rPr>
              <a:t>没有状态寄存器，</a:t>
            </a:r>
            <a:r>
              <a:rPr lang="en-US" altLang="zh-CN" dirty="0"/>
              <a:t>CPU</a:t>
            </a:r>
            <a:r>
              <a:rPr lang="zh-CN" altLang="en-US" dirty="0"/>
              <a:t>或内部</a:t>
            </a:r>
            <a:r>
              <a:rPr lang="zh-CN" altLang="en-US" dirty="0">
                <a:solidFill>
                  <a:srgbClr val="FF0000"/>
                </a:solidFill>
              </a:rPr>
              <a:t>不包含任何用户程序计算结果的状态信息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Slide </a:t>
            </a:r>
            <a:fld id="{2548AC4E-5BBA-4612-8082-6396B8829F2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862" y="1098550"/>
            <a:ext cx="5228935" cy="46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0889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杨明的PPT">
  <a:themeElements>
    <a:clrScheme name="Freescale template light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Freescale template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reescale template light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YangMing's PPT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Freescale template light</Template>
  <TotalTime>19753</TotalTime>
  <Pages>0</Pages>
  <Words>1651</Words>
  <Characters>0</Characters>
  <Application>Microsoft Office PowerPoint</Application>
  <DocSecurity>0</DocSecurity>
  <PresentationFormat>自定义</PresentationFormat>
  <Lines>0</Lines>
  <Paragraphs>432</Paragraphs>
  <Slides>26</Slides>
  <Notes>15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HelveticaNeueLT Std</vt:lpstr>
      <vt:lpstr>YaHei Consolas Coder</vt:lpstr>
      <vt:lpstr>楷体</vt:lpstr>
      <vt:lpstr>宋体</vt:lpstr>
      <vt:lpstr>Arial</vt:lpstr>
      <vt:lpstr>Wingdings</vt:lpstr>
      <vt:lpstr>杨明的PPT</vt:lpstr>
      <vt:lpstr>YangMing's PPT</vt:lpstr>
      <vt:lpstr>PowerPoint 演示文稿</vt:lpstr>
      <vt:lpstr>Agenda</vt:lpstr>
      <vt:lpstr>实验目的</vt:lpstr>
      <vt:lpstr>Agenda</vt:lpstr>
      <vt:lpstr>实验任务及要求</vt:lpstr>
      <vt:lpstr>实验任务及要求</vt:lpstr>
      <vt:lpstr>实验任务及要求</vt:lpstr>
      <vt:lpstr>Agenda</vt:lpstr>
      <vt:lpstr>CPU寄存器回顾</vt:lpstr>
      <vt:lpstr>CPU寄存器回顾</vt:lpstr>
      <vt:lpstr>CPU寄存器回顾</vt:lpstr>
      <vt:lpstr>存储器回顾</vt:lpstr>
      <vt:lpstr>汇编程序框架</vt:lpstr>
      <vt:lpstr>汇编程序框架</vt:lpstr>
      <vt:lpstr>汇编程序框架</vt:lpstr>
      <vt:lpstr>汇编程序框架</vt:lpstr>
      <vt:lpstr>Agenda</vt:lpstr>
      <vt:lpstr>MARS简介</vt:lpstr>
      <vt:lpstr>MARS简介</vt:lpstr>
      <vt:lpstr>系统功能调用</vt:lpstr>
      <vt:lpstr>MARS使用示例</vt:lpstr>
      <vt:lpstr>MARS使用示例</vt:lpstr>
      <vt:lpstr>MARS使用示例</vt:lpstr>
      <vt:lpstr>实验任务及要求</vt:lpstr>
      <vt:lpstr>注意事项</vt:lpstr>
      <vt:lpstr>PowerPoint 演示文稿</vt:lpstr>
    </vt:vector>
  </TitlesOfParts>
  <Company>Freescale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杨明</dc:creator>
  <cp:lastModifiedBy>frobby</cp:lastModifiedBy>
  <cp:revision>1137</cp:revision>
  <cp:lastPrinted>2015-10-23T14:59:58Z</cp:lastPrinted>
  <dcterms:created xsi:type="dcterms:W3CDTF">2009-05-15T12:45:14Z</dcterms:created>
  <dcterms:modified xsi:type="dcterms:W3CDTF">2022-04-23T07:54:22Z</dcterms:modified>
</cp:coreProperties>
</file>