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91" r:id="rId9"/>
    <p:sldId id="266" r:id="rId10"/>
    <p:sldId id="267" r:id="rId11"/>
    <p:sldId id="268" r:id="rId12"/>
    <p:sldId id="269" r:id="rId13"/>
    <p:sldId id="270" r:id="rId14"/>
    <p:sldId id="292" r:id="rId15"/>
    <p:sldId id="274" r:id="rId16"/>
    <p:sldId id="273" r:id="rId17"/>
    <p:sldId id="278" r:id="rId18"/>
    <p:sldId id="279" r:id="rId19"/>
    <p:sldId id="282" r:id="rId20"/>
    <p:sldId id="293" r:id="rId21"/>
    <p:sldId id="286" r:id="rId22"/>
    <p:sldId id="287" r:id="rId23"/>
    <p:sldId id="290" r:id="rId24"/>
  </p:sldIdLst>
  <p:sldSz cx="9144000" cy="5143500" type="screen16x9"/>
  <p:notesSz cx="5143500" cy="9144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06BB2-27C1-F46C-4EEB-087E6042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1555B-2450-5025-29B9-C01A13DD5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01F6A-0CA8-C647-0672-BCE643643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33169-B21E-15C0-9042-77D5F157F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0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5F16-7B56-B854-0D57-A70D5AB6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40355-0B46-D230-A4E5-B1264FB10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EC75F-B1BE-704C-8435-077F88FA0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C5989-6D1D-5DA0-B46B-4DCF4BC78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9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0367-83BF-AFE4-54BD-77A88E4D0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56922-8C0D-777C-D154-B8CD88F1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A7CE9-96AF-93AC-55D5-74012D23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C9EB-493B-4912-45E0-D2B4B1D8E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4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3.png"/><Relationship Id="rId2" Type="http://schemas.openxmlformats.org/officeDocument/2006/relationships/tags" Target="../tags/tag90.xml"/><Relationship Id="rId16" Type="http://schemas.openxmlformats.org/officeDocument/2006/relationships/image" Target="../media/image2.png"/><Relationship Id="rId20" Type="http://schemas.openxmlformats.org/officeDocument/2006/relationships/image" Target="../media/image34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image" Target="../media/image8.png"/><Relationship Id="rId10" Type="http://schemas.openxmlformats.org/officeDocument/2006/relationships/tags" Target="../tags/tag98.xml"/><Relationship Id="rId19" Type="http://schemas.openxmlformats.org/officeDocument/2006/relationships/image" Target="../media/image33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9" Type="http://schemas.openxmlformats.org/officeDocument/2006/relationships/image" Target="../media/image24.png"/><Relationship Id="rId21" Type="http://schemas.openxmlformats.org/officeDocument/2006/relationships/tags" Target="../tags/tag121.xml"/><Relationship Id="rId34" Type="http://schemas.openxmlformats.org/officeDocument/2006/relationships/image" Target="../media/image2.png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33" Type="http://schemas.openxmlformats.org/officeDocument/2006/relationships/image" Target="../media/image8.png"/><Relationship Id="rId38" Type="http://schemas.openxmlformats.org/officeDocument/2006/relationships/image" Target="../media/image23.png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29" Type="http://schemas.openxmlformats.org/officeDocument/2006/relationships/tags" Target="../tags/tag129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32" Type="http://schemas.openxmlformats.org/officeDocument/2006/relationships/notesSlide" Target="../notesSlides/notesSlide12.xml"/><Relationship Id="rId37" Type="http://schemas.openxmlformats.org/officeDocument/2006/relationships/image" Target="../media/image22.png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tags" Target="../tags/tag128.xml"/><Relationship Id="rId36" Type="http://schemas.openxmlformats.org/officeDocument/2006/relationships/image" Target="../media/image4.png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tags" Target="../tags/tag127.xml"/><Relationship Id="rId30" Type="http://schemas.openxmlformats.org/officeDocument/2006/relationships/tags" Target="../tags/tag130.xml"/><Relationship Id="rId35" Type="http://schemas.openxmlformats.org/officeDocument/2006/relationships/image" Target="../media/image3.png"/><Relationship Id="rId8" Type="http://schemas.openxmlformats.org/officeDocument/2006/relationships/tags" Target="../tags/tag108.xml"/><Relationship Id="rId3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3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2.png"/><Relationship Id="rId5" Type="http://schemas.openxmlformats.org/officeDocument/2006/relationships/tags" Target="../tags/tag135.xml"/><Relationship Id="rId10" Type="http://schemas.openxmlformats.org/officeDocument/2006/relationships/image" Target="../media/image8.png"/><Relationship Id="rId4" Type="http://schemas.openxmlformats.org/officeDocument/2006/relationships/tags" Target="../tags/tag134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0.xml"/><Relationship Id="rId7" Type="http://schemas.openxmlformats.org/officeDocument/2006/relationships/image" Target="../media/image8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141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Relationship Id="rId9" Type="http://schemas.openxmlformats.org/officeDocument/2006/relationships/hyperlink" Target="https://blog.csdn.net/2302_79423711/article/details/137493823#:~:text=%E6%9C%AC%E6%96%87%E8%AF%A6%E7%BB%86%E9%98%90%E8%BF%B0%E4%BA%86%E9%A1%B9%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11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8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8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14.png"/><Relationship Id="rId3" Type="http://schemas.openxmlformats.org/officeDocument/2006/relationships/tags" Target="../tags/tag29.xml"/><Relationship Id="rId21" Type="http://schemas.openxmlformats.org/officeDocument/2006/relationships/image" Target="../media/image2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13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1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4.png"/><Relationship Id="rId28" Type="http://schemas.openxmlformats.org/officeDocument/2006/relationships/image" Target="../media/image16.png"/><Relationship Id="rId10" Type="http://schemas.openxmlformats.org/officeDocument/2006/relationships/tags" Target="../tags/tag36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3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8.png"/><Relationship Id="rId3" Type="http://schemas.openxmlformats.org/officeDocument/2006/relationships/tags" Target="../tags/tag46.xml"/><Relationship Id="rId21" Type="http://schemas.openxmlformats.org/officeDocument/2006/relationships/image" Target="../media/image4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45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3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21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20.png"/><Relationship Id="rId10" Type="http://schemas.openxmlformats.org/officeDocument/2006/relationships/tags" Target="../tags/tag53.xml"/><Relationship Id="rId19" Type="http://schemas.openxmlformats.org/officeDocument/2006/relationships/image" Target="../media/image2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24.png"/><Relationship Id="rId21" Type="http://schemas.openxmlformats.org/officeDocument/2006/relationships/tags" Target="../tags/tag79.xml"/><Relationship Id="rId34" Type="http://schemas.openxmlformats.org/officeDocument/2006/relationships/image" Target="../media/image2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image" Target="../media/image8.png"/><Relationship Id="rId38" Type="http://schemas.openxmlformats.org/officeDocument/2006/relationships/image" Target="../media/image23.png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notesSlide" Target="../notesSlides/notesSlide8.xml"/><Relationship Id="rId37" Type="http://schemas.openxmlformats.org/officeDocument/2006/relationships/image" Target="../media/image22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image" Target="../media/image4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image" Target="../media/image3.png"/><Relationship Id="rId8" Type="http://schemas.openxmlformats.org/officeDocument/2006/relationships/tags" Target="../tags/tag66.xml"/><Relationship Id="rId3" Type="http://schemas.openxmlformats.org/officeDocument/2006/relationships/tags" Target="../tags/tag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161" y="1173566"/>
            <a:ext cx="4297839" cy="166420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050" b="1" kern="0" spc="150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校园二手书交易网站计划书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274161" y="2801198"/>
            <a:ext cx="346725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构建环保与高效校园二手交易平台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274320" y="3432810"/>
            <a:ext cx="1903730" cy="70739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汇报人：G02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莫睿廷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宋世博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徐炳凯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4" y="942301"/>
            <a:ext cx="182880" cy="18288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82" y="942301"/>
            <a:ext cx="182880" cy="18288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60" y="942301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用户注册于管理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252" y="2264253"/>
            <a:ext cx="2689524" cy="445315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8100000">
            <a:off x="7748355" y="2055442"/>
            <a:ext cx="731520" cy="73152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622" y="1319563"/>
            <a:ext cx="7687154" cy="576734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8100000">
            <a:off x="7739211" y="1242170"/>
            <a:ext cx="731520" cy="731520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8100000">
            <a:off x="7730067" y="1610126"/>
            <a:ext cx="731520" cy="731520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766" y="1903939"/>
            <a:ext cx="2511105" cy="1682799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0749" y="2264253"/>
            <a:ext cx="2488647" cy="1682799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9396" y="2709569"/>
            <a:ext cx="2591353" cy="1682799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401" y="1406762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用户注册流程</a:t>
            </a:r>
            <a:endParaRPr lang="en-US" sz="1500" dirty="0"/>
          </a:p>
        </p:txBody>
      </p:sp>
      <p:sp>
        <p:nvSpPr>
          <p:cNvPr id="15" name="Text 2"/>
          <p:cNvSpPr/>
          <p:nvPr/>
        </p:nvSpPr>
        <p:spPr>
          <a:xfrm>
            <a:off x="512622" y="1864695"/>
            <a:ext cx="2501961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用户注册流程需要简洁明了，提供必要的信息输入框，如用户名、密码、邮箱等。通过手机验证码或邮箱验证增加账户安全性，确保每个用户的唯一性和真实性。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3017435" y="2264253"/>
            <a:ext cx="2501961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用户权限管理是确保网站安全的重要环节。不同级别的用户拥有不同的操作权限，普通用户只能进行书籍浏览和发布，管理员则拥有审核、管理整个平台等最高权限。</a:t>
            </a:r>
            <a:endParaRPr lang="en-US" sz="1500" dirty="0"/>
          </a:p>
        </p:txBody>
      </p:sp>
      <p:sp>
        <p:nvSpPr>
          <p:cNvPr id="17" name="Text 4"/>
          <p:cNvSpPr/>
          <p:nvPr/>
        </p:nvSpPr>
        <p:spPr>
          <a:xfrm>
            <a:off x="5510252" y="2307233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用户隐私保护</a:t>
            </a:r>
            <a:endParaRPr lang="en-US" sz="1500" dirty="0"/>
          </a:p>
        </p:txBody>
      </p:sp>
      <p:sp>
        <p:nvSpPr>
          <p:cNvPr id="18" name="Text 5"/>
          <p:cNvSpPr/>
          <p:nvPr/>
        </p:nvSpPr>
        <p:spPr>
          <a:xfrm>
            <a:off x="5519396" y="2709569"/>
            <a:ext cx="2501961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用户隐私保护是用户管理的核心内容之一。采用数据加密技术保护用户的个人信息和交易数据，防止数据泄露和非法访问。同时，制定严格的隐私政策，明确用户数据的收集、使用和保护措施。</a:t>
            </a:r>
            <a:endParaRPr lang="en-US" sz="1500" dirty="0"/>
          </a:p>
        </p:txBody>
      </p:sp>
      <p:pic>
        <p:nvPicPr>
          <p:cNvPr id="19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3727" y="1687519"/>
            <a:ext cx="5176049" cy="576734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3014583" y="1774718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用户权限管理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书籍发布与管理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708121" y="1629673"/>
            <a:ext cx="837373" cy="1083660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 flipH="1">
            <a:off x="4598506" y="1629673"/>
            <a:ext cx="837373" cy="108366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 flipV="1">
            <a:off x="3708121" y="2356625"/>
            <a:ext cx="837373" cy="1083660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 flipH="1" flipV="1">
            <a:off x="4598506" y="2356625"/>
            <a:ext cx="837373" cy="1083660"/>
          </a:xfrm>
          <a:prstGeom prst="rect">
            <a:avLst/>
          </a:prstGeom>
        </p:spPr>
      </p:pic>
      <p:sp>
        <p:nvSpPr>
          <p:cNvPr id="10" name="Text 1"/>
          <p:cNvSpPr/>
          <p:nvPr>
            <p:custDataLst>
              <p:tags r:id="rId5"/>
            </p:custDataLst>
          </p:nvPr>
        </p:nvSpPr>
        <p:spPr>
          <a:xfrm>
            <a:off x="596714" y="1048817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书籍发布流程</a:t>
            </a:r>
            <a:endParaRPr lang="en-US" sz="1500" dirty="0"/>
          </a:p>
        </p:txBody>
      </p:sp>
      <p:sp>
        <p:nvSpPr>
          <p:cNvPr id="11" name="Text 2"/>
          <p:cNvSpPr/>
          <p:nvPr>
            <p:custDataLst>
              <p:tags r:id="rId6"/>
            </p:custDataLst>
          </p:nvPr>
        </p:nvSpPr>
        <p:spPr>
          <a:xfrm>
            <a:off x="642434" y="1425550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书籍发布流程包括用户注册、书籍信息填写和平台审核三个步骤。用户需先注册并登录平台，然后填写书籍详细信息，包括书名、作者、ISBN等，最后提交审核。通过审核后，书籍方可在平台上发布，供用户购买和交易。</a:t>
            </a:r>
            <a:endParaRPr lang="en-US" sz="1500" dirty="0"/>
          </a:p>
        </p:txBody>
      </p:sp>
      <p:sp>
        <p:nvSpPr>
          <p:cNvPr id="12" name="Text 3"/>
          <p:cNvSpPr/>
          <p:nvPr>
            <p:custDataLst>
              <p:tags r:id="rId7"/>
            </p:custDataLst>
          </p:nvPr>
        </p:nvSpPr>
        <p:spPr>
          <a:xfrm>
            <a:off x="5535727" y="1048839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408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书籍分类管理</a:t>
            </a:r>
            <a:endParaRPr lang="en-US" sz="1500" dirty="0"/>
          </a:p>
        </p:txBody>
      </p:sp>
      <p:sp>
        <p:nvSpPr>
          <p:cNvPr id="13" name="Text 4"/>
          <p:cNvSpPr/>
          <p:nvPr>
            <p:custDataLst>
              <p:tags r:id="rId8"/>
            </p:custDataLst>
          </p:nvPr>
        </p:nvSpPr>
        <p:spPr>
          <a:xfrm>
            <a:off x="5535727" y="1425550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书籍分类管理是确保用户能够便捷地找到所需书籍的重要环节。系统应提供多维度分类方式，如按学科、年份、出版社等进行分类，同时支持用户自定义标签，提高书籍的曝光率和检索效率。</a:t>
            </a:r>
            <a:endParaRPr lang="en-US" sz="1500" dirty="0"/>
          </a:p>
        </p:txBody>
      </p:sp>
      <p:sp>
        <p:nvSpPr>
          <p:cNvPr id="14" name="Text 5"/>
          <p:cNvSpPr/>
          <p:nvPr>
            <p:custDataLst>
              <p:tags r:id="rId9"/>
            </p:custDataLst>
          </p:nvPr>
        </p:nvSpPr>
        <p:spPr>
          <a:xfrm>
            <a:off x="596714" y="2832811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408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库存与定价策略</a:t>
            </a:r>
            <a:endParaRPr lang="en-US" sz="1500" dirty="0"/>
          </a:p>
        </p:txBody>
      </p:sp>
      <p:sp>
        <p:nvSpPr>
          <p:cNvPr id="15" name="Text 6"/>
          <p:cNvSpPr/>
          <p:nvPr>
            <p:custDataLst>
              <p:tags r:id="rId10"/>
            </p:custDataLst>
          </p:nvPr>
        </p:nvSpPr>
        <p:spPr>
          <a:xfrm>
            <a:off x="642434" y="3202229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合理设置书籍库存和定价策略是保障交易顺利进行的关键。网站需要根据市场需求和供应情况动态调整库存，同时采用合理的定价策略，如打折促销、满减优惠等，以吸引更多用户参与交易。</a:t>
            </a:r>
            <a:endParaRPr lang="en-US" sz="1500" dirty="0"/>
          </a:p>
        </p:txBody>
      </p:sp>
      <p:sp>
        <p:nvSpPr>
          <p:cNvPr id="16" name="Text 7"/>
          <p:cNvSpPr/>
          <p:nvPr>
            <p:custDataLst>
              <p:tags r:id="rId11"/>
            </p:custDataLst>
          </p:nvPr>
        </p:nvSpPr>
        <p:spPr>
          <a:xfrm>
            <a:off x="5535727" y="2832811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用户评价与反馈机制</a:t>
            </a:r>
            <a:endParaRPr lang="en-US" sz="1500" dirty="0"/>
          </a:p>
        </p:txBody>
      </p:sp>
      <p:sp>
        <p:nvSpPr>
          <p:cNvPr id="17" name="Text 8"/>
          <p:cNvSpPr/>
          <p:nvPr>
            <p:custDataLst>
              <p:tags r:id="rId12"/>
            </p:custDataLst>
          </p:nvPr>
        </p:nvSpPr>
        <p:spPr>
          <a:xfrm>
            <a:off x="5535727" y="3202229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用户评价与反馈机制是提升平台服务质量和信任度的重要手段。每笔交易完成后，用户可以对书籍进行评价，分享使用感受和体验。平台应建立完善的用户反馈处理机制，及时解决用户问题，不断优化平台服务。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交易流程与支付方式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6" name="Text 1"/>
          <p:cNvSpPr/>
          <p:nvPr>
            <p:custDataLst>
              <p:tags r:id="rId1"/>
            </p:custDataLst>
          </p:nvPr>
        </p:nvSpPr>
        <p:spPr>
          <a:xfrm>
            <a:off x="502863" y="3220517"/>
            <a:ext cx="2522830" cy="14827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买家在挑选到合适的书籍后，会进入确认订单环节。系统会显示书籍详情、价格及预计送达时间等信息，买家可以在此阶段进行最终确认。确认无误后，买家选择支付方式，如支付宝、微信支付或银行转账，完成交易。</a:t>
            </a:r>
            <a:endParaRPr lang="en-US" sz="1200" dirty="0"/>
          </a:p>
        </p:txBody>
      </p:sp>
      <p:sp>
        <p:nvSpPr>
          <p:cNvPr id="7" name="Text 2"/>
          <p:cNvSpPr/>
          <p:nvPr>
            <p:custDataLst>
              <p:tags r:id="rId2"/>
            </p:custDataLst>
          </p:nvPr>
        </p:nvSpPr>
        <p:spPr>
          <a:xfrm>
            <a:off x="3312757" y="3220697"/>
            <a:ext cx="2522830" cy="14827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付完成后，平台将根据买家的选择安排物流。可选平邮、快递或自取等方式，确保书籍安全、迅速地送达买家手中。为保障交易体验，平台承诺付款后24小时内发货，并实时跟踪物流状态，提供透明的配送信息。</a:t>
            </a:r>
            <a:endParaRPr lang="en-US" sz="1200" dirty="0"/>
          </a:p>
        </p:txBody>
      </p:sp>
      <p:sp>
        <p:nvSpPr>
          <p:cNvPr id="8" name="Text 3"/>
          <p:cNvSpPr/>
          <p:nvPr>
            <p:custDataLst>
              <p:tags r:id="rId3"/>
            </p:custDataLst>
          </p:nvPr>
        </p:nvSpPr>
        <p:spPr>
          <a:xfrm>
            <a:off x="6071618" y="3220441"/>
            <a:ext cx="252283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交易完成后，买家可对书籍和卖家服务进行评价。评价系统有助于提升整个平台的服务质量，同时也为其他用户提供参考。此外，平台还提供售后服务，如退换货政策，确保用户的权益得到保护。</a:t>
            </a:r>
            <a:endParaRPr lang="en-US" sz="1200" dirty="0"/>
          </a:p>
        </p:txBody>
      </p:sp>
      <p:pic>
        <p:nvPicPr>
          <p:cNvPr id="9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78351" y="2782041"/>
            <a:ext cx="2031797" cy="438912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2647195" y="2781529"/>
            <a:ext cx="544982" cy="438912"/>
          </a:xfrm>
          <a:prstGeom prst="rect">
            <a:avLst/>
          </a:prstGeom>
        </p:spPr>
      </p:pic>
      <p:sp>
        <p:nvSpPr>
          <p:cNvPr id="11" name="Text 4"/>
          <p:cNvSpPr/>
          <p:nvPr>
            <p:custDataLst>
              <p:tags r:id="rId6"/>
            </p:custDataLst>
          </p:nvPr>
        </p:nvSpPr>
        <p:spPr>
          <a:xfrm>
            <a:off x="977975" y="2772641"/>
            <a:ext cx="2087791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确认订单与支付</a:t>
            </a:r>
            <a:endParaRPr lang="en-US" sz="1500" dirty="0"/>
          </a:p>
        </p:txBody>
      </p:sp>
      <p:pic>
        <p:nvPicPr>
          <p:cNvPr id="12" name="Image 5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94441" y="2781785"/>
            <a:ext cx="438912" cy="438912"/>
          </a:xfrm>
          <a:prstGeom prst="rect">
            <a:avLst/>
          </a:prstGeom>
        </p:spPr>
      </p:pic>
      <p:sp>
        <p:nvSpPr>
          <p:cNvPr id="13" name="Text 5"/>
          <p:cNvSpPr/>
          <p:nvPr>
            <p:custDataLst>
              <p:tags r:id="rId8"/>
            </p:custDataLst>
          </p:nvPr>
        </p:nvSpPr>
        <p:spPr>
          <a:xfrm>
            <a:off x="376667" y="2790929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pic>
        <p:nvPicPr>
          <p:cNvPr id="14" name="Image 6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785374" y="2781529"/>
            <a:ext cx="2031797" cy="438912"/>
          </a:xfrm>
          <a:prstGeom prst="rect">
            <a:avLst/>
          </a:prstGeom>
        </p:spPr>
      </p:pic>
      <p:pic>
        <p:nvPicPr>
          <p:cNvPr id="15" name="Image 7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5454217" y="2781018"/>
            <a:ext cx="544982" cy="438912"/>
          </a:xfrm>
          <a:prstGeom prst="rect">
            <a:avLst/>
          </a:prstGeom>
        </p:spPr>
      </p:pic>
      <p:pic>
        <p:nvPicPr>
          <p:cNvPr id="16" name="Image 8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3301464" y="2781274"/>
            <a:ext cx="438912" cy="438912"/>
          </a:xfrm>
          <a:prstGeom prst="rect">
            <a:avLst/>
          </a:prstGeom>
        </p:spPr>
      </p:pic>
      <p:sp>
        <p:nvSpPr>
          <p:cNvPr id="17" name="Text 6"/>
          <p:cNvSpPr/>
          <p:nvPr>
            <p:custDataLst>
              <p:tags r:id="rId12"/>
            </p:custDataLst>
          </p:nvPr>
        </p:nvSpPr>
        <p:spPr>
          <a:xfrm>
            <a:off x="3183690" y="2790418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pic>
        <p:nvPicPr>
          <p:cNvPr id="18" name="Image 9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553506" y="2781529"/>
            <a:ext cx="2031797" cy="438912"/>
          </a:xfrm>
          <a:prstGeom prst="rect">
            <a:avLst/>
          </a:prstGeom>
        </p:spPr>
      </p:pic>
      <p:pic>
        <p:nvPicPr>
          <p:cNvPr id="19" name="Image 10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8222350" y="2781018"/>
            <a:ext cx="544982" cy="438912"/>
          </a:xfrm>
          <a:prstGeom prst="rect">
            <a:avLst/>
          </a:prstGeom>
        </p:spPr>
      </p:pic>
      <p:pic>
        <p:nvPicPr>
          <p:cNvPr id="20" name="Image 11" descr="preencoded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6069596" y="2781274"/>
            <a:ext cx="438912" cy="438912"/>
          </a:xfrm>
          <a:prstGeom prst="rect">
            <a:avLst/>
          </a:prstGeom>
        </p:spPr>
      </p:pic>
      <p:sp>
        <p:nvSpPr>
          <p:cNvPr id="21" name="Text 7"/>
          <p:cNvSpPr/>
          <p:nvPr>
            <p:custDataLst>
              <p:tags r:id="rId16"/>
            </p:custDataLst>
          </p:nvPr>
        </p:nvSpPr>
        <p:spPr>
          <a:xfrm>
            <a:off x="5951823" y="2790418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22" name="Text 8"/>
          <p:cNvSpPr/>
          <p:nvPr>
            <p:custDataLst>
              <p:tags r:id="rId17"/>
            </p:custDataLst>
          </p:nvPr>
        </p:nvSpPr>
        <p:spPr>
          <a:xfrm>
            <a:off x="3792676" y="2772385"/>
            <a:ext cx="2087575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物流与配送</a:t>
            </a:r>
            <a:endParaRPr lang="en-US" sz="1500" dirty="0"/>
          </a:p>
        </p:txBody>
      </p:sp>
      <p:sp>
        <p:nvSpPr>
          <p:cNvPr id="23" name="Text 9"/>
          <p:cNvSpPr/>
          <p:nvPr>
            <p:custDataLst>
              <p:tags r:id="rId18"/>
            </p:custDataLst>
          </p:nvPr>
        </p:nvSpPr>
        <p:spPr>
          <a:xfrm>
            <a:off x="6553506" y="2771874"/>
            <a:ext cx="2087575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评价与售后</a:t>
            </a:r>
            <a:endParaRPr lang="en-US" sz="1500" dirty="0"/>
          </a:p>
        </p:txBody>
      </p:sp>
      <p:sp>
        <p:nvSpPr>
          <p:cNvPr id="24" name="Text 10"/>
          <p:cNvSpPr/>
          <p:nvPr>
            <p:custDataLst>
              <p:tags r:id="rId19"/>
            </p:custDataLst>
          </p:nvPr>
        </p:nvSpPr>
        <p:spPr>
          <a:xfrm>
            <a:off x="1773689" y="1453896"/>
            <a:ext cx="252283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用户需要首先注册并登录平台，然后选择发布书籍信息。在此过程中，用户需填写书籍的详细信息，如书名、作者、ISBN、出版年份及价格等。这些信息将帮助买家了解书籍的状况和价值，提高交易效率。</a:t>
            </a:r>
          </a:p>
        </p:txBody>
      </p:sp>
      <p:sp>
        <p:nvSpPr>
          <p:cNvPr id="25" name="Text 11"/>
          <p:cNvSpPr/>
          <p:nvPr>
            <p:custDataLst>
              <p:tags r:id="rId20"/>
            </p:custDataLst>
          </p:nvPr>
        </p:nvSpPr>
        <p:spPr>
          <a:xfrm>
            <a:off x="4789805" y="1454150"/>
            <a:ext cx="281559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买家可以通过搜索功能或分类浏览来查找自己需要的书籍。平台提供多种筛选条件，如价格区间、出版年份、作者等，便于用户精准定位所需书籍。同时，平台展示书籍的详细信息和卖家信誉，增加交易透明度。</a:t>
            </a:r>
            <a:endParaRPr lang="en-US" sz="1200" dirty="0"/>
          </a:p>
        </p:txBody>
      </p:sp>
      <p:pic>
        <p:nvPicPr>
          <p:cNvPr id="26" name="Image 12" descr="preencoded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57836" y="1014638"/>
            <a:ext cx="2031797" cy="438912"/>
          </a:xfrm>
          <a:prstGeom prst="rect">
            <a:avLst/>
          </a:prstGeom>
        </p:spPr>
      </p:pic>
      <p:pic>
        <p:nvPicPr>
          <p:cNvPr id="27" name="Image 13" descr="preencoded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3926680" y="1014126"/>
            <a:ext cx="544982" cy="438912"/>
          </a:xfrm>
          <a:prstGeom prst="rect">
            <a:avLst/>
          </a:prstGeom>
        </p:spPr>
      </p:pic>
      <p:pic>
        <p:nvPicPr>
          <p:cNvPr id="28" name="Image 14" descr="preencoded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1773926" y="1014382"/>
            <a:ext cx="438912" cy="438912"/>
          </a:xfrm>
          <a:prstGeom prst="rect">
            <a:avLst/>
          </a:prstGeom>
        </p:spPr>
      </p:pic>
      <p:sp>
        <p:nvSpPr>
          <p:cNvPr id="29" name="Text 12"/>
          <p:cNvSpPr/>
          <p:nvPr>
            <p:custDataLst>
              <p:tags r:id="rId24"/>
            </p:custDataLst>
          </p:nvPr>
        </p:nvSpPr>
        <p:spPr>
          <a:xfrm>
            <a:off x="1656153" y="1023526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pic>
        <p:nvPicPr>
          <p:cNvPr id="30" name="Image 15" descr="preencoded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274021" y="1014984"/>
            <a:ext cx="2031797" cy="438912"/>
          </a:xfrm>
          <a:prstGeom prst="rect">
            <a:avLst/>
          </a:prstGeom>
        </p:spPr>
      </p:pic>
      <p:pic>
        <p:nvPicPr>
          <p:cNvPr id="31" name="Image 16" descr="preencoded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6942865" y="1014472"/>
            <a:ext cx="544982" cy="438912"/>
          </a:xfrm>
          <a:prstGeom prst="rect">
            <a:avLst/>
          </a:prstGeom>
        </p:spPr>
      </p:pic>
      <p:pic>
        <p:nvPicPr>
          <p:cNvPr id="32" name="Image 17" descr="preencoded.png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790111" y="1014728"/>
            <a:ext cx="438912" cy="438912"/>
          </a:xfrm>
          <a:prstGeom prst="rect">
            <a:avLst/>
          </a:prstGeom>
        </p:spPr>
      </p:pic>
      <p:sp>
        <p:nvSpPr>
          <p:cNvPr id="33" name="Text 13"/>
          <p:cNvSpPr/>
          <p:nvPr>
            <p:custDataLst>
              <p:tags r:id="rId28"/>
            </p:custDataLst>
          </p:nvPr>
        </p:nvSpPr>
        <p:spPr>
          <a:xfrm>
            <a:off x="4672337" y="1023872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34" name="Text 14"/>
          <p:cNvSpPr/>
          <p:nvPr>
            <p:custDataLst>
              <p:tags r:id="rId29"/>
            </p:custDataLst>
          </p:nvPr>
        </p:nvSpPr>
        <p:spPr>
          <a:xfrm>
            <a:off x="2267865" y="996696"/>
            <a:ext cx="2087575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发布书籍信息</a:t>
            </a:r>
            <a:endParaRPr lang="en-US" sz="1500" dirty="0"/>
          </a:p>
        </p:txBody>
      </p:sp>
      <p:sp>
        <p:nvSpPr>
          <p:cNvPr id="35" name="Text 15"/>
          <p:cNvSpPr/>
          <p:nvPr>
            <p:custDataLst>
              <p:tags r:id="rId30"/>
            </p:custDataLst>
          </p:nvPr>
        </p:nvSpPr>
        <p:spPr>
          <a:xfrm>
            <a:off x="5280929" y="1005840"/>
            <a:ext cx="2087575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查询与选择书籍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项目组织结构与责任分配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5D3B9-D926-2391-95CE-879257B7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F4AE28E-0630-69E2-2E29-00B700A92B36}"/>
              </a:ext>
            </a:extLst>
          </p:cNvPr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小组成员及分工</a:t>
            </a:r>
            <a:endParaRPr lang="en-US" sz="15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913C1CB-849F-3993-DA45-261F53708D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89E2AA48-58A0-A8EA-9853-E8F14B3D38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BF0E91E3-2781-FE3D-35A0-5BC8EC433D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A89A3A3C-3199-521C-D5E7-E03997EA20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68782" y="1043160"/>
            <a:ext cx="1613579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莫睿廷</a:t>
            </a:r>
            <a:endParaRPr lang="en-US" sz="15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1DC80F7E-FA38-9FEA-581D-106F0B25DA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9554" y="1546767"/>
            <a:ext cx="243047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项目经理</a:t>
            </a:r>
            <a:endParaRPr lang="en-US" sz="15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C48900A0-A182-C042-0ADF-91BFB266D0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6110" y="2036445"/>
            <a:ext cx="2630170" cy="185547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负责项目的整体规划和需求分析负责整体项目管理，包括项目进度的把控、团队协调、技术决策、以及重要问题的解决。</a:t>
            </a: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8041D3F7-9F59-4CAF-3EEB-F6E9B1589D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11839" y="1006167"/>
            <a:ext cx="1613579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宋世博</a:t>
            </a:r>
            <a:endParaRPr lang="en-US" sz="15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2B98E17-AB7D-2738-7247-3DF014E0AEF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03393" y="2045479"/>
            <a:ext cx="2430470" cy="185435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负责前端功能的设计与实现，确保用户界面友好、功能完善，并与后端做好接口联调。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设计交互体验绝佳的前端页面</a:t>
            </a:r>
            <a:endParaRPr lang="en-US" dirty="0"/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47E52E22-D5BB-AE54-01A5-AABAE7135A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9050" y="1012438"/>
            <a:ext cx="1657635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徐炳凯</a:t>
            </a:r>
            <a:endParaRPr lang="en-US" sz="1500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6C896E2C-7D30-6AA4-8FFB-414D22D2057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833863" y="2062585"/>
            <a:ext cx="2890520" cy="15773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负责后端功能的开发与实现，确保数据处理、逻辑执行的准确性和效率，负责与数据库的交互和后端接口开发。</a:t>
            </a:r>
          </a:p>
        </p:txBody>
      </p:sp>
    </p:spTree>
    <p:extLst>
      <p:ext uri="{BB962C8B-B14F-4D97-AF65-F5344CB8AC3E}">
        <p14:creationId xmlns:p14="http://schemas.microsoft.com/office/powerpoint/2010/main" val="411811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项目验收标准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4576710" y="1198134"/>
            <a:ext cx="0" cy="3011517"/>
          </a:xfrm>
          <a:custGeom>
            <a:avLst/>
            <a:gdLst/>
            <a:ahLst/>
            <a:cxnLst/>
            <a:rect l="l" t="t" r="r" b="b"/>
            <a:pathLst>
              <a:path h="3011517">
                <a:moveTo>
                  <a:pt x="0" y="301151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65A5FB"/>
            </a:solidFill>
            <a:prstDash val="dash"/>
            <a:headEnd type="none"/>
            <a:tailEnd type="none"/>
          </a:ln>
        </p:spPr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70" y="4125025"/>
            <a:ext cx="182880" cy="182880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70" y="1929857"/>
            <a:ext cx="182880" cy="18288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70" y="1198134"/>
            <a:ext cx="182880" cy="182880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70" y="2661580"/>
            <a:ext cx="182880" cy="18288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270" y="3393303"/>
            <a:ext cx="182880" cy="182880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1212286" y="1016033"/>
            <a:ext cx="310896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en-US" sz="1500" dirty="0"/>
          </a:p>
        </p:txBody>
      </p:sp>
      <p:sp>
        <p:nvSpPr>
          <p:cNvPr id="13" name="Text 3"/>
          <p:cNvSpPr/>
          <p:nvPr/>
        </p:nvSpPr>
        <p:spPr>
          <a:xfrm>
            <a:off x="743245" y="1638759"/>
            <a:ext cx="3559586" cy="37702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对每个模块进行单独测试，确保功能模块正确运行。</a:t>
            </a:r>
            <a:endParaRPr lang="en-US" sz="1200" dirty="0"/>
          </a:p>
        </p:txBody>
      </p:sp>
      <p:sp>
        <p:nvSpPr>
          <p:cNvPr id="14" name="Text 4"/>
          <p:cNvSpPr/>
          <p:nvPr/>
        </p:nvSpPr>
        <p:spPr>
          <a:xfrm>
            <a:off x="4849955" y="1016033"/>
            <a:ext cx="310896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功能正常</a:t>
            </a:r>
            <a:endParaRPr lang="en-US" sz="1500" dirty="0"/>
          </a:p>
        </p:txBody>
      </p:sp>
      <p:sp>
        <p:nvSpPr>
          <p:cNvPr id="15" name="Text 5"/>
          <p:cNvSpPr/>
          <p:nvPr/>
        </p:nvSpPr>
        <p:spPr>
          <a:xfrm>
            <a:off x="4849955" y="1657859"/>
            <a:ext cx="3559586" cy="37702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 err="1"/>
              <a:t>可以进行书籍的录入</a:t>
            </a:r>
            <a:r>
              <a:rPr lang="zh-CN" altLang="en-US" sz="1200" dirty="0"/>
              <a:t>，上架、购买、交易等</a:t>
            </a:r>
            <a:endParaRPr lang="en-US" sz="1200" dirty="0"/>
          </a:p>
        </p:txBody>
      </p:sp>
      <p:sp>
        <p:nvSpPr>
          <p:cNvPr id="16" name="Text 6"/>
          <p:cNvSpPr/>
          <p:nvPr/>
        </p:nvSpPr>
        <p:spPr>
          <a:xfrm>
            <a:off x="1194506" y="2174121"/>
            <a:ext cx="310896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sz="1500" dirty="0"/>
          </a:p>
        </p:txBody>
      </p:sp>
      <p:sp>
        <p:nvSpPr>
          <p:cNvPr id="17" name="Text 7"/>
          <p:cNvSpPr/>
          <p:nvPr/>
        </p:nvSpPr>
        <p:spPr>
          <a:xfrm>
            <a:off x="743245" y="2630218"/>
            <a:ext cx="3559586" cy="56169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测试前后端和数据库的集成，确保模块间交互正常。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200" dirty="0"/>
          </a:p>
        </p:txBody>
      </p:sp>
      <p:sp>
        <p:nvSpPr>
          <p:cNvPr id="18" name="Text 8"/>
          <p:cNvSpPr/>
          <p:nvPr/>
        </p:nvSpPr>
        <p:spPr>
          <a:xfrm>
            <a:off x="4849955" y="2211882"/>
            <a:ext cx="310896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性能达标</a:t>
            </a:r>
            <a:endParaRPr lang="en-US" sz="1500" dirty="0"/>
          </a:p>
        </p:txBody>
      </p:sp>
      <p:sp>
        <p:nvSpPr>
          <p:cNvPr id="20" name="Text 10"/>
          <p:cNvSpPr/>
          <p:nvPr/>
        </p:nvSpPr>
        <p:spPr>
          <a:xfrm>
            <a:off x="1212286" y="3250294"/>
            <a:ext cx="310896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用户验收测试</a:t>
            </a:r>
            <a:endParaRPr lang="en-US" sz="1500" dirty="0"/>
          </a:p>
        </p:txBody>
      </p:sp>
      <p:sp>
        <p:nvSpPr>
          <p:cNvPr id="21" name="Text 11"/>
          <p:cNvSpPr/>
          <p:nvPr/>
        </p:nvSpPr>
        <p:spPr>
          <a:xfrm>
            <a:off x="743245" y="3714011"/>
            <a:ext cx="3559586" cy="56169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进行完整的系统测试，涵盖性能测试、安全性测试和用户体验测试。</a:t>
            </a:r>
            <a:endParaRPr 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64E36A-71F8-4043-CBDD-3DCF86E81351}"/>
              </a:ext>
            </a:extLst>
          </p:cNvPr>
          <p:cNvSpPr txBox="1"/>
          <p:nvPr/>
        </p:nvSpPr>
        <p:spPr>
          <a:xfrm>
            <a:off x="1961334" y="638215"/>
            <a:ext cx="286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测试流程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8C5CB8-9E42-10C7-A3AA-C96E9DFA5C7F}"/>
              </a:ext>
            </a:extLst>
          </p:cNvPr>
          <p:cNvSpPr txBox="1"/>
          <p:nvPr/>
        </p:nvSpPr>
        <p:spPr>
          <a:xfrm>
            <a:off x="5755886" y="638214"/>
            <a:ext cx="142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验收标准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EB84C8-3B09-1B08-12A2-241E02C7857A}"/>
              </a:ext>
            </a:extLst>
          </p:cNvPr>
          <p:cNvSpPr txBox="1"/>
          <p:nvPr/>
        </p:nvSpPr>
        <p:spPr>
          <a:xfrm>
            <a:off x="4941394" y="3345689"/>
            <a:ext cx="22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安全无漏洞</a:t>
            </a:r>
            <a:endParaRPr lang="en-US" altLang="zh-CN" sz="15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48B244-1CF4-46EA-3F8D-9D7F31C36027}"/>
              </a:ext>
            </a:extLst>
          </p:cNvPr>
          <p:cNvSpPr txBox="1"/>
          <p:nvPr/>
        </p:nvSpPr>
        <p:spPr>
          <a:xfrm>
            <a:off x="4849955" y="2643480"/>
            <a:ext cx="32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zh-CN" altLang="zh-CN" sz="12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系统在高并发的情况下仍能稳定运行，支持至少</a:t>
            </a:r>
            <a:r>
              <a:rPr lang="en-US" altLang="zh-CN" sz="12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sz="12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个用户同时在线。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项目交付清单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交付清单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881398" y="2903074"/>
            <a:ext cx="5622646" cy="746150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881398" y="1183906"/>
            <a:ext cx="5622646" cy="74145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98" y="1183906"/>
            <a:ext cx="1595385" cy="746413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81427" y="2043461"/>
            <a:ext cx="5622646" cy="746150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427" y="2043461"/>
            <a:ext cx="1595628" cy="746150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81398" y="3762366"/>
            <a:ext cx="5622646" cy="746150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398" y="2903074"/>
            <a:ext cx="1595628" cy="746150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398" y="3762536"/>
            <a:ext cx="1595628" cy="74615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895198" y="1319800"/>
            <a:ext cx="1580998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</a:t>
            </a:r>
            <a:endParaRPr lang="en-US" sz="1500" dirty="0"/>
          </a:p>
        </p:txBody>
      </p:sp>
      <p:pic>
        <p:nvPicPr>
          <p:cNvPr id="15" name="Image 11" descr="https://sgw-dx.xf-yun.com/api/v1/sparkdesk/172811165767795e021369b5c416eb0328d93c6923e9d.jpg?authorization=c2ltcGxlLWp3dCBhaz1zcGFya2Rlc2s4MDAwMDAwMDAwMDE7ZXhwPTMzMDQ5MTE2NTc7YWxnbz1obWFjLXNoYTI1NjtzaWc9NkZtbG5uSTJPbWZaWkF5WGZIUVY3MDlqTlVHZkQ5ZzdXTSs2cyswRmxiWT0=&amp;x_location=7YfmxI7B7uKO7jlRxIftd67vdo=="/>
          <p:cNvPicPr>
            <a:picLocks noChangeAspect="1"/>
          </p:cNvPicPr>
          <p:nvPr/>
        </p:nvPicPr>
        <p:blipFill>
          <a:blip r:embed="rId13"/>
          <a:srcRect l="33146" r="33146"/>
          <a:stretch>
            <a:fillRect/>
          </a:stretch>
        </p:blipFill>
        <p:spPr>
          <a:xfrm>
            <a:off x="6374442" y="1202194"/>
            <a:ext cx="1915591" cy="3192652"/>
          </a:xfrm>
          <a:prstGeom prst="rect">
            <a:avLst/>
          </a:prstGeom>
        </p:spPr>
      </p:pic>
      <p:sp>
        <p:nvSpPr>
          <p:cNvPr id="16" name="Text 2"/>
          <p:cNvSpPr/>
          <p:nvPr/>
        </p:nvSpPr>
        <p:spPr>
          <a:xfrm>
            <a:off x="2569409" y="1176573"/>
            <a:ext cx="3529584" cy="746358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需求文档、设计文档、测试文档、用户手册等。</a:t>
            </a:r>
            <a:r>
              <a:rPr lang="zh-CN" altLang="zh-CN" sz="1050" dirty="0">
                <a:effectLst/>
              </a:rPr>
              <a:t> </a:t>
            </a:r>
            <a:endParaRPr lang="en-US" sz="1500" dirty="0"/>
          </a:p>
        </p:txBody>
      </p:sp>
      <p:sp>
        <p:nvSpPr>
          <p:cNvPr id="17" name="Text 3"/>
          <p:cNvSpPr/>
          <p:nvPr/>
        </p:nvSpPr>
        <p:spPr>
          <a:xfrm>
            <a:off x="886054" y="2183908"/>
            <a:ext cx="1590142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sz="1500" dirty="0"/>
          </a:p>
        </p:txBody>
      </p:sp>
      <p:sp>
        <p:nvSpPr>
          <p:cNvPr id="18" name="Text 4"/>
          <p:cNvSpPr/>
          <p:nvPr/>
        </p:nvSpPr>
        <p:spPr>
          <a:xfrm>
            <a:off x="2569688" y="2010402"/>
            <a:ext cx="3529584" cy="746358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完整的代码库，包括前端和后端代码。</a:t>
            </a:r>
            <a:r>
              <a:rPr lang="zh-CN" altLang="zh-CN" sz="1050" dirty="0">
                <a:effectLst/>
              </a:rPr>
              <a:t> </a:t>
            </a:r>
            <a:endParaRPr lang="en-US" sz="1500" dirty="0"/>
          </a:p>
        </p:txBody>
      </p:sp>
      <p:sp>
        <p:nvSpPr>
          <p:cNvPr id="19" name="Text 5"/>
          <p:cNvSpPr/>
          <p:nvPr/>
        </p:nvSpPr>
        <p:spPr>
          <a:xfrm>
            <a:off x="876910" y="3043444"/>
            <a:ext cx="1599286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500" dirty="0"/>
          </a:p>
        </p:txBody>
      </p:sp>
      <p:sp>
        <p:nvSpPr>
          <p:cNvPr id="20" name="Text 6"/>
          <p:cNvSpPr/>
          <p:nvPr/>
        </p:nvSpPr>
        <p:spPr>
          <a:xfrm>
            <a:off x="2569409" y="2982730"/>
            <a:ext cx="3529584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部署完成的数据库及数据备份。</a:t>
            </a:r>
            <a:r>
              <a:rPr lang="zh-CN" altLang="zh-CN" sz="1050" dirty="0">
                <a:effectLst/>
              </a:rPr>
              <a:t> </a:t>
            </a:r>
            <a:endParaRPr lang="en-US" sz="1500" dirty="0"/>
          </a:p>
        </p:txBody>
      </p:sp>
      <p:sp>
        <p:nvSpPr>
          <p:cNvPr id="21" name="Text 7"/>
          <p:cNvSpPr/>
          <p:nvPr/>
        </p:nvSpPr>
        <p:spPr>
          <a:xfrm>
            <a:off x="854050" y="3898408"/>
            <a:ext cx="1645920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sz="1500" dirty="0"/>
          </a:p>
        </p:txBody>
      </p:sp>
      <p:sp>
        <p:nvSpPr>
          <p:cNvPr id="22" name="Text 8"/>
          <p:cNvSpPr/>
          <p:nvPr/>
        </p:nvSpPr>
        <p:spPr>
          <a:xfrm>
            <a:off x="2569409" y="3871423"/>
            <a:ext cx="3529584" cy="4693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lvl="0">
              <a:spcAft>
                <a:spcPts val="1000"/>
              </a:spcAft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配置好的线上服务器。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本次小组分工评价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386251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950" b="1" dirty="0">
                <a:solidFill>
                  <a:srgbClr val="000000">
                    <a:alpha val="1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CONTENT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231714" y="632464"/>
            <a:ext cx="1675953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目录</a:t>
            </a:r>
            <a:endParaRPr lang="en-US" sz="1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540" y="294811"/>
            <a:ext cx="182880" cy="18288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018" y="294811"/>
            <a:ext cx="182880" cy="18288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496" y="294811"/>
            <a:ext cx="182880" cy="18288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20202" y="1810315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项目背景与目标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966844" y="1764595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5334968" y="1810315"/>
            <a:ext cx="3236855" cy="4928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项目计划与瀑布</a:t>
            </a:r>
            <a:r>
              <a:rPr lang="zh-CN" altLang="en-US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模型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4781610" y="1764595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520354" y="2438812"/>
            <a:ext cx="3236976" cy="4887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平台功能设计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66996" y="2393092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5334846" y="2438812"/>
            <a:ext cx="3236976" cy="4928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altLang="zh-CN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项目组织结构与责任分配</a:t>
            </a:r>
            <a:endParaRPr lang="en-US" altLang="zh-CN" sz="15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Text 9"/>
          <p:cNvSpPr/>
          <p:nvPr/>
        </p:nvSpPr>
        <p:spPr>
          <a:xfrm>
            <a:off x="4781488" y="2393092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1520281" y="3067310"/>
            <a:ext cx="3236976" cy="4887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项目验收标准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966924" y="3021590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83AC70-2EA4-72C0-7F1C-33681299A940}"/>
              </a:ext>
            </a:extLst>
          </p:cNvPr>
          <p:cNvSpPr txBox="1"/>
          <p:nvPr/>
        </p:nvSpPr>
        <p:spPr>
          <a:xfrm>
            <a:off x="4822029" y="3021589"/>
            <a:ext cx="60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34108C-DB19-8E7A-5D90-EE9B06B513F9}"/>
              </a:ext>
            </a:extLst>
          </p:cNvPr>
          <p:cNvSpPr txBox="1"/>
          <p:nvPr/>
        </p:nvSpPr>
        <p:spPr>
          <a:xfrm>
            <a:off x="5429948" y="3067755"/>
            <a:ext cx="17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项目交付清单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687473-8BF6-1FFD-5D96-D06921CB541B}"/>
              </a:ext>
            </a:extLst>
          </p:cNvPr>
          <p:cNvSpPr txBox="1"/>
          <p:nvPr/>
        </p:nvSpPr>
        <p:spPr>
          <a:xfrm>
            <a:off x="966844" y="3695808"/>
            <a:ext cx="55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+mn-ea"/>
              </a:rPr>
              <a:t>07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2D1BFD6-AB61-CB09-34C0-A7CE9842104D}"/>
              </a:ext>
            </a:extLst>
          </p:cNvPr>
          <p:cNvSpPr txBox="1"/>
          <p:nvPr/>
        </p:nvSpPr>
        <p:spPr>
          <a:xfrm>
            <a:off x="1520202" y="3741974"/>
            <a:ext cx="219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本次小组分工评分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A0EB131-D938-FEAD-ADEF-1DCF77B69232}"/>
              </a:ext>
            </a:extLst>
          </p:cNvPr>
          <p:cNvSpPr txBox="1"/>
          <p:nvPr/>
        </p:nvSpPr>
        <p:spPr>
          <a:xfrm>
            <a:off x="4834145" y="3651189"/>
            <a:ext cx="607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08</a:t>
            </a:r>
            <a:endParaRPr kumimoji="1" lang="zh-CN" altLang="en-US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AF081C-99A5-613B-72D5-82A2DE7BCFF9}"/>
              </a:ext>
            </a:extLst>
          </p:cNvPr>
          <p:cNvSpPr txBox="1"/>
          <p:nvPr/>
        </p:nvSpPr>
        <p:spPr>
          <a:xfrm>
            <a:off x="5494720" y="3695808"/>
            <a:ext cx="159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参考文献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1760A-44EA-60FD-AC00-94DCEF0F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7BBC9C2-CE48-8C64-F52B-FBB2BF5D5ECD}"/>
              </a:ext>
            </a:extLst>
          </p:cNvPr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组员得分情况</a:t>
            </a:r>
            <a:endParaRPr lang="en-US" sz="15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3F6A20A-E86C-F649-C200-23D9C2499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2AE55050-1D78-9FD9-D1C3-4857456B36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6D019203-E7D4-8C24-6054-66052A3DAE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EE77211E-9A98-D860-9188-6A5BD051E2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6094" y="1094939"/>
            <a:ext cx="1613579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莫睿廷</a:t>
            </a:r>
            <a:endParaRPr lang="en-US" sz="15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46072886-CCA6-E9D3-2EFA-C0079B8E9B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191" y="2216389"/>
            <a:ext cx="8322052" cy="27405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任务完成情况（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40%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         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             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团队合作与沟通（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20%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）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</a:t>
            </a: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dirty="0">
              <a:solidFill>
                <a:srgbClr val="000000"/>
              </a:solidFill>
              <a:latin typeface="-webkit-standard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责任感与态度（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20%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）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          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                        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技术贡献（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20%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）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</a:t>
            </a: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总分    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9.2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9.8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                                 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9.6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8FD7F3E2-C487-A540-B379-423CA27613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86351" y="1091380"/>
            <a:ext cx="1613579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宋世博</a:t>
            </a:r>
            <a:endParaRPr lang="en-US" sz="1500" dirty="0"/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1E5849DB-D877-27A9-334B-E55A096471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16608" y="1053735"/>
            <a:ext cx="1657635" cy="700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徐炳凯</a:t>
            </a:r>
            <a:endParaRPr lang="en-US" sz="15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7D68DD-3261-EDE7-9C73-1999E8EA8B7A}"/>
              </a:ext>
            </a:extLst>
          </p:cNvPr>
          <p:cNvSpPr txBox="1"/>
          <p:nvPr/>
        </p:nvSpPr>
        <p:spPr>
          <a:xfrm>
            <a:off x="2542157" y="1782087"/>
            <a:ext cx="15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制作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549680-5134-B29B-A60F-08817B6199B4}"/>
              </a:ext>
            </a:extLst>
          </p:cNvPr>
          <p:cNvSpPr txBox="1"/>
          <p:nvPr/>
        </p:nvSpPr>
        <p:spPr>
          <a:xfrm>
            <a:off x="4515679" y="1753927"/>
            <a:ext cx="195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项目计划书撰写及项目汇报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9700E1-B39A-3DC5-45BD-3B840C0A1981}"/>
              </a:ext>
            </a:extLst>
          </p:cNvPr>
          <p:cNvSpPr txBox="1"/>
          <p:nvPr/>
        </p:nvSpPr>
        <p:spPr>
          <a:xfrm>
            <a:off x="6734145" y="1696924"/>
            <a:ext cx="202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项目计划书撰写及模版搜集</a:t>
            </a:r>
          </a:p>
        </p:txBody>
      </p:sp>
    </p:spTree>
    <p:extLst>
      <p:ext uri="{BB962C8B-B14F-4D97-AF65-F5344CB8AC3E}">
        <p14:creationId xmlns:p14="http://schemas.microsoft.com/office/powerpoint/2010/main" val="376838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参考文献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9" name="Text 2"/>
          <p:cNvSpPr/>
          <p:nvPr>
            <p:custDataLst>
              <p:tags r:id="rId1"/>
            </p:custDataLst>
          </p:nvPr>
        </p:nvSpPr>
        <p:spPr>
          <a:xfrm>
            <a:off x="537280" y="1093034"/>
            <a:ext cx="543006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Text 3"/>
          <p:cNvSpPr/>
          <p:nvPr>
            <p:custDataLst>
              <p:tags r:id="rId2"/>
            </p:custDataLst>
          </p:nvPr>
        </p:nvSpPr>
        <p:spPr>
          <a:xfrm>
            <a:off x="2552583" y="2620820"/>
            <a:ext cx="566988" cy="46224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endParaRPr lang="en-US" sz="15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13D76A-B40F-1C75-BF64-A6170593DF5C}"/>
              </a:ext>
            </a:extLst>
          </p:cNvPr>
          <p:cNvSpPr txBox="1"/>
          <p:nvPr/>
        </p:nvSpPr>
        <p:spPr>
          <a:xfrm>
            <a:off x="388425" y="1093034"/>
            <a:ext cx="643804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年中国图书零售市场报告》，新华网，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《校园二手交易市场调研报告》，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G02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团队内部调研，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年。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计划书模板来源：</a:t>
            </a:r>
            <a:r>
              <a:rPr lang="en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9"/>
              </a:rPr>
              <a:t>https://blog.csdn.net/2302_79423711/article/details/137493823 - </a:t>
            </a: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180861" y="2291387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9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Thanks！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324842" y="2109978"/>
            <a:ext cx="3082177" cy="92354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050" b="1" dirty="0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感谢观看！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项目背景与目标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校园二手市场现状分析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alphaModFix amt="10000"/>
          </a:blip>
          <a:stretch>
            <a:fillRect/>
          </a:stretch>
        </p:blipFill>
        <p:spPr>
          <a:xfrm>
            <a:off x="514631" y="1929366"/>
            <a:ext cx="8248087" cy="234671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041139" y="867420"/>
            <a:ext cx="914400" cy="91440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/>
          <a:stretch>
            <a:fillRect/>
          </a:stretch>
        </p:blipFill>
        <p:spPr>
          <a:xfrm flipH="1">
            <a:off x="1126739" y="867420"/>
            <a:ext cx="914400" cy="914400"/>
          </a:xfrm>
          <a:prstGeom prst="rect">
            <a:avLst/>
          </a:prstGeom>
        </p:spPr>
      </p:pic>
      <p:sp>
        <p:nvSpPr>
          <p:cNvPr id="9" name="Text 1"/>
          <p:cNvSpPr/>
          <p:nvPr>
            <p:custDataLst>
              <p:tags r:id="rId4"/>
            </p:custDataLst>
          </p:nvPr>
        </p:nvSpPr>
        <p:spPr>
          <a:xfrm>
            <a:off x="1636445" y="995436"/>
            <a:ext cx="784215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pic>
        <p:nvPicPr>
          <p:cNvPr id="10" name="Image 6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1745836" y="1746486"/>
            <a:ext cx="182880" cy="18288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949699" y="1746486"/>
            <a:ext cx="182880" cy="182880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2153562" y="1746486"/>
            <a:ext cx="182880" cy="182880"/>
          </a:xfrm>
          <a:prstGeom prst="rect">
            <a:avLst/>
          </a:prstGeom>
        </p:spPr>
      </p:pic>
      <p:sp>
        <p:nvSpPr>
          <p:cNvPr id="13" name="Text 2"/>
          <p:cNvSpPr/>
          <p:nvPr>
            <p:custDataLst>
              <p:tags r:id="rId8"/>
            </p:custDataLst>
          </p:nvPr>
        </p:nvSpPr>
        <p:spPr>
          <a:xfrm>
            <a:off x="825904" y="2013221"/>
            <a:ext cx="2430470" cy="467360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>
                <a:solidFill>
                  <a:srgbClr val="3D4D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校园二手书交易现状</a:t>
            </a:r>
            <a:endParaRPr lang="en-US" sz="1500" dirty="0"/>
          </a:p>
        </p:txBody>
      </p:sp>
      <p:sp>
        <p:nvSpPr>
          <p:cNvPr id="14" name="Text 3"/>
          <p:cNvSpPr/>
          <p:nvPr>
            <p:custDataLst>
              <p:tags r:id="rId9"/>
            </p:custDataLst>
          </p:nvPr>
        </p:nvSpPr>
        <p:spPr>
          <a:xfrm>
            <a:off x="825269" y="2711594"/>
            <a:ext cx="2430470" cy="111379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当前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城院</a:t>
            </a:r>
            <a:r>
              <a:rPr lang="en-US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内的二手书交易主要依赖于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线下市场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和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云朵朵论坛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，缺乏统一的管理和规范，导致交易效率低下且信息不对称，学生在买卖过程中面临诸多不便。</a:t>
            </a:r>
            <a:endParaRPr lang="en-US" sz="1500" dirty="0"/>
          </a:p>
        </p:txBody>
      </p:sp>
      <p:pic>
        <p:nvPicPr>
          <p:cNvPr id="15" name="Image 9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4572000" y="867420"/>
            <a:ext cx="914400" cy="914400"/>
          </a:xfrm>
          <a:prstGeom prst="rect">
            <a:avLst/>
          </a:prstGeom>
        </p:spPr>
      </p:pic>
      <p:pic>
        <p:nvPicPr>
          <p:cNvPr id="16" name="Image 10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/>
          <a:stretch>
            <a:fillRect/>
          </a:stretch>
        </p:blipFill>
        <p:spPr>
          <a:xfrm flipH="1">
            <a:off x="3657600" y="867420"/>
            <a:ext cx="914400" cy="914400"/>
          </a:xfrm>
          <a:prstGeom prst="rect">
            <a:avLst/>
          </a:prstGeom>
        </p:spPr>
      </p:pic>
      <p:sp>
        <p:nvSpPr>
          <p:cNvPr id="17" name="Text 4"/>
          <p:cNvSpPr/>
          <p:nvPr>
            <p:custDataLst>
              <p:tags r:id="rId12"/>
            </p:custDataLst>
          </p:nvPr>
        </p:nvSpPr>
        <p:spPr>
          <a:xfrm>
            <a:off x="4152608" y="995436"/>
            <a:ext cx="849850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8" name="Text 5"/>
          <p:cNvSpPr/>
          <p:nvPr>
            <p:custDataLst>
              <p:tags r:id="rId13"/>
            </p:custDataLst>
          </p:nvPr>
        </p:nvSpPr>
        <p:spPr>
          <a:xfrm>
            <a:off x="3356610" y="1874520"/>
            <a:ext cx="2655570" cy="744220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>
                <a:solidFill>
                  <a:srgbClr val="3D4D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学生对二手书的需求与期待</a:t>
            </a:r>
            <a:endParaRPr lang="en-US" sz="1500" dirty="0"/>
          </a:p>
        </p:txBody>
      </p:sp>
      <p:sp>
        <p:nvSpPr>
          <p:cNvPr id="19" name="Text 6"/>
          <p:cNvSpPr/>
          <p:nvPr>
            <p:custDataLst>
              <p:tags r:id="rId14"/>
            </p:custDataLst>
          </p:nvPr>
        </p:nvSpPr>
        <p:spPr>
          <a:xfrm>
            <a:off x="3356130" y="2711594"/>
            <a:ext cx="243047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学生们普遍对购买二手书持积极态度，希望通过这种方式节省开支并获取所需教材。他们期待一个便捷、安全、可靠的平台来满足这一需求，同时也希望交易过程更加透明和高效。</a:t>
            </a:r>
            <a:endParaRPr lang="en-US" sz="1500" dirty="0"/>
          </a:p>
        </p:txBody>
      </p:sp>
      <p:pic>
        <p:nvPicPr>
          <p:cNvPr id="20" name="Image 11" descr="preencoded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102861" y="867420"/>
            <a:ext cx="914400" cy="914400"/>
          </a:xfrm>
          <a:prstGeom prst="rect">
            <a:avLst/>
          </a:prstGeom>
        </p:spPr>
      </p:pic>
      <p:pic>
        <p:nvPicPr>
          <p:cNvPr id="21" name="Image 12" descr="preencoded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/>
          <a:stretch>
            <a:fillRect/>
          </a:stretch>
        </p:blipFill>
        <p:spPr>
          <a:xfrm flipH="1">
            <a:off x="6188461" y="867420"/>
            <a:ext cx="914400" cy="914400"/>
          </a:xfrm>
          <a:prstGeom prst="rect">
            <a:avLst/>
          </a:prstGeom>
        </p:spPr>
      </p:pic>
      <p:sp>
        <p:nvSpPr>
          <p:cNvPr id="22" name="Text 7"/>
          <p:cNvSpPr/>
          <p:nvPr>
            <p:custDataLst>
              <p:tags r:id="rId17"/>
            </p:custDataLst>
          </p:nvPr>
        </p:nvSpPr>
        <p:spPr>
          <a:xfrm>
            <a:off x="6676289" y="995436"/>
            <a:ext cx="817032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3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23" name="Text 8"/>
          <p:cNvSpPr/>
          <p:nvPr>
            <p:custDataLst>
              <p:tags r:id="rId18"/>
            </p:custDataLst>
          </p:nvPr>
        </p:nvSpPr>
        <p:spPr>
          <a:xfrm>
            <a:off x="5887626" y="2013221"/>
            <a:ext cx="2430470" cy="467360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b="1" dirty="0">
                <a:solidFill>
                  <a:srgbClr val="3D4D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二手书资源浪费问题</a:t>
            </a:r>
            <a:endParaRPr lang="en-US" sz="1500" dirty="0"/>
          </a:p>
        </p:txBody>
      </p:sp>
      <p:sp>
        <p:nvSpPr>
          <p:cNvPr id="24" name="Text 9"/>
          <p:cNvSpPr/>
          <p:nvPr>
            <p:custDataLst>
              <p:tags r:id="rId19"/>
            </p:custDataLst>
          </p:nvPr>
        </p:nvSpPr>
        <p:spPr>
          <a:xfrm>
            <a:off x="5886991" y="2711594"/>
            <a:ext cx="2430470" cy="111379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由于缺乏有效的二手书流通机制，大量有价值的书籍被闲置甚至丢弃，造成了资源的极大浪费。这不仅增加了学生的经济负担，也不利于环保和知识的传播。</a:t>
            </a:r>
            <a:endParaRPr lang="en-US" sz="1500" dirty="0"/>
          </a:p>
        </p:txBody>
      </p:sp>
      <p:pic>
        <p:nvPicPr>
          <p:cNvPr id="25" name="Image 13" descr="preencoded.pn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4276697" y="1746486"/>
            <a:ext cx="182880" cy="182880"/>
          </a:xfrm>
          <a:prstGeom prst="rect">
            <a:avLst/>
          </a:prstGeom>
        </p:spPr>
      </p:pic>
      <p:pic>
        <p:nvPicPr>
          <p:cNvPr id="26" name="Image 14" descr="preencoded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480560" y="1746486"/>
            <a:ext cx="182880" cy="182880"/>
          </a:xfrm>
          <a:prstGeom prst="rect">
            <a:avLst/>
          </a:prstGeom>
        </p:spPr>
      </p:pic>
      <p:pic>
        <p:nvPicPr>
          <p:cNvPr id="27" name="Image 15" descr="preencoded.png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4684423" y="1746486"/>
            <a:ext cx="182880" cy="182880"/>
          </a:xfrm>
          <a:prstGeom prst="rect">
            <a:avLst/>
          </a:prstGeom>
        </p:spPr>
      </p:pic>
      <p:pic>
        <p:nvPicPr>
          <p:cNvPr id="28" name="Image 16" descr="preencoded.png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6807558" y="1746486"/>
            <a:ext cx="182880" cy="182880"/>
          </a:xfrm>
          <a:prstGeom prst="rect">
            <a:avLst/>
          </a:prstGeom>
        </p:spPr>
      </p:pic>
      <p:pic>
        <p:nvPicPr>
          <p:cNvPr id="29" name="Image 17" descr="preencoded.png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011421" y="1746486"/>
            <a:ext cx="182880" cy="182880"/>
          </a:xfrm>
          <a:prstGeom prst="rect">
            <a:avLst/>
          </a:prstGeom>
        </p:spPr>
      </p:pic>
      <p:pic>
        <p:nvPicPr>
          <p:cNvPr id="30" name="Image 18" descr="preencoded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4">
            <a:alphaModFix amt="80000"/>
          </a:blip>
          <a:stretch>
            <a:fillRect/>
          </a:stretch>
        </p:blipFill>
        <p:spPr>
          <a:xfrm>
            <a:off x="7215284" y="1746486"/>
            <a:ext cx="182880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项目意义与目标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alphaModFix amt="10000"/>
          </a:blip>
          <a:stretch>
            <a:fillRect/>
          </a:stretch>
        </p:blipFill>
        <p:spPr>
          <a:xfrm rot="6710272">
            <a:off x="4871867" y="1411156"/>
            <a:ext cx="451716" cy="451716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alphaModFix amt="10000"/>
          </a:blip>
          <a:stretch>
            <a:fillRect/>
          </a:stretch>
        </p:blipFill>
        <p:spPr>
          <a:xfrm rot="10223539">
            <a:off x="5002265" y="1975650"/>
            <a:ext cx="446249" cy="446249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alphaModFix amt="10000"/>
          </a:blip>
          <a:stretch>
            <a:fillRect/>
          </a:stretch>
        </p:blipFill>
        <p:spPr>
          <a:xfrm rot="3825486">
            <a:off x="4339471" y="1206382"/>
            <a:ext cx="441857" cy="441857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alphaModFix amt="10000"/>
          </a:blip>
          <a:stretch>
            <a:fillRect/>
          </a:stretch>
        </p:blipFill>
        <p:spPr>
          <a:xfrm rot="824317">
            <a:off x="3819070" y="1494470"/>
            <a:ext cx="439904" cy="439904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alphaModFix amt="10000"/>
          </a:blip>
          <a:stretch>
            <a:fillRect/>
          </a:stretch>
        </p:blipFill>
        <p:spPr>
          <a:xfrm rot="-2700000">
            <a:off x="3744212" y="2067182"/>
            <a:ext cx="398115" cy="398115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alphaModFix amt="40000"/>
          </a:blip>
          <a:stretch>
            <a:fillRect/>
          </a:stretch>
        </p:blipFill>
        <p:spPr>
          <a:xfrm>
            <a:off x="3597367" y="1568097"/>
            <a:ext cx="1949265" cy="1949265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alphaModFix amt="60000"/>
          </a:blip>
          <a:stretch>
            <a:fillRect/>
          </a:stretch>
        </p:blipFill>
        <p:spPr>
          <a:xfrm>
            <a:off x="3597367" y="1571444"/>
            <a:ext cx="1949265" cy="1949265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alphaModFix amt="80000"/>
          </a:blip>
          <a:stretch>
            <a:fillRect/>
          </a:stretch>
        </p:blipFill>
        <p:spPr>
          <a:xfrm>
            <a:off x="3597367" y="1578137"/>
            <a:ext cx="1949265" cy="1949265"/>
          </a:xfrm>
          <a:prstGeom prst="rect">
            <a:avLst/>
          </a:prstGeom>
        </p:spPr>
      </p:pic>
      <p:pic>
        <p:nvPicPr>
          <p:cNvPr id="14" name="Image 11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97367" y="1574790"/>
            <a:ext cx="1949265" cy="1949265"/>
          </a:xfrm>
          <a:prstGeom prst="rect">
            <a:avLst/>
          </a:prstGeom>
        </p:spPr>
      </p:pic>
      <p:sp>
        <p:nvSpPr>
          <p:cNvPr id="15" name="Text 1"/>
          <p:cNvSpPr/>
          <p:nvPr>
            <p:custDataLst>
              <p:tags r:id="rId10"/>
            </p:custDataLst>
          </p:nvPr>
        </p:nvSpPr>
        <p:spPr>
          <a:xfrm>
            <a:off x="596714" y="1048817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环保与节约</a:t>
            </a:r>
            <a:endParaRPr lang="en-US" sz="1500" dirty="0"/>
          </a:p>
        </p:txBody>
      </p:sp>
      <p:sp>
        <p:nvSpPr>
          <p:cNvPr id="16" name="Text 2"/>
          <p:cNvSpPr/>
          <p:nvPr>
            <p:custDataLst>
              <p:tags r:id="rId11"/>
            </p:custDataLst>
          </p:nvPr>
        </p:nvSpPr>
        <p:spPr>
          <a:xfrm>
            <a:off x="534035" y="1577975"/>
            <a:ext cx="3239135" cy="929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校园二手书交易网站旨在通过促进书籍的循环利用，减少新书的采购和废弃书籍的环境影响。每本书在学生间多周转一次，就能减少对新资源的依赖，从而降低生态足迹。</a:t>
            </a:r>
            <a:endParaRPr lang="en-US" sz="1500" dirty="0"/>
          </a:p>
        </p:txBody>
      </p:sp>
      <p:sp>
        <p:nvSpPr>
          <p:cNvPr id="17" name="Text 3"/>
          <p:cNvSpPr/>
          <p:nvPr>
            <p:custDataLst>
              <p:tags r:id="rId12"/>
            </p:custDataLst>
          </p:nvPr>
        </p:nvSpPr>
        <p:spPr>
          <a:xfrm>
            <a:off x="5535727" y="1048839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经济实惠</a:t>
            </a:r>
            <a:endParaRPr lang="en-US" sz="1500" dirty="0"/>
          </a:p>
        </p:txBody>
      </p:sp>
      <p:sp>
        <p:nvSpPr>
          <p:cNvPr id="18" name="Text 4"/>
          <p:cNvSpPr/>
          <p:nvPr>
            <p:custDataLst>
              <p:tags r:id="rId13"/>
            </p:custDataLst>
          </p:nvPr>
        </p:nvSpPr>
        <p:spPr>
          <a:xfrm>
            <a:off x="5535727" y="1443838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校园二手书交易网站为学生提供了一个经济实惠的书籍交易平台。学生可以通过低价购买到所需教材及其他书籍，不仅节省开支，还能获得更多的阅读资源，实现经济效益与环保效益的双赢。</a:t>
            </a:r>
            <a:endParaRPr lang="en-US" sz="1500" dirty="0"/>
          </a:p>
        </p:txBody>
      </p:sp>
      <p:sp>
        <p:nvSpPr>
          <p:cNvPr id="19" name="Text 5"/>
          <p:cNvSpPr/>
          <p:nvPr>
            <p:custDataLst>
              <p:tags r:id="rId14"/>
            </p:custDataLst>
          </p:nvPr>
        </p:nvSpPr>
        <p:spPr>
          <a:xfrm>
            <a:off x="596714" y="2832811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教育公平</a:t>
            </a:r>
            <a:endParaRPr lang="en-US" sz="1500" dirty="0"/>
          </a:p>
        </p:txBody>
      </p:sp>
      <p:sp>
        <p:nvSpPr>
          <p:cNvPr id="20" name="Text 6"/>
          <p:cNvSpPr/>
          <p:nvPr>
            <p:custDataLst>
              <p:tags r:id="rId15"/>
            </p:custDataLst>
          </p:nvPr>
        </p:nvSpPr>
        <p:spPr>
          <a:xfrm>
            <a:off x="642434" y="3202229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通过校园二手书交易网站，不同经济条件的学生都能获得平等的学习机会。无论家庭背景如何，所有学生都可以通过这个平台获取所需的学习资源，促进教育资源的公平分配。</a:t>
            </a:r>
            <a:endParaRPr lang="en-US" sz="1500" dirty="0"/>
          </a:p>
        </p:txBody>
      </p:sp>
      <p:sp>
        <p:nvSpPr>
          <p:cNvPr id="21" name="Text 7"/>
          <p:cNvSpPr/>
          <p:nvPr>
            <p:custDataLst>
              <p:tags r:id="rId16"/>
            </p:custDataLst>
          </p:nvPr>
        </p:nvSpPr>
        <p:spPr>
          <a:xfrm>
            <a:off x="5535727" y="2832811"/>
            <a:ext cx="3017520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65A5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社区文化</a:t>
            </a:r>
            <a:endParaRPr lang="en-US" sz="1500" dirty="0"/>
          </a:p>
        </p:txBody>
      </p:sp>
      <p:sp>
        <p:nvSpPr>
          <p:cNvPr id="22" name="Text 8"/>
          <p:cNvSpPr/>
          <p:nvPr>
            <p:custDataLst>
              <p:tags r:id="rId17"/>
            </p:custDataLst>
          </p:nvPr>
        </p:nvSpPr>
        <p:spPr>
          <a:xfrm>
            <a:off x="5535727" y="3202229"/>
            <a:ext cx="29718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校园二手书交易网站不仅能促进书籍的循环利用，还能增强校园社区的文化氛围。学生间的互助与共享精神将得到提升，形成积极向上、绿色环保的校园文化，推动学校整体文明程度的提升。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68300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项目计划与瀑布模型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按阶段推进</a:t>
            </a:r>
            <a:r>
              <a:rPr lang="zh-CN" altLang="en-US" sz="2700" b="1" dirty="0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（已完成需求分析）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pic>
        <p:nvPicPr>
          <p:cNvPr id="6" name="Image 3" descr="https://sgw-dx.xf-yun.com/api/v1/sparkdesk/17281116364888917257ffaee48c4964aacb4b7b71539.jpg?authorization=c2ltcGxlLWp3dCBhaz1zcGFya2Rlc2s4MDAwMDAwMDAwMDE7ZXhwPTMzMDQ5MTE2MzY7YWxnbz1obWFjLXNoYTI1NjtzaWc9L2I4c0dITXJ6cURZNlQ2YXpqZy9vWWRabEpPT3lLM2NGd3ZxUU9zOFlpND0=&amp;x_location=7YfmxI7B7uKO7jlRxIftd67vdo=="/>
          <p:cNvPicPr>
            <a:picLocks noChangeAspect="1"/>
          </p:cNvPicPr>
          <p:nvPr/>
        </p:nvPicPr>
        <p:blipFill>
          <a:blip r:embed="rId22"/>
          <a:srcRect l="21910" r="21910"/>
          <a:stretch>
            <a:fillRect/>
          </a:stretch>
        </p:blipFill>
        <p:spPr>
          <a:xfrm>
            <a:off x="584339" y="1623460"/>
            <a:ext cx="2278313" cy="2278313"/>
          </a:xfrm>
          <a:prstGeom prst="ellipse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322178" y="959458"/>
            <a:ext cx="2321960" cy="507837"/>
          </a:xfrm>
          <a:prstGeom prst="rect">
            <a:avLst/>
          </a:prstGeom>
        </p:spPr>
      </p:pic>
      <p:sp>
        <p:nvSpPr>
          <p:cNvPr id="8" name="Text 1"/>
          <p:cNvSpPr/>
          <p:nvPr>
            <p:custDataLst>
              <p:tags r:id="rId2"/>
            </p:custDataLst>
          </p:nvPr>
        </p:nvSpPr>
        <p:spPr>
          <a:xfrm>
            <a:off x="2322178" y="992352"/>
            <a:ext cx="2321960" cy="44627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5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系统设计阶段</a:t>
            </a:r>
            <a:endParaRPr lang="en-US" sz="1500" dirty="0"/>
          </a:p>
        </p:txBody>
      </p:sp>
      <p:sp>
        <p:nvSpPr>
          <p:cNvPr id="9" name="Text 2"/>
          <p:cNvSpPr/>
          <p:nvPr>
            <p:custDataLst>
              <p:tags r:id="rId3"/>
            </p:custDataLst>
          </p:nvPr>
        </p:nvSpPr>
        <p:spPr>
          <a:xfrm>
            <a:off x="5084835" y="647756"/>
            <a:ext cx="3236785" cy="115416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详细设计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设计评审</a:t>
            </a:r>
            <a:endParaRPr lang="zh-CN" altLang="en-US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endParaRPr 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 3"/>
          <p:cNvSpPr/>
          <p:nvPr>
            <p:custDataLst>
              <p:tags r:id="rId4"/>
            </p:custDataLst>
          </p:nvPr>
        </p:nvSpPr>
        <p:spPr>
          <a:xfrm>
            <a:off x="5571060" y="1622670"/>
            <a:ext cx="3236976" cy="779701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数据库开发，前后端集成</a:t>
            </a:r>
            <a:endParaRPr lang="en-US" sz="1500" dirty="0"/>
          </a:p>
        </p:txBody>
      </p:sp>
      <p:pic>
        <p:nvPicPr>
          <p:cNvPr id="11" name="Image 5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808701" y="1734078"/>
            <a:ext cx="2321960" cy="507837"/>
          </a:xfrm>
          <a:prstGeom prst="rect">
            <a:avLst/>
          </a:prstGeom>
        </p:spPr>
      </p:pic>
      <p:sp>
        <p:nvSpPr>
          <p:cNvPr id="12" name="Text 4"/>
          <p:cNvSpPr/>
          <p:nvPr>
            <p:custDataLst>
              <p:tags r:id="rId6"/>
            </p:custDataLst>
          </p:nvPr>
        </p:nvSpPr>
        <p:spPr>
          <a:xfrm>
            <a:off x="2808701" y="1761859"/>
            <a:ext cx="2321662" cy="44627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5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实现阶段</a:t>
            </a:r>
            <a:endParaRPr lang="en-US" sz="1500" dirty="0"/>
          </a:p>
        </p:txBody>
      </p:sp>
      <p:sp>
        <p:nvSpPr>
          <p:cNvPr id="13" name="Text 5"/>
          <p:cNvSpPr/>
          <p:nvPr>
            <p:custDataLst>
              <p:tags r:id="rId7"/>
            </p:custDataLst>
          </p:nvPr>
        </p:nvSpPr>
        <p:spPr>
          <a:xfrm>
            <a:off x="5807964" y="2372765"/>
            <a:ext cx="3236976" cy="779701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单元测试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sz="1500" dirty="0"/>
          </a:p>
        </p:txBody>
      </p:sp>
      <p:pic>
        <p:nvPicPr>
          <p:cNvPr id="14" name="Image 6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991581" y="2508698"/>
            <a:ext cx="2321960" cy="507837"/>
          </a:xfrm>
          <a:prstGeom prst="rect">
            <a:avLst/>
          </a:prstGeom>
        </p:spPr>
      </p:pic>
      <p:sp>
        <p:nvSpPr>
          <p:cNvPr id="15" name="Text 6"/>
          <p:cNvSpPr/>
          <p:nvPr>
            <p:custDataLst>
              <p:tags r:id="rId9"/>
            </p:custDataLst>
          </p:nvPr>
        </p:nvSpPr>
        <p:spPr>
          <a:xfrm>
            <a:off x="2991581" y="2531680"/>
            <a:ext cx="2321662" cy="44627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5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测试阶段</a:t>
            </a:r>
            <a:endParaRPr lang="en-US" sz="1500" dirty="0"/>
          </a:p>
        </p:txBody>
      </p:sp>
      <p:sp>
        <p:nvSpPr>
          <p:cNvPr id="16" name="Text 7"/>
          <p:cNvSpPr/>
          <p:nvPr>
            <p:custDataLst>
              <p:tags r:id="rId10"/>
            </p:custDataLst>
          </p:nvPr>
        </p:nvSpPr>
        <p:spPr>
          <a:xfrm>
            <a:off x="5382909" y="3285357"/>
            <a:ext cx="3236976" cy="56682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系统部署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en-US" sz="1500" dirty="0"/>
          </a:p>
        </p:txBody>
      </p:sp>
      <p:pic>
        <p:nvPicPr>
          <p:cNvPr id="17" name="Image 7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811269" y="3283319"/>
            <a:ext cx="2321960" cy="507837"/>
          </a:xfrm>
          <a:prstGeom prst="rect">
            <a:avLst/>
          </a:prstGeom>
        </p:spPr>
      </p:pic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2808701" y="3311985"/>
            <a:ext cx="2321662" cy="44627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5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部署与交付阶段</a:t>
            </a:r>
            <a:endParaRPr lang="en-US" sz="1500" dirty="0"/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4648918" y="4028446"/>
            <a:ext cx="3236976" cy="56682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系统监控与维护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文档整理与项目归档</a:t>
            </a:r>
            <a:endParaRPr lang="en-US" sz="1500" dirty="0"/>
          </a:p>
        </p:txBody>
      </p:sp>
      <p:pic>
        <p:nvPicPr>
          <p:cNvPr id="20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322178" y="4057939"/>
            <a:ext cx="2321960" cy="507837"/>
          </a:xfrm>
          <a:prstGeom prst="rect">
            <a:avLst/>
          </a:prstGeom>
        </p:spPr>
      </p:pic>
      <p:sp>
        <p:nvSpPr>
          <p:cNvPr id="21" name="Text 10"/>
          <p:cNvSpPr/>
          <p:nvPr>
            <p:custDataLst>
              <p:tags r:id="rId15"/>
            </p:custDataLst>
          </p:nvPr>
        </p:nvSpPr>
        <p:spPr>
          <a:xfrm>
            <a:off x="2322327" y="4086606"/>
            <a:ext cx="2321662" cy="44627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5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项目维护阶段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4062F-F3C4-246F-F170-0B4AE028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9EDDC75-2824-D404-481A-3D1151178B1D}"/>
              </a:ext>
            </a:extLst>
          </p:cNvPr>
          <p:cNvSpPr/>
          <p:nvPr/>
        </p:nvSpPr>
        <p:spPr>
          <a:xfrm>
            <a:off x="388425" y="453111"/>
            <a:ext cx="8373893" cy="64318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00" b="1" dirty="0" err="1">
                <a:solidFill>
                  <a:srgbClr val="000000"/>
                </a:solidFill>
                <a:latin typeface="PingFang SC" pitchFamily="34" charset="0"/>
                <a:ea typeface="PingFang SC" pitchFamily="34" charset="-122"/>
              </a:rPr>
              <a:t>项目时间安排</a:t>
            </a:r>
            <a:endParaRPr lang="en-US" sz="15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F9249E3-DFCA-A804-876B-861358FB784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9086" y="270231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B38A370-A607-DEBC-FA4D-1B74BECF39E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2563" y="270231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B656964C-B70F-1301-9C59-922B95AD41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86041" y="270231"/>
            <a:ext cx="182880" cy="18288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5A1572BD-4929-2C7A-6DA1-337B48E07F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2863" y="3220517"/>
            <a:ext cx="2522830" cy="16466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l"/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– 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对每个模块进行单独测试，确保功能模块正确运行。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– 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集成测试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测试前后端和数据库的集成，确保模块间交互正常。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– 11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系统测试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进行完整的系统测试，涵盖性能测试、安全性测试和用户体验测试。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663BAAD-C711-0AC1-784D-81373CCECA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2757" y="3220697"/>
            <a:ext cx="2522830" cy="132343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- 12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系统部署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将系统部署到服务器或云平台，配置好生产环境。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05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 – 12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项目演示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向导师或潜在用户演示系统功能，提供用户手册并进行简单培训。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D4FED09-2C10-8FEE-3F74-5A8D3695F5F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71618" y="3220441"/>
            <a:ext cx="2522830" cy="148502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12.8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12.14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系统监控与维护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监控系统运行情况，收集用户反馈并进行优化调整。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12.15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12.24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文档整理与项目归档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整理项目开发中的所有文档，包括需求、设计、测试和部署文档，完成项目归档。</a:t>
            </a:r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B345E152-5DF7-BDBB-8D08-BCECC17A7FB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78351" y="2782041"/>
            <a:ext cx="2031797" cy="438912"/>
          </a:xfrm>
          <a:prstGeom prst="rect">
            <a:avLst/>
          </a:prstGeom>
        </p:spPr>
      </p:pic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B8A67A0D-4DCC-F267-7404-872D126845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2647195" y="2781529"/>
            <a:ext cx="544982" cy="438912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B1508655-F904-215C-3EAC-422C5BEFF05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7975" y="2772641"/>
            <a:ext cx="2087791" cy="4376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测试阶段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sz="1500" dirty="0"/>
          </a:p>
        </p:txBody>
      </p:sp>
      <p:pic>
        <p:nvPicPr>
          <p:cNvPr id="12" name="Image 5" descr="preencoded.png">
            <a:extLst>
              <a:ext uri="{FF2B5EF4-FFF2-40B4-BE49-F238E27FC236}">
                <a16:creationId xmlns:a16="http://schemas.microsoft.com/office/drawing/2014/main" id="{FF5279FA-6B17-50AD-65A9-64B2BEA80B2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94441" y="2781785"/>
            <a:ext cx="438912" cy="438912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C91C9311-061B-0718-C2E6-C3815E3DB8C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6667" y="2790929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5129525D-3179-4270-0064-BEFF4427BD3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3785374" y="2781529"/>
            <a:ext cx="2031797" cy="438912"/>
          </a:xfrm>
          <a:prstGeom prst="rect">
            <a:avLst/>
          </a:prstGeom>
        </p:spPr>
      </p:pic>
      <p:pic>
        <p:nvPicPr>
          <p:cNvPr id="15" name="Image 7" descr="preencoded.png">
            <a:extLst>
              <a:ext uri="{FF2B5EF4-FFF2-40B4-BE49-F238E27FC236}">
                <a16:creationId xmlns:a16="http://schemas.microsoft.com/office/drawing/2014/main" id="{DBB38C36-ED7A-072A-BBAA-9FEAF13A3E6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5454217" y="2781018"/>
            <a:ext cx="544982" cy="438912"/>
          </a:xfrm>
          <a:prstGeom prst="rect">
            <a:avLst/>
          </a:prstGeom>
        </p:spPr>
      </p:pic>
      <p:pic>
        <p:nvPicPr>
          <p:cNvPr id="16" name="Image 8" descr="preencoded.png">
            <a:extLst>
              <a:ext uri="{FF2B5EF4-FFF2-40B4-BE49-F238E27FC236}">
                <a16:creationId xmlns:a16="http://schemas.microsoft.com/office/drawing/2014/main" id="{F7477A32-169C-077F-AF61-0928865F1D9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3301464" y="2781274"/>
            <a:ext cx="438912" cy="438912"/>
          </a:xfrm>
          <a:prstGeom prst="rect">
            <a:avLst/>
          </a:prstGeom>
        </p:spPr>
      </p:pic>
      <p:sp>
        <p:nvSpPr>
          <p:cNvPr id="17" name="Text 6">
            <a:extLst>
              <a:ext uri="{FF2B5EF4-FFF2-40B4-BE49-F238E27FC236}">
                <a16:creationId xmlns:a16="http://schemas.microsoft.com/office/drawing/2014/main" id="{D433CE2A-A00D-4F33-F623-FB7DEDD096A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83690" y="2790418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pic>
        <p:nvPicPr>
          <p:cNvPr id="18" name="Image 9" descr="preencoded.png">
            <a:extLst>
              <a:ext uri="{FF2B5EF4-FFF2-40B4-BE49-F238E27FC236}">
                <a16:creationId xmlns:a16="http://schemas.microsoft.com/office/drawing/2014/main" id="{0F7D3582-53A2-21DE-3580-A585FECA181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553506" y="2781529"/>
            <a:ext cx="2031797" cy="438912"/>
          </a:xfrm>
          <a:prstGeom prst="rect">
            <a:avLst/>
          </a:prstGeom>
        </p:spPr>
      </p:pic>
      <p:pic>
        <p:nvPicPr>
          <p:cNvPr id="19" name="Image 10" descr="preencoded.png">
            <a:extLst>
              <a:ext uri="{FF2B5EF4-FFF2-40B4-BE49-F238E27FC236}">
                <a16:creationId xmlns:a16="http://schemas.microsoft.com/office/drawing/2014/main" id="{D80CD3A8-C105-2541-568D-45FBB9299CF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8222350" y="2781018"/>
            <a:ext cx="544982" cy="438912"/>
          </a:xfrm>
          <a:prstGeom prst="rect">
            <a:avLst/>
          </a:prstGeom>
        </p:spPr>
      </p:pic>
      <p:pic>
        <p:nvPicPr>
          <p:cNvPr id="20" name="Image 11" descr="preencoded.png">
            <a:extLst>
              <a:ext uri="{FF2B5EF4-FFF2-40B4-BE49-F238E27FC236}">
                <a16:creationId xmlns:a16="http://schemas.microsoft.com/office/drawing/2014/main" id="{430BEBB5-6843-3F51-C20A-07A7F562964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6069596" y="2781274"/>
            <a:ext cx="438912" cy="438912"/>
          </a:xfrm>
          <a:prstGeom prst="rect">
            <a:avLst/>
          </a:prstGeom>
        </p:spPr>
      </p:pic>
      <p:sp>
        <p:nvSpPr>
          <p:cNvPr id="21" name="Text 7">
            <a:extLst>
              <a:ext uri="{FF2B5EF4-FFF2-40B4-BE49-F238E27FC236}">
                <a16:creationId xmlns:a16="http://schemas.microsoft.com/office/drawing/2014/main" id="{E70E22C0-E77A-FD6C-6B8C-00CECB2B20A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951823" y="2790418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5A030EB4-B067-262A-8D05-B20D20BFA67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92676" y="2772385"/>
            <a:ext cx="2087575" cy="4376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部署与交付阶段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sz="150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67A29E3A-1897-D7A7-7E58-A4644CEA0E1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553506" y="2771874"/>
            <a:ext cx="2087575" cy="4376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项目维护阶段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sz="15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C313B3DB-58DA-8E9F-6FA1-A034253AD17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51126" y="1380421"/>
            <a:ext cx="3410040" cy="19620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0"/>
              </a:rPr>
              <a:t>1.10.10</a:t>
            </a:r>
            <a:r>
              <a:rPr lang="zh-CN" altLang="en-US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0"/>
              </a:rPr>
              <a:t>～</a:t>
            </a:r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0"/>
              </a:rPr>
              <a:t>10.13</a:t>
            </a:r>
            <a:r>
              <a:rPr lang="zh-CN" altLang="en-US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0"/>
              </a:rPr>
              <a:t>概要设计</a:t>
            </a:r>
            <a:r>
              <a:rPr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pitchFamily="34" charset="-120"/>
              </a:rPr>
              <a:t>：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设计系统的整体架构，包括前后端模块、数据库设计、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接口。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10.14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～</a:t>
            </a:r>
            <a:r>
              <a:rPr lang="en-US" altLang="zh-CN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10.16</a:t>
            </a:r>
            <a:r>
              <a:rPr lang="zh-CN" altLang="en-US" sz="1050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详细设计</a:t>
            </a:r>
            <a:r>
              <a:rPr lang="en-US" altLang="zh-CN" sz="105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制定详细的功能模块设计方案，包括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原型图、数据库表结构、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10.17~10.20</a:t>
            </a:r>
            <a:r>
              <a:rPr lang="zh-CN" altLang="en-US" sz="105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设计评审</a:t>
            </a:r>
            <a:r>
              <a:rPr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团队对设计文档进行评审，确保设计方案合理且符合需求。</a:t>
            </a: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altLang="zh-CN" sz="105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sz="105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2EA2E3A3-9146-2D19-980E-7A1BC049016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762250" y="928018"/>
            <a:ext cx="3972513" cy="196977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10.21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10.30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前端开发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React.js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开发前端界面，确保</a:t>
            </a:r>
            <a:r>
              <a:rPr lang="e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布局符合设计要求。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10.31- 11.10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后端开发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Boot </a:t>
            </a:r>
            <a:r>
              <a:rPr lang="en" altLang="zh-CN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WebFlux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开发后端</a:t>
            </a:r>
            <a:r>
              <a:rPr lang="e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实现用户管理、书籍管理等主要功能。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11.11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11.15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数据库开发</a:t>
            </a:r>
            <a:r>
              <a:rPr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设计和搭建数据库，完成数据表结构和存储接口的实现。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11.16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11.18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前后端集成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集成前端和后端，与数据库进行对接，进行基本的功能测试，确保系统能够初步运行。</a:t>
            </a:r>
          </a:p>
        </p:txBody>
      </p:sp>
      <p:pic>
        <p:nvPicPr>
          <p:cNvPr id="26" name="Image 12" descr="preencoded.png">
            <a:extLst>
              <a:ext uri="{FF2B5EF4-FFF2-40B4-BE49-F238E27FC236}">
                <a16:creationId xmlns:a16="http://schemas.microsoft.com/office/drawing/2014/main" id="{1A6C90E9-31AA-D968-75EE-A941621E6B4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257836" y="1014638"/>
            <a:ext cx="2031797" cy="438912"/>
          </a:xfrm>
          <a:prstGeom prst="rect">
            <a:avLst/>
          </a:prstGeom>
        </p:spPr>
      </p:pic>
      <p:pic>
        <p:nvPicPr>
          <p:cNvPr id="27" name="Image 13" descr="preencoded.png">
            <a:extLst>
              <a:ext uri="{FF2B5EF4-FFF2-40B4-BE49-F238E27FC236}">
                <a16:creationId xmlns:a16="http://schemas.microsoft.com/office/drawing/2014/main" id="{8A53BD6F-CB19-0210-2B97-DAE2B4C025F6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3926680" y="1014126"/>
            <a:ext cx="544982" cy="438912"/>
          </a:xfrm>
          <a:prstGeom prst="rect">
            <a:avLst/>
          </a:prstGeom>
        </p:spPr>
      </p:pic>
      <p:pic>
        <p:nvPicPr>
          <p:cNvPr id="28" name="Image 14" descr="preencoded.png">
            <a:extLst>
              <a:ext uri="{FF2B5EF4-FFF2-40B4-BE49-F238E27FC236}">
                <a16:creationId xmlns:a16="http://schemas.microsoft.com/office/drawing/2014/main" id="{29F7F167-DF09-79CB-152D-75391E22BE5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1773926" y="1014382"/>
            <a:ext cx="438912" cy="438912"/>
          </a:xfrm>
          <a:prstGeom prst="rect">
            <a:avLst/>
          </a:prstGeom>
        </p:spPr>
      </p:pic>
      <p:sp>
        <p:nvSpPr>
          <p:cNvPr id="29" name="Text 12">
            <a:extLst>
              <a:ext uri="{FF2B5EF4-FFF2-40B4-BE49-F238E27FC236}">
                <a16:creationId xmlns:a16="http://schemas.microsoft.com/office/drawing/2014/main" id="{D1CF97BD-537A-CF4E-347C-4B56DBEA6BD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656153" y="1023526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pic>
        <p:nvPicPr>
          <p:cNvPr id="30" name="Image 15" descr="preencoded.png">
            <a:extLst>
              <a:ext uri="{FF2B5EF4-FFF2-40B4-BE49-F238E27FC236}">
                <a16:creationId xmlns:a16="http://schemas.microsoft.com/office/drawing/2014/main" id="{E58F64E9-7C27-78DE-CBA8-26AAAFAAA37D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301041" y="535157"/>
            <a:ext cx="2031797" cy="438912"/>
          </a:xfrm>
          <a:prstGeom prst="rect">
            <a:avLst/>
          </a:prstGeom>
        </p:spPr>
      </p:pic>
      <p:pic>
        <p:nvPicPr>
          <p:cNvPr id="31" name="Image 16" descr="preencoded.png">
            <a:extLst>
              <a:ext uri="{FF2B5EF4-FFF2-40B4-BE49-F238E27FC236}">
                <a16:creationId xmlns:a16="http://schemas.microsoft.com/office/drawing/2014/main" id="{47B4B6C0-3CE1-301F-05D5-A642BC50B8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/>
          <a:stretch>
            <a:fillRect/>
          </a:stretch>
        </p:blipFill>
        <p:spPr>
          <a:xfrm rot="-10800000">
            <a:off x="6927100" y="542409"/>
            <a:ext cx="544982" cy="438912"/>
          </a:xfrm>
          <a:prstGeom prst="rect">
            <a:avLst/>
          </a:prstGeom>
        </p:spPr>
      </p:pic>
      <p:pic>
        <p:nvPicPr>
          <p:cNvPr id="32" name="Image 17" descr="preencoded.png">
            <a:extLst>
              <a:ext uri="{FF2B5EF4-FFF2-40B4-BE49-F238E27FC236}">
                <a16:creationId xmlns:a16="http://schemas.microsoft.com/office/drawing/2014/main" id="{EE3B9DB6-B8DD-9951-D805-FB9906E3654D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801272" y="542409"/>
            <a:ext cx="438912" cy="438912"/>
          </a:xfrm>
          <a:prstGeom prst="rect">
            <a:avLst/>
          </a:prstGeom>
        </p:spPr>
      </p:pic>
      <p:sp>
        <p:nvSpPr>
          <p:cNvPr id="33" name="Text 13">
            <a:extLst>
              <a:ext uri="{FF2B5EF4-FFF2-40B4-BE49-F238E27FC236}">
                <a16:creationId xmlns:a16="http://schemas.microsoft.com/office/drawing/2014/main" id="{A7EABE76-C5C6-258A-A462-5C93AF0DDDF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72337" y="551553"/>
            <a:ext cx="674459" cy="420624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9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34" name="Text 14">
            <a:extLst>
              <a:ext uri="{FF2B5EF4-FFF2-40B4-BE49-F238E27FC236}">
                <a16:creationId xmlns:a16="http://schemas.microsoft.com/office/drawing/2014/main" id="{4FD0D452-7552-64E8-EA3D-4DAADC846C3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267865" y="996696"/>
            <a:ext cx="2087575" cy="4376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系统设计阶段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sz="1500" dirty="0"/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11C6EEF3-6568-0F92-741C-8B83A74AFA2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273153" y="494748"/>
            <a:ext cx="2087575" cy="4376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实现阶段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814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9750"/>
            <a:ext cx="9144000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42" y="2125369"/>
            <a:ext cx="182880" cy="182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19" y="2125369"/>
            <a:ext cx="182880" cy="18288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997" y="2125369"/>
            <a:ext cx="182880" cy="1828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35042" y="2389670"/>
            <a:ext cx="68659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7" name="Text 1"/>
          <p:cNvSpPr/>
          <p:nvPr/>
        </p:nvSpPr>
        <p:spPr>
          <a:xfrm>
            <a:off x="1119151" y="2389670"/>
            <a:ext cx="69056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平台功能设计</a:t>
            </a:r>
            <a:endParaRPr lang="en-US" sz="15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FkODRkZDhmNTI3MTczNzllN2E1YzgwYjZjOGZmN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9.3605511811023,&quot;left&quot;:35.272125984251964,&quot;top&quot;:68.30078740157481,&quot;width&quot;:649.4556692913386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1.00456692913386,&quot;left&quot;:42.30551181102362,&quot;top&quot;:76.09330708661417,&quot;width&quot;:635.3889763779528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1.00456692913386,&quot;left&quot;:42.30551181102362,&quot;top&quot;:76.09330708661417,&quot;width&quot;:635.388976377952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2.05,&quot;top&quot;:82.58401574803149,&quot;width&quot;:631.4340157480316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1.5748818897638,&quot;left&quot;:182.84866141732283,&quot;top&quot;:66.74141732283465,&quot;width&quot;:491.14039370078746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8.63818897637793,&quot;left&quot;:29.658818897637794,&quot;top&quot;:78.47999999999999,&quot;width&quot;:660.682283464567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8.3983464566929,&quot;left&quot;:30.622125984251944,&quot;top&quot;:68.30078740157481,&quot;width&quot;:659.3556692913386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3.08,&quot;left&quot;:46.98535433070866,&quot;top&quot;:82.58401574803149,&quot;width&quot;:626.498661417322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1176</Words>
  <Application>Microsoft Macintosh PowerPoint</Application>
  <PresentationFormat>全屏显示(16:9)</PresentationFormat>
  <Paragraphs>221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-webkit-standard</vt:lpstr>
      <vt:lpstr>DengXian</vt:lpstr>
      <vt:lpstr>Microsoft YaHei</vt:lpstr>
      <vt:lpstr>Microsoft YaHei</vt:lpstr>
      <vt:lpstr>PingFang SC</vt:lpstr>
      <vt:lpstr>Arial</vt:lpstr>
      <vt:lpstr>Calibri</vt:lpstr>
      <vt:lpstr>Cambria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</cp:lastModifiedBy>
  <cp:revision>8</cp:revision>
  <dcterms:created xsi:type="dcterms:W3CDTF">2024-10-05T07:01:00Z</dcterms:created>
  <dcterms:modified xsi:type="dcterms:W3CDTF">2024-10-11T09:11:49Z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46DA4C7E5C014DED96923940C36C696E_12</vt:lpwstr>
  </property>
  <property fmtid="{D5CDD505-2E9C-101B-9397-08002B2CF9AE}" pid="3" name="KSOProductBuildVer">
    <vt:lpwstr>2052-12.1.0.18276</vt:lpwstr>
  </property>
</Properties>
</file>