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3" r:id="rId5"/>
    <p:sldId id="293" r:id="rId6"/>
    <p:sldId id="294" r:id="rId7"/>
    <p:sldId id="297" r:id="rId8"/>
    <p:sldId id="295" r:id="rId9"/>
    <p:sldId id="296" r:id="rId10"/>
    <p:sldId id="299" r:id="rId11"/>
    <p:sldId id="300" r:id="rId12"/>
    <p:sldId id="289"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ardi, F.M. (Filippo Maria)" initials="LF(M" lastIdx="1" clrIdx="0">
    <p:extLst>
      <p:ext uri="{19B8F6BF-5375-455C-9EA6-DF929625EA0E}">
        <p15:presenceInfo xmlns:p15="http://schemas.microsoft.com/office/powerpoint/2012/main" userId="Libardi, F.M. (Filippo Mar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5F"/>
    <a:srgbClr val="20B5E5"/>
    <a:srgbClr val="228DAD"/>
    <a:srgbClr val="D14C00"/>
    <a:srgbClr val="21468C"/>
    <a:srgbClr val="001431"/>
    <a:srgbClr val="142F5C"/>
    <a:srgbClr val="149F2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02388-2299-4678-9130-2A667081964D}" v="5" dt="2021-01-13T12:00:25.847"/>
    <p1510:client id="{B00A3BF3-7A6D-4EFD-BA47-8238806C1751}" v="11" dt="2021-01-13T12:31:31.334"/>
    <p1510:client id="{C0AC8828-BF0F-44F7-8E4E-857310F19852}" v="83" dt="2021-01-13T13:42:16.857"/>
    <p1510:client id="{EABF1B7A-8CCD-442C-B6EC-7AD08B8C2327}" v="5" dt="2021-01-12T18:01:09.999"/>
  </p1510:revLst>
</p1510:revInfo>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bardi, F.M. (Filippo Maria)" userId="S::f.m.libardi@students.uu.nl::d79603e3-8ab3-442f-885a-9cc424ea5465" providerId="AD" clId="Web-{0DF02388-2299-4678-9130-2A667081964D}"/>
    <pc:docChg chg="modSld">
      <pc:chgData name="Libardi, F.M. (Filippo Maria)" userId="S::f.m.libardi@students.uu.nl::d79603e3-8ab3-442f-885a-9cc424ea5465" providerId="AD" clId="Web-{0DF02388-2299-4678-9130-2A667081964D}" dt="2021-01-13T12:00:25.847" v="4" actId="1076"/>
      <pc:docMkLst>
        <pc:docMk/>
      </pc:docMkLst>
      <pc:sldChg chg="delSp modSp">
        <pc:chgData name="Libardi, F.M. (Filippo Maria)" userId="S::f.m.libardi@students.uu.nl::d79603e3-8ab3-442f-885a-9cc424ea5465" providerId="AD" clId="Web-{0DF02388-2299-4678-9130-2A667081964D}" dt="2021-01-13T12:00:25.847" v="4" actId="1076"/>
        <pc:sldMkLst>
          <pc:docMk/>
          <pc:sldMk cId="2312311466" sldId="295"/>
        </pc:sldMkLst>
        <pc:spChg chg="del mod">
          <ac:chgData name="Libardi, F.M. (Filippo Maria)" userId="S::f.m.libardi@students.uu.nl::d79603e3-8ab3-442f-885a-9cc424ea5465" providerId="AD" clId="Web-{0DF02388-2299-4678-9130-2A667081964D}" dt="2021-01-13T11:59:36.862" v="1"/>
          <ac:spMkLst>
            <pc:docMk/>
            <pc:sldMk cId="2312311466" sldId="295"/>
            <ac:spMk id="11" creationId="{F55A6C4C-DBBE-44CB-AC7E-36F2A41D683C}"/>
          </ac:spMkLst>
        </pc:spChg>
        <pc:picChg chg="mod">
          <ac:chgData name="Libardi, F.M. (Filippo Maria)" userId="S::f.m.libardi@students.uu.nl::d79603e3-8ab3-442f-885a-9cc424ea5465" providerId="AD" clId="Web-{0DF02388-2299-4678-9130-2A667081964D}" dt="2021-01-13T12:00:25.847" v="4" actId="1076"/>
          <ac:picMkLst>
            <pc:docMk/>
            <pc:sldMk cId="2312311466" sldId="295"/>
            <ac:picMk id="2050" creationId="{3D075D37-309E-4839-9A1F-AFD7D5717EE9}"/>
          </ac:picMkLst>
        </pc:picChg>
      </pc:sldChg>
    </pc:docChg>
  </pc:docChgLst>
  <pc:docChgLst>
    <pc:chgData name="Libardi, F.M. (Filippo Maria)" userId="d79603e3-8ab3-442f-885a-9cc424ea5465" providerId="ADAL" clId="{EABF1B7A-8CCD-442C-B6EC-7AD08B8C2327}"/>
    <pc:docChg chg="undo custSel addSld delSld modSld">
      <pc:chgData name="Libardi, F.M. (Filippo Maria)" userId="d79603e3-8ab3-442f-885a-9cc424ea5465" providerId="ADAL" clId="{EABF1B7A-8CCD-442C-B6EC-7AD08B8C2327}" dt="2021-01-12T18:02:16.858" v="12" actId="207"/>
      <pc:docMkLst>
        <pc:docMk/>
      </pc:docMkLst>
      <pc:sldChg chg="modSp mod">
        <pc:chgData name="Libardi, F.M. (Filippo Maria)" userId="d79603e3-8ab3-442f-885a-9cc424ea5465" providerId="ADAL" clId="{EABF1B7A-8CCD-442C-B6EC-7AD08B8C2327}" dt="2021-01-12T18:01:41.517" v="8" actId="207"/>
        <pc:sldMkLst>
          <pc:docMk/>
          <pc:sldMk cId="2358004877" sldId="293"/>
        </pc:sldMkLst>
        <pc:spChg chg="mod">
          <ac:chgData name="Libardi, F.M. (Filippo Maria)" userId="d79603e3-8ab3-442f-885a-9cc424ea5465" providerId="ADAL" clId="{EABF1B7A-8CCD-442C-B6EC-7AD08B8C2327}" dt="2021-01-12T18:01:41.517" v="8" actId="207"/>
          <ac:spMkLst>
            <pc:docMk/>
            <pc:sldMk cId="2358004877" sldId="293"/>
            <ac:spMk id="2" creationId="{84AFA227-E0A0-4174-AD44-62A1189E3F0B}"/>
          </ac:spMkLst>
        </pc:spChg>
      </pc:sldChg>
      <pc:sldChg chg="addSp modSp">
        <pc:chgData name="Libardi, F.M. (Filippo Maria)" userId="d79603e3-8ab3-442f-885a-9cc424ea5465" providerId="ADAL" clId="{EABF1B7A-8CCD-442C-B6EC-7AD08B8C2327}" dt="2021-01-12T18:01:09.998" v="7" actId="1076"/>
        <pc:sldMkLst>
          <pc:docMk/>
          <pc:sldMk cId="2312311466" sldId="295"/>
        </pc:sldMkLst>
        <pc:picChg chg="add mod">
          <ac:chgData name="Libardi, F.M. (Filippo Maria)" userId="d79603e3-8ab3-442f-885a-9cc424ea5465" providerId="ADAL" clId="{EABF1B7A-8CCD-442C-B6EC-7AD08B8C2327}" dt="2021-01-12T18:01:09.998" v="7" actId="1076"/>
          <ac:picMkLst>
            <pc:docMk/>
            <pc:sldMk cId="2312311466" sldId="295"/>
            <ac:picMk id="2050" creationId="{3D075D37-309E-4839-9A1F-AFD7D5717EE9}"/>
          </ac:picMkLst>
        </pc:picChg>
      </pc:sldChg>
      <pc:sldChg chg="del">
        <pc:chgData name="Libardi, F.M. (Filippo Maria)" userId="d79603e3-8ab3-442f-885a-9cc424ea5465" providerId="ADAL" clId="{EABF1B7A-8CCD-442C-B6EC-7AD08B8C2327}" dt="2021-01-12T18:00:06.653" v="0" actId="47"/>
        <pc:sldMkLst>
          <pc:docMk/>
          <pc:sldMk cId="2405722634" sldId="298"/>
        </pc:sldMkLst>
      </pc:sldChg>
      <pc:sldChg chg="modSp mod">
        <pc:chgData name="Libardi, F.M. (Filippo Maria)" userId="d79603e3-8ab3-442f-885a-9cc424ea5465" providerId="ADAL" clId="{EABF1B7A-8CCD-442C-B6EC-7AD08B8C2327}" dt="2021-01-12T18:01:57.337" v="9" actId="207"/>
        <pc:sldMkLst>
          <pc:docMk/>
          <pc:sldMk cId="1357690790" sldId="299"/>
        </pc:sldMkLst>
        <pc:spChg chg="mod">
          <ac:chgData name="Libardi, F.M. (Filippo Maria)" userId="d79603e3-8ab3-442f-885a-9cc424ea5465" providerId="ADAL" clId="{EABF1B7A-8CCD-442C-B6EC-7AD08B8C2327}" dt="2021-01-12T18:01:57.337" v="9" actId="207"/>
          <ac:spMkLst>
            <pc:docMk/>
            <pc:sldMk cId="1357690790" sldId="299"/>
            <ac:spMk id="28" creationId="{2DA6BFB8-00B5-4F45-9F05-F432C995A56B}"/>
          </ac:spMkLst>
        </pc:spChg>
      </pc:sldChg>
      <pc:sldChg chg="modSp add del mod">
        <pc:chgData name="Libardi, F.M. (Filippo Maria)" userId="d79603e3-8ab3-442f-885a-9cc424ea5465" providerId="ADAL" clId="{EABF1B7A-8CCD-442C-B6EC-7AD08B8C2327}" dt="2021-01-12T18:02:16.858" v="12" actId="207"/>
        <pc:sldMkLst>
          <pc:docMk/>
          <pc:sldMk cId="1350999968" sldId="300"/>
        </pc:sldMkLst>
        <pc:spChg chg="mod">
          <ac:chgData name="Libardi, F.M. (Filippo Maria)" userId="d79603e3-8ab3-442f-885a-9cc424ea5465" providerId="ADAL" clId="{EABF1B7A-8CCD-442C-B6EC-7AD08B8C2327}" dt="2021-01-12T18:02:12.003" v="11" actId="207"/>
          <ac:spMkLst>
            <pc:docMk/>
            <pc:sldMk cId="1350999968" sldId="300"/>
            <ac:spMk id="22" creationId="{A04D9D5E-C8F6-4554-85B1-DC9412517E7F}"/>
          </ac:spMkLst>
        </pc:spChg>
        <pc:spChg chg="mod">
          <ac:chgData name="Libardi, F.M. (Filippo Maria)" userId="d79603e3-8ab3-442f-885a-9cc424ea5465" providerId="ADAL" clId="{EABF1B7A-8CCD-442C-B6EC-7AD08B8C2327}" dt="2021-01-12T18:02:08.876" v="10" actId="207"/>
          <ac:spMkLst>
            <pc:docMk/>
            <pc:sldMk cId="1350999968" sldId="300"/>
            <ac:spMk id="30" creationId="{2306E797-8634-4F6A-9DE4-149FE86E1AE4}"/>
          </ac:spMkLst>
        </pc:spChg>
        <pc:spChg chg="mod">
          <ac:chgData name="Libardi, F.M. (Filippo Maria)" userId="d79603e3-8ab3-442f-885a-9cc424ea5465" providerId="ADAL" clId="{EABF1B7A-8CCD-442C-B6EC-7AD08B8C2327}" dt="2021-01-12T18:02:16.858" v="12" actId="207"/>
          <ac:spMkLst>
            <pc:docMk/>
            <pc:sldMk cId="1350999968" sldId="300"/>
            <ac:spMk id="38" creationId="{DF83EB26-3A6C-4E03-A9DE-52AFF77154AA}"/>
          </ac:spMkLst>
        </pc:spChg>
      </pc:sldChg>
    </pc:docChg>
  </pc:docChgLst>
  <pc:docChgLst>
    <pc:chgData name="Libardi, F.M. (Filippo Maria)" userId="S::f.m.libardi@students.uu.nl::d79603e3-8ab3-442f-885a-9cc424ea5465" providerId="AD" clId="Web-{C0AC8828-BF0F-44F7-8E4E-857310F19852}"/>
    <pc:docChg chg="modSld">
      <pc:chgData name="Libardi, F.M. (Filippo Maria)" userId="S::f.m.libardi@students.uu.nl::d79603e3-8ab3-442f-885a-9cc424ea5465" providerId="AD" clId="Web-{C0AC8828-BF0F-44F7-8E4E-857310F19852}" dt="2021-01-13T13:42:16.857" v="46" actId="1076"/>
      <pc:docMkLst>
        <pc:docMk/>
      </pc:docMkLst>
      <pc:sldChg chg="modSp">
        <pc:chgData name="Libardi, F.M. (Filippo Maria)" userId="S::f.m.libardi@students.uu.nl::d79603e3-8ab3-442f-885a-9cc424ea5465" providerId="AD" clId="Web-{C0AC8828-BF0F-44F7-8E4E-857310F19852}" dt="2021-01-13T13:06:28.777" v="29" actId="20577"/>
        <pc:sldMkLst>
          <pc:docMk/>
          <pc:sldMk cId="2358004877" sldId="293"/>
        </pc:sldMkLst>
        <pc:spChg chg="mod">
          <ac:chgData name="Libardi, F.M. (Filippo Maria)" userId="S::f.m.libardi@students.uu.nl::d79603e3-8ab3-442f-885a-9cc424ea5465" providerId="AD" clId="Web-{C0AC8828-BF0F-44F7-8E4E-857310F19852}" dt="2021-01-13T13:06:28.777" v="29" actId="20577"/>
          <ac:spMkLst>
            <pc:docMk/>
            <pc:sldMk cId="2358004877" sldId="293"/>
            <ac:spMk id="2" creationId="{84AFA227-E0A0-4174-AD44-62A1189E3F0B}"/>
          </ac:spMkLst>
        </pc:spChg>
      </pc:sldChg>
      <pc:sldChg chg="modSp modNotes">
        <pc:chgData name="Libardi, F.M. (Filippo Maria)" userId="S::f.m.libardi@students.uu.nl::d79603e3-8ab3-442f-885a-9cc424ea5465" providerId="AD" clId="Web-{C0AC8828-BF0F-44F7-8E4E-857310F19852}" dt="2021-01-13T13:27:36.334" v="33" actId="20577"/>
        <pc:sldMkLst>
          <pc:docMk/>
          <pc:sldMk cId="2406653611" sldId="294"/>
        </pc:sldMkLst>
        <pc:spChg chg="mod">
          <ac:chgData name="Libardi, F.M. (Filippo Maria)" userId="S::f.m.libardi@students.uu.nl::d79603e3-8ab3-442f-885a-9cc424ea5465" providerId="AD" clId="Web-{C0AC8828-BF0F-44F7-8E4E-857310F19852}" dt="2021-01-13T13:27:36.334" v="33" actId="20577"/>
          <ac:spMkLst>
            <pc:docMk/>
            <pc:sldMk cId="2406653611" sldId="294"/>
            <ac:spMk id="6" creationId="{2E6D2717-42F2-417B-A62E-C798C4F2D7C4}"/>
          </ac:spMkLst>
        </pc:spChg>
      </pc:sldChg>
      <pc:sldChg chg="modSp">
        <pc:chgData name="Libardi, F.M. (Filippo Maria)" userId="S::f.m.libardi@students.uu.nl::d79603e3-8ab3-442f-885a-9cc424ea5465" providerId="AD" clId="Web-{C0AC8828-BF0F-44F7-8E4E-857310F19852}" dt="2021-01-13T13:42:16.857" v="46" actId="1076"/>
        <pc:sldMkLst>
          <pc:docMk/>
          <pc:sldMk cId="2312311466" sldId="295"/>
        </pc:sldMkLst>
        <pc:picChg chg="mod">
          <ac:chgData name="Libardi, F.M. (Filippo Maria)" userId="S::f.m.libardi@students.uu.nl::d79603e3-8ab3-442f-885a-9cc424ea5465" providerId="AD" clId="Web-{C0AC8828-BF0F-44F7-8E4E-857310F19852}" dt="2021-01-13T13:42:16.857" v="46" actId="1076"/>
          <ac:picMkLst>
            <pc:docMk/>
            <pc:sldMk cId="2312311466" sldId="295"/>
            <ac:picMk id="2050" creationId="{3D075D37-309E-4839-9A1F-AFD7D5717EE9}"/>
          </ac:picMkLst>
        </pc:picChg>
      </pc:sldChg>
      <pc:sldChg chg="modSp">
        <pc:chgData name="Libardi, F.M. (Filippo Maria)" userId="S::f.m.libardi@students.uu.nl::d79603e3-8ab3-442f-885a-9cc424ea5465" providerId="AD" clId="Web-{C0AC8828-BF0F-44F7-8E4E-857310F19852}" dt="2021-01-13T13:28:52.069" v="44" actId="20577"/>
        <pc:sldMkLst>
          <pc:docMk/>
          <pc:sldMk cId="1357690790" sldId="299"/>
        </pc:sldMkLst>
        <pc:spChg chg="mod">
          <ac:chgData name="Libardi, F.M. (Filippo Maria)" userId="S::f.m.libardi@students.uu.nl::d79603e3-8ab3-442f-885a-9cc424ea5465" providerId="AD" clId="Web-{C0AC8828-BF0F-44F7-8E4E-857310F19852}" dt="2021-01-13T13:28:52.069" v="44" actId="20577"/>
          <ac:spMkLst>
            <pc:docMk/>
            <pc:sldMk cId="1357690790" sldId="299"/>
            <ac:spMk id="28" creationId="{2DA6BFB8-00B5-4F45-9F05-F432C995A56B}"/>
          </ac:spMkLst>
        </pc:spChg>
      </pc:sldChg>
    </pc:docChg>
  </pc:docChgLst>
  <pc:docChgLst>
    <pc:chgData name="Mättas, O. (Otto)" userId="S::o.mattas@students.uu.nl::f944b869-84fe-4915-ac0f-2070e720f33b" providerId="AD" clId="Web-{B00A3BF3-7A6D-4EFD-BA47-8238806C1751}"/>
    <pc:docChg chg="modSld sldOrd">
      <pc:chgData name="Mättas, O. (Otto)" userId="S::o.mattas@students.uu.nl::f944b869-84fe-4915-ac0f-2070e720f33b" providerId="AD" clId="Web-{B00A3BF3-7A6D-4EFD-BA47-8238806C1751}" dt="2021-01-13T12:31:07.285" v="4" actId="20577"/>
      <pc:docMkLst>
        <pc:docMk/>
      </pc:docMkLst>
      <pc:sldChg chg="modSp ord">
        <pc:chgData name="Mättas, O. (Otto)" userId="S::o.mattas@students.uu.nl::f944b869-84fe-4915-ac0f-2070e720f33b" providerId="AD" clId="Web-{B00A3BF3-7A6D-4EFD-BA47-8238806C1751}" dt="2021-01-13T12:24:42.328" v="1" actId="20577"/>
        <pc:sldMkLst>
          <pc:docMk/>
          <pc:sldMk cId="2586600255" sldId="297"/>
        </pc:sldMkLst>
        <pc:spChg chg="mod">
          <ac:chgData name="Mättas, O. (Otto)" userId="S::o.mattas@students.uu.nl::f944b869-84fe-4915-ac0f-2070e720f33b" providerId="AD" clId="Web-{B00A3BF3-7A6D-4EFD-BA47-8238806C1751}" dt="2021-01-13T12:24:42.328" v="1" actId="20577"/>
          <ac:spMkLst>
            <pc:docMk/>
            <pc:sldMk cId="2586600255" sldId="297"/>
            <ac:spMk id="2" creationId="{A9EDB9AB-1403-452E-A2C9-C0BD0E338D65}"/>
          </ac:spMkLst>
        </pc:spChg>
      </pc:sldChg>
      <pc:sldChg chg="modSp">
        <pc:chgData name="Mättas, O. (Otto)" userId="S::o.mattas@students.uu.nl::f944b869-84fe-4915-ac0f-2070e720f33b" providerId="AD" clId="Web-{B00A3BF3-7A6D-4EFD-BA47-8238806C1751}" dt="2021-01-13T12:31:07.285" v="4" actId="20577"/>
        <pc:sldMkLst>
          <pc:docMk/>
          <pc:sldMk cId="1357690790" sldId="299"/>
        </pc:sldMkLst>
        <pc:spChg chg="mod">
          <ac:chgData name="Mättas, O. (Otto)" userId="S::o.mattas@students.uu.nl::f944b869-84fe-4915-ac0f-2070e720f33b" providerId="AD" clId="Web-{B00A3BF3-7A6D-4EFD-BA47-8238806C1751}" dt="2021-01-13T12:31:07.285" v="4" actId="20577"/>
          <ac:spMkLst>
            <pc:docMk/>
            <pc:sldMk cId="1357690790" sldId="299"/>
            <ac:spMk id="27" creationId="{B4986552-C9DA-44AF-A768-CB04F58657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1/13/2021</a:t>
            </a:fld>
            <a:endParaRPr lang="en-US"/>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1/13/2021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all. I am Otto and together with Filippo, we are going to make you see the world in a new way.</a:t>
            </a:r>
            <a:endParaRPr lang="en-US"/>
          </a:p>
          <a:p>
            <a:r>
              <a:rPr lang="en-US">
                <a:cs typeface="Calibri"/>
              </a:rPr>
              <a:t>Well, hopefully a little more clearly at least.</a:t>
            </a:r>
            <a:endParaRPr lang="en-US"/>
          </a:p>
          <a:p>
            <a:r>
              <a:rPr lang="en-US">
                <a:cs typeface="Calibri"/>
              </a:rPr>
              <a:t>So, we are working on a tool to </a:t>
            </a:r>
            <a:r>
              <a:rPr lang="en-US" err="1">
                <a:cs typeface="Calibri"/>
              </a:rPr>
              <a:t>visualise</a:t>
            </a:r>
            <a:r>
              <a:rPr lang="en-US">
                <a:cs typeface="Calibri"/>
              </a:rPr>
              <a:t> language biases over time using Reddit comment data.</a:t>
            </a:r>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a:p>
        </p:txBody>
      </p:sp>
    </p:spTree>
    <p:extLst>
      <p:ext uri="{BB962C8B-B14F-4D97-AF65-F5344CB8AC3E}">
        <p14:creationId xmlns:p14="http://schemas.microsoft.com/office/powerpoint/2010/main" val="266126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method presented is very recent, it uses an Word2Vec model that transforms words in embeddings (vectors) by training on a corpus/</a:t>
            </a:r>
          </a:p>
          <a:p>
            <a:r>
              <a:rPr lang="en-US"/>
              <a:t>The authors took the plain </a:t>
            </a:r>
            <a:r>
              <a:rPr lang="en-US" err="1"/>
              <a:t>nlp</a:t>
            </a:r>
            <a:r>
              <a:rPr lang="en-US"/>
              <a:t> model and applied it to compute biased words: given word A,B,C. Word B is more biased</a:t>
            </a:r>
            <a:endParaRPr lang="en-US">
              <a:cs typeface="Calibri"/>
            </a:endParaRPr>
          </a:p>
          <a:p>
            <a:r>
              <a:rPr lang="en-US"/>
              <a:t>towards A if the cosine distance is smaller between embedding A and B rather than B and C.</a:t>
            </a:r>
            <a:endParaRPr lang="en-US">
              <a:cs typeface="Calibri"/>
            </a:endParaRPr>
          </a:p>
          <a:p>
            <a:r>
              <a:rPr lang="en-US"/>
              <a:t>The method returns a list of most biased words towards a list of concept.</a:t>
            </a:r>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noProof="0" smtClean="0"/>
              <a:t>3</a:t>
            </a:fld>
            <a:endParaRPr lang="en-US" noProof="0"/>
          </a:p>
        </p:txBody>
      </p:sp>
    </p:spTree>
    <p:extLst>
      <p:ext uri="{BB962C8B-B14F-4D97-AF65-F5344CB8AC3E}">
        <p14:creationId xmlns:p14="http://schemas.microsoft.com/office/powerpoint/2010/main" val="40863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9</a:t>
            </a:fld>
            <a:endParaRPr lang="en-US"/>
          </a:p>
        </p:txBody>
      </p:sp>
    </p:spTree>
    <p:extLst>
      <p:ext uri="{BB962C8B-B14F-4D97-AF65-F5344CB8AC3E}">
        <p14:creationId xmlns:p14="http://schemas.microsoft.com/office/powerpoint/2010/main" val="272589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2</a:t>
            </a:r>
          </a:p>
          <a:p>
            <a:r>
              <a:rPr lang="en-US" noProof="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1</a:t>
            </a:r>
          </a:p>
          <a:p>
            <a:r>
              <a:rPr lang="en-US" noProof="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3</a:t>
            </a:r>
          </a:p>
          <a:p>
            <a:r>
              <a:rPr lang="en-US" noProof="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4</a:t>
            </a:r>
          </a:p>
          <a:p>
            <a:r>
              <a:rPr lang="en-US" noProof="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5</a:t>
            </a:r>
          </a:p>
          <a:p>
            <a:r>
              <a:rPr lang="en-US" noProof="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6</a:t>
            </a:r>
          </a:p>
          <a:p>
            <a:r>
              <a:rPr lang="en-US" noProof="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a:t>Click icon to add chart</a:t>
            </a:r>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1/13/2021</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a:t>Click to edit Master title style</a:t>
            </a:r>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1/13/2021</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1/13/2021</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1/13/2021</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1/13/2021</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1/13/2021</a:t>
            </a:fld>
            <a:endParaRPr lang="en-US" noProof="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1/13/2021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a:t>Click icon to add picture</a:t>
            </a:r>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1/13/2021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1/13/2021</a:t>
            </a:fld>
            <a:endParaRPr lang="en-US" noProof="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BD0-74CC-4C57-83FF-66D9D1584C1D}"/>
              </a:ext>
            </a:extLst>
          </p:cNvPr>
          <p:cNvSpPr>
            <a:spLocks noGrp="1"/>
          </p:cNvSpPr>
          <p:nvPr>
            <p:ph type="title"/>
          </p:nvPr>
        </p:nvSpPr>
        <p:spPr>
          <a:xfrm>
            <a:off x="74428" y="4582633"/>
            <a:ext cx="12117572" cy="1052623"/>
          </a:xfrm>
        </p:spPr>
        <p:txBody>
          <a:bodyPr>
            <a:normAutofit/>
          </a:bodyPr>
          <a:lstStyle/>
          <a:p>
            <a:r>
              <a:rPr lang="en-GB" sz="3600" b="1" i="0">
                <a:solidFill>
                  <a:schemeClr val="bg2"/>
                </a:solidFill>
                <a:effectLst/>
                <a:cs typeface="Calibri"/>
              </a:rPr>
              <a:t>A tool to visualize language biases over time using Reddit </a:t>
            </a:r>
            <a:r>
              <a:rPr lang="en-GB">
                <a:solidFill>
                  <a:schemeClr val="bg2"/>
                </a:solidFill>
                <a:cs typeface="Calibri"/>
              </a:rPr>
              <a:t>comment</a:t>
            </a:r>
            <a:r>
              <a:rPr lang="en-GB" sz="3600" b="1" i="0">
                <a:solidFill>
                  <a:schemeClr val="bg2"/>
                </a:solidFill>
                <a:effectLst/>
                <a:cs typeface="Calibri"/>
              </a:rPr>
              <a:t> data.</a:t>
            </a:r>
            <a:endParaRPr lang="en-US">
              <a:solidFill>
                <a:schemeClr val="bg2"/>
              </a:solidFill>
              <a:cs typeface="Calibri"/>
            </a:endParaRPr>
          </a:p>
        </p:txBody>
      </p:sp>
      <p:sp>
        <p:nvSpPr>
          <p:cNvPr id="11" name="TextBox 10">
            <a:extLst>
              <a:ext uri="{FF2B5EF4-FFF2-40B4-BE49-F238E27FC236}">
                <a16:creationId xmlns:a16="http://schemas.microsoft.com/office/drawing/2014/main" id="{49401156-37BA-4B0B-9980-4CC24495F71A}"/>
              </a:ext>
            </a:extLst>
          </p:cNvPr>
          <p:cNvSpPr txBox="1"/>
          <p:nvPr/>
        </p:nvSpPr>
        <p:spPr>
          <a:xfrm>
            <a:off x="4303932" y="6488668"/>
            <a:ext cx="3236805" cy="369332"/>
          </a:xfrm>
          <a:prstGeom prst="rect">
            <a:avLst/>
          </a:prstGeom>
          <a:noFill/>
        </p:spPr>
        <p:txBody>
          <a:bodyPr wrap="square">
            <a:spAutoFit/>
          </a:bodyPr>
          <a:lstStyle/>
          <a:p>
            <a:r>
              <a:rPr lang="en-US" sz="1800">
                <a:solidFill>
                  <a:schemeClr val="bg1"/>
                </a:solidFill>
              </a:rPr>
              <a:t>Filippo M. Libardi &amp; Otto </a:t>
            </a:r>
            <a:r>
              <a:rPr lang="en-US" sz="1800" err="1">
                <a:solidFill>
                  <a:schemeClr val="bg1"/>
                </a:solidFill>
              </a:rPr>
              <a:t>Mättas</a:t>
            </a:r>
            <a:endParaRPr lang="ru-RU" sz="1800">
              <a:solidFill>
                <a:schemeClr val="bg1"/>
              </a:solidFill>
            </a:endParaRPr>
          </a:p>
        </p:txBody>
      </p:sp>
      <p:pic>
        <p:nvPicPr>
          <p:cNvPr id="3074" name="Picture 2" descr="Confirmation Bias Icons - Download Free Vector Icons | Noun Project">
            <a:extLst>
              <a:ext uri="{FF2B5EF4-FFF2-40B4-BE49-F238E27FC236}">
                <a16:creationId xmlns:a16="http://schemas.microsoft.com/office/drawing/2014/main" id="{0BCB18D4-63FF-45B2-BF7E-060599E42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020" y="1073888"/>
            <a:ext cx="2495018" cy="245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54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EE24D46-42E8-4AED-85C2-D5C6BD807A0D}"/>
              </a:ext>
            </a:extLst>
          </p:cNvPr>
          <p:cNvSpPr>
            <a:spLocks noGrp="1"/>
          </p:cNvSpPr>
          <p:nvPr>
            <p:ph type="title"/>
          </p:nvPr>
        </p:nvSpPr>
        <p:spPr>
          <a:xfrm>
            <a:off x="838199" y="805472"/>
            <a:ext cx="10512425" cy="552848"/>
          </a:xfrm>
        </p:spPr>
        <p:txBody>
          <a:bodyPr>
            <a:normAutofit/>
          </a:bodyPr>
          <a:lstStyle/>
          <a:p>
            <a:r>
              <a:rPr lang="en-US" sz="3200"/>
              <a:t>Recap of our research</a:t>
            </a:r>
          </a:p>
        </p:txBody>
      </p:sp>
      <p:sp>
        <p:nvSpPr>
          <p:cNvPr id="6" name="Slide Number Placeholder 5">
            <a:extLst>
              <a:ext uri="{FF2B5EF4-FFF2-40B4-BE49-F238E27FC236}">
                <a16:creationId xmlns:a16="http://schemas.microsoft.com/office/drawing/2014/main" id="{A6AA9736-6ADB-4A63-922B-ED13BD16C519}"/>
              </a:ext>
            </a:extLst>
          </p:cNvPr>
          <p:cNvSpPr>
            <a:spLocks noGrp="1"/>
          </p:cNvSpPr>
          <p:nvPr>
            <p:ph type="sldNum" sz="quarter" idx="12"/>
          </p:nvPr>
        </p:nvSpPr>
        <p:spPr>
          <a:xfrm>
            <a:off x="838200" y="6155851"/>
            <a:ext cx="457200" cy="184317"/>
          </a:xfrm>
        </p:spPr>
        <p:txBody>
          <a:bodyPr anchor="b">
            <a:normAutofit/>
          </a:bodyPr>
          <a:lstStyle/>
          <a:p>
            <a:pPr>
              <a:spcAft>
                <a:spcPts val="600"/>
              </a:spcAft>
            </a:pPr>
            <a:fld id="{4950F5D8-22E1-4015-8661-E5B1FD28C2DE}" type="slidenum">
              <a:rPr lang="en-US" noProof="0" smtClean="0"/>
              <a:pPr>
                <a:spcAft>
                  <a:spcPts val="600"/>
                </a:spcAft>
              </a:pPr>
              <a:t>2</a:t>
            </a:fld>
            <a:endParaRPr lang="en-US" noProof="0"/>
          </a:p>
        </p:txBody>
      </p:sp>
      <p:pic>
        <p:nvPicPr>
          <p:cNvPr id="8" name="Picture 8" descr="A picture containing text&#10;&#10;Description automatically generated">
            <a:extLst>
              <a:ext uri="{FF2B5EF4-FFF2-40B4-BE49-F238E27FC236}">
                <a16:creationId xmlns:a16="http://schemas.microsoft.com/office/drawing/2014/main" id="{D32EDBE6-3458-4A42-A98C-2D00D5F575B4}"/>
              </a:ext>
            </a:extLst>
          </p:cNvPr>
          <p:cNvPicPr>
            <a:picLocks noGrp="1" noChangeAspect="1"/>
          </p:cNvPicPr>
          <p:nvPr>
            <p:ph idx="1"/>
          </p:nvPr>
        </p:nvPicPr>
        <p:blipFill rotWithShape="1">
          <a:blip r:embed="rId2"/>
          <a:srcRect l="1552" r="-2" b="-2"/>
          <a:stretch/>
        </p:blipFill>
        <p:spPr>
          <a:xfrm>
            <a:off x="6341180" y="2883680"/>
            <a:ext cx="5009444" cy="1717340"/>
          </a:xfrm>
          <a:noFill/>
        </p:spPr>
      </p:pic>
      <p:sp>
        <p:nvSpPr>
          <p:cNvPr id="2" name="TextBox 1">
            <a:extLst>
              <a:ext uri="{FF2B5EF4-FFF2-40B4-BE49-F238E27FC236}">
                <a16:creationId xmlns:a16="http://schemas.microsoft.com/office/drawing/2014/main" id="{84AFA227-E0A0-4174-AD44-62A1189E3F0B}"/>
              </a:ext>
            </a:extLst>
          </p:cNvPr>
          <p:cNvSpPr txBox="1"/>
          <p:nvPr/>
        </p:nvSpPr>
        <p:spPr>
          <a:xfrm>
            <a:off x="677333" y="2449689"/>
            <a:ext cx="3996267" cy="286232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2000">
                <a:solidFill>
                  <a:schemeClr val="tx2"/>
                </a:solidFill>
              </a:rPr>
              <a:t>We identify language bias trough previous research methodology.</a:t>
            </a:r>
          </a:p>
          <a:p>
            <a:pPr marL="285750" indent="-285750">
              <a:buFont typeface="Arial" panose="020B0604020202020204" pitchFamily="34" charset="0"/>
              <a:buChar char="•"/>
            </a:pPr>
            <a:endParaRPr lang="en-GB" sz="2000">
              <a:solidFill>
                <a:schemeClr val="tx2"/>
              </a:solidFill>
            </a:endParaRPr>
          </a:p>
          <a:p>
            <a:pPr marL="285750" indent="-285750">
              <a:buFont typeface="Arial" panose="020B0604020202020204" pitchFamily="34" charset="0"/>
              <a:buChar char="•"/>
            </a:pPr>
            <a:r>
              <a:rPr lang="en-GB" sz="2000">
                <a:solidFill>
                  <a:schemeClr val="tx2"/>
                </a:solidFill>
              </a:rPr>
              <a:t>We use Reddit comments data to train the model provided.</a:t>
            </a:r>
            <a:br>
              <a:rPr lang="en-GB" sz="2000"/>
            </a:br>
            <a:endParaRPr lang="en-GB" sz="2000">
              <a:solidFill>
                <a:schemeClr val="tx2"/>
              </a:solidFill>
            </a:endParaRPr>
          </a:p>
          <a:p>
            <a:pPr marL="285750" indent="-285750">
              <a:buFont typeface="Arial" panose="020B0604020202020204" pitchFamily="34" charset="0"/>
              <a:buChar char="•"/>
            </a:pPr>
            <a:r>
              <a:rPr lang="en-GB" sz="2000">
                <a:solidFill>
                  <a:schemeClr val="tx2"/>
                </a:solidFill>
              </a:rPr>
              <a:t>Display the frequency of biased terms throughout a time period. </a:t>
            </a:r>
            <a:br>
              <a:rPr lang="en-GB" sz="2000"/>
            </a:br>
            <a:endParaRPr lang="en-GB" sz="2000">
              <a:solidFill>
                <a:schemeClr val="tx2"/>
              </a:solidFill>
            </a:endParaRPr>
          </a:p>
        </p:txBody>
      </p:sp>
    </p:spTree>
    <p:extLst>
      <p:ext uri="{BB962C8B-B14F-4D97-AF65-F5344CB8AC3E}">
        <p14:creationId xmlns:p14="http://schemas.microsoft.com/office/powerpoint/2010/main" val="235800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4C92DE-08C0-45C5-8127-D92987005E0F}"/>
              </a:ext>
            </a:extLst>
          </p:cNvPr>
          <p:cNvSpPr>
            <a:spLocks noGrp="1"/>
          </p:cNvSpPr>
          <p:nvPr>
            <p:ph type="sldNum" sz="quarter" idx="12"/>
          </p:nvPr>
        </p:nvSpPr>
        <p:spPr>
          <a:xfrm>
            <a:off x="838200" y="6155851"/>
            <a:ext cx="457200" cy="184317"/>
          </a:xfrm>
        </p:spPr>
        <p:txBody>
          <a:bodyPr anchor="b">
            <a:normAutofit/>
          </a:bodyPr>
          <a:lstStyle/>
          <a:p>
            <a:pPr>
              <a:spcAft>
                <a:spcPts val="600"/>
              </a:spcAft>
            </a:pPr>
            <a:fld id="{4950F5D8-22E1-4015-8661-E5B1FD28C2DE}" type="slidenum">
              <a:rPr lang="en-US" noProof="0" smtClean="0"/>
              <a:pPr>
                <a:spcAft>
                  <a:spcPts val="600"/>
                </a:spcAft>
              </a:pPr>
              <a:t>3</a:t>
            </a:fld>
            <a:endParaRPr lang="en-US" noProof="0"/>
          </a:p>
        </p:txBody>
      </p:sp>
      <p:sp>
        <p:nvSpPr>
          <p:cNvPr id="5" name="Title 4">
            <a:extLst>
              <a:ext uri="{FF2B5EF4-FFF2-40B4-BE49-F238E27FC236}">
                <a16:creationId xmlns:a16="http://schemas.microsoft.com/office/drawing/2014/main" id="{D389F80F-9F6A-4146-BB91-1DFA7CC269BE}"/>
              </a:ext>
            </a:extLst>
          </p:cNvPr>
          <p:cNvSpPr>
            <a:spLocks noGrp="1"/>
          </p:cNvSpPr>
          <p:nvPr>
            <p:ph type="title"/>
          </p:nvPr>
        </p:nvSpPr>
        <p:spPr>
          <a:xfrm>
            <a:off x="839788" y="457200"/>
            <a:ext cx="3932237" cy="531812"/>
          </a:xfrm>
        </p:spPr>
        <p:txBody>
          <a:bodyPr anchor="b">
            <a:noAutofit/>
          </a:bodyPr>
          <a:lstStyle/>
          <a:p>
            <a:r>
              <a:rPr lang="en-GB"/>
              <a:t>Related work</a:t>
            </a:r>
          </a:p>
        </p:txBody>
      </p:sp>
      <p:sp>
        <p:nvSpPr>
          <p:cNvPr id="6" name="Text Placeholder 5">
            <a:extLst>
              <a:ext uri="{FF2B5EF4-FFF2-40B4-BE49-F238E27FC236}">
                <a16:creationId xmlns:a16="http://schemas.microsoft.com/office/drawing/2014/main" id="{2E6D2717-42F2-417B-A62E-C798C4F2D7C4}"/>
              </a:ext>
            </a:extLst>
          </p:cNvPr>
          <p:cNvSpPr>
            <a:spLocks noGrp="1"/>
          </p:cNvSpPr>
          <p:nvPr>
            <p:ph type="body" sz="half" idx="2"/>
          </p:nvPr>
        </p:nvSpPr>
        <p:spPr>
          <a:xfrm>
            <a:off x="838200" y="1775178"/>
            <a:ext cx="4951412" cy="4564990"/>
          </a:xfrm>
        </p:spPr>
        <p:txBody>
          <a:bodyPr vert="horz" lIns="91440" tIns="45720" rIns="91440" bIns="45720" rtlCol="0" anchor="t">
            <a:noAutofit/>
          </a:bodyPr>
          <a:lstStyle/>
          <a:p>
            <a:pPr marL="285750" indent="-285750">
              <a:buChar char="•"/>
            </a:pPr>
            <a:r>
              <a:rPr lang="en-US" sz="2000"/>
              <a:t>Very recent 2020 paper.</a:t>
            </a:r>
          </a:p>
          <a:p>
            <a:pPr marL="285750" indent="-285750">
              <a:buChar char="•"/>
            </a:pPr>
            <a:r>
              <a:rPr lang="en-US" sz="2000"/>
              <a:t>NLP model to identify biased terms towards a list of concepts given a text corpus.</a:t>
            </a:r>
          </a:p>
          <a:p>
            <a:pPr marL="285750" indent="-285750">
              <a:buChar char="•"/>
            </a:pPr>
            <a:r>
              <a:rPr lang="en-US" sz="2000"/>
              <a:t>Method validated on Google News.</a:t>
            </a:r>
          </a:p>
          <a:p>
            <a:pPr marL="285750" indent="-285750">
              <a:buChar char="•"/>
            </a:pPr>
            <a:r>
              <a:rPr lang="en-US" sz="2000"/>
              <a:t>The model only returns a list of biased words, the usage of these is not studied at all.</a:t>
            </a:r>
          </a:p>
          <a:p>
            <a:pPr marL="285750" indent="-285750">
              <a:buChar char="•"/>
            </a:pPr>
            <a:r>
              <a:rPr lang="en-US" sz="2000"/>
              <a:t>Their method allows to formalize language bias.</a:t>
            </a:r>
          </a:p>
          <a:p>
            <a:pPr marL="285750" indent="-285750">
              <a:buChar char="•"/>
            </a:pPr>
            <a:r>
              <a:rPr lang="en-US" sz="2000"/>
              <a:t>We aimed at improving on the method by displaying the usage of each biased word trough time. </a:t>
            </a:r>
          </a:p>
          <a:p>
            <a:pPr marL="285750" indent="-285750">
              <a:buChar char="•"/>
            </a:pPr>
            <a:endParaRPr lang="en-US" sz="2000"/>
          </a:p>
          <a:p>
            <a:pPr marL="285750" indent="-285750">
              <a:buChar char="•"/>
            </a:pPr>
            <a:endParaRPr lang="en-US" sz="2000"/>
          </a:p>
        </p:txBody>
      </p:sp>
      <p:pic>
        <p:nvPicPr>
          <p:cNvPr id="8" name="Picture 8" descr="Text, letter&#10;&#10;Description automatically generated">
            <a:extLst>
              <a:ext uri="{FF2B5EF4-FFF2-40B4-BE49-F238E27FC236}">
                <a16:creationId xmlns:a16="http://schemas.microsoft.com/office/drawing/2014/main" id="{F2A55B88-AE0D-4BC1-9C4E-70222C69A427}"/>
              </a:ext>
            </a:extLst>
          </p:cNvPr>
          <p:cNvPicPr>
            <a:picLocks noGrp="1" noChangeAspect="1"/>
          </p:cNvPicPr>
          <p:nvPr>
            <p:ph idx="1"/>
          </p:nvPr>
        </p:nvPicPr>
        <p:blipFill>
          <a:blip r:embed="rId3"/>
          <a:stretch>
            <a:fillRect/>
          </a:stretch>
        </p:blipFill>
        <p:spPr>
          <a:xfrm>
            <a:off x="6191541" y="499123"/>
            <a:ext cx="4155493" cy="5361928"/>
          </a:xfrm>
          <a:noFill/>
        </p:spPr>
      </p:pic>
    </p:spTree>
    <p:extLst>
      <p:ext uri="{BB962C8B-B14F-4D97-AF65-F5344CB8AC3E}">
        <p14:creationId xmlns:p14="http://schemas.microsoft.com/office/powerpoint/2010/main" val="240665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B9AB-1403-452E-A2C9-C0BD0E338D65}"/>
              </a:ext>
            </a:extLst>
          </p:cNvPr>
          <p:cNvSpPr>
            <a:spLocks noGrp="1"/>
          </p:cNvSpPr>
          <p:nvPr>
            <p:ph type="title"/>
          </p:nvPr>
        </p:nvSpPr>
        <p:spPr>
          <a:xfrm>
            <a:off x="839786" y="276132"/>
            <a:ext cx="6862011" cy="552848"/>
          </a:xfrm>
        </p:spPr>
        <p:txBody>
          <a:bodyPr>
            <a:normAutofit/>
          </a:bodyPr>
          <a:lstStyle/>
          <a:p>
            <a:r>
              <a:rPr lang="en-GB" sz="3200"/>
              <a:t>The data</a:t>
            </a:r>
          </a:p>
        </p:txBody>
      </p:sp>
      <p:sp>
        <p:nvSpPr>
          <p:cNvPr id="5" name="Slide Number Placeholder 4">
            <a:extLst>
              <a:ext uri="{FF2B5EF4-FFF2-40B4-BE49-F238E27FC236}">
                <a16:creationId xmlns:a16="http://schemas.microsoft.com/office/drawing/2014/main" id="{75268E64-E853-4110-9A87-B8DF29835928}"/>
              </a:ext>
            </a:extLst>
          </p:cNvPr>
          <p:cNvSpPr>
            <a:spLocks noGrp="1"/>
          </p:cNvSpPr>
          <p:nvPr>
            <p:ph type="sldNum" sz="quarter" idx="12"/>
          </p:nvPr>
        </p:nvSpPr>
        <p:spPr/>
        <p:txBody>
          <a:bodyPr/>
          <a:lstStyle/>
          <a:p>
            <a:fld id="{4950F5D8-22E1-4015-8661-E5B1FD28C2DE}" type="slidenum">
              <a:rPr lang="en-US" noProof="0" smtClean="0"/>
              <a:t>4</a:t>
            </a:fld>
            <a:endParaRPr lang="en-US" noProof="0"/>
          </a:p>
        </p:txBody>
      </p:sp>
      <p:sp>
        <p:nvSpPr>
          <p:cNvPr id="6" name="Text Placeholder 5">
            <a:extLst>
              <a:ext uri="{FF2B5EF4-FFF2-40B4-BE49-F238E27FC236}">
                <a16:creationId xmlns:a16="http://schemas.microsoft.com/office/drawing/2014/main" id="{C0EEAEC2-E383-4C5A-94F4-E73DF0359E9C}"/>
              </a:ext>
            </a:extLst>
          </p:cNvPr>
          <p:cNvSpPr>
            <a:spLocks noGrp="1"/>
          </p:cNvSpPr>
          <p:nvPr>
            <p:ph type="body" sz="quarter" idx="47"/>
          </p:nvPr>
        </p:nvSpPr>
        <p:spPr>
          <a:xfrm>
            <a:off x="838200" y="863110"/>
            <a:ext cx="10515600" cy="552848"/>
          </a:xfrm>
        </p:spPr>
        <p:txBody>
          <a:bodyPr vert="horz" lIns="36000" tIns="0" rIns="0" bIns="0" rtlCol="0" anchor="t">
            <a:normAutofit/>
          </a:bodyPr>
          <a:lstStyle/>
          <a:p>
            <a:r>
              <a:rPr lang="en-GB">
                <a:ea typeface="+mn-lt"/>
                <a:cs typeface="+mn-lt"/>
              </a:rPr>
              <a:t>As researchers before us, we also chose for social news aggregation, web content rating, and discussion website Reddit. As the company’s motto says, it is aiming to be "the front page of the internet".</a:t>
            </a:r>
            <a:endParaRPr lang="en-US"/>
          </a:p>
        </p:txBody>
      </p:sp>
      <p:sp>
        <p:nvSpPr>
          <p:cNvPr id="7" name="Text Placeholder 6">
            <a:extLst>
              <a:ext uri="{FF2B5EF4-FFF2-40B4-BE49-F238E27FC236}">
                <a16:creationId xmlns:a16="http://schemas.microsoft.com/office/drawing/2014/main" id="{41393694-3B00-4247-8D40-BF97A1F3605E}"/>
              </a:ext>
            </a:extLst>
          </p:cNvPr>
          <p:cNvSpPr>
            <a:spLocks noGrp="1"/>
          </p:cNvSpPr>
          <p:nvPr>
            <p:ph type="body" idx="60"/>
          </p:nvPr>
        </p:nvSpPr>
        <p:spPr/>
        <p:txBody>
          <a:bodyPr>
            <a:normAutofit fontScale="77500" lnSpcReduction="20000"/>
          </a:bodyPr>
          <a:lstStyle/>
          <a:p>
            <a:r>
              <a:rPr lang="en-GB"/>
              <a:t>Limitations from previous research</a:t>
            </a:r>
          </a:p>
        </p:txBody>
      </p:sp>
      <p:pic>
        <p:nvPicPr>
          <p:cNvPr id="26" name="Graphic 26" descr="Close with solid fill">
            <a:extLst>
              <a:ext uri="{FF2B5EF4-FFF2-40B4-BE49-F238E27FC236}">
                <a16:creationId xmlns:a16="http://schemas.microsoft.com/office/drawing/2014/main" id="{6611BE87-4806-45CB-AD3F-04992584AEDE}"/>
              </a:ext>
            </a:extLst>
          </p:cNvPr>
          <p:cNvPicPr>
            <a:picLocks noGrp="1" noChangeAspect="1"/>
          </p:cNvPicPr>
          <p:nvPr>
            <p:ph type="pic" sz="quarter" idx="63"/>
          </p:nvPr>
        </p:nvPicPr>
        <p:blipFill rotWithShape="1">
          <a:blip r:embed="rId2">
            <a:extLst>
              <a:ext uri="{96DAC541-7B7A-43D3-8B79-37D633B846F1}">
                <asvg:svgBlip xmlns:asvg="http://schemas.microsoft.com/office/drawing/2016/SVG/main" r:embed="rId3"/>
              </a:ext>
            </a:extLst>
          </a:blip>
          <a:srcRect/>
          <a:stretch/>
        </p:blipFill>
        <p:spPr>
          <a:xfrm>
            <a:off x="1206797" y="2841033"/>
            <a:ext cx="1179576" cy="1179576"/>
          </a:xfrm>
        </p:spPr>
      </p:pic>
      <p:sp>
        <p:nvSpPr>
          <p:cNvPr id="10" name="Text Placeholder 9">
            <a:extLst>
              <a:ext uri="{FF2B5EF4-FFF2-40B4-BE49-F238E27FC236}">
                <a16:creationId xmlns:a16="http://schemas.microsoft.com/office/drawing/2014/main" id="{9FF66B14-A55A-4DE3-8313-89FC12104906}"/>
              </a:ext>
            </a:extLst>
          </p:cNvPr>
          <p:cNvSpPr>
            <a:spLocks noGrp="1"/>
          </p:cNvSpPr>
          <p:nvPr>
            <p:ph type="body" idx="71"/>
          </p:nvPr>
        </p:nvSpPr>
        <p:spPr/>
        <p:txBody>
          <a:bodyPr/>
          <a:lstStyle/>
          <a:p>
            <a:r>
              <a:rPr lang="en-GB"/>
              <a:t>APIs</a:t>
            </a:r>
          </a:p>
        </p:txBody>
      </p:sp>
      <p:pic>
        <p:nvPicPr>
          <p:cNvPr id="27" name="Graphic 27" descr="Internet Of Things with solid fill">
            <a:extLst>
              <a:ext uri="{FF2B5EF4-FFF2-40B4-BE49-F238E27FC236}">
                <a16:creationId xmlns:a16="http://schemas.microsoft.com/office/drawing/2014/main" id="{C74D8821-0D70-4387-867F-907E51DE0A02}"/>
              </a:ext>
            </a:extLst>
          </p:cNvPr>
          <p:cNvPicPr>
            <a:picLocks noGrp="1" noChangeAspect="1"/>
          </p:cNvPicPr>
          <p:nvPr>
            <p:ph type="pic" sz="quarter" idx="73"/>
          </p:nvPr>
        </p:nvPicPr>
        <p:blipFill rotWithShape="1">
          <a:blip r:embed="rId4">
            <a:extLst>
              <a:ext uri="{96DAC541-7B7A-43D3-8B79-37D633B846F1}">
                <asvg:svgBlip xmlns:asvg="http://schemas.microsoft.com/office/drawing/2016/SVG/main" r:embed="rId5"/>
              </a:ext>
            </a:extLst>
          </a:blip>
          <a:srcRect/>
          <a:stretch/>
        </p:blipFill>
        <p:spPr>
          <a:xfrm>
            <a:off x="4744640" y="2841033"/>
            <a:ext cx="1179576" cy="1179576"/>
          </a:xfrm>
        </p:spPr>
      </p:pic>
      <p:sp>
        <p:nvSpPr>
          <p:cNvPr id="13" name="Text Placeholder 12">
            <a:extLst>
              <a:ext uri="{FF2B5EF4-FFF2-40B4-BE49-F238E27FC236}">
                <a16:creationId xmlns:a16="http://schemas.microsoft.com/office/drawing/2014/main" id="{28D6538A-F762-4DE8-B4F5-A398D1CB1DED}"/>
              </a:ext>
            </a:extLst>
          </p:cNvPr>
          <p:cNvSpPr>
            <a:spLocks noGrp="1"/>
          </p:cNvSpPr>
          <p:nvPr>
            <p:ph type="body" idx="74"/>
          </p:nvPr>
        </p:nvSpPr>
        <p:spPr/>
        <p:txBody>
          <a:bodyPr/>
          <a:lstStyle/>
          <a:p>
            <a:r>
              <a:rPr lang="en-GB"/>
              <a:t>Formatting</a:t>
            </a:r>
          </a:p>
        </p:txBody>
      </p:sp>
      <p:pic>
        <p:nvPicPr>
          <p:cNvPr id="28" name="Graphic 28" descr="Hashtag with solid fill">
            <a:extLst>
              <a:ext uri="{FF2B5EF4-FFF2-40B4-BE49-F238E27FC236}">
                <a16:creationId xmlns:a16="http://schemas.microsoft.com/office/drawing/2014/main" id="{0105C25C-B273-49ED-B125-6AC233630F4E}"/>
              </a:ext>
            </a:extLst>
          </p:cNvPr>
          <p:cNvPicPr>
            <a:picLocks noGrp="1" noChangeAspect="1"/>
          </p:cNvPicPr>
          <p:nvPr>
            <p:ph type="pic" sz="quarter" idx="76"/>
          </p:nvPr>
        </p:nvPicPr>
        <p:blipFill rotWithShape="1">
          <a:blip r:embed="rId6">
            <a:extLst>
              <a:ext uri="{96DAC541-7B7A-43D3-8B79-37D633B846F1}">
                <asvg:svgBlip xmlns:asvg="http://schemas.microsoft.com/office/drawing/2016/SVG/main" r:embed="rId7"/>
              </a:ext>
            </a:extLst>
          </a:blip>
          <a:srcRect t="67" b="67"/>
          <a:stretch/>
        </p:blipFill>
        <p:spPr>
          <a:xfrm>
            <a:off x="8188847" y="2841033"/>
            <a:ext cx="1179576" cy="1179576"/>
          </a:xfrm>
        </p:spPr>
      </p:pic>
      <p:sp>
        <p:nvSpPr>
          <p:cNvPr id="16" name="Text Placeholder 15">
            <a:extLst>
              <a:ext uri="{FF2B5EF4-FFF2-40B4-BE49-F238E27FC236}">
                <a16:creationId xmlns:a16="http://schemas.microsoft.com/office/drawing/2014/main" id="{BFA38F83-8C0A-41F2-8EBB-3C5C87E44DC5}"/>
              </a:ext>
            </a:extLst>
          </p:cNvPr>
          <p:cNvSpPr>
            <a:spLocks noGrp="1"/>
          </p:cNvSpPr>
          <p:nvPr>
            <p:ph type="body" idx="77"/>
          </p:nvPr>
        </p:nvSpPr>
        <p:spPr/>
        <p:txBody>
          <a:bodyPr/>
          <a:lstStyle/>
          <a:p>
            <a:r>
              <a:rPr lang="en-GB"/>
              <a:t>Subreddits</a:t>
            </a:r>
          </a:p>
        </p:txBody>
      </p:sp>
      <p:pic>
        <p:nvPicPr>
          <p:cNvPr id="29" name="Graphic 29" descr="User network with solid fill">
            <a:extLst>
              <a:ext uri="{FF2B5EF4-FFF2-40B4-BE49-F238E27FC236}">
                <a16:creationId xmlns:a16="http://schemas.microsoft.com/office/drawing/2014/main" id="{BF0036B6-326D-4854-8F0D-D39558867ED0}"/>
              </a:ext>
            </a:extLst>
          </p:cNvPr>
          <p:cNvPicPr>
            <a:picLocks noGrp="1" noChangeAspect="1"/>
          </p:cNvPicPr>
          <p:nvPr>
            <p:ph type="pic" sz="quarter" idx="79"/>
          </p:nvPr>
        </p:nvPicPr>
        <p:blipFill rotWithShape="1">
          <a:blip r:embed="rId8">
            <a:extLst>
              <a:ext uri="{96DAC541-7B7A-43D3-8B79-37D633B846F1}">
                <asvg:svgBlip xmlns:asvg="http://schemas.microsoft.com/office/drawing/2016/SVG/main" r:embed="rId9"/>
              </a:ext>
            </a:extLst>
          </a:blip>
          <a:srcRect/>
          <a:stretch/>
        </p:blipFill>
        <p:spPr>
          <a:xfrm>
            <a:off x="1206797" y="4484164"/>
            <a:ext cx="1179576" cy="1179576"/>
          </a:xfrm>
        </p:spPr>
      </p:pic>
      <p:sp>
        <p:nvSpPr>
          <p:cNvPr id="19" name="Text Placeholder 18">
            <a:extLst>
              <a:ext uri="{FF2B5EF4-FFF2-40B4-BE49-F238E27FC236}">
                <a16:creationId xmlns:a16="http://schemas.microsoft.com/office/drawing/2014/main" id="{13996EFB-E50C-4662-A533-1FD169063BC1}"/>
              </a:ext>
            </a:extLst>
          </p:cNvPr>
          <p:cNvSpPr>
            <a:spLocks noGrp="1"/>
          </p:cNvSpPr>
          <p:nvPr>
            <p:ph type="body" idx="80"/>
          </p:nvPr>
        </p:nvSpPr>
        <p:spPr/>
        <p:txBody>
          <a:bodyPr/>
          <a:lstStyle/>
          <a:p>
            <a:r>
              <a:rPr lang="en-GB"/>
              <a:t>Ingestion</a:t>
            </a:r>
          </a:p>
        </p:txBody>
      </p:sp>
      <p:pic>
        <p:nvPicPr>
          <p:cNvPr id="30" name="Graphic 30" descr="Download from cloud with solid fill">
            <a:extLst>
              <a:ext uri="{FF2B5EF4-FFF2-40B4-BE49-F238E27FC236}">
                <a16:creationId xmlns:a16="http://schemas.microsoft.com/office/drawing/2014/main" id="{9A80950B-B648-4B18-81DE-A41C9D03A022}"/>
              </a:ext>
            </a:extLst>
          </p:cNvPr>
          <p:cNvPicPr>
            <a:picLocks noGrp="1" noChangeAspect="1"/>
          </p:cNvPicPr>
          <p:nvPr>
            <p:ph type="pic" sz="quarter" idx="82"/>
          </p:nvPr>
        </p:nvPicPr>
        <p:blipFill rotWithShape="1">
          <a:blip r:embed="rId10">
            <a:extLst>
              <a:ext uri="{96DAC541-7B7A-43D3-8B79-37D633B846F1}">
                <asvg:svgBlip xmlns:asvg="http://schemas.microsoft.com/office/drawing/2016/SVG/main" r:embed="rId11"/>
              </a:ext>
            </a:extLst>
          </a:blip>
          <a:srcRect/>
          <a:stretch/>
        </p:blipFill>
        <p:spPr>
          <a:xfrm>
            <a:off x="4744640" y="4484164"/>
            <a:ext cx="1179576" cy="1179576"/>
          </a:xfrm>
        </p:spPr>
      </p:pic>
      <p:sp>
        <p:nvSpPr>
          <p:cNvPr id="22" name="Text Placeholder 21">
            <a:extLst>
              <a:ext uri="{FF2B5EF4-FFF2-40B4-BE49-F238E27FC236}">
                <a16:creationId xmlns:a16="http://schemas.microsoft.com/office/drawing/2014/main" id="{DDE46C4F-4022-41A5-B737-652BDCDBC55E}"/>
              </a:ext>
            </a:extLst>
          </p:cNvPr>
          <p:cNvSpPr>
            <a:spLocks noGrp="1"/>
          </p:cNvSpPr>
          <p:nvPr>
            <p:ph type="body" idx="83"/>
          </p:nvPr>
        </p:nvSpPr>
        <p:spPr/>
        <p:txBody>
          <a:bodyPr/>
          <a:lstStyle/>
          <a:p>
            <a:r>
              <a:rPr lang="en-GB" err="1"/>
              <a:t>Preprocessing</a:t>
            </a:r>
          </a:p>
        </p:txBody>
      </p:sp>
      <p:pic>
        <p:nvPicPr>
          <p:cNvPr id="31" name="Graphic 31" descr="Circles with arrows with solid fill">
            <a:extLst>
              <a:ext uri="{FF2B5EF4-FFF2-40B4-BE49-F238E27FC236}">
                <a16:creationId xmlns:a16="http://schemas.microsoft.com/office/drawing/2014/main" id="{0B284656-2B0F-456B-9432-89829004BEAB}"/>
              </a:ext>
            </a:extLst>
          </p:cNvPr>
          <p:cNvPicPr>
            <a:picLocks noGrp="1" noChangeAspect="1"/>
          </p:cNvPicPr>
          <p:nvPr>
            <p:ph type="pic" sz="quarter" idx="85"/>
          </p:nvPr>
        </p:nvPicPr>
        <p:blipFill rotWithShape="1">
          <a:blip r:embed="rId12">
            <a:extLst>
              <a:ext uri="{96DAC541-7B7A-43D3-8B79-37D633B846F1}">
                <asvg:svgBlip xmlns:asvg="http://schemas.microsoft.com/office/drawing/2016/SVG/main" r:embed="rId13"/>
              </a:ext>
            </a:extLst>
          </a:blip>
          <a:srcRect t="67" b="67"/>
          <a:stretch/>
        </p:blipFill>
        <p:spPr>
          <a:xfrm>
            <a:off x="8188847" y="4484164"/>
            <a:ext cx="1179576" cy="1179576"/>
          </a:xfrm>
        </p:spPr>
      </p:pic>
    </p:spTree>
    <p:extLst>
      <p:ext uri="{BB962C8B-B14F-4D97-AF65-F5344CB8AC3E}">
        <p14:creationId xmlns:p14="http://schemas.microsoft.com/office/powerpoint/2010/main" val="258660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D6B7-D834-4505-9695-E014C5573456}"/>
              </a:ext>
            </a:extLst>
          </p:cNvPr>
          <p:cNvSpPr>
            <a:spLocks noGrp="1"/>
          </p:cNvSpPr>
          <p:nvPr>
            <p:ph type="title"/>
          </p:nvPr>
        </p:nvSpPr>
        <p:spPr>
          <a:xfrm>
            <a:off x="838200" y="237860"/>
            <a:ext cx="7599790" cy="552848"/>
          </a:xfrm>
        </p:spPr>
        <p:txBody>
          <a:bodyPr>
            <a:normAutofit fontScale="90000"/>
          </a:bodyPr>
          <a:lstStyle/>
          <a:p>
            <a:r>
              <a:rPr lang="en-GB"/>
              <a:t>Our addition to proposed methodology</a:t>
            </a:r>
          </a:p>
        </p:txBody>
      </p:sp>
      <p:sp>
        <p:nvSpPr>
          <p:cNvPr id="5" name="Slide Number Placeholder 4">
            <a:extLst>
              <a:ext uri="{FF2B5EF4-FFF2-40B4-BE49-F238E27FC236}">
                <a16:creationId xmlns:a16="http://schemas.microsoft.com/office/drawing/2014/main" id="{4491A6AC-586A-4C8A-BED3-2F26218290E7}"/>
              </a:ext>
            </a:extLst>
          </p:cNvPr>
          <p:cNvSpPr>
            <a:spLocks noGrp="1"/>
          </p:cNvSpPr>
          <p:nvPr>
            <p:ph type="sldNum" sz="quarter" idx="12"/>
          </p:nvPr>
        </p:nvSpPr>
        <p:spPr/>
        <p:txBody>
          <a:bodyPr/>
          <a:lstStyle/>
          <a:p>
            <a:fld id="{4950F5D8-22E1-4015-8661-E5B1FD28C2DE}" type="slidenum">
              <a:rPr lang="en-US" noProof="0" smtClean="0"/>
              <a:t>5</a:t>
            </a:fld>
            <a:endParaRPr lang="en-US" noProof="0"/>
          </a:p>
        </p:txBody>
      </p:sp>
      <p:sp>
        <p:nvSpPr>
          <p:cNvPr id="10" name="Text Placeholder 9">
            <a:extLst>
              <a:ext uri="{FF2B5EF4-FFF2-40B4-BE49-F238E27FC236}">
                <a16:creationId xmlns:a16="http://schemas.microsoft.com/office/drawing/2014/main" id="{8638DA7E-F355-405F-A55B-CC0D9B1D1F6D}"/>
              </a:ext>
            </a:extLst>
          </p:cNvPr>
          <p:cNvSpPr>
            <a:spLocks noGrp="1"/>
          </p:cNvSpPr>
          <p:nvPr>
            <p:ph type="body" sz="quarter" idx="47"/>
          </p:nvPr>
        </p:nvSpPr>
        <p:spPr>
          <a:xfrm>
            <a:off x="838200" y="3682849"/>
            <a:ext cx="8746067" cy="2277683"/>
          </a:xfrm>
        </p:spPr>
        <p:txBody>
          <a:bodyPr>
            <a:noAutofit/>
          </a:bodyPr>
          <a:lstStyle/>
          <a:p>
            <a:pPr marL="285750" indent="-285750">
              <a:buFont typeface="Arial" panose="020B0604020202020204" pitchFamily="34" charset="0"/>
              <a:buChar char="•"/>
            </a:pPr>
            <a:r>
              <a:rPr lang="en-GB" sz="2000"/>
              <a:t>Take most biased words with negative polarity (sentiment analysis)</a:t>
            </a:r>
          </a:p>
          <a:p>
            <a:pPr marL="285750" indent="-285750">
              <a:buFont typeface="Arial" panose="020B0604020202020204" pitchFamily="34" charset="0"/>
              <a:buChar char="•"/>
            </a:pPr>
            <a:r>
              <a:rPr lang="en-GB" sz="2000"/>
              <a:t>Count frequency of each word and accumulate their sentiment score per time bin.</a:t>
            </a:r>
          </a:p>
          <a:p>
            <a:pPr marL="285750" indent="-285750">
              <a:buFont typeface="Arial" panose="020B0604020202020204" pitchFamily="34" charset="0"/>
              <a:buChar char="•"/>
            </a:pPr>
            <a:r>
              <a:rPr lang="en-GB" sz="2000"/>
              <a:t>Linking to timestamp.</a:t>
            </a:r>
          </a:p>
          <a:p>
            <a:pPr marL="285750" indent="-285750">
              <a:buFont typeface="Arial" panose="020B0604020202020204" pitchFamily="34" charset="0"/>
              <a:buChar char="•"/>
            </a:pPr>
            <a:r>
              <a:rPr lang="en-GB" sz="2000"/>
              <a:t>Normalisation.</a:t>
            </a:r>
          </a:p>
          <a:p>
            <a:pPr marL="285750" indent="-285750">
              <a:buFont typeface="Arial" panose="020B0604020202020204" pitchFamily="34" charset="0"/>
              <a:buChar char="•"/>
            </a:pPr>
            <a:r>
              <a:rPr lang="en-GB" sz="2000"/>
              <a:t>Daily controversy of comments (sum up/down votes and their ratio).</a:t>
            </a:r>
          </a:p>
        </p:txBody>
      </p:sp>
      <p:pic>
        <p:nvPicPr>
          <p:cNvPr id="2050" name="Picture 2" descr="Icon Sticker For Ios Android Giphy Time GIF - LowGif">
            <a:extLst>
              <a:ext uri="{FF2B5EF4-FFF2-40B4-BE49-F238E27FC236}">
                <a16:creationId xmlns:a16="http://schemas.microsoft.com/office/drawing/2014/main" id="{3D075D37-309E-4839-9A1F-AFD7D5717EE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40422" y="1583489"/>
            <a:ext cx="1304758" cy="130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31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B0ED6B-600A-475A-905F-E33201FEFF5F}"/>
              </a:ext>
            </a:extLst>
          </p:cNvPr>
          <p:cNvSpPr>
            <a:spLocks noGrp="1"/>
          </p:cNvSpPr>
          <p:nvPr>
            <p:ph type="sldNum" sz="quarter" idx="12"/>
          </p:nvPr>
        </p:nvSpPr>
        <p:spPr>
          <a:xfrm>
            <a:off x="838200" y="6155851"/>
            <a:ext cx="457200" cy="184317"/>
          </a:xfrm>
        </p:spPr>
        <p:txBody>
          <a:bodyPr anchor="b">
            <a:normAutofit/>
          </a:bodyPr>
          <a:lstStyle/>
          <a:p>
            <a:pPr>
              <a:spcAft>
                <a:spcPts val="600"/>
              </a:spcAft>
            </a:pPr>
            <a:fld id="{4950F5D8-22E1-4015-8661-E5B1FD28C2DE}" type="slidenum">
              <a:rPr lang="en-US" noProof="0" smtClean="0"/>
              <a:pPr>
                <a:spcAft>
                  <a:spcPts val="600"/>
                </a:spcAft>
              </a:pPr>
              <a:t>6</a:t>
            </a:fld>
            <a:endParaRPr lang="en-US" noProof="0"/>
          </a:p>
        </p:txBody>
      </p:sp>
      <p:sp>
        <p:nvSpPr>
          <p:cNvPr id="13" name="Title 4">
            <a:extLst>
              <a:ext uri="{FF2B5EF4-FFF2-40B4-BE49-F238E27FC236}">
                <a16:creationId xmlns:a16="http://schemas.microsoft.com/office/drawing/2014/main" id="{54DF6B02-FA40-45D8-8FC4-CDA68A9A4AC2}"/>
              </a:ext>
            </a:extLst>
          </p:cNvPr>
          <p:cNvSpPr>
            <a:spLocks noGrp="1"/>
          </p:cNvSpPr>
          <p:nvPr>
            <p:ph type="title"/>
          </p:nvPr>
        </p:nvSpPr>
        <p:spPr>
          <a:xfrm>
            <a:off x="733063" y="252412"/>
            <a:ext cx="3932237" cy="531812"/>
          </a:xfrm>
        </p:spPr>
        <p:txBody>
          <a:bodyPr/>
          <a:lstStyle/>
          <a:p>
            <a:r>
              <a:rPr lang="en-US"/>
              <a:t>Visualizations</a:t>
            </a:r>
          </a:p>
        </p:txBody>
      </p:sp>
      <p:sp>
        <p:nvSpPr>
          <p:cNvPr id="15" name="Text Placeholder 5">
            <a:extLst>
              <a:ext uri="{FF2B5EF4-FFF2-40B4-BE49-F238E27FC236}">
                <a16:creationId xmlns:a16="http://schemas.microsoft.com/office/drawing/2014/main" id="{95D70F90-14A4-439B-A8EA-742478B2A230}"/>
              </a:ext>
            </a:extLst>
          </p:cNvPr>
          <p:cNvSpPr>
            <a:spLocks noGrp="1"/>
          </p:cNvSpPr>
          <p:nvPr>
            <p:ph type="body" sz="half" idx="2"/>
          </p:nvPr>
        </p:nvSpPr>
        <p:spPr>
          <a:xfrm>
            <a:off x="733062" y="1564243"/>
            <a:ext cx="3932237" cy="3811588"/>
          </a:xfrm>
        </p:spPr>
        <p:txBody>
          <a:bodyPr vert="horz" lIns="91440" tIns="45720" rIns="91440" bIns="45720" rtlCol="0" anchor="t">
            <a:normAutofit/>
          </a:bodyPr>
          <a:lstStyle/>
          <a:p>
            <a:pPr marL="285750" indent="-285750">
              <a:buChar char="•"/>
            </a:pPr>
            <a:r>
              <a:rPr lang="en-US" sz="2000"/>
              <a:t>Design:</a:t>
            </a:r>
          </a:p>
          <a:p>
            <a:pPr marL="742950" lvl="1" indent="-285750">
              <a:buChar char="•"/>
            </a:pPr>
            <a:r>
              <a:rPr lang="en-US" sz="2000"/>
              <a:t>Run chart</a:t>
            </a:r>
          </a:p>
          <a:p>
            <a:pPr marL="742950" lvl="1" indent="-285750">
              <a:buChar char="•"/>
            </a:pPr>
            <a:r>
              <a:rPr lang="en-US" sz="2000"/>
              <a:t>Stacked area chart</a:t>
            </a:r>
          </a:p>
          <a:p>
            <a:pPr marL="742950" lvl="1" indent="-285750">
              <a:buChar char="•"/>
            </a:pPr>
            <a:r>
              <a:rPr lang="en-US" sz="2000"/>
              <a:t>Normalized stacked area chart</a:t>
            </a:r>
          </a:p>
          <a:p>
            <a:pPr marL="285750" indent="-285750">
              <a:buChar char="•"/>
            </a:pPr>
            <a:r>
              <a:rPr lang="en-US" sz="2000"/>
              <a:t>Implementation:</a:t>
            </a:r>
          </a:p>
          <a:p>
            <a:pPr marL="742950" lvl="1" indent="-285750">
              <a:buChar char="•"/>
            </a:pPr>
            <a:r>
              <a:rPr lang="en-US" sz="2000"/>
              <a:t>Using Tableau</a:t>
            </a:r>
          </a:p>
          <a:p>
            <a:pPr marL="742950" lvl="1" indent="-285750">
              <a:buChar char="•"/>
            </a:pPr>
            <a:r>
              <a:rPr lang="en-US" sz="2000"/>
              <a:t>Issue with normalized stacked area chart</a:t>
            </a:r>
          </a:p>
          <a:p>
            <a:pPr marL="742950" lvl="1" indent="-285750">
              <a:buChar char="•"/>
            </a:pPr>
            <a:r>
              <a:rPr lang="en-US" sz="2000"/>
              <a:t>Ultimately chose stacked area chart </a:t>
            </a:r>
          </a:p>
        </p:txBody>
      </p:sp>
      <p:pic>
        <p:nvPicPr>
          <p:cNvPr id="9" name="Picture 8">
            <a:extLst>
              <a:ext uri="{FF2B5EF4-FFF2-40B4-BE49-F238E27FC236}">
                <a16:creationId xmlns:a16="http://schemas.microsoft.com/office/drawing/2014/main" id="{B095E5A7-DF42-446A-8E70-AD12ACB8BE5F}"/>
              </a:ext>
            </a:extLst>
          </p:cNvPr>
          <p:cNvPicPr>
            <a:picLocks noChangeAspect="1"/>
          </p:cNvPicPr>
          <p:nvPr/>
        </p:nvPicPr>
        <p:blipFill rotWithShape="1">
          <a:blip r:embed="rId2"/>
          <a:srcRect r="15062"/>
          <a:stretch/>
        </p:blipFill>
        <p:spPr>
          <a:xfrm>
            <a:off x="5170025" y="252412"/>
            <a:ext cx="6288912" cy="6353175"/>
          </a:xfrm>
          <a:prstGeom prst="rect">
            <a:avLst/>
          </a:prstGeom>
        </p:spPr>
      </p:pic>
    </p:spTree>
    <p:extLst>
      <p:ext uri="{BB962C8B-B14F-4D97-AF65-F5344CB8AC3E}">
        <p14:creationId xmlns:p14="http://schemas.microsoft.com/office/powerpoint/2010/main" val="19657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4986552-C9DA-44AF-A768-CB04F58657C7}"/>
              </a:ext>
            </a:extLst>
          </p:cNvPr>
          <p:cNvSpPr>
            <a:spLocks noGrp="1"/>
          </p:cNvSpPr>
          <p:nvPr>
            <p:ph type="title"/>
          </p:nvPr>
        </p:nvSpPr>
        <p:spPr>
          <a:xfrm>
            <a:off x="838198" y="163530"/>
            <a:ext cx="10512425" cy="552848"/>
          </a:xfrm>
        </p:spPr>
        <p:txBody>
          <a:bodyPr>
            <a:normAutofit/>
          </a:bodyPr>
          <a:lstStyle/>
          <a:p>
            <a:r>
              <a:rPr lang="en-GB" sz="3200"/>
              <a:t>Our findings thus far</a:t>
            </a:r>
          </a:p>
        </p:txBody>
      </p:sp>
      <p:sp>
        <p:nvSpPr>
          <p:cNvPr id="5" name="Slide Number Placeholder 4">
            <a:extLst>
              <a:ext uri="{FF2B5EF4-FFF2-40B4-BE49-F238E27FC236}">
                <a16:creationId xmlns:a16="http://schemas.microsoft.com/office/drawing/2014/main" id="{83F415D7-A1CE-499D-9832-929FC05D1F1E}"/>
              </a:ext>
            </a:extLst>
          </p:cNvPr>
          <p:cNvSpPr>
            <a:spLocks noGrp="1"/>
          </p:cNvSpPr>
          <p:nvPr>
            <p:ph type="sldNum" sz="quarter" idx="12"/>
          </p:nvPr>
        </p:nvSpPr>
        <p:spPr/>
        <p:txBody>
          <a:bodyPr/>
          <a:lstStyle/>
          <a:p>
            <a:fld id="{4950F5D8-22E1-4015-8661-E5B1FD28C2DE}" type="slidenum">
              <a:rPr lang="en-US" noProof="0" smtClean="0"/>
              <a:t>7</a:t>
            </a:fld>
            <a:endParaRPr lang="en-US" noProof="0"/>
          </a:p>
        </p:txBody>
      </p:sp>
      <p:sp>
        <p:nvSpPr>
          <p:cNvPr id="28" name="Content Placeholder 27">
            <a:extLst>
              <a:ext uri="{FF2B5EF4-FFF2-40B4-BE49-F238E27FC236}">
                <a16:creationId xmlns:a16="http://schemas.microsoft.com/office/drawing/2014/main" id="{2DA6BFB8-00B5-4F45-9F05-F432C995A56B}"/>
              </a:ext>
            </a:extLst>
          </p:cNvPr>
          <p:cNvSpPr>
            <a:spLocks noGrp="1"/>
          </p:cNvSpPr>
          <p:nvPr>
            <p:ph idx="1"/>
          </p:nvPr>
        </p:nvSpPr>
        <p:spPr>
          <a:xfrm>
            <a:off x="9514390" y="2248231"/>
            <a:ext cx="2525210" cy="3604962"/>
          </a:xfrm>
        </p:spPr>
        <p:txBody>
          <a:bodyPr vert="horz" lIns="91440" tIns="45720" rIns="91440" bIns="45720" rtlCol="0" anchor="t">
            <a:normAutofit/>
          </a:bodyPr>
          <a:lstStyle/>
          <a:p>
            <a:pPr marL="0" indent="0">
              <a:buNone/>
            </a:pPr>
            <a:r>
              <a:rPr lang="en-GB" sz="2000">
                <a:solidFill>
                  <a:schemeClr val="tx2"/>
                </a:solidFill>
              </a:rPr>
              <a:t>“Spike in frequency of biased words results in lower ratio and sum of up/down votes.” </a:t>
            </a:r>
          </a:p>
          <a:p>
            <a:pPr marL="0" indent="0">
              <a:buNone/>
            </a:pPr>
            <a:r>
              <a:rPr lang="en-GB" sz="2000" b="1" i="1">
                <a:solidFill>
                  <a:schemeClr val="tx2"/>
                </a:solidFill>
              </a:rPr>
              <a:t>ergo </a:t>
            </a:r>
          </a:p>
          <a:p>
            <a:pPr marL="0" indent="0">
              <a:buNone/>
            </a:pPr>
            <a:r>
              <a:rPr lang="en-GB" sz="2000">
                <a:solidFill>
                  <a:schemeClr val="tx2"/>
                </a:solidFill>
              </a:rPr>
              <a:t>“People use more biased words when a controversial debate is being discussed.”</a:t>
            </a:r>
          </a:p>
          <a:p>
            <a:endParaRPr lang="en-GB" sz="2000">
              <a:solidFill>
                <a:schemeClr val="tx2"/>
              </a:solidFill>
            </a:endParaRPr>
          </a:p>
        </p:txBody>
      </p:sp>
      <p:pic>
        <p:nvPicPr>
          <p:cNvPr id="26" name="Picture 8" descr="Chart, line chart, histogram&#10;&#10;Description automatically generated">
            <a:extLst>
              <a:ext uri="{FF2B5EF4-FFF2-40B4-BE49-F238E27FC236}">
                <a16:creationId xmlns:a16="http://schemas.microsoft.com/office/drawing/2014/main" id="{03DE8D83-3456-4D56-8C4F-5A8D12CF328F}"/>
              </a:ext>
            </a:extLst>
          </p:cNvPr>
          <p:cNvPicPr>
            <a:picLocks noChangeAspect="1"/>
          </p:cNvPicPr>
          <p:nvPr/>
        </p:nvPicPr>
        <p:blipFill rotWithShape="1">
          <a:blip r:embed="rId2"/>
          <a:stretch/>
        </p:blipFill>
        <p:spPr>
          <a:xfrm>
            <a:off x="838198" y="1756509"/>
            <a:ext cx="8432909" cy="4385113"/>
          </a:xfrm>
          <a:prstGeom prst="rect">
            <a:avLst/>
          </a:prstGeom>
          <a:noFill/>
        </p:spPr>
      </p:pic>
    </p:spTree>
    <p:extLst>
      <p:ext uri="{BB962C8B-B14F-4D97-AF65-F5344CB8AC3E}">
        <p14:creationId xmlns:p14="http://schemas.microsoft.com/office/powerpoint/2010/main" val="135769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52588CC-86B6-46BC-8867-241704288593}"/>
              </a:ext>
            </a:extLst>
          </p:cNvPr>
          <p:cNvSpPr>
            <a:spLocks noGrp="1"/>
          </p:cNvSpPr>
          <p:nvPr>
            <p:ph type="title"/>
          </p:nvPr>
        </p:nvSpPr>
        <p:spPr>
          <a:xfrm>
            <a:off x="838200" y="337750"/>
            <a:ext cx="6862011" cy="552848"/>
          </a:xfrm>
        </p:spPr>
        <p:txBody>
          <a:bodyPr>
            <a:normAutofit/>
          </a:bodyPr>
          <a:lstStyle/>
          <a:p>
            <a:r>
              <a:rPr lang="en-GB" sz="3200"/>
              <a:t>Final steps</a:t>
            </a:r>
          </a:p>
        </p:txBody>
      </p:sp>
      <p:sp>
        <p:nvSpPr>
          <p:cNvPr id="5" name="Slide Number Placeholder 4">
            <a:extLst>
              <a:ext uri="{FF2B5EF4-FFF2-40B4-BE49-F238E27FC236}">
                <a16:creationId xmlns:a16="http://schemas.microsoft.com/office/drawing/2014/main" id="{890A1DA6-91CD-4F40-8721-686DECE3EDF5}"/>
              </a:ext>
            </a:extLst>
          </p:cNvPr>
          <p:cNvSpPr>
            <a:spLocks noGrp="1"/>
          </p:cNvSpPr>
          <p:nvPr>
            <p:ph type="sldNum" sz="quarter" idx="12"/>
          </p:nvPr>
        </p:nvSpPr>
        <p:spPr/>
        <p:txBody>
          <a:bodyPr/>
          <a:lstStyle/>
          <a:p>
            <a:fld id="{4950F5D8-22E1-4015-8661-E5B1FD28C2DE}" type="slidenum">
              <a:rPr lang="en-US" noProof="0" smtClean="0"/>
              <a:t>8</a:t>
            </a:fld>
            <a:endParaRPr lang="en-US" noProof="0"/>
          </a:p>
        </p:txBody>
      </p:sp>
      <p:sp>
        <p:nvSpPr>
          <p:cNvPr id="20" name="Text Placeholder 19">
            <a:extLst>
              <a:ext uri="{FF2B5EF4-FFF2-40B4-BE49-F238E27FC236}">
                <a16:creationId xmlns:a16="http://schemas.microsoft.com/office/drawing/2014/main" id="{2D92E0B9-E607-44AB-8258-937D53C5AFD2}"/>
              </a:ext>
            </a:extLst>
          </p:cNvPr>
          <p:cNvSpPr>
            <a:spLocks noGrp="1"/>
          </p:cNvSpPr>
          <p:nvPr>
            <p:ph type="body" idx="52"/>
          </p:nvPr>
        </p:nvSpPr>
        <p:spPr>
          <a:xfrm>
            <a:off x="4711049" y="3287002"/>
            <a:ext cx="2769902" cy="334918"/>
          </a:xfrm>
        </p:spPr>
        <p:txBody>
          <a:bodyPr/>
          <a:lstStyle/>
          <a:p>
            <a:r>
              <a:rPr lang="en-GB"/>
              <a:t>Results</a:t>
            </a:r>
          </a:p>
        </p:txBody>
      </p:sp>
      <p:sp>
        <p:nvSpPr>
          <p:cNvPr id="22" name="Text Placeholder 21">
            <a:extLst>
              <a:ext uri="{FF2B5EF4-FFF2-40B4-BE49-F238E27FC236}">
                <a16:creationId xmlns:a16="http://schemas.microsoft.com/office/drawing/2014/main" id="{A04D9D5E-C8F6-4554-85B1-DC9412517E7F}"/>
              </a:ext>
            </a:extLst>
          </p:cNvPr>
          <p:cNvSpPr>
            <a:spLocks noGrp="1"/>
          </p:cNvSpPr>
          <p:nvPr>
            <p:ph type="body" sz="quarter" idx="54"/>
          </p:nvPr>
        </p:nvSpPr>
        <p:spPr>
          <a:xfrm>
            <a:off x="4711049" y="3810072"/>
            <a:ext cx="2769902" cy="3031460"/>
          </a:xfrm>
        </p:spPr>
        <p:txBody>
          <a:bodyPr>
            <a:normAutofit/>
          </a:bodyPr>
          <a:lstStyle/>
          <a:p>
            <a:pPr marL="342900" indent="-342900">
              <a:buFont typeface="Arial" panose="020B0604020202020204" pitchFamily="34" charset="0"/>
              <a:buChar char="•"/>
            </a:pPr>
            <a:r>
              <a:rPr lang="en-GB" sz="2000">
                <a:solidFill>
                  <a:schemeClr val="accent4"/>
                </a:solidFill>
              </a:rPr>
              <a:t>Analysis will entail studying how our method could and has been used. </a:t>
            </a:r>
          </a:p>
          <a:p>
            <a:pPr marL="342900" indent="-342900">
              <a:buFont typeface="Arial" panose="020B0604020202020204" pitchFamily="34" charset="0"/>
              <a:buChar char="•"/>
            </a:pPr>
            <a:r>
              <a:rPr lang="en-GB" sz="2000">
                <a:solidFill>
                  <a:schemeClr val="accent4"/>
                </a:solidFill>
              </a:rPr>
              <a:t>Study the usability of our tool and if it actually allows to see the unseen.</a:t>
            </a:r>
          </a:p>
        </p:txBody>
      </p:sp>
      <p:pic>
        <p:nvPicPr>
          <p:cNvPr id="35" name="Picture Placeholder 34" descr="Shape&#10;&#10;Description automatically generated with low confidence">
            <a:extLst>
              <a:ext uri="{FF2B5EF4-FFF2-40B4-BE49-F238E27FC236}">
                <a16:creationId xmlns:a16="http://schemas.microsoft.com/office/drawing/2014/main" id="{37D43286-B6D4-4F80-A9EC-76BAF28F3E2E}"/>
              </a:ext>
            </a:extLst>
          </p:cNvPr>
          <p:cNvPicPr>
            <a:picLocks noGrp="1" noChangeAspect="1"/>
          </p:cNvPicPr>
          <p:nvPr>
            <p:ph type="pic" sz="quarter" idx="55"/>
          </p:nvPr>
        </p:nvPicPr>
        <p:blipFill>
          <a:blip r:embed="rId2"/>
          <a:srcRect/>
          <a:stretch>
            <a:fillRect/>
          </a:stretch>
        </p:blipFill>
        <p:spPr>
          <a:xfrm>
            <a:off x="5465239" y="1854813"/>
            <a:ext cx="1261521" cy="1261521"/>
          </a:xfrm>
        </p:spPr>
      </p:pic>
      <p:sp>
        <p:nvSpPr>
          <p:cNvPr id="24" name="Text Placeholder 23">
            <a:extLst>
              <a:ext uri="{FF2B5EF4-FFF2-40B4-BE49-F238E27FC236}">
                <a16:creationId xmlns:a16="http://schemas.microsoft.com/office/drawing/2014/main" id="{0A51FE85-6D5D-4C2D-96CE-92C4BEE81214}"/>
              </a:ext>
            </a:extLst>
          </p:cNvPr>
          <p:cNvSpPr>
            <a:spLocks noGrp="1"/>
          </p:cNvSpPr>
          <p:nvPr>
            <p:ph type="body" idx="56"/>
          </p:nvPr>
        </p:nvSpPr>
        <p:spPr>
          <a:xfrm>
            <a:off x="8147243" y="3288998"/>
            <a:ext cx="2769902" cy="334918"/>
          </a:xfrm>
        </p:spPr>
        <p:txBody>
          <a:bodyPr/>
          <a:lstStyle/>
          <a:p>
            <a:r>
              <a:rPr lang="en-GB"/>
              <a:t>Discussion</a:t>
            </a:r>
          </a:p>
        </p:txBody>
      </p:sp>
      <p:pic>
        <p:nvPicPr>
          <p:cNvPr id="37" name="Picture Placeholder 36">
            <a:extLst>
              <a:ext uri="{FF2B5EF4-FFF2-40B4-BE49-F238E27FC236}">
                <a16:creationId xmlns:a16="http://schemas.microsoft.com/office/drawing/2014/main" id="{F54779BF-907E-450A-BBDF-A14434FC53EB}"/>
              </a:ext>
            </a:extLst>
          </p:cNvPr>
          <p:cNvPicPr>
            <a:picLocks noGrp="1" noChangeAspect="1"/>
          </p:cNvPicPr>
          <p:nvPr>
            <p:ph type="pic" sz="quarter" idx="59"/>
          </p:nvPr>
        </p:nvPicPr>
        <p:blipFill>
          <a:blip r:embed="rId3"/>
          <a:srcRect l="7245" r="7245"/>
          <a:stretch/>
        </p:blipFill>
        <p:spPr>
          <a:xfrm>
            <a:off x="8903850" y="1819324"/>
            <a:ext cx="1261522" cy="1261522"/>
          </a:xfrm>
        </p:spPr>
      </p:pic>
      <p:sp>
        <p:nvSpPr>
          <p:cNvPr id="28" name="Text Placeholder 27">
            <a:extLst>
              <a:ext uri="{FF2B5EF4-FFF2-40B4-BE49-F238E27FC236}">
                <a16:creationId xmlns:a16="http://schemas.microsoft.com/office/drawing/2014/main" id="{71610AE1-ABC4-4F09-8CEF-F61FFEE43DC1}"/>
              </a:ext>
            </a:extLst>
          </p:cNvPr>
          <p:cNvSpPr>
            <a:spLocks noGrp="1"/>
          </p:cNvSpPr>
          <p:nvPr>
            <p:ph type="body" idx="60"/>
          </p:nvPr>
        </p:nvSpPr>
        <p:spPr>
          <a:xfrm>
            <a:off x="1272438" y="3303470"/>
            <a:ext cx="2769902" cy="334918"/>
          </a:xfrm>
        </p:spPr>
        <p:txBody>
          <a:bodyPr/>
          <a:lstStyle/>
          <a:p>
            <a:r>
              <a:rPr lang="en-GB"/>
              <a:t>Validation</a:t>
            </a:r>
          </a:p>
        </p:txBody>
      </p:sp>
      <p:sp>
        <p:nvSpPr>
          <p:cNvPr id="30" name="Text Placeholder 29">
            <a:extLst>
              <a:ext uri="{FF2B5EF4-FFF2-40B4-BE49-F238E27FC236}">
                <a16:creationId xmlns:a16="http://schemas.microsoft.com/office/drawing/2014/main" id="{2306E797-8634-4F6A-9DE4-149FE86E1AE4}"/>
              </a:ext>
            </a:extLst>
          </p:cNvPr>
          <p:cNvSpPr>
            <a:spLocks noGrp="1"/>
          </p:cNvSpPr>
          <p:nvPr>
            <p:ph type="body" sz="quarter" idx="62"/>
          </p:nvPr>
        </p:nvSpPr>
        <p:spPr>
          <a:xfrm>
            <a:off x="1272438" y="3826540"/>
            <a:ext cx="2769902" cy="3031460"/>
          </a:xfrm>
        </p:spPr>
        <p:txBody>
          <a:bodyPr/>
          <a:lstStyle/>
          <a:p>
            <a:pPr marL="342900" indent="-342900" algn="l">
              <a:buFont typeface="Arial" panose="020B0604020202020204" pitchFamily="34" charset="0"/>
              <a:buChar char="•"/>
            </a:pPr>
            <a:r>
              <a:rPr lang="en-GB" sz="2000">
                <a:solidFill>
                  <a:schemeClr val="accent4"/>
                </a:solidFill>
              </a:rPr>
              <a:t>Empirical observations of new findings.</a:t>
            </a:r>
          </a:p>
          <a:p>
            <a:pPr marL="342900" indent="-342900" algn="l">
              <a:buFont typeface="Arial" panose="020B0604020202020204" pitchFamily="34" charset="0"/>
              <a:buChar char="•"/>
            </a:pPr>
            <a:r>
              <a:rPr lang="en-GB" sz="2000">
                <a:solidFill>
                  <a:schemeClr val="accent4"/>
                </a:solidFill>
              </a:rPr>
              <a:t>Correlation of bias spikes with real life events.</a:t>
            </a:r>
          </a:p>
          <a:p>
            <a:pPr marL="342900" indent="-342900" algn="l">
              <a:buFont typeface="Arial" panose="020B0604020202020204" pitchFamily="34" charset="0"/>
              <a:buChar char="•"/>
            </a:pPr>
            <a:r>
              <a:rPr lang="en-GB" sz="2000">
                <a:solidFill>
                  <a:schemeClr val="accent4"/>
                </a:solidFill>
              </a:rPr>
              <a:t>We are open to suggestions !</a:t>
            </a:r>
          </a:p>
        </p:txBody>
      </p:sp>
      <p:pic>
        <p:nvPicPr>
          <p:cNvPr id="33" name="Picture Placeholder 32">
            <a:extLst>
              <a:ext uri="{FF2B5EF4-FFF2-40B4-BE49-F238E27FC236}">
                <a16:creationId xmlns:a16="http://schemas.microsoft.com/office/drawing/2014/main" id="{9F5FBC1C-3D35-4B36-ABEF-CA63471144AD}"/>
              </a:ext>
            </a:extLst>
          </p:cNvPr>
          <p:cNvPicPr>
            <a:picLocks noGrp="1" noChangeAspect="1"/>
          </p:cNvPicPr>
          <p:nvPr>
            <p:ph type="pic" sz="quarter" idx="63"/>
          </p:nvPr>
        </p:nvPicPr>
        <p:blipFill>
          <a:blip r:embed="rId4"/>
          <a:srcRect/>
          <a:stretch>
            <a:fillRect/>
          </a:stretch>
        </p:blipFill>
        <p:spPr>
          <a:xfrm>
            <a:off x="2026628" y="1853797"/>
            <a:ext cx="1261521" cy="1261521"/>
          </a:xfrm>
        </p:spPr>
      </p:pic>
      <p:sp>
        <p:nvSpPr>
          <p:cNvPr id="38" name="Text Placeholder 21">
            <a:extLst>
              <a:ext uri="{FF2B5EF4-FFF2-40B4-BE49-F238E27FC236}">
                <a16:creationId xmlns:a16="http://schemas.microsoft.com/office/drawing/2014/main" id="{DF83EB26-3A6C-4E03-A9DE-52AFF77154AA}"/>
              </a:ext>
            </a:extLst>
          </p:cNvPr>
          <p:cNvSpPr>
            <a:spLocks noGrp="1"/>
          </p:cNvSpPr>
          <p:nvPr>
            <p:ph type="body" sz="quarter" idx="58"/>
          </p:nvPr>
        </p:nvSpPr>
        <p:spPr>
          <a:xfrm>
            <a:off x="8147050" y="3825875"/>
            <a:ext cx="2770188" cy="3032125"/>
          </a:xfrm>
        </p:spPr>
        <p:txBody>
          <a:bodyPr>
            <a:normAutofit/>
          </a:bodyPr>
          <a:lstStyle/>
          <a:p>
            <a:pPr marL="342900" indent="-342900">
              <a:buFont typeface="Arial" panose="020B0604020202020204" pitchFamily="34" charset="0"/>
              <a:buChar char="•"/>
            </a:pPr>
            <a:r>
              <a:rPr lang="en-GB" sz="2000">
                <a:solidFill>
                  <a:schemeClr val="accent4"/>
                </a:solidFill>
              </a:rPr>
              <a:t>Future work and possible implementations will be discussed. </a:t>
            </a:r>
          </a:p>
          <a:p>
            <a:pPr marL="342900" indent="-342900">
              <a:buFont typeface="Arial" panose="020B0604020202020204" pitchFamily="34" charset="0"/>
              <a:buChar char="•"/>
            </a:pPr>
            <a:r>
              <a:rPr lang="en-GB" sz="2000">
                <a:solidFill>
                  <a:schemeClr val="accent4"/>
                </a:solidFill>
              </a:rPr>
              <a:t>Discuss threats to validity and issues in the development. </a:t>
            </a:r>
          </a:p>
        </p:txBody>
      </p:sp>
    </p:spTree>
    <p:extLst>
      <p:ext uri="{BB962C8B-B14F-4D97-AF65-F5344CB8AC3E}">
        <p14:creationId xmlns:p14="http://schemas.microsoft.com/office/powerpoint/2010/main" val="135099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ding GIFs - Get the best GIF on GIPHY">
            <a:extLst>
              <a:ext uri="{FF2B5EF4-FFF2-40B4-BE49-F238E27FC236}">
                <a16:creationId xmlns:a16="http://schemas.microsoft.com/office/drawing/2014/main" id="{A2F50C22-A439-4DE2-A150-4E1E4BB8B5C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00987"/>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49d8dd1-df10-4309-9b5d-8e801f160e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B4611576D1F87419AA30E3BDB0AABD4" ma:contentTypeVersion="8" ma:contentTypeDescription="Create a new document." ma:contentTypeScope="" ma:versionID="e895e1f3177a5589aa5f545899bb0594">
  <xsd:schema xmlns:xsd="http://www.w3.org/2001/XMLSchema" xmlns:xs="http://www.w3.org/2001/XMLSchema" xmlns:p="http://schemas.microsoft.com/office/2006/metadata/properties" xmlns:ns2="a49d8dd1-df10-4309-9b5d-8e801f160e1e" targetNamespace="http://schemas.microsoft.com/office/2006/metadata/properties" ma:root="true" ma:fieldsID="82516e0890fb39e47df8674ed5bcd97b" ns2:_="">
    <xsd:import namespace="a49d8dd1-df10-4309-9b5d-8e801f160e1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d8dd1-df10-4309-9b5d-8e801f160e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2A88D8-11C9-4E54-8CC3-A25581E9EC4F}">
  <ds:schemaRefs>
    <ds:schemaRef ds:uri="a49d8dd1-df10-4309-9b5d-8e801f160e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48EA396-5485-4BE7-B653-403710320F63}">
  <ds:schemaRefs>
    <ds:schemaRef ds:uri="http://schemas.microsoft.com/sharepoint/v3/contenttype/forms"/>
  </ds:schemaRefs>
</ds:datastoreItem>
</file>

<file path=customXml/itemProps3.xml><?xml version="1.0" encoding="utf-8"?>
<ds:datastoreItem xmlns:ds="http://schemas.openxmlformats.org/officeDocument/2006/customXml" ds:itemID="{0372F231-5066-46F0-98DD-39C9C8ADDD12}">
  <ds:schemaRefs>
    <ds:schemaRef ds:uri="a49d8dd1-df10-4309-9b5d-8e801f160e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3</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 tool to visualize language biases over time using Reddit comment data.</vt:lpstr>
      <vt:lpstr>Recap of our research</vt:lpstr>
      <vt:lpstr>Related work</vt:lpstr>
      <vt:lpstr>The data</vt:lpstr>
      <vt:lpstr>Our addition to proposed methodology</vt:lpstr>
      <vt:lpstr>Visualizations</vt:lpstr>
      <vt:lpstr>Our findings thus far</vt:lpstr>
      <vt:lpstr>Final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to visualize language biases over time using Reddit comment data.</dc:title>
  <dc:creator>Libardi, F.M. (Filippo Maria)</dc:creator>
  <cp:revision>1</cp:revision>
  <dcterms:created xsi:type="dcterms:W3CDTF">2020-12-02T11:43:33Z</dcterms:created>
  <dcterms:modified xsi:type="dcterms:W3CDTF">2021-01-13T13:42:42Z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0x0101002B4611576D1F87419AA30E3BDB0AABD4</vt:lpwstr>
  </property>
</Properties>
</file>