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3" r:id="rId5"/>
    <p:sldId id="304" r:id="rId6"/>
    <p:sldId id="303" r:id="rId7"/>
    <p:sldId id="305" r:id="rId8"/>
    <p:sldId id="308" r:id="rId9"/>
    <p:sldId id="306" r:id="rId10"/>
    <p:sldId id="307" r:id="rId11"/>
    <p:sldId id="29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bardi, F.M. (Filippo Maria)" initials="LF(M" lastIdx="1" clrIdx="0">
    <p:extLst>
      <p:ext uri="{19B8F6BF-5375-455C-9EA6-DF929625EA0E}">
        <p15:presenceInfo xmlns:p15="http://schemas.microsoft.com/office/powerpoint/2012/main" userId="Libardi, F.M. (Filippo Mari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9F2F"/>
    <a:srgbClr val="00275F"/>
    <a:srgbClr val="20B5E5"/>
    <a:srgbClr val="228DAD"/>
    <a:srgbClr val="D14C00"/>
    <a:srgbClr val="21468C"/>
    <a:srgbClr val="001431"/>
    <a:srgbClr val="142F5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155AB-4BC2-4E3E-A1FA-6C4ABC2AE729}" v="1" dt="2021-01-27T13:01:24.301"/>
    <p1510:client id="{3C1FE8AB-8A59-480E-AEDC-7BACACF9532B}" v="4" dt="2021-01-27T13:00:52.016"/>
    <p1510:client id="{92ECEDEB-3DE5-4C9C-BE9A-4BB01080F59D}" v="49" dt="2021-01-27T12:59:47.741"/>
  </p1510:revLst>
</p1510:revInfo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ardi, F.M. (Filippo Maria)" userId="d79603e3-8ab3-442f-885a-9cc424ea5465" providerId="ADAL" clId="{3C1FE8AB-8A59-480E-AEDC-7BACACF9532B}"/>
    <pc:docChg chg="undo custSel modSld">
      <pc:chgData name="Libardi, F.M. (Filippo Maria)" userId="d79603e3-8ab3-442f-885a-9cc424ea5465" providerId="ADAL" clId="{3C1FE8AB-8A59-480E-AEDC-7BACACF9532B}" dt="2021-01-27T13:00:52.016" v="1" actId="1076"/>
      <pc:docMkLst>
        <pc:docMk/>
      </pc:docMkLst>
      <pc:sldChg chg="modSp mod">
        <pc:chgData name="Libardi, F.M. (Filippo Maria)" userId="d79603e3-8ab3-442f-885a-9cc424ea5465" providerId="ADAL" clId="{3C1FE8AB-8A59-480E-AEDC-7BACACF9532B}" dt="2021-01-27T13:00:52.016" v="1" actId="1076"/>
        <pc:sldMkLst>
          <pc:docMk/>
          <pc:sldMk cId="2578680785" sldId="303"/>
        </pc:sldMkLst>
        <pc:picChg chg="mod">
          <ac:chgData name="Libardi, F.M. (Filippo Maria)" userId="d79603e3-8ab3-442f-885a-9cc424ea5465" providerId="ADAL" clId="{3C1FE8AB-8A59-480E-AEDC-7BACACF9532B}" dt="2021-01-27T13:00:52.016" v="1" actId="1076"/>
          <ac:picMkLst>
            <pc:docMk/>
            <pc:sldMk cId="2578680785" sldId="303"/>
            <ac:picMk id="14" creationId="{F0C59130-09EA-4D67-9A1D-A20D099120E4}"/>
          </ac:picMkLst>
        </pc:picChg>
      </pc:sldChg>
    </pc:docChg>
  </pc:docChgLst>
  <pc:docChgLst>
    <pc:chgData name="Mättas, O. (Otto)" userId="S::o.mattas@students.uu.nl::f944b869-84fe-4915-ac0f-2070e720f33b" providerId="AD" clId="Web-{92ECEDEB-3DE5-4C9C-BE9A-4BB01080F59D}"/>
    <pc:docChg chg="modSld">
      <pc:chgData name="Mättas, O. (Otto)" userId="S::o.mattas@students.uu.nl::f944b869-84fe-4915-ac0f-2070e720f33b" providerId="AD" clId="Web-{92ECEDEB-3DE5-4C9C-BE9A-4BB01080F59D}" dt="2021-01-27T12:59:47.741" v="45"/>
      <pc:docMkLst>
        <pc:docMk/>
      </pc:docMkLst>
      <pc:sldChg chg="addSp delSp modSp">
        <pc:chgData name="Mättas, O. (Otto)" userId="S::o.mattas@students.uu.nl::f944b869-84fe-4915-ac0f-2070e720f33b" providerId="AD" clId="Web-{92ECEDEB-3DE5-4C9C-BE9A-4BB01080F59D}" dt="2021-01-27T12:59:47.741" v="45"/>
        <pc:sldMkLst>
          <pc:docMk/>
          <pc:sldMk cId="2578680785" sldId="303"/>
        </pc:sldMkLst>
        <pc:picChg chg="del">
          <ac:chgData name="Mättas, O. (Otto)" userId="S::o.mattas@students.uu.nl::f944b869-84fe-4915-ac0f-2070e720f33b" providerId="AD" clId="Web-{92ECEDEB-3DE5-4C9C-BE9A-4BB01080F59D}" dt="2021-01-27T12:55:13.718" v="10"/>
          <ac:picMkLst>
            <pc:docMk/>
            <pc:sldMk cId="2578680785" sldId="303"/>
            <ac:picMk id="6" creationId="{1A36D7F7-302F-4BB0-9648-82E64969AFAA}"/>
          </ac:picMkLst>
        </pc:picChg>
        <pc:picChg chg="mod">
          <ac:chgData name="Mättas, O. (Otto)" userId="S::o.mattas@students.uu.nl::f944b869-84fe-4915-ac0f-2070e720f33b" providerId="AD" clId="Web-{92ECEDEB-3DE5-4C9C-BE9A-4BB01080F59D}" dt="2021-01-27T12:57:18.847" v="31" actId="1076"/>
          <ac:picMkLst>
            <pc:docMk/>
            <pc:sldMk cId="2578680785" sldId="303"/>
            <ac:picMk id="7" creationId="{FD988EC7-8F1F-4487-9116-8E08E6EFC076}"/>
          </ac:picMkLst>
        </pc:picChg>
        <pc:picChg chg="mod">
          <ac:chgData name="Mättas, O. (Otto)" userId="S::o.mattas@students.uu.nl::f944b869-84fe-4915-ac0f-2070e720f33b" providerId="AD" clId="Web-{92ECEDEB-3DE5-4C9C-BE9A-4BB01080F59D}" dt="2021-01-27T12:57:17.175" v="30" actId="1076"/>
          <ac:picMkLst>
            <pc:docMk/>
            <pc:sldMk cId="2578680785" sldId="303"/>
            <ac:picMk id="9" creationId="{C7E283EF-49C1-44E7-A169-D9668301DEE2}"/>
          </ac:picMkLst>
        </pc:picChg>
        <pc:picChg chg="add del mod">
          <ac:chgData name="Mättas, O. (Otto)" userId="S::o.mattas@students.uu.nl::f944b869-84fe-4915-ac0f-2070e720f33b" providerId="AD" clId="Web-{92ECEDEB-3DE5-4C9C-BE9A-4BB01080F59D}" dt="2021-01-27T12:54:06.951" v="3"/>
          <ac:picMkLst>
            <pc:docMk/>
            <pc:sldMk cId="2578680785" sldId="303"/>
            <ac:picMk id="10" creationId="{F31EFC33-C203-45F9-9CEC-8AFFEDDF8D58}"/>
          </ac:picMkLst>
        </pc:picChg>
        <pc:picChg chg="add mod ord">
          <ac:chgData name="Mättas, O. (Otto)" userId="S::o.mattas@students.uu.nl::f944b869-84fe-4915-ac0f-2070e720f33b" providerId="AD" clId="Web-{92ECEDEB-3DE5-4C9C-BE9A-4BB01080F59D}" dt="2021-01-27T12:55:29.094" v="12"/>
          <ac:picMkLst>
            <pc:docMk/>
            <pc:sldMk cId="2578680785" sldId="303"/>
            <ac:picMk id="11" creationId="{E0B2ED05-AE7E-4372-8A02-FDE04A023B60}"/>
          </ac:picMkLst>
        </pc:picChg>
        <pc:picChg chg="mod">
          <ac:chgData name="Mättas, O. (Otto)" userId="S::o.mattas@students.uu.nl::f944b869-84fe-4915-ac0f-2070e720f33b" providerId="AD" clId="Web-{92ECEDEB-3DE5-4C9C-BE9A-4BB01080F59D}" dt="2021-01-27T12:57:14.065" v="29" actId="1076"/>
          <ac:picMkLst>
            <pc:docMk/>
            <pc:sldMk cId="2578680785" sldId="303"/>
            <ac:picMk id="13" creationId="{F3F51079-76A5-4B02-8477-80B82D3FD685}"/>
          </ac:picMkLst>
        </pc:picChg>
        <pc:picChg chg="add del mod">
          <ac:chgData name="Mättas, O. (Otto)" userId="S::o.mattas@students.uu.nl::f944b869-84fe-4915-ac0f-2070e720f33b" providerId="AD" clId="Web-{92ECEDEB-3DE5-4C9C-BE9A-4BB01080F59D}" dt="2021-01-27T12:59:47.741" v="45"/>
          <ac:picMkLst>
            <pc:docMk/>
            <pc:sldMk cId="2578680785" sldId="303"/>
            <ac:picMk id="14" creationId="{F0C59130-09EA-4D67-9A1D-A20D099120E4}"/>
          </ac:picMkLst>
        </pc:picChg>
        <pc:cxnChg chg="mod">
          <ac:chgData name="Mättas, O. (Otto)" userId="S::o.mattas@students.uu.nl::f944b869-84fe-4915-ac0f-2070e720f33b" providerId="AD" clId="Web-{92ECEDEB-3DE5-4C9C-BE9A-4BB01080F59D}" dt="2021-01-27T12:57:24.800" v="33" actId="14100"/>
          <ac:cxnSpMkLst>
            <pc:docMk/>
            <pc:sldMk cId="2578680785" sldId="303"/>
            <ac:cxnSpMk id="3" creationId="{FBD4D46C-741E-4C00-91D5-311CFEE463DA}"/>
          </ac:cxnSpMkLst>
        </pc:cxnChg>
        <pc:cxnChg chg="mod">
          <ac:chgData name="Mättas, O. (Otto)" userId="S::o.mattas@students.uu.nl::f944b869-84fe-4915-ac0f-2070e720f33b" providerId="AD" clId="Web-{92ECEDEB-3DE5-4C9C-BE9A-4BB01080F59D}" dt="2021-01-27T12:58:04.176" v="36" actId="14100"/>
          <ac:cxnSpMkLst>
            <pc:docMk/>
            <pc:sldMk cId="2578680785" sldId="303"/>
            <ac:cxnSpMk id="8" creationId="{0FCDAEF1-024A-4ABC-99A7-42F0D5B1E02E}"/>
          </ac:cxnSpMkLst>
        </pc:cxnChg>
        <pc:cxnChg chg="mod">
          <ac:chgData name="Mättas, O. (Otto)" userId="S::o.mattas@students.uu.nl::f944b869-84fe-4915-ac0f-2070e720f33b" providerId="AD" clId="Web-{92ECEDEB-3DE5-4C9C-BE9A-4BB01080F59D}" dt="2021-01-27T12:57:47.723" v="34" actId="14100"/>
          <ac:cxnSpMkLst>
            <pc:docMk/>
            <pc:sldMk cId="2578680785" sldId="303"/>
            <ac:cxnSpMk id="12" creationId="{4AD2D277-66C4-4564-A9A5-0C2A113D9E68}"/>
          </ac:cxnSpMkLst>
        </pc:cxnChg>
      </pc:sldChg>
    </pc:docChg>
  </pc:docChgLst>
  <pc:docChgLst>
    <pc:chgData name="Mättas, O. (Otto)" userId="S::o.mattas@students.uu.nl::f944b869-84fe-4915-ac0f-2070e720f33b" providerId="AD" clId="Web-{246155AB-4BC2-4E3E-A1FA-6C4ABC2AE729}"/>
    <pc:docChg chg="modSld">
      <pc:chgData name="Mättas, O. (Otto)" userId="S::o.mattas@students.uu.nl::f944b869-84fe-4915-ac0f-2070e720f33b" providerId="AD" clId="Web-{246155AB-4BC2-4E3E-A1FA-6C4ABC2AE729}" dt="2021-01-27T13:01:24.301" v="0"/>
      <pc:docMkLst>
        <pc:docMk/>
      </pc:docMkLst>
      <pc:sldChg chg="delSp">
        <pc:chgData name="Mättas, O. (Otto)" userId="S::o.mattas@students.uu.nl::f944b869-84fe-4915-ac0f-2070e720f33b" providerId="AD" clId="Web-{246155AB-4BC2-4E3E-A1FA-6C4ABC2AE729}" dt="2021-01-27T13:01:24.301" v="0"/>
        <pc:sldMkLst>
          <pc:docMk/>
          <pc:sldMk cId="2578680785" sldId="303"/>
        </pc:sldMkLst>
        <pc:picChg chg="del">
          <ac:chgData name="Mättas, O. (Otto)" userId="S::o.mattas@students.uu.nl::f944b869-84fe-4915-ac0f-2070e720f33b" providerId="AD" clId="Web-{246155AB-4BC2-4E3E-A1FA-6C4ABC2AE729}" dt="2021-01-27T13:01:24.301" v="0"/>
          <ac:picMkLst>
            <pc:docMk/>
            <pc:sldMk cId="2578680785" sldId="303"/>
            <ac:picMk id="14" creationId="{F0C59130-09EA-4D67-9A1D-A20D099120E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– Start -</a:t>
            </a:r>
            <a:endParaRPr lang="en-US">
              <a:cs typeface="Calibri"/>
            </a:endParaRPr>
          </a:p>
          <a:p>
            <a:endParaRPr lang="en-US">
              <a:cs typeface="+mn-lt"/>
            </a:endParaRPr>
          </a:p>
          <a:p>
            <a:r>
              <a:rPr lang="en-US"/>
              <a:t>Hello all. I am Otto and together with Filippo we are building a tool to </a:t>
            </a:r>
            <a:r>
              <a:rPr lang="en-US" err="1"/>
              <a:t>visualise</a:t>
            </a:r>
            <a:r>
              <a:rPr lang="en-US"/>
              <a:t> language biases over time using Reddit comment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9 - That’s all folks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2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1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3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4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5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6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1/27/2021</a:t>
            </a:fld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1/27/2021</a:t>
            </a:fld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BFF-A7D8-4C29-89A0-BC16EA5EFCC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DE8A4E7E-06A4-424E-83B2-0F5C45AFEB4E}" type="datetime1">
              <a:rPr lang="en-US" noProof="0" smtClean="0"/>
              <a:pPr/>
              <a:t>1/27/2021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8.02754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en.wikipedia.org/wiki/Shooting_of_Benjamin_Marconi" TargetMode="External"/><Relationship Id="rId2" Type="http://schemas.openxmlformats.org/officeDocument/2006/relationships/hyperlink" Target="https://public.tableau.com/profile/filippol#!/vizhome/ThreeyearsrTheDonald/Dashboard1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en.wikipedia.org/wiki/Timeline_of_the_Donald_Trump_presidency_(2017_Q3)#Week_32_2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hyperlink" Target="https://arxiv.org/abs/2008.02754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public.tableau.com/profile/filippol#!/vizhome/ThreeyearsrTheDonald/Dashboard1?publish=yes" TargetMode="Externa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1BD0-74CC-4C57-83FF-66D9D158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4582633"/>
            <a:ext cx="12117572" cy="1052623"/>
          </a:xfrm>
        </p:spPr>
        <p:txBody>
          <a:bodyPr>
            <a:normAutofit/>
          </a:bodyPr>
          <a:lstStyle/>
          <a:p>
            <a:r>
              <a:rPr lang="en-GB" sz="3600" b="1" i="0">
                <a:solidFill>
                  <a:schemeClr val="bg2"/>
                </a:solidFill>
                <a:effectLst/>
                <a:cs typeface="Calibri"/>
              </a:rPr>
              <a:t>A </a:t>
            </a:r>
            <a:r>
              <a:rPr lang="en-GB">
                <a:solidFill>
                  <a:schemeClr val="bg2"/>
                </a:solidFill>
                <a:cs typeface="Calibri"/>
              </a:rPr>
              <a:t>Tool</a:t>
            </a:r>
            <a:r>
              <a:rPr lang="en-GB" sz="3600" b="1" i="0">
                <a:solidFill>
                  <a:schemeClr val="bg2"/>
                </a:solidFill>
                <a:effectLst/>
                <a:cs typeface="Calibri"/>
              </a:rPr>
              <a:t> to </a:t>
            </a:r>
            <a:r>
              <a:rPr lang="en-GB">
                <a:solidFill>
                  <a:schemeClr val="bg2"/>
                </a:solidFill>
                <a:cs typeface="Calibri"/>
              </a:rPr>
              <a:t>Visualize Language Biases Over</a:t>
            </a:r>
            <a:r>
              <a:rPr lang="en-GB" sz="3600" b="1" i="0">
                <a:solidFill>
                  <a:schemeClr val="bg2"/>
                </a:solidFill>
                <a:effectLst/>
                <a:cs typeface="Calibri"/>
              </a:rPr>
              <a:t> </a:t>
            </a:r>
            <a:r>
              <a:rPr lang="en-GB">
                <a:solidFill>
                  <a:schemeClr val="bg2"/>
                </a:solidFill>
                <a:cs typeface="Calibri"/>
              </a:rPr>
              <a:t>Time Using</a:t>
            </a:r>
            <a:r>
              <a:rPr lang="en-GB" sz="3600" b="1" i="0">
                <a:solidFill>
                  <a:schemeClr val="bg2"/>
                </a:solidFill>
                <a:effectLst/>
                <a:cs typeface="Calibri"/>
              </a:rPr>
              <a:t> Reddit</a:t>
            </a:r>
            <a:r>
              <a:rPr lang="en-GB">
                <a:solidFill>
                  <a:schemeClr val="bg2"/>
                </a:solidFill>
                <a:cs typeface="Calibri"/>
              </a:rPr>
              <a:t> Comment Data</a:t>
            </a:r>
            <a:endParaRPr lang="en-US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01156-37BA-4B0B-9980-4CC24495F71A}"/>
              </a:ext>
            </a:extLst>
          </p:cNvPr>
          <p:cNvSpPr txBox="1"/>
          <p:nvPr/>
        </p:nvSpPr>
        <p:spPr>
          <a:xfrm>
            <a:off x="4303932" y="6488668"/>
            <a:ext cx="3236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Filippo M. Libardi &amp; Otto </a:t>
            </a:r>
            <a:r>
              <a:rPr lang="en-US" sz="1800" err="1">
                <a:solidFill>
                  <a:schemeClr val="bg1"/>
                </a:solidFill>
              </a:rPr>
              <a:t>Mättas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3074" name="Picture 2" descr="Confirmation Bias Icons - Download Free Vector Icons | Noun Project">
            <a:extLst>
              <a:ext uri="{FF2B5EF4-FFF2-40B4-BE49-F238E27FC236}">
                <a16:creationId xmlns:a16="http://schemas.microsoft.com/office/drawing/2014/main" id="{0BCB18D4-63FF-45B2-BF7E-060599E42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20" y="1073888"/>
            <a:ext cx="2495018" cy="245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4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B8C8A-9899-4E06-98C0-29228211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CF51E-3F31-4AD5-BBA8-36B4FEB6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01BE2B-32E9-4283-8872-58D89083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94785"/>
            <a:ext cx="5676370" cy="565467"/>
          </a:xfrm>
        </p:spPr>
        <p:txBody>
          <a:bodyPr>
            <a:noAutofit/>
          </a:bodyPr>
          <a:lstStyle/>
          <a:p>
            <a:r>
              <a:rPr lang="en-GB" sz="2700"/>
              <a:t>Related Work on Language Bias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452ACA-AC16-4721-8B2A-1CCBB867F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2796"/>
            <a:ext cx="5150443" cy="30964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Very recent 2020 paper;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NLP model to identify biased terms towards a list of concepts given a text corpus;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Method validated on Google News;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The model only returns a list of biased words, the usage of these is not studied at all;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Their method allows to formalize language bias;</a:t>
            </a:r>
          </a:p>
          <a:p>
            <a:pPr marL="285750" indent="-285750">
              <a:buFont typeface="Arial,Sans-Serif"/>
              <a:buChar char="•"/>
            </a:pPr>
            <a:endParaRPr lang="en-US" sz="2000" b="1">
              <a:ea typeface="+mn-lt"/>
              <a:cs typeface="+mn-lt"/>
            </a:endParaRP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FD13ED3A-21EF-4330-BE13-A59036DE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541" y="499123"/>
            <a:ext cx="4155493" cy="53619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F517B3-333B-4AEC-841E-FD4F4E72FD34}"/>
              </a:ext>
            </a:extLst>
          </p:cNvPr>
          <p:cNvSpPr txBox="1">
            <a:spLocks/>
          </p:cNvSpPr>
          <p:nvPr/>
        </p:nvSpPr>
        <p:spPr>
          <a:xfrm>
            <a:off x="836451" y="4496451"/>
            <a:ext cx="5150443" cy="7492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Do associations / correlations rise out of bias and sentiment visualizations after  introducing the time dimension?</a:t>
            </a:r>
            <a:endParaRPr lang="en-US"/>
          </a:p>
          <a:p>
            <a:pPr marL="285750" indent="-285750">
              <a:buFont typeface="Arial,Sans-Serif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2000">
              <a:ea typeface="+mn-lt"/>
              <a:cs typeface="+mn-lt"/>
            </a:endParaRPr>
          </a:p>
          <a:p>
            <a:endParaRPr lang="en-GB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8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 descr="Diagram&#10;&#10;Description automatically generated">
            <a:extLst>
              <a:ext uri="{FF2B5EF4-FFF2-40B4-BE49-F238E27FC236}">
                <a16:creationId xmlns:a16="http://schemas.microsoft.com/office/drawing/2014/main" id="{E0B2ED05-AE7E-4372-8A02-FDE04A02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2" y="1645980"/>
            <a:ext cx="10491127" cy="193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0ABF87B-DDAC-4545-9097-26B1EC9C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anchor="b">
            <a:normAutofit/>
          </a:bodyPr>
          <a:lstStyle/>
          <a:p>
            <a:r>
              <a:rPr lang="en-GB">
                <a:hlinkClick r:id="rId3"/>
              </a:rPr>
              <a:t>Ferrer et al. (2020)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EB9B3-5A8D-4BC9-9975-346403FC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E8A4E7E-06A4-424E-83B2-0F5C45AFEB4E}" type="datetime1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1/27/2021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BCA0-17EE-4C1C-BB8E-6B9B77B0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4950F5D8-22E1-4015-8661-E5B1FD28C2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D988EC7-8F1F-4487-9116-8E08E6EFC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649" y="3880612"/>
            <a:ext cx="2642621" cy="5852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F51079-76A5-4B02-8477-80B82D3FD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338" y="4892655"/>
            <a:ext cx="4416561" cy="4023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FBD4D46C-741E-4C00-91D5-311CFEE463DA}"/>
              </a:ext>
            </a:extLst>
          </p:cNvPr>
          <p:cNvCxnSpPr>
            <a:cxnSpLocks/>
          </p:cNvCxnSpPr>
          <p:nvPr/>
        </p:nvCxnSpPr>
        <p:spPr>
          <a:xfrm>
            <a:off x="6449959" y="2923044"/>
            <a:ext cx="879801" cy="1117930"/>
          </a:xfrm>
          <a:prstGeom prst="curvedConnector3">
            <a:avLst>
              <a:gd name="adj1" fmla="val 7025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7E283EF-49C1-44E7-A169-D9668301D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534" y="4034555"/>
            <a:ext cx="3657607" cy="2697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FCDAEF1-024A-4ABC-99A7-42F0D5B1E02E}"/>
              </a:ext>
            </a:extLst>
          </p:cNvPr>
          <p:cNvCxnSpPr/>
          <p:nvPr/>
        </p:nvCxnSpPr>
        <p:spPr>
          <a:xfrm flipH="1">
            <a:off x="5478826" y="2318731"/>
            <a:ext cx="50780" cy="263401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AD2D277-66C4-4564-A9A5-0C2A113D9E68}"/>
              </a:ext>
            </a:extLst>
          </p:cNvPr>
          <p:cNvCxnSpPr>
            <a:cxnSpLocks/>
          </p:cNvCxnSpPr>
          <p:nvPr/>
        </p:nvCxnSpPr>
        <p:spPr>
          <a:xfrm>
            <a:off x="3685588" y="3216062"/>
            <a:ext cx="742155" cy="90156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3FE0E3E-271C-4250-B66D-871C1039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/>
          <a:lstStyle/>
          <a:p>
            <a:r>
              <a:rPr lang="en-US"/>
              <a:t>Our Additions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FAE0A517-2D0A-471F-84B2-B31E6D1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/>
          <a:lstStyle/>
          <a:p>
            <a:pPr>
              <a:spcAft>
                <a:spcPts val="600"/>
              </a:spcAft>
            </a:pPr>
            <a:fld id="{8490CABB-6376-4351-BA0C-322104FF72A1}" type="datetime1">
              <a:rPr lang="en-US" noProof="0" smtClean="0"/>
              <a:pPr>
                <a:spcAft>
                  <a:spcPts val="600"/>
                </a:spcAft>
              </a:pPr>
              <a:t>1/27/2021</a:t>
            </a:fld>
            <a:endParaRPr lang="en-US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0A6EFED-C7C5-408C-87A2-F7EE2ADB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>
              <a:spcAft>
                <a:spcPts val="600"/>
              </a:spcAft>
            </a:pPr>
            <a:fld id="{4950F5D8-22E1-4015-8661-E5B1FD28C2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D7AD54-1E42-4103-B609-480D40D0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9" y="1357356"/>
            <a:ext cx="9880625" cy="4312076"/>
          </a:xfrm>
          <a:prstGeom prst="rect">
            <a:avLst/>
          </a:prstGeom>
          <a:noFill/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E4BB1B1-19C5-40B0-ADD6-D494254D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559" y="5591918"/>
            <a:ext cx="2537465" cy="7452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A3047-4E07-4A03-AD14-4BE9F75C287B}"/>
              </a:ext>
            </a:extLst>
          </p:cNvPr>
          <p:cNvCxnSpPr>
            <a:cxnSpLocks/>
          </p:cNvCxnSpPr>
          <p:nvPr/>
        </p:nvCxnSpPr>
        <p:spPr>
          <a:xfrm flipH="1">
            <a:off x="6724494" y="4425696"/>
            <a:ext cx="1516230" cy="1160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ABF87B-DDAC-4545-9097-26B1EC9C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anchor="b">
            <a:normAutofit/>
          </a:bodyPr>
          <a:lstStyle/>
          <a:p>
            <a:r>
              <a:rPr lang="en-GB">
                <a:hlinkClick r:id="rId2"/>
              </a:rPr>
              <a:t>Results and Validation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EB9B3-5A8D-4BC9-9975-346403FC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E8A4E7E-06A4-424E-83B2-0F5C45AFEB4E}" type="datetime1">
              <a:rPr lang="en-US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1/27/2021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BCA0-17EE-4C1C-BB8E-6B9B77B0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4950F5D8-22E1-4015-8661-E5B1FD28C2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19293240-6382-4F5D-91C7-8D8ABEF9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74" y="1645118"/>
            <a:ext cx="7802799" cy="4214237"/>
          </a:xfrm>
          <a:prstGeom prst="rect">
            <a:avLst/>
          </a:prstGeom>
        </p:spPr>
      </p:pic>
      <p:pic>
        <p:nvPicPr>
          <p:cNvPr id="11" name="Picture 6" descr="Text&#10;&#10;Description automatically generated">
            <a:extLst>
              <a:ext uri="{FF2B5EF4-FFF2-40B4-BE49-F238E27FC236}">
                <a16:creationId xmlns:a16="http://schemas.microsoft.com/office/drawing/2014/main" id="{31430B15-BE92-4F27-8C53-85C64AF75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619" y="1081971"/>
            <a:ext cx="1664692" cy="1560649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6" descr="Text&#10;&#10;Description automatically generated">
            <a:extLst>
              <a:ext uri="{FF2B5EF4-FFF2-40B4-BE49-F238E27FC236}">
                <a16:creationId xmlns:a16="http://schemas.microsoft.com/office/drawing/2014/main" id="{646DBC5D-673B-4550-8682-D0DFCFD69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082" y="2869891"/>
            <a:ext cx="2005314" cy="2989171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8362C1-0ECA-4926-A725-442C056CE5E0}"/>
              </a:ext>
            </a:extLst>
          </p:cNvPr>
          <p:cNvSpPr/>
          <p:nvPr/>
        </p:nvSpPr>
        <p:spPr>
          <a:xfrm>
            <a:off x="1689439" y="1965550"/>
            <a:ext cx="664380" cy="35621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2F7C1F-2931-491F-A19E-0BEE86BE09EA}"/>
              </a:ext>
            </a:extLst>
          </p:cNvPr>
          <p:cNvSpPr/>
          <p:nvPr/>
        </p:nvSpPr>
        <p:spPr>
          <a:xfrm>
            <a:off x="3636063" y="1959352"/>
            <a:ext cx="331950" cy="35683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E99C19-11EC-4CDD-87A2-85B82C9D8653}"/>
              </a:ext>
            </a:extLst>
          </p:cNvPr>
          <p:cNvSpPr/>
          <p:nvPr/>
        </p:nvSpPr>
        <p:spPr>
          <a:xfrm>
            <a:off x="4915880" y="1943640"/>
            <a:ext cx="331950" cy="3585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041C32-42FD-4D81-8F69-86DAA94AE62B}"/>
              </a:ext>
            </a:extLst>
          </p:cNvPr>
          <p:cNvSpPr/>
          <p:nvPr/>
        </p:nvSpPr>
        <p:spPr>
          <a:xfrm>
            <a:off x="3380527" y="1959351"/>
            <a:ext cx="168793" cy="3568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0A41A5-1668-4F06-939D-BAD23E5ACAB0}"/>
              </a:ext>
            </a:extLst>
          </p:cNvPr>
          <p:cNvSpPr/>
          <p:nvPr/>
        </p:nvSpPr>
        <p:spPr>
          <a:xfrm>
            <a:off x="5908143" y="1959349"/>
            <a:ext cx="185352" cy="35683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84BB9-4D46-4D2F-B96B-132DB5F5AFF3}"/>
              </a:ext>
            </a:extLst>
          </p:cNvPr>
          <p:cNvSpPr/>
          <p:nvPr/>
        </p:nvSpPr>
        <p:spPr>
          <a:xfrm>
            <a:off x="6281042" y="1943638"/>
            <a:ext cx="193208" cy="3585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41195B1-3829-4669-9141-EE270AEC97B6}"/>
              </a:ext>
            </a:extLst>
          </p:cNvPr>
          <p:cNvCxnSpPr>
            <a:cxnSpLocks/>
          </p:cNvCxnSpPr>
          <p:nvPr/>
        </p:nvCxnSpPr>
        <p:spPr>
          <a:xfrm>
            <a:off x="5247830" y="2243328"/>
            <a:ext cx="3968443" cy="747326"/>
          </a:xfrm>
          <a:prstGeom prst="curvedConnector3">
            <a:avLst>
              <a:gd name="adj1" fmla="val 49078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6F86974-9F95-4DD1-9736-4460F540973F}"/>
              </a:ext>
            </a:extLst>
          </p:cNvPr>
          <p:cNvCxnSpPr>
            <a:cxnSpLocks/>
          </p:cNvCxnSpPr>
          <p:nvPr/>
        </p:nvCxnSpPr>
        <p:spPr>
          <a:xfrm flipV="1">
            <a:off x="3965542" y="1152429"/>
            <a:ext cx="5431410" cy="806920"/>
          </a:xfrm>
          <a:prstGeom prst="curvedConnector3">
            <a:avLst>
              <a:gd name="adj1" fmla="val 20145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505BCA-D0FB-40C0-A5A3-F7FA387C779B}"/>
              </a:ext>
            </a:extLst>
          </p:cNvPr>
          <p:cNvSpPr txBox="1"/>
          <p:nvPr/>
        </p:nvSpPr>
        <p:spPr>
          <a:xfrm>
            <a:off x="11486035" y="4125585"/>
            <a:ext cx="8814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>
                <a:hlinkClick r:id="rId6"/>
              </a:rPr>
              <a:t>Source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88FCE0-1E6C-4F6D-ADB3-63A127D51132}"/>
              </a:ext>
            </a:extLst>
          </p:cNvPr>
          <p:cNvSpPr txBox="1"/>
          <p:nvPr/>
        </p:nvSpPr>
        <p:spPr>
          <a:xfrm>
            <a:off x="11486036" y="1651572"/>
            <a:ext cx="8814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>
                <a:hlinkClick r:id="rId7"/>
              </a:rPr>
              <a:t>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7FD4CB-9446-43BD-A533-C8BBE0321E28}"/>
              </a:ext>
            </a:extLst>
          </p:cNvPr>
          <p:cNvSpPr/>
          <p:nvPr/>
        </p:nvSpPr>
        <p:spPr>
          <a:xfrm>
            <a:off x="838199" y="3706368"/>
            <a:ext cx="6854953" cy="1999204"/>
          </a:xfrm>
          <a:prstGeom prst="rect">
            <a:avLst/>
          </a:prstGeom>
          <a:noFill/>
          <a:ln w="38100">
            <a:solidFill>
              <a:srgbClr val="149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68E64-E853-4110-9A87-B8DF2983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393694-3B00-4247-8D40-BF97A1F3605E}"/>
              </a:ext>
            </a:extLst>
          </p:cNvPr>
          <p:cNvSpPr>
            <a:spLocks noGrp="1"/>
          </p:cNvSpPr>
          <p:nvPr>
            <p:ph type="body" idx="60"/>
          </p:nvPr>
        </p:nvSpPr>
        <p:spPr/>
        <p:txBody>
          <a:bodyPr>
            <a:normAutofit lnSpcReduction="10000"/>
          </a:bodyPr>
          <a:lstStyle/>
          <a:p>
            <a:r>
              <a:rPr lang="en-GB">
                <a:hlinkClick r:id="rId2"/>
              </a:rPr>
              <a:t>Ferrer et al. (2020)</a:t>
            </a:r>
            <a:endParaRPr lang="en-US"/>
          </a:p>
        </p:txBody>
      </p:sp>
      <p:pic>
        <p:nvPicPr>
          <p:cNvPr id="26" name="Graphic 26" descr="Close with solid fill">
            <a:extLst>
              <a:ext uri="{FF2B5EF4-FFF2-40B4-BE49-F238E27FC236}">
                <a16:creationId xmlns:a16="http://schemas.microsoft.com/office/drawing/2014/main" id="{6611BE87-4806-45CB-AD3F-04992584AEDE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06797" y="2841033"/>
            <a:ext cx="1179576" cy="117957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F66B14-A55A-4DE3-8313-89FC12104906}"/>
              </a:ext>
            </a:extLst>
          </p:cNvPr>
          <p:cNvSpPr>
            <a:spLocks noGrp="1"/>
          </p:cNvSpPr>
          <p:nvPr>
            <p:ph type="body" idx="71"/>
          </p:nvPr>
        </p:nvSpPr>
        <p:spPr/>
        <p:txBody>
          <a:bodyPr/>
          <a:lstStyle/>
          <a:p>
            <a:r>
              <a:rPr lang="en-GB"/>
              <a:t>APIs</a:t>
            </a:r>
          </a:p>
        </p:txBody>
      </p:sp>
      <p:pic>
        <p:nvPicPr>
          <p:cNvPr id="27" name="Graphic 27" descr="Internet Of Things with solid fill">
            <a:extLst>
              <a:ext uri="{FF2B5EF4-FFF2-40B4-BE49-F238E27FC236}">
                <a16:creationId xmlns:a16="http://schemas.microsoft.com/office/drawing/2014/main" id="{C74D8821-0D70-4387-867F-907E51DE0A02}"/>
              </a:ext>
            </a:extLst>
          </p:cNvPr>
          <p:cNvPicPr>
            <a:picLocks noGrp="1" noChangeAspect="1"/>
          </p:cNvPicPr>
          <p:nvPr>
            <p:ph type="pic" sz="quarter" idx="73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744640" y="2841033"/>
            <a:ext cx="1179576" cy="1179576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D6538A-F762-4DE8-B4F5-A398D1CB1DED}"/>
              </a:ext>
            </a:extLst>
          </p:cNvPr>
          <p:cNvSpPr>
            <a:spLocks noGrp="1"/>
          </p:cNvSpPr>
          <p:nvPr>
            <p:ph type="body" idx="74"/>
          </p:nvPr>
        </p:nvSpPr>
        <p:spPr/>
        <p:txBody>
          <a:bodyPr/>
          <a:lstStyle/>
          <a:p>
            <a:r>
              <a:rPr lang="en-GB"/>
              <a:t>Formatting</a:t>
            </a:r>
          </a:p>
        </p:txBody>
      </p:sp>
      <p:pic>
        <p:nvPicPr>
          <p:cNvPr id="28" name="Graphic 28" descr="Hashtag with solid fill">
            <a:extLst>
              <a:ext uri="{FF2B5EF4-FFF2-40B4-BE49-F238E27FC236}">
                <a16:creationId xmlns:a16="http://schemas.microsoft.com/office/drawing/2014/main" id="{0105C25C-B273-49ED-B125-6AC233630F4E}"/>
              </a:ext>
            </a:extLst>
          </p:cNvPr>
          <p:cNvPicPr>
            <a:picLocks noGrp="1" noChangeAspect="1"/>
          </p:cNvPicPr>
          <p:nvPr>
            <p:ph type="pic" sz="quarter" idx="76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7" b="67"/>
          <a:stretch/>
        </p:blipFill>
        <p:spPr>
          <a:xfrm>
            <a:off x="8188847" y="2841033"/>
            <a:ext cx="1179576" cy="1179576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A38F83-8C0A-41F2-8EBB-3C5C87E44DC5}"/>
              </a:ext>
            </a:extLst>
          </p:cNvPr>
          <p:cNvSpPr>
            <a:spLocks noGrp="1"/>
          </p:cNvSpPr>
          <p:nvPr>
            <p:ph type="body" idx="77"/>
          </p:nvPr>
        </p:nvSpPr>
        <p:spPr/>
        <p:txBody>
          <a:bodyPr/>
          <a:lstStyle/>
          <a:p>
            <a:r>
              <a:rPr lang="en-GB"/>
              <a:t>Subreddits</a:t>
            </a:r>
          </a:p>
        </p:txBody>
      </p:sp>
      <p:pic>
        <p:nvPicPr>
          <p:cNvPr id="29" name="Graphic 29" descr="User network with solid fill">
            <a:extLst>
              <a:ext uri="{FF2B5EF4-FFF2-40B4-BE49-F238E27FC236}">
                <a16:creationId xmlns:a16="http://schemas.microsoft.com/office/drawing/2014/main" id="{BF0036B6-326D-4854-8F0D-D39558867ED0}"/>
              </a:ext>
            </a:extLst>
          </p:cNvPr>
          <p:cNvPicPr>
            <a:picLocks noGrp="1" noChangeAspect="1"/>
          </p:cNvPicPr>
          <p:nvPr>
            <p:ph type="pic" sz="quarter" idx="79"/>
          </p:nvPr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06797" y="4484164"/>
            <a:ext cx="1179576" cy="1179576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3996EFB-E50C-4662-A533-1FD169063BC1}"/>
              </a:ext>
            </a:extLst>
          </p:cNvPr>
          <p:cNvSpPr>
            <a:spLocks noGrp="1"/>
          </p:cNvSpPr>
          <p:nvPr>
            <p:ph type="body" idx="80"/>
          </p:nvPr>
        </p:nvSpPr>
        <p:spPr/>
        <p:txBody>
          <a:bodyPr/>
          <a:lstStyle/>
          <a:p>
            <a:r>
              <a:rPr lang="en-GB"/>
              <a:t>Ingestion</a:t>
            </a:r>
          </a:p>
        </p:txBody>
      </p:sp>
      <p:pic>
        <p:nvPicPr>
          <p:cNvPr id="30" name="Graphic 30" descr="Download from cloud with solid fill">
            <a:extLst>
              <a:ext uri="{FF2B5EF4-FFF2-40B4-BE49-F238E27FC236}">
                <a16:creationId xmlns:a16="http://schemas.microsoft.com/office/drawing/2014/main" id="{9A80950B-B648-4B18-81DE-A41C9D03A022}"/>
              </a:ext>
            </a:extLst>
          </p:cNvPr>
          <p:cNvPicPr>
            <a:picLocks noGrp="1" noChangeAspect="1"/>
          </p:cNvPicPr>
          <p:nvPr>
            <p:ph type="pic" sz="quarter" idx="82"/>
          </p:nvPr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744640" y="4484164"/>
            <a:ext cx="1179576" cy="1179576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DE46C4F-4022-41A5-B737-652BDCDBC55E}"/>
              </a:ext>
            </a:extLst>
          </p:cNvPr>
          <p:cNvSpPr>
            <a:spLocks noGrp="1"/>
          </p:cNvSpPr>
          <p:nvPr>
            <p:ph type="body" idx="83"/>
          </p:nvPr>
        </p:nvSpPr>
        <p:spPr/>
        <p:txBody>
          <a:bodyPr/>
          <a:lstStyle/>
          <a:p>
            <a:r>
              <a:rPr lang="en-GB"/>
              <a:t>Processing</a:t>
            </a:r>
          </a:p>
        </p:txBody>
      </p:sp>
      <p:pic>
        <p:nvPicPr>
          <p:cNvPr id="31" name="Graphic 31" descr="Circles with arrows with solid fill">
            <a:extLst>
              <a:ext uri="{FF2B5EF4-FFF2-40B4-BE49-F238E27FC236}">
                <a16:creationId xmlns:a16="http://schemas.microsoft.com/office/drawing/2014/main" id="{0B284656-2B0F-456B-9432-89829004BEAB}"/>
              </a:ext>
            </a:extLst>
          </p:cNvPr>
          <p:cNvPicPr>
            <a:picLocks noGrp="1" noChangeAspect="1"/>
          </p:cNvPicPr>
          <p:nvPr>
            <p:ph type="pic" sz="quarter" idx="85"/>
          </p:nvPr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67" b="67"/>
          <a:stretch/>
        </p:blipFill>
        <p:spPr>
          <a:xfrm>
            <a:off x="8188847" y="4484164"/>
            <a:ext cx="1179576" cy="1179576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C81C733-7DDA-45E2-AF30-B0382B335A9B}"/>
              </a:ext>
            </a:extLst>
          </p:cNvPr>
          <p:cNvSpPr txBox="1">
            <a:spLocks/>
          </p:cNvSpPr>
          <p:nvPr/>
        </p:nvSpPr>
        <p:spPr>
          <a:xfrm>
            <a:off x="838200" y="805472"/>
            <a:ext cx="8127212" cy="554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347318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01BE2B-32E9-4283-8872-58D89083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90797"/>
            <a:ext cx="3932237" cy="577945"/>
          </a:xfrm>
        </p:spPr>
        <p:txBody>
          <a:bodyPr/>
          <a:lstStyle/>
          <a:p>
            <a:r>
              <a:rPr lang="en-GB"/>
              <a:t>Conclusion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B8C8A-9899-4E06-98C0-29228211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1/27/2021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CF51E-3F31-4AD5-BBA8-36B4FEB6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452ACA-AC16-4721-8B2A-1CCBB867F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8358"/>
            <a:ext cx="5261683" cy="449252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GB" sz="2400">
                <a:solidFill>
                  <a:srgbClr val="FFAA27"/>
                </a:solidFill>
                <a:ea typeface="+mn-lt"/>
                <a:cs typeface="+mn-lt"/>
              </a:rPr>
              <a:t>We have further specified and improved the methodology proposed by Ferrer et al. (2020);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GB" sz="2400">
                <a:solidFill>
                  <a:srgbClr val="FFAA27"/>
                </a:solidFill>
                <a:ea typeface="+mn-lt"/>
                <a:cs typeface="+mn-lt"/>
              </a:rPr>
              <a:t>We have given a detailed description of the technical implementation;</a:t>
            </a:r>
            <a:endParaRPr lang="en-GB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GB" sz="2400">
                <a:solidFill>
                  <a:srgbClr val="FFAA27"/>
                </a:solidFill>
                <a:ea typeface="+mn-lt"/>
                <a:cs typeface="+mn-lt"/>
              </a:rPr>
              <a:t>We have validated the results and the methodology for our purpose;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GB" sz="2400">
              <a:solidFill>
                <a:srgbClr val="FFAA27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GB" sz="2800">
                <a:solidFill>
                  <a:srgbClr val="FFAA27"/>
                </a:solidFill>
                <a:ea typeface="+mn-lt"/>
                <a:cs typeface="+mn-lt"/>
                <a:hlinkClick r:id="rId2"/>
              </a:rPr>
              <a:t>We invite you to inform our proposal</a:t>
            </a:r>
            <a:r>
              <a:rPr lang="en-GB" sz="2800">
                <a:solidFill>
                  <a:srgbClr val="FFAA27"/>
                </a:solidFill>
                <a:ea typeface="+mn-lt"/>
                <a:cs typeface="+mn-lt"/>
              </a:rPr>
              <a:t> for future research!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i="1">
                <a:solidFill>
                  <a:srgbClr val="FFAA27"/>
                </a:solidFill>
                <a:ea typeface="+mn-lt"/>
                <a:cs typeface="+mn-lt"/>
              </a:rPr>
              <a:t>       And to read our report, of course...</a:t>
            </a:r>
            <a:endParaRPr lang="en-GB" sz="1800" i="1">
              <a:solidFill>
                <a:srgbClr val="FFAA27"/>
              </a:solidFill>
              <a:ea typeface="+mn-lt"/>
              <a:cs typeface="+mn-lt"/>
            </a:endParaRPr>
          </a:p>
          <a:p>
            <a:endParaRPr lang="en-GB" sz="1200">
              <a:solidFill>
                <a:srgbClr val="FFAA27"/>
              </a:solidFill>
            </a:endParaRPr>
          </a:p>
          <a:p>
            <a:endParaRPr lang="en-GB" sz="2400">
              <a:solidFill>
                <a:srgbClr val="FFAA27"/>
              </a:solidFill>
            </a:endParaRPr>
          </a:p>
        </p:txBody>
      </p:sp>
      <p:pic>
        <p:nvPicPr>
          <p:cNvPr id="3" name="Picture 6" descr="A screenshot of a tree&#10;&#10;Description automatically generated">
            <a:extLst>
              <a:ext uri="{FF2B5EF4-FFF2-40B4-BE49-F238E27FC236}">
                <a16:creationId xmlns:a16="http://schemas.microsoft.com/office/drawing/2014/main" id="{640C9A2A-1FBE-471C-AE2C-0EED2593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65" y="501512"/>
            <a:ext cx="3788865" cy="53599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443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nding GIFs - Get the best GIF on GIPHY">
            <a:extLst>
              <a:ext uri="{FF2B5EF4-FFF2-40B4-BE49-F238E27FC236}">
                <a16:creationId xmlns:a16="http://schemas.microsoft.com/office/drawing/2014/main" id="{A2F50C22-A439-4DE2-A150-4E1E4BB8B5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27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3968143_Colorful abstract pitch deck_SL_V1.potx" id="{82DEFF5A-EF7C-4DEA-909F-5E1EA892F8BB}" vid="{E161E2B0-1454-45FC-8BCB-8D4146D2D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49d8dd1-df10-4309-9b5d-8e801f160e1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611576D1F87419AA30E3BDB0AABD4" ma:contentTypeVersion="8" ma:contentTypeDescription="Create a new document." ma:contentTypeScope="" ma:versionID="e895e1f3177a5589aa5f545899bb0594">
  <xsd:schema xmlns:xsd="http://www.w3.org/2001/XMLSchema" xmlns:xs="http://www.w3.org/2001/XMLSchema" xmlns:p="http://schemas.microsoft.com/office/2006/metadata/properties" xmlns:ns2="a49d8dd1-df10-4309-9b5d-8e801f160e1e" targetNamespace="http://schemas.microsoft.com/office/2006/metadata/properties" ma:root="true" ma:fieldsID="82516e0890fb39e47df8674ed5bcd97b" ns2:_="">
    <xsd:import namespace="a49d8dd1-df10-4309-9b5d-8e801f160e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9d8dd1-df10-4309-9b5d-8e801f160e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2A88D8-11C9-4E54-8CC3-A25581E9EC4F}">
  <ds:schemaRefs>
    <ds:schemaRef ds:uri="a49d8dd1-df10-4309-9b5d-8e801f160e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72F231-5066-46F0-98DD-39C9C8ADDD12}">
  <ds:schemaRefs>
    <ds:schemaRef ds:uri="a49d8dd1-df10-4309-9b5d-8e801f160e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 Tool to Visualize Language Biases Over Time Using Reddit Comment Data</vt:lpstr>
      <vt:lpstr>Related Work on Language Bias</vt:lpstr>
      <vt:lpstr>Ferrer et al. (2020)</vt:lpstr>
      <vt:lpstr>Our Additions</vt:lpstr>
      <vt:lpstr>Results and Validation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to visualize language biases over time using Reddit comment data.</dc:title>
  <dc:creator>Libardi, F.M. (Filippo Maria)</dc:creator>
  <cp:revision>1</cp:revision>
  <dcterms:created xsi:type="dcterms:W3CDTF">2020-12-02T11:43:33Z</dcterms:created>
  <dcterms:modified xsi:type="dcterms:W3CDTF">2021-01-27T13:01:48Z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0x0101002B4611576D1F87419AA30E3BDB0AABD4</vt:lpwstr>
  </property>
</Properties>
</file>