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dec618d90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dec618d90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Good news everyone! There’s more Eurovision music out there than ever before and the pace of creating it is rapidly growing. So we wanted to know what’s the best way to contribute in this wholesome effort.</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8c519c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8c519c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 for iteration 2 we scaled the parameters to </a:t>
            </a:r>
            <a:r>
              <a:rPr b="1" lang="en" sz="2400"/>
              <a:t>match our dataset size</a:t>
            </a:r>
            <a:r>
              <a:rPr lang="e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While a lot better, this still resulted in worse than expected samples.</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dec618d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dec618d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Here we started changing the neural network </a:t>
            </a:r>
            <a:r>
              <a:rPr b="1" lang="en" sz="2400"/>
              <a:t>hyperparameters</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We took many more iterations stemming from this one until we were able to </a:t>
            </a:r>
            <a:r>
              <a:rPr b="1" lang="en" sz="2400"/>
              <a:t>produce music</a:t>
            </a:r>
            <a:r>
              <a:rPr lang="en" sz="2400"/>
              <a:t>.</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dec618d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dec618d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a small exercise. You can help our research along by taking part in </a:t>
            </a:r>
            <a:r>
              <a:rPr b="1" lang="en" sz="2400"/>
              <a:t>a small classroom-study</a:t>
            </a:r>
            <a:r>
              <a:rPr lang="en" sz="2400"/>
              <a:t>.</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6879c8b6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879c8b6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 what limitations have we encountered?</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 dataset of 200 songs </a:t>
            </a:r>
            <a:r>
              <a:rPr b="1" lang="en" sz="2400"/>
              <a:t>is very small</a:t>
            </a:r>
            <a:r>
              <a:rPr lang="en" sz="2400"/>
              <a:t> and poses threat on the model creation. Just not enough data to make good generalisations</a:t>
            </a:r>
            <a:endParaRPr sz="2400"/>
          </a:p>
          <a:p>
            <a:pPr indent="-381000" lvl="0" marL="457200" rtl="0" algn="l">
              <a:spcBef>
                <a:spcPts val="0"/>
              </a:spcBef>
              <a:spcAft>
                <a:spcPts val="0"/>
              </a:spcAft>
              <a:buSzPts val="2400"/>
              <a:buChar char="●"/>
            </a:pPr>
            <a:r>
              <a:rPr lang="en" sz="2400"/>
              <a:t>musAIc looks like a great tool but as with many such great solo projects - there is no documentation and is in </a:t>
            </a:r>
            <a:r>
              <a:rPr b="1" lang="en" sz="2400"/>
              <a:t>“continuous development”</a:t>
            </a:r>
            <a:r>
              <a:rPr lang="en" sz="2400"/>
              <a:t> so it might never be released</a:t>
            </a:r>
            <a:endParaRPr sz="2400"/>
          </a:p>
          <a:p>
            <a:pPr indent="-381000" lvl="0" marL="457200" rtl="0" algn="l">
              <a:spcBef>
                <a:spcPts val="0"/>
              </a:spcBef>
              <a:spcAft>
                <a:spcPts val="0"/>
              </a:spcAft>
              <a:buSzPts val="2400"/>
              <a:buChar char="●"/>
            </a:pPr>
            <a:r>
              <a:rPr lang="en" sz="2400"/>
              <a:t>Consumer market has potentially all the tools you would ever need for proper song creation but they are all scattered so you need to make your own decisions and research a lot - there is hope as AWS DeepComposer will be released in coming months.</a:t>
            </a:r>
            <a:endParaRPr sz="2400"/>
          </a:p>
          <a:p>
            <a:pPr indent="-381000" lvl="0" marL="457200" rtl="0" algn="l">
              <a:spcBef>
                <a:spcPts val="0"/>
              </a:spcBef>
              <a:spcAft>
                <a:spcPts val="0"/>
              </a:spcAft>
              <a:buSzPts val="2400"/>
              <a:buChar char="●"/>
            </a:pPr>
            <a:r>
              <a:rPr lang="en" sz="2400"/>
              <a:t>In the current findings, we see that Folk RNN </a:t>
            </a:r>
            <a:r>
              <a:rPr b="1" lang="en" sz="2400"/>
              <a:t>can be of use</a:t>
            </a:r>
            <a:r>
              <a:rPr lang="en" sz="2400"/>
              <a:t> in terms of the complexity of the ecosystem and ease of use.</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879c8b6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879c8b6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Thank you for now and if you have any further questions - please ask me or Thijs or Thijs later!</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879c8b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879c8b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brief overview of the upcoming slides. And there is a lot so please, be gentle and ask afterwards if something was unclear.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We will be talking about:</a:t>
            </a:r>
            <a:endParaRPr sz="2400"/>
          </a:p>
          <a:p>
            <a:pPr indent="-381000" lvl="0" marL="457200" rtl="0" algn="l">
              <a:spcBef>
                <a:spcPts val="0"/>
              </a:spcBef>
              <a:spcAft>
                <a:spcPts val="0"/>
              </a:spcAft>
              <a:buSzPts val="2400"/>
              <a:buChar char="●"/>
            </a:pPr>
            <a:r>
              <a:rPr lang="en" sz="2400"/>
              <a:t>The premise of the project;</a:t>
            </a:r>
            <a:endParaRPr sz="2400"/>
          </a:p>
          <a:p>
            <a:pPr indent="-381000" lvl="0" marL="457200" rtl="0" algn="l">
              <a:spcBef>
                <a:spcPts val="0"/>
              </a:spcBef>
              <a:spcAft>
                <a:spcPts val="0"/>
              </a:spcAft>
              <a:buSzPts val="2400"/>
              <a:buChar char="●"/>
            </a:pPr>
            <a:r>
              <a:rPr lang="en" sz="2400"/>
              <a:t>Research we did and are doing;</a:t>
            </a:r>
            <a:endParaRPr sz="2400"/>
          </a:p>
          <a:p>
            <a:pPr indent="-381000" lvl="0" marL="457200" rtl="0" algn="l">
              <a:spcBef>
                <a:spcPts val="0"/>
              </a:spcBef>
              <a:spcAft>
                <a:spcPts val="0"/>
              </a:spcAft>
              <a:buSzPts val="2400"/>
              <a:buChar char="●"/>
            </a:pPr>
            <a:r>
              <a:rPr lang="en" sz="2400"/>
              <a:t>Some methods we used and are using;</a:t>
            </a:r>
            <a:endParaRPr sz="2400"/>
          </a:p>
          <a:p>
            <a:pPr indent="-381000" lvl="0" marL="457200" rtl="0" algn="l">
              <a:spcBef>
                <a:spcPts val="0"/>
              </a:spcBef>
              <a:spcAft>
                <a:spcPts val="0"/>
              </a:spcAft>
              <a:buSzPts val="2400"/>
              <a:buChar char="●"/>
            </a:pPr>
            <a:r>
              <a:rPr lang="en" sz="2400"/>
              <a:t>Finally, we will spend some time on the results;</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879c8b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879c8b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VPRO, a Dutch broadcasting organisation has set up a challenge - c</a:t>
            </a:r>
            <a:r>
              <a:rPr lang="en" sz="2400"/>
              <a:t>an artificial intelligence help compose a song that is just as successful as last year’s hit? Or rather, </a:t>
            </a:r>
            <a:r>
              <a:rPr b="1" lang="en" sz="2400"/>
              <a:t>how far </a:t>
            </a:r>
            <a:r>
              <a:rPr lang="en" sz="2400"/>
              <a:t>are we able to take it as a community?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Most importantly, the challenge </a:t>
            </a:r>
            <a:r>
              <a:rPr lang="en" sz="2400"/>
              <a:t>focuses</a:t>
            </a:r>
            <a:r>
              <a:rPr lang="en" sz="2400"/>
              <a:t> on sharing the experience, open sourcing the work put in and having a </a:t>
            </a:r>
            <a:r>
              <a:rPr b="1" lang="en" sz="2400"/>
              <a:t>platform</a:t>
            </a:r>
            <a:r>
              <a:rPr lang="en" sz="2400"/>
              <a:t> for people to jump from, in terms of AI and music generation. They provided us with a </a:t>
            </a:r>
            <a:r>
              <a:rPr b="1" lang="en" sz="2400"/>
              <a:t>dataset </a:t>
            </a:r>
            <a:r>
              <a:rPr lang="en" sz="2400"/>
              <a:t>from previous Eurovision competitions for us to model on.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Also, they have a core project team generating </a:t>
            </a:r>
            <a:r>
              <a:rPr b="1" lang="en" sz="2400"/>
              <a:t>their own song</a:t>
            </a:r>
            <a:r>
              <a:rPr lang="en" sz="2400"/>
              <a:t> - some people are from in-house and some come from different </a:t>
            </a:r>
            <a:r>
              <a:rPr lang="en" sz="2400"/>
              <a:t>universities</a:t>
            </a:r>
            <a:r>
              <a:rPr lang="en" sz="2400"/>
              <a:t> while we are also collaborating with them.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So we naturally thought - which way should we continue in order to contribute best and decided to look into comparing some AI methods for music modelling and also music generation.</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879c8b6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879c8b6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chose our main focus to be on comparing different solutions out there already. We chose to compare three sides of the story:</a:t>
            </a:r>
            <a:endParaRPr sz="2400"/>
          </a:p>
          <a:p>
            <a:pPr indent="-381000" lvl="0" marL="457200" rtl="0" algn="l">
              <a:spcBef>
                <a:spcPts val="0"/>
              </a:spcBef>
              <a:spcAft>
                <a:spcPts val="0"/>
              </a:spcAft>
              <a:buSzPts val="2400"/>
              <a:buChar char="●"/>
            </a:pPr>
            <a:r>
              <a:rPr lang="en" sz="2400"/>
              <a:t>musAIc which is the internal tool the VPRO team is using; </a:t>
            </a:r>
            <a:r>
              <a:rPr lang="en" sz="2400"/>
              <a:t>pronunciation</a:t>
            </a:r>
            <a:r>
              <a:rPr lang="en" sz="2400"/>
              <a:t> still under discussion;</a:t>
            </a:r>
            <a:endParaRPr sz="2400"/>
          </a:p>
          <a:p>
            <a:pPr indent="-381000" lvl="0" marL="457200" rtl="0" algn="l">
              <a:spcBef>
                <a:spcPts val="0"/>
              </a:spcBef>
              <a:spcAft>
                <a:spcPts val="0"/>
              </a:spcAft>
              <a:buSzPts val="2400"/>
              <a:buChar char="●"/>
            </a:pPr>
            <a:r>
              <a:rPr lang="en" sz="2400"/>
              <a:t>Commercial composers which are the tools available for general public and most likely the first hits when you search for AI music generation online;</a:t>
            </a:r>
            <a:endParaRPr sz="2400"/>
          </a:p>
          <a:p>
            <a:pPr indent="-381000" lvl="0" marL="457200" rtl="0" algn="l">
              <a:spcBef>
                <a:spcPts val="0"/>
              </a:spcBef>
              <a:spcAft>
                <a:spcPts val="0"/>
              </a:spcAft>
              <a:buSzPts val="2400"/>
              <a:buChar char="●"/>
            </a:pPr>
            <a:r>
              <a:rPr lang="en" sz="2400"/>
              <a:t>Folk rnn which is the tool covered in class and also a famous sample of music generation from already 5 years ago;</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Secondly, we spent our efforts on finding what makes for a good result and what does the opposite. How to tune our models essentially?</a:t>
            </a:r>
            <a:endParaRPr sz="2400"/>
          </a:p>
          <a:p>
            <a:pPr indent="0" lvl="0" marL="0" rtl="0" algn="l">
              <a:spcBef>
                <a:spcPts val="0"/>
              </a:spcBef>
              <a:spcAft>
                <a:spcPts val="0"/>
              </a:spcAft>
              <a:buNone/>
            </a:pPr>
            <a:r>
              <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879c8b6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879c8b6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first deep composing tool that was considered by us was musAIc, internally created by </a:t>
            </a:r>
            <a:r>
              <a:rPr b="1" lang="en" sz="2400"/>
              <a:t>another member</a:t>
            </a:r>
            <a:r>
              <a:rPr lang="en" sz="2400"/>
              <a:t> from the VPRO AI Contest team.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musAIc is special in the sense that it is geared towards not only generation of samples, but also further </a:t>
            </a:r>
            <a:r>
              <a:rPr b="1" lang="en" sz="2400"/>
              <a:t>producing that sample into music</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However, this tool is still</a:t>
            </a:r>
            <a:r>
              <a:rPr b="1" lang="en" sz="2400"/>
              <a:t> in development </a:t>
            </a:r>
            <a:r>
              <a:rPr lang="en" sz="2400"/>
              <a:t>and as such, no documentation is valid and available.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Furthermore, training the network is done via use of a server that even the creator </a:t>
            </a:r>
            <a:r>
              <a:rPr b="1" lang="en" sz="2400"/>
              <a:t>has limited access to</a:t>
            </a:r>
            <a:r>
              <a:rPr lang="en" sz="2400"/>
              <a:t>, meaning that we are even more dependant on them to create create a model.</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dec618d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dec618d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Here you can see the GUI for the musAIc.</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879c8b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879c8b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 what are the tools out there meant for users rather than researchers? We looked at many and here are some takeaways.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It is the easiest to generate your first piece of music with Musenet while Sagemaker gives you the most power and freedom.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It was becoming clear, though that the market gravitates towards two categories - fun tools others have built for research and fully-capable general purpose AI/ML studios with a lot of customization options.</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2"/>
              </a:buClr>
              <a:buSzPts val="1100"/>
              <a:buFont typeface="Arial"/>
              <a:buNone/>
            </a:pPr>
            <a:r>
              <a:rPr lang="en" sz="2400"/>
              <a:t>We generated many models and tried to reach the end goal of having music but due to limitations of the tool and our experience with the full landscape (for studios), we did not get to usable output yet. So what we did 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879c8b6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879c8b6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dove into Folk RNN which was also covered in our course.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Essentially, it’s a command line tool meant to help with composing but not meant for producing a full song.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method was originally developed using Irish folk tunes and has been used since to generate many fine Irish tunes which have been taken by artists and made into songs you can for example find on Youtube.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As it has been available for five years, you can find a community and experience out there which really helps in understanding the tool and using it for our Eurovision song generation.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On the other hand, this also brings the question of - is it still relevant and up to date? Well, not really - it hasn’t seen updates since it was released. The author supports the documentation but has clearly dedicated their efforts towards something else.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Anyway, it still comes with great customisation options and a relatively good documentation.</a:t>
            </a:r>
            <a:endParaRPr sz="2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8c519c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8c519c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When we first got started with Folk-RNN we used </a:t>
            </a:r>
            <a:r>
              <a:rPr b="1" lang="en" sz="2400"/>
              <a:t>the same parameters</a:t>
            </a:r>
            <a:r>
              <a:rPr lang="en" sz="2400"/>
              <a:t> the authors used for their paper.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We realised soon after that this would not work, as we had a much </a:t>
            </a:r>
            <a:r>
              <a:rPr b="1" lang="en" sz="2400"/>
              <a:t>smaller dataset</a:t>
            </a:r>
            <a:r>
              <a:rPr lang="en" sz="2400"/>
              <a:t>.</a:t>
            </a:r>
            <a:endParaRPr sz="2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drive.google.com/file/d/1JVTq_5lGj1fr9drriYZEdqajZUPXelj7/view" TargetMode="External"/><Relationship Id="rId5" Type="http://schemas.openxmlformats.org/officeDocument/2006/relationships/image" Target="../media/image1.png"/><Relationship Id="rId6" Type="http://schemas.openxmlformats.org/officeDocument/2006/relationships/hyperlink" Target="http://drive.google.com/file/d/1mcd4d0kenvW9SWN6wfvhAlncffQWM2Ua/view" TargetMode="External"/><Relationship Id="rId7" Type="http://schemas.openxmlformats.org/officeDocument/2006/relationships/hyperlink" Target="http://drive.google.com/file/d/1IcWnt226Xmk-liDTTCawJH27dHVURY4N/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vprobroadcast.com/titles/ai-songcontes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l165/musai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ws.amazon.com/deepcomposer/" TargetMode="External"/><Relationship Id="rId4" Type="http://schemas.openxmlformats.org/officeDocument/2006/relationships/hyperlink" Target="https://aws.amazon.com/sagemaker/" TargetMode="External"/><Relationship Id="rId5" Type="http://schemas.openxmlformats.org/officeDocument/2006/relationships/hyperlink" Target="https://magenta.tensorflow.org" TargetMode="External"/><Relationship Id="rId6" Type="http://schemas.openxmlformats.org/officeDocument/2006/relationships/hyperlink" Target="https://openai.com/blog/musenet/" TargetMode="External"/><Relationship Id="rId7" Type="http://schemas.openxmlformats.org/officeDocument/2006/relationships/hyperlink" Target="https://azure.microsoft.com/en-u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olkrnn.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Deep Composers for Eurovision AI Song Contest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Otto Mättas, Thijs Hendrickx and Thijs Ratsma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Iteration 2</a:t>
            </a:r>
            <a:endParaRPr/>
          </a:p>
        </p:txBody>
      </p:sp>
      <p:sp>
        <p:nvSpPr>
          <p:cNvPr id="128" name="Google Shape;128;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Scaled to our dataset size</a:t>
            </a:r>
            <a:endParaRPr sz="2400"/>
          </a:p>
          <a:p>
            <a:pPr indent="-342900" lvl="1" marL="914400" rtl="0" algn="l">
              <a:spcBef>
                <a:spcPts val="0"/>
              </a:spcBef>
              <a:spcAft>
                <a:spcPts val="0"/>
              </a:spcAft>
              <a:buSzPts val="1800"/>
              <a:buChar char="○"/>
            </a:pPr>
            <a:r>
              <a:rPr lang="en" sz="1800"/>
              <a:t>Neurons per layer</a:t>
            </a:r>
            <a:endParaRPr sz="1800"/>
          </a:p>
          <a:p>
            <a:pPr indent="-342900" lvl="1" marL="914400" rtl="0" algn="l">
              <a:spcBef>
                <a:spcPts val="0"/>
              </a:spcBef>
              <a:spcAft>
                <a:spcPts val="0"/>
              </a:spcAft>
              <a:buSzPts val="1800"/>
              <a:buChar char="○"/>
            </a:pPr>
            <a:r>
              <a:rPr lang="en" sz="1800"/>
              <a:t>Batch size</a:t>
            </a:r>
            <a:endParaRPr sz="1800"/>
          </a:p>
          <a:p>
            <a:pPr indent="-342900" lvl="1" marL="914400" rtl="0" algn="l">
              <a:spcBef>
                <a:spcPts val="0"/>
              </a:spcBef>
              <a:spcAft>
                <a:spcPts val="0"/>
              </a:spcAft>
              <a:buSzPts val="1800"/>
              <a:buChar char="○"/>
            </a:pPr>
            <a:r>
              <a:rPr lang="en" sz="1800"/>
              <a:t>Validation rate</a:t>
            </a:r>
            <a:endParaRPr sz="1800"/>
          </a:p>
          <a:p>
            <a:pPr indent="-381000" lvl="0" marL="457200" rtl="0" algn="l">
              <a:spcBef>
                <a:spcPts val="0"/>
              </a:spcBef>
              <a:spcAft>
                <a:spcPts val="0"/>
              </a:spcAft>
              <a:buSzPts val="2400"/>
              <a:buChar char="●"/>
            </a:pPr>
            <a:r>
              <a:rPr lang="en" sz="2400"/>
              <a:t>Same learning rate</a:t>
            </a:r>
            <a:endParaRPr sz="2400"/>
          </a:p>
          <a:p>
            <a:pPr indent="-381000" lvl="0" marL="457200" rtl="0" algn="l">
              <a:spcBef>
                <a:spcPts val="0"/>
              </a:spcBef>
              <a:spcAft>
                <a:spcPts val="0"/>
              </a:spcAft>
              <a:buSzPts val="2400"/>
              <a:buChar char="●"/>
            </a:pPr>
            <a:r>
              <a:rPr lang="en" sz="2400"/>
              <a:t>Worse than expected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Iteration 3</a:t>
            </a:r>
            <a:endParaRPr/>
          </a:p>
        </p:txBody>
      </p:sp>
      <p:sp>
        <p:nvSpPr>
          <p:cNvPr id="134" name="Google Shape;134;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Learning longer and more consistent</a:t>
            </a:r>
            <a:endParaRPr sz="2400"/>
          </a:p>
          <a:p>
            <a:pPr indent="-342900" lvl="1" marL="914400" rtl="0" algn="l">
              <a:spcBef>
                <a:spcPts val="0"/>
              </a:spcBef>
              <a:spcAft>
                <a:spcPts val="0"/>
              </a:spcAft>
              <a:buSzPts val="1800"/>
              <a:buChar char="○"/>
            </a:pPr>
            <a:r>
              <a:rPr lang="en" sz="1800"/>
              <a:t>Epochs up</a:t>
            </a:r>
            <a:endParaRPr sz="1800"/>
          </a:p>
          <a:p>
            <a:pPr indent="-342900" lvl="1" marL="914400" rtl="0" algn="l">
              <a:spcBef>
                <a:spcPts val="0"/>
              </a:spcBef>
              <a:spcAft>
                <a:spcPts val="0"/>
              </a:spcAft>
              <a:buSzPts val="1800"/>
              <a:buChar char="○"/>
            </a:pPr>
            <a:r>
              <a:rPr lang="en" sz="1800"/>
              <a:t>Decay start and rate up</a:t>
            </a:r>
            <a:endParaRPr sz="1800"/>
          </a:p>
          <a:p>
            <a:pPr indent="-342900" lvl="1" marL="914400" rtl="0" algn="l">
              <a:spcBef>
                <a:spcPts val="0"/>
              </a:spcBef>
              <a:spcAft>
                <a:spcPts val="0"/>
              </a:spcAft>
              <a:buSzPts val="1800"/>
              <a:buChar char="○"/>
            </a:pPr>
            <a:r>
              <a:rPr lang="en" sz="1800"/>
              <a:t>Learning rate up</a:t>
            </a:r>
            <a:endParaRPr sz="1800"/>
          </a:p>
          <a:p>
            <a:pPr indent="-381000" lvl="0" marL="457200" rtl="0" algn="l">
              <a:spcBef>
                <a:spcPts val="0"/>
              </a:spcBef>
              <a:spcAft>
                <a:spcPts val="0"/>
              </a:spcAft>
              <a:buSzPts val="2400"/>
              <a:buChar char="●"/>
            </a:pPr>
            <a:r>
              <a:rPr lang="en" sz="2400"/>
              <a:t>Batch size up</a:t>
            </a:r>
            <a:endParaRPr sz="2400"/>
          </a:p>
          <a:p>
            <a:pPr indent="-381000" lvl="0" marL="457200" rtl="0" algn="l">
              <a:spcBef>
                <a:spcPts val="0"/>
              </a:spcBef>
              <a:spcAft>
                <a:spcPts val="0"/>
              </a:spcAft>
              <a:buSzPts val="2400"/>
              <a:buChar char="●"/>
            </a:pPr>
            <a:r>
              <a:rPr lang="en" sz="2400"/>
              <a:t>Better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samples</a:t>
            </a:r>
            <a:endParaRPr/>
          </a:p>
        </p:txBody>
      </p:sp>
      <p:pic>
        <p:nvPicPr>
          <p:cNvPr id="140" name="Google Shape;140;p24"/>
          <p:cNvPicPr preferRelativeResize="0"/>
          <p:nvPr/>
        </p:nvPicPr>
        <p:blipFill>
          <a:blip r:embed="rId3">
            <a:alphaModFix/>
          </a:blip>
          <a:stretch>
            <a:fillRect/>
          </a:stretch>
        </p:blipFill>
        <p:spPr>
          <a:xfrm>
            <a:off x="3592538" y="1493438"/>
            <a:ext cx="1958925" cy="2156625"/>
          </a:xfrm>
          <a:prstGeom prst="rect">
            <a:avLst/>
          </a:prstGeom>
          <a:noFill/>
          <a:ln>
            <a:noFill/>
          </a:ln>
        </p:spPr>
      </p:pic>
      <p:pic>
        <p:nvPicPr>
          <p:cNvPr id="141" name="Google Shape;141;p24" title="Sample1.mp3">
            <a:hlinkClick r:id="rId4"/>
          </p:cNvPr>
          <p:cNvPicPr preferRelativeResize="0"/>
          <p:nvPr/>
        </p:nvPicPr>
        <p:blipFill>
          <a:blip r:embed="rId5">
            <a:alphaModFix/>
          </a:blip>
          <a:stretch>
            <a:fillRect/>
          </a:stretch>
        </p:blipFill>
        <p:spPr>
          <a:xfrm>
            <a:off x="826787" y="1171325"/>
            <a:ext cx="457200" cy="457200"/>
          </a:xfrm>
          <a:prstGeom prst="rect">
            <a:avLst/>
          </a:prstGeom>
          <a:noFill/>
          <a:ln>
            <a:noFill/>
          </a:ln>
        </p:spPr>
      </p:pic>
      <p:pic>
        <p:nvPicPr>
          <p:cNvPr id="142" name="Google Shape;142;p24" title="Sample2.mp3">
            <a:hlinkClick r:id="rId6"/>
          </p:cNvPr>
          <p:cNvPicPr preferRelativeResize="0"/>
          <p:nvPr/>
        </p:nvPicPr>
        <p:blipFill>
          <a:blip r:embed="rId5">
            <a:alphaModFix/>
          </a:blip>
          <a:stretch>
            <a:fillRect/>
          </a:stretch>
        </p:blipFill>
        <p:spPr>
          <a:xfrm>
            <a:off x="826787" y="2410700"/>
            <a:ext cx="457200" cy="457200"/>
          </a:xfrm>
          <a:prstGeom prst="rect">
            <a:avLst/>
          </a:prstGeom>
          <a:noFill/>
          <a:ln>
            <a:noFill/>
          </a:ln>
        </p:spPr>
      </p:pic>
      <p:pic>
        <p:nvPicPr>
          <p:cNvPr id="143" name="Google Shape;143;p24" title="Sample3.mp3">
            <a:hlinkClick r:id="rId7"/>
          </p:cNvPr>
          <p:cNvPicPr preferRelativeResize="0"/>
          <p:nvPr/>
        </p:nvPicPr>
        <p:blipFill>
          <a:blip r:embed="rId5">
            <a:alphaModFix/>
          </a:blip>
          <a:stretch>
            <a:fillRect/>
          </a:stretch>
        </p:blipFill>
        <p:spPr>
          <a:xfrm>
            <a:off x="826787" y="3650075"/>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9" name="Google Shape;149;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Very small dataset</a:t>
            </a:r>
            <a:endParaRPr sz="2400"/>
          </a:p>
          <a:p>
            <a:pPr indent="-381000" lvl="0" marL="457200" rtl="0" algn="l">
              <a:spcBef>
                <a:spcPts val="0"/>
              </a:spcBef>
              <a:spcAft>
                <a:spcPts val="0"/>
              </a:spcAft>
              <a:buSzPts val="2400"/>
              <a:buChar char="●"/>
            </a:pPr>
            <a:r>
              <a:rPr lang="en" sz="2400"/>
              <a:t>musAIc development</a:t>
            </a:r>
            <a:endParaRPr sz="2400"/>
          </a:p>
          <a:p>
            <a:pPr indent="-381000" lvl="0" marL="457200" rtl="0" algn="l">
              <a:spcBef>
                <a:spcPts val="0"/>
              </a:spcBef>
              <a:spcAft>
                <a:spcPts val="0"/>
              </a:spcAft>
              <a:buSzPts val="2400"/>
              <a:buChar char="●"/>
            </a:pPr>
            <a:r>
              <a:rPr lang="en" sz="2400"/>
              <a:t>Consumer market is wide but not perfect</a:t>
            </a:r>
            <a:endParaRPr sz="2400"/>
          </a:p>
          <a:p>
            <a:pPr indent="-381000" lvl="0" marL="457200" rtl="0" algn="l">
              <a:spcBef>
                <a:spcPts val="0"/>
              </a:spcBef>
              <a:spcAft>
                <a:spcPts val="0"/>
              </a:spcAft>
              <a:buSzPts val="2400"/>
              <a:buChar char="●"/>
            </a:pPr>
            <a:r>
              <a:rPr lang="en" sz="2400"/>
              <a:t>Folk RNN can be used for </a:t>
            </a:r>
            <a:r>
              <a:rPr lang="en" sz="2400"/>
              <a:t>composing inspiration for the VPRO team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86362" y="-533825"/>
            <a:ext cx="9316725" cy="6211150"/>
          </a:xfrm>
          <a:prstGeom prst="rect">
            <a:avLst/>
          </a:prstGeom>
          <a:noFill/>
          <a:ln>
            <a:noFill/>
          </a:ln>
        </p:spPr>
      </p:pic>
      <p:sp>
        <p:nvSpPr>
          <p:cNvPr id="155" name="Google Shape;155;p26"/>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1676400" lvl="0" marL="0" rtl="0" algn="l">
              <a:lnSpc>
                <a:spcPct val="115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Eurovision AI Song Contest</a:t>
            </a:r>
            <a:endParaRPr sz="2400"/>
          </a:p>
          <a:p>
            <a:pPr indent="-381000" lvl="0" marL="457200" rtl="0" algn="l">
              <a:spcBef>
                <a:spcPts val="0"/>
              </a:spcBef>
              <a:spcAft>
                <a:spcPts val="0"/>
              </a:spcAft>
              <a:buSzPts val="2400"/>
              <a:buChar char="●"/>
            </a:pPr>
            <a:r>
              <a:rPr lang="en" sz="2400"/>
              <a:t>Research goals</a:t>
            </a:r>
            <a:endParaRPr sz="2400"/>
          </a:p>
          <a:p>
            <a:pPr indent="-381000" lvl="0" marL="457200" rtl="0" algn="l">
              <a:spcBef>
                <a:spcPts val="0"/>
              </a:spcBef>
              <a:spcAft>
                <a:spcPts val="0"/>
              </a:spcAft>
              <a:buSzPts val="2400"/>
              <a:buChar char="●"/>
            </a:pPr>
            <a:r>
              <a:rPr lang="en" sz="2400"/>
              <a:t>musAIc</a:t>
            </a:r>
            <a:endParaRPr sz="2400"/>
          </a:p>
          <a:p>
            <a:pPr indent="-381000" lvl="0" marL="457200" rtl="0" algn="l">
              <a:spcBef>
                <a:spcPts val="0"/>
              </a:spcBef>
              <a:spcAft>
                <a:spcPts val="0"/>
              </a:spcAft>
              <a:buSzPts val="2400"/>
              <a:buChar char="●"/>
            </a:pPr>
            <a:r>
              <a:rPr lang="en" sz="2400"/>
              <a:t>Commercial products</a:t>
            </a:r>
            <a:endParaRPr sz="2400"/>
          </a:p>
          <a:p>
            <a:pPr indent="-381000" lvl="0" marL="457200" rtl="0" algn="l">
              <a:spcBef>
                <a:spcPts val="0"/>
              </a:spcBef>
              <a:spcAft>
                <a:spcPts val="0"/>
              </a:spcAft>
              <a:buSzPts val="2400"/>
              <a:buChar char="●"/>
            </a:pPr>
            <a:r>
              <a:rPr lang="en" sz="2400"/>
              <a:t>Folk RNN</a:t>
            </a:r>
            <a:endParaRPr sz="2400"/>
          </a:p>
          <a:p>
            <a:pPr indent="-381000" lvl="0" marL="457200" rtl="0" algn="l">
              <a:spcBef>
                <a:spcPts val="0"/>
              </a:spcBef>
              <a:spcAft>
                <a:spcPts val="0"/>
              </a:spcAft>
              <a:buSzPts val="2400"/>
              <a:buChar char="●"/>
            </a:pPr>
            <a:r>
              <a:rPr lang="en" sz="2400"/>
              <a:t>Results</a:t>
            </a:r>
            <a:endParaRPr sz="2400"/>
          </a:p>
          <a:p>
            <a:pPr indent="-381000" lvl="0" marL="457200" rtl="0" algn="l">
              <a:spcBef>
                <a:spcPts val="0"/>
              </a:spcBef>
              <a:spcAft>
                <a:spcPts val="0"/>
              </a:spcAft>
              <a:buSzPts val="2400"/>
              <a:buChar char="●"/>
            </a:pPr>
            <a:r>
              <a:rPr lang="en" sz="2400"/>
              <a:t>Discussion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Eurovision AI Song Contest</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VPRO</a:t>
            </a:r>
            <a:endParaRPr sz="2400"/>
          </a:p>
          <a:p>
            <a:pPr indent="-381000" lvl="0" marL="457200" rtl="0" algn="l">
              <a:spcBef>
                <a:spcPts val="0"/>
              </a:spcBef>
              <a:spcAft>
                <a:spcPts val="0"/>
              </a:spcAft>
              <a:buSzPts val="2400"/>
              <a:buChar char="●"/>
            </a:pPr>
            <a:r>
              <a:rPr lang="en" sz="2400"/>
              <a:t>What makes a song fit for Eurovision?</a:t>
            </a:r>
            <a:endParaRPr sz="2400"/>
          </a:p>
          <a:p>
            <a:pPr indent="-381000" lvl="0" marL="457200" rtl="0" algn="l">
              <a:spcBef>
                <a:spcPts val="0"/>
              </a:spcBef>
              <a:spcAft>
                <a:spcPts val="0"/>
              </a:spcAft>
              <a:buSzPts val="2400"/>
              <a:buChar char="●"/>
            </a:pPr>
            <a:r>
              <a:rPr lang="en" sz="2400"/>
              <a:t>Dataset of ~200 MIDI files</a:t>
            </a:r>
            <a:endParaRPr sz="2400"/>
          </a:p>
          <a:p>
            <a:pPr indent="-381000" lvl="0" marL="457200" rtl="0" algn="l">
              <a:spcBef>
                <a:spcPts val="0"/>
              </a:spcBef>
              <a:spcAft>
                <a:spcPts val="0"/>
              </a:spcAft>
              <a:buSzPts val="2400"/>
              <a:buChar char="●"/>
            </a:pPr>
            <a:r>
              <a:rPr lang="en" sz="2400"/>
              <a:t>Sharing is caring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goals</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do musAIc, commercial composers and </a:t>
            </a:r>
            <a:r>
              <a:rPr lang="en" sz="2400"/>
              <a:t>Folk-RNN</a:t>
            </a:r>
            <a:r>
              <a:rPr lang="en" sz="2400"/>
              <a:t> compare?</a:t>
            </a:r>
            <a:endParaRPr sz="2400"/>
          </a:p>
          <a:p>
            <a:pPr indent="-381000" lvl="0" marL="457200" rtl="0" algn="l">
              <a:spcBef>
                <a:spcPts val="0"/>
              </a:spcBef>
              <a:spcAft>
                <a:spcPts val="0"/>
              </a:spcAft>
              <a:buSzPts val="2400"/>
              <a:buChar char="●"/>
            </a:pPr>
            <a:r>
              <a:rPr lang="en" sz="2400"/>
              <a:t>What parameters produce the “best” result?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musAIc</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Created by member of AI Contest team</a:t>
            </a:r>
            <a:endParaRPr sz="2400"/>
          </a:p>
          <a:p>
            <a:pPr indent="-381000" lvl="0" marL="457200" rtl="0" algn="l">
              <a:spcBef>
                <a:spcPts val="0"/>
              </a:spcBef>
              <a:spcAft>
                <a:spcPts val="0"/>
              </a:spcAft>
              <a:buSzPts val="2400"/>
              <a:buChar char="●"/>
            </a:pPr>
            <a:r>
              <a:rPr lang="en" sz="2400"/>
              <a:t>Geared towards production of music</a:t>
            </a:r>
            <a:endParaRPr sz="2400"/>
          </a:p>
          <a:p>
            <a:pPr indent="-381000" lvl="0" marL="457200" rtl="0" algn="l">
              <a:spcBef>
                <a:spcPts val="0"/>
              </a:spcBef>
              <a:spcAft>
                <a:spcPts val="0"/>
              </a:spcAft>
              <a:buSzPts val="2400"/>
              <a:buChar char="●"/>
            </a:pPr>
            <a:r>
              <a:rPr lang="en" sz="2400"/>
              <a:t>Advanced tools and parameter tweaking</a:t>
            </a:r>
            <a:endParaRPr sz="2400"/>
          </a:p>
          <a:p>
            <a:pPr indent="-381000" lvl="0" marL="457200" rtl="0" algn="l">
              <a:spcBef>
                <a:spcPts val="0"/>
              </a:spcBef>
              <a:spcAft>
                <a:spcPts val="0"/>
              </a:spcAft>
              <a:buSzPts val="2400"/>
              <a:buChar char="●"/>
            </a:pPr>
            <a:r>
              <a:rPr lang="en" sz="2400"/>
              <a:t>Still in development</a:t>
            </a:r>
            <a:endParaRPr sz="2400"/>
          </a:p>
          <a:p>
            <a:pPr indent="-381000" lvl="0" marL="457200" rtl="0" algn="l">
              <a:spcBef>
                <a:spcPts val="0"/>
              </a:spcBef>
              <a:spcAft>
                <a:spcPts val="0"/>
              </a:spcAft>
              <a:buSzPts val="2400"/>
              <a:buChar char="●"/>
            </a:pPr>
            <a:r>
              <a:rPr lang="en" sz="2400"/>
              <a:t>Dependant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8"/>
          <p:cNvPicPr preferRelativeResize="0"/>
          <p:nvPr/>
        </p:nvPicPr>
        <p:blipFill>
          <a:blip r:embed="rId3">
            <a:alphaModFix/>
          </a:blip>
          <a:stretch>
            <a:fillRect/>
          </a:stretch>
        </p:blipFill>
        <p:spPr>
          <a:xfrm>
            <a:off x="5" y="0"/>
            <a:ext cx="1536639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Commercial products</a:t>
            </a:r>
            <a:endParaRPr/>
          </a:p>
        </p:txBody>
      </p:sp>
      <p:sp>
        <p:nvSpPr>
          <p:cNvPr id="110" name="Google Shape;110;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solidFill>
                  <a:schemeClr val="hlink"/>
                </a:solidFill>
                <a:hlinkClick r:id="rId3"/>
              </a:rPr>
              <a:t>AWS DeepComposer</a:t>
            </a:r>
            <a:endParaRPr sz="2400"/>
          </a:p>
          <a:p>
            <a:pPr indent="-381000" lvl="0" marL="457200" rtl="0" algn="l">
              <a:spcBef>
                <a:spcPts val="0"/>
              </a:spcBef>
              <a:spcAft>
                <a:spcPts val="0"/>
              </a:spcAft>
              <a:buSzPts val="2400"/>
              <a:buChar char="●"/>
            </a:pPr>
            <a:r>
              <a:rPr lang="en" sz="2400" u="sng">
                <a:solidFill>
                  <a:schemeClr val="hlink"/>
                </a:solidFill>
                <a:hlinkClick r:id="rId4"/>
              </a:rPr>
              <a:t>AWS Sagemaker</a:t>
            </a:r>
            <a:endParaRPr sz="2400"/>
          </a:p>
          <a:p>
            <a:pPr indent="-381000" lvl="0" marL="457200" rtl="0" algn="l">
              <a:spcBef>
                <a:spcPts val="0"/>
              </a:spcBef>
              <a:spcAft>
                <a:spcPts val="0"/>
              </a:spcAft>
              <a:buSzPts val="2400"/>
              <a:buChar char="●"/>
            </a:pPr>
            <a:r>
              <a:rPr lang="en" sz="2400" u="sng">
                <a:solidFill>
                  <a:schemeClr val="hlink"/>
                </a:solidFill>
                <a:hlinkClick r:id="rId5"/>
              </a:rPr>
              <a:t>Google Magenta</a:t>
            </a:r>
            <a:endParaRPr sz="2400"/>
          </a:p>
          <a:p>
            <a:pPr indent="-381000" lvl="0" marL="457200" rtl="0" algn="l">
              <a:spcBef>
                <a:spcPts val="0"/>
              </a:spcBef>
              <a:spcAft>
                <a:spcPts val="0"/>
              </a:spcAft>
              <a:buSzPts val="2400"/>
              <a:buChar char="●"/>
            </a:pPr>
            <a:r>
              <a:rPr lang="en" sz="2400" u="sng">
                <a:solidFill>
                  <a:schemeClr val="hlink"/>
                </a:solidFill>
                <a:hlinkClick r:id="rId6"/>
              </a:rPr>
              <a:t>Musenet</a:t>
            </a:r>
            <a:endParaRPr sz="2400"/>
          </a:p>
          <a:p>
            <a:pPr indent="-381000" lvl="0" marL="457200" rtl="0" algn="l">
              <a:spcBef>
                <a:spcPts val="0"/>
              </a:spcBef>
              <a:spcAft>
                <a:spcPts val="0"/>
              </a:spcAft>
              <a:buSzPts val="2400"/>
              <a:buChar char="●"/>
            </a:pPr>
            <a:r>
              <a:rPr lang="en" sz="2400" u="sng">
                <a:solidFill>
                  <a:schemeClr val="hlink"/>
                </a:solidFill>
                <a:hlinkClick r:id="rId7"/>
              </a:rPr>
              <a:t>Azure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Folk RNN</a:t>
            </a:r>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Introduced during prior lectures</a:t>
            </a:r>
            <a:endParaRPr sz="2400"/>
          </a:p>
          <a:p>
            <a:pPr indent="-381000" lvl="0" marL="457200" rtl="0" algn="l">
              <a:spcBef>
                <a:spcPts val="0"/>
              </a:spcBef>
              <a:spcAft>
                <a:spcPts val="0"/>
              </a:spcAft>
              <a:buSzPts val="2400"/>
              <a:buChar char="●"/>
            </a:pPr>
            <a:r>
              <a:rPr lang="en" sz="2400"/>
              <a:t>Meant as composing tool, not producer</a:t>
            </a:r>
            <a:endParaRPr sz="2400"/>
          </a:p>
          <a:p>
            <a:pPr indent="-381000" lvl="0" marL="457200" rtl="0" algn="l">
              <a:spcBef>
                <a:spcPts val="0"/>
              </a:spcBef>
              <a:spcAft>
                <a:spcPts val="0"/>
              </a:spcAft>
              <a:buSzPts val="2400"/>
              <a:buChar char="●"/>
            </a:pPr>
            <a:r>
              <a:rPr lang="en" sz="2400"/>
              <a:t>Originally for folk songs</a:t>
            </a:r>
            <a:endParaRPr sz="2400"/>
          </a:p>
          <a:p>
            <a:pPr indent="-342900" lvl="1" marL="914400" rtl="0" algn="l">
              <a:spcBef>
                <a:spcPts val="0"/>
              </a:spcBef>
              <a:spcAft>
                <a:spcPts val="0"/>
              </a:spcAft>
              <a:buSzPts val="1800"/>
              <a:buChar char="○"/>
            </a:pPr>
            <a:r>
              <a:rPr lang="en" sz="1800"/>
              <a:t>Test of adaptability</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Iteration 1</a:t>
            </a:r>
            <a:endParaRPr/>
          </a:p>
        </p:txBody>
      </p:sp>
      <p:sp>
        <p:nvSpPr>
          <p:cNvPr id="122" name="Google Shape;122;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Same parameters used by the authors in their paper</a:t>
            </a:r>
            <a:endParaRPr sz="2400"/>
          </a:p>
          <a:p>
            <a:pPr indent="-381000" lvl="0" marL="457200" rtl="0" algn="l">
              <a:spcBef>
                <a:spcPts val="0"/>
              </a:spcBef>
              <a:spcAft>
                <a:spcPts val="0"/>
              </a:spcAft>
              <a:buSzPts val="2400"/>
              <a:buChar char="●"/>
            </a:pPr>
            <a:r>
              <a:rPr lang="en" sz="2400"/>
              <a:t>Samples generated had a huge amount of overfitting</a:t>
            </a:r>
            <a:endParaRPr sz="2400"/>
          </a:p>
          <a:p>
            <a:pPr indent="-342900" lvl="1" marL="914400" rtl="0" algn="l">
              <a:spcBef>
                <a:spcPts val="0"/>
              </a:spcBef>
              <a:spcAft>
                <a:spcPts val="0"/>
              </a:spcAft>
              <a:buSzPts val="1800"/>
              <a:buChar char="○"/>
            </a:pPr>
            <a:r>
              <a:rPr lang="en" sz="1800"/>
              <a:t>Scaling of training parameters to our dataset size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