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Welcome to this presentation on Randy Gallistel’s ideas about memory. Gallistel is a cognitive scientist and Professor Emeritus at Rutgers University, known for his unconventional and often controversial ideas in neuroscience.</a:t>
            </a:r>
            <a:endParaRPr/>
          </a:p>
          <a:p>
            <a:pPr indent="-317500" lvl="0" marL="457200" rtl="0" algn="l">
              <a:spcBef>
                <a:spcPts val="0"/>
              </a:spcBef>
              <a:spcAft>
                <a:spcPts val="0"/>
              </a:spcAft>
              <a:buSzPts val="1400"/>
              <a:buChar char="-"/>
            </a:pPr>
            <a:r>
              <a:rPr lang="en"/>
              <a:t>He has spent much of his career challenging the traditional views of how memory works in the brain, proposing that we may need to fundamentally rethink what memory is and how it’s stored.</a:t>
            </a:r>
            <a:endParaRPr/>
          </a:p>
          <a:p>
            <a:pPr indent="-317500" lvl="0" marL="457200" rtl="0" algn="l">
              <a:spcBef>
                <a:spcPts val="0"/>
              </a:spcBef>
              <a:spcAft>
                <a:spcPts val="0"/>
              </a:spcAft>
              <a:buSzPts val="1400"/>
              <a:buChar char="-"/>
            </a:pPr>
            <a:r>
              <a:rPr lang="en"/>
              <a:t>Today, we’ll dive into Gallistel’s theories, his critiques of mainstream neuroscience, and why these ideas matter for both cognitive science and artificial intelligence.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41416484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41416484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The term ‘engram’ refers to the hypothetical physical trace of memory. For years, neuroscientists have debated what exactly this trace might be and where it is located.</a:t>
            </a:r>
            <a:endParaRPr/>
          </a:p>
          <a:p>
            <a:pPr indent="-317500" lvl="0" marL="457200" rtl="0" algn="l">
              <a:lnSpc>
                <a:spcPct val="115000"/>
              </a:lnSpc>
              <a:spcBef>
                <a:spcPts val="0"/>
              </a:spcBef>
              <a:spcAft>
                <a:spcPts val="0"/>
              </a:spcAft>
              <a:buSzPts val="1400"/>
              <a:buChar char="-"/>
            </a:pPr>
            <a:r>
              <a:rPr lang="en"/>
              <a:t>Gallistel suggests that if memory is stored as stable, retrievable symbols, then we should be looking within the cell for the engram, rather than across distributed synaptic connections.</a:t>
            </a:r>
            <a:endParaRPr/>
          </a:p>
          <a:p>
            <a:pPr indent="-317500" lvl="0" marL="457200" rtl="0" algn="l">
              <a:lnSpc>
                <a:spcPct val="115000"/>
              </a:lnSpc>
              <a:spcBef>
                <a:spcPts val="0"/>
              </a:spcBef>
              <a:spcAft>
                <a:spcPts val="0"/>
              </a:spcAft>
              <a:buSzPts val="1400"/>
              <a:buChar char="-"/>
            </a:pPr>
            <a:r>
              <a:rPr lang="en"/>
              <a:t>His theory proposes that intracellular mechanisms, potentially involving RNA or other molecular substrates, could reveal the engram. Such mechanisms would offer a more reliable and specific storage medium for facts and symbols than a synaptic model.</a:t>
            </a:r>
            <a:endParaRPr/>
          </a:p>
          <a:p>
            <a:pPr indent="-317500" lvl="0" marL="457200" rtl="0" algn="l">
              <a:lnSpc>
                <a:spcPct val="115000"/>
              </a:lnSpc>
              <a:spcBef>
                <a:spcPts val="0"/>
              </a:spcBef>
              <a:spcAft>
                <a:spcPts val="0"/>
              </a:spcAft>
              <a:buSzPts val="1400"/>
              <a:buChar char="-"/>
            </a:pPr>
            <a:r>
              <a:rPr lang="en"/>
              <a:t>Finding the engram in this way would provide a concrete answer to one of neuroscience’s biggest questions: Where exactly is memory stored in the brain?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41416484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41416484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fascinating art-science project provides a concrete example of how biological material can store precise symbolic information.</a:t>
            </a:r>
            <a:endParaRPr/>
          </a:p>
          <a:p>
            <a:pPr indent="-317500" lvl="0" marL="457200" rtl="0" algn="l">
              <a:spcBef>
                <a:spcPts val="0"/>
              </a:spcBef>
              <a:spcAft>
                <a:spcPts val="0"/>
              </a:spcAft>
              <a:buSzPts val="1400"/>
              <a:buChar char="-"/>
            </a:pPr>
            <a:r>
              <a:rPr lang="en"/>
              <a:t>Just as The Xenotext shows how DNA can store poetry, Gallistel suggests neural DNA/RNA might store memories.</a:t>
            </a:r>
            <a:endParaRPr/>
          </a:p>
          <a:p>
            <a:pPr indent="-317500" lvl="0" marL="457200" rtl="0" algn="l">
              <a:spcBef>
                <a:spcPts val="0"/>
              </a:spcBef>
              <a:spcAft>
                <a:spcPts val="0"/>
              </a:spcAft>
              <a:buSzPts val="1400"/>
              <a:buChar char="-"/>
            </a:pPr>
            <a:r>
              <a:rPr lang="en"/>
              <a:t>While this project wasn't designed to test Gallistel's theory, it demonstrates the feasibility of using biological molecules for precise information storage.</a:t>
            </a:r>
            <a:endParaRPr/>
          </a:p>
          <a:p>
            <a:pPr indent="-317500" lvl="0" marL="457200" rtl="0" algn="l">
              <a:spcBef>
                <a:spcPts val="0"/>
              </a:spcBef>
              <a:spcAft>
                <a:spcPts val="0"/>
              </a:spcAft>
              <a:buSzPts val="1400"/>
              <a:buChar char="-"/>
            </a:pPr>
            <a:r>
              <a:rPr lang="en"/>
              <a:t>It helps us imagine how intracellular mechanisms might serve as nature's hard drive for storing memories.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41416484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41416484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theorem is often cited to defend traditional neural network approaches. It states that neural networks can approximate any continuous function to arbitrary precision.</a:t>
            </a:r>
            <a:endParaRPr/>
          </a:p>
          <a:p>
            <a:pPr indent="-317500" lvl="0" marL="457200" rtl="0" algn="l">
              <a:spcBef>
                <a:spcPts val="0"/>
              </a:spcBef>
              <a:spcAft>
                <a:spcPts val="0"/>
              </a:spcAft>
              <a:buSzPts val="1400"/>
              <a:buChar char="-"/>
            </a:pPr>
            <a:r>
              <a:rPr lang="en"/>
              <a:t>However, Gallistel points out a crucial distinction: approximating a function is not the same as storing and manipulating precise symbols.</a:t>
            </a:r>
            <a:endParaRPr/>
          </a:p>
          <a:p>
            <a:pPr indent="-317500" lvl="0" marL="457200" rtl="0" algn="l">
              <a:spcBef>
                <a:spcPts val="0"/>
              </a:spcBef>
              <a:spcAft>
                <a:spcPts val="0"/>
              </a:spcAft>
              <a:buSzPts val="1400"/>
              <a:buChar char="-"/>
            </a:pPr>
            <a:r>
              <a:rPr lang="en"/>
              <a:t>Think about trying to store the exact number π. A neural network might approximate it well, but it's not storing the concept of π itself.</a:t>
            </a:r>
            <a:endParaRPr/>
          </a:p>
          <a:p>
            <a:pPr indent="-317500" lvl="0" marL="457200" rtl="0" algn="l">
              <a:spcBef>
                <a:spcPts val="0"/>
              </a:spcBef>
              <a:spcAft>
                <a:spcPts val="0"/>
              </a:spcAft>
              <a:buSzPts val="1400"/>
              <a:buChar char="-"/>
            </a:pPr>
            <a:r>
              <a:rPr lang="en"/>
              <a:t>This highlights a fundamental limitation of purely associative systems when it comes to handling symbolic information.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41416484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41416484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At the core of Gallistel’s theories is his belief that memory—and cognition in general—requires symbols.</a:t>
            </a:r>
            <a:endParaRPr/>
          </a:p>
          <a:p>
            <a:pPr indent="-317500" lvl="0" marL="457200" rtl="0" algn="l">
              <a:spcBef>
                <a:spcPts val="0"/>
              </a:spcBef>
              <a:spcAft>
                <a:spcPts val="0"/>
              </a:spcAft>
              <a:buSzPts val="1400"/>
              <a:buChar char="-"/>
            </a:pPr>
            <a:r>
              <a:rPr lang="en"/>
              <a:t>He argues that memory should involve symbolic processing rather than associative links, which is a foundational difference from the way artificial neural networks operate.</a:t>
            </a:r>
            <a:endParaRPr/>
          </a:p>
          <a:p>
            <a:pPr indent="-317500" lvl="0" marL="457200" rtl="0" algn="l">
              <a:spcBef>
                <a:spcPts val="0"/>
              </a:spcBef>
              <a:spcAft>
                <a:spcPts val="0"/>
              </a:spcAft>
              <a:buSzPts val="1400"/>
              <a:buChar char="-"/>
            </a:pPr>
            <a:r>
              <a:rPr lang="en"/>
              <a:t>In contrast to deep learning models that rely on associations, Gallistel insists on the need for models that can handle and manipulate discrete symbols, like numbers or factual data.</a:t>
            </a:r>
            <a:endParaRPr/>
          </a:p>
          <a:p>
            <a:pPr indent="-317500" lvl="0" marL="457200" rtl="0" algn="l">
              <a:spcBef>
                <a:spcPts val="0"/>
              </a:spcBef>
              <a:spcAft>
                <a:spcPts val="0"/>
              </a:spcAft>
              <a:buSzPts val="1400"/>
              <a:buChar char="-"/>
            </a:pPr>
            <a:r>
              <a:rPr lang="en"/>
              <a:t>This points to a need for future research in AI and neuroscience to develop models that incorporate symbolic representations to handle complex cognitive tasks, aligning more closely with how Gallistel envisions memory working.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41416484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41416484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Let's consider why these ideas matter beyond pure theory.</a:t>
            </a:r>
            <a:endParaRPr/>
          </a:p>
          <a:p>
            <a:pPr indent="-317500" lvl="0" marL="457200" rtl="0" algn="l">
              <a:spcBef>
                <a:spcPts val="0"/>
              </a:spcBef>
              <a:spcAft>
                <a:spcPts val="0"/>
              </a:spcAft>
              <a:buSzPts val="1400"/>
              <a:buChar char="-"/>
            </a:pPr>
            <a:r>
              <a:rPr lang="en"/>
              <a:t>In medicine, if Gallistel is right, we might be looking in the wrong place for memory disorders. Instead of focusing on synaptic connections, we should be investigating molecular mechanisms inside neurons.</a:t>
            </a:r>
            <a:endParaRPr/>
          </a:p>
          <a:p>
            <a:pPr indent="-317500" lvl="0" marL="457200" rtl="0" algn="l">
              <a:spcBef>
                <a:spcPts val="0"/>
              </a:spcBef>
              <a:spcAft>
                <a:spcPts val="0"/>
              </a:spcAft>
              <a:buSzPts val="1400"/>
              <a:buChar char="-"/>
            </a:pPr>
            <a:r>
              <a:rPr lang="en"/>
              <a:t>For AI development, this suggests our current neural networks might be fundamentally limited. We might need hybrid systems that combine neural networks with symbolic processing to achieve more human-like memory capabilities.</a:t>
            </a:r>
            <a:endParaRPr/>
          </a:p>
          <a:p>
            <a:pPr indent="-317500" lvl="0" marL="457200" rtl="0" algn="l">
              <a:spcBef>
                <a:spcPts val="0"/>
              </a:spcBef>
              <a:spcAft>
                <a:spcPts val="0"/>
              </a:spcAft>
              <a:buSzPts val="1400"/>
              <a:buChar char="-"/>
            </a:pPr>
            <a:r>
              <a:rPr lang="en"/>
              <a:t>For future research, this points to exciting new directions. We need new tools to study intracellular mechanisms, and we might need to fundamentally rethink how we approach memory in both biological and artificial systems.</a:t>
            </a:r>
            <a:endParaRPr/>
          </a:p>
          <a:p>
            <a:pPr indent="-317500" lvl="0" marL="457200" rtl="0" algn="l">
              <a:spcBef>
                <a:spcPts val="0"/>
              </a:spcBef>
              <a:spcAft>
                <a:spcPts val="0"/>
              </a:spcAft>
              <a:buSzPts val="1400"/>
              <a:buChar char="-"/>
            </a:pPr>
            <a:r>
              <a:rPr lang="en"/>
              <a:t>These implications show why Gallistel's seemingly abstract theoretical questions could have very concrete practical impacts.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41416484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41416484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If Gallistel’s theories are taken seriously, they could have profound implications for neuroscience, cognitive science, and artificial intelligence.</a:t>
            </a:r>
            <a:endParaRPr/>
          </a:p>
          <a:p>
            <a:pPr indent="-317500" lvl="0" marL="457200" rtl="0" algn="l">
              <a:spcBef>
                <a:spcPts val="0"/>
              </a:spcBef>
              <a:spcAft>
                <a:spcPts val="0"/>
              </a:spcAft>
              <a:buSzPts val="1400"/>
              <a:buChar char="-"/>
            </a:pPr>
            <a:r>
              <a:rPr lang="en"/>
              <a:t>His arguments suggest a paradigm shift in how we study memory, urging us to view it as a symbolic, computational process.</a:t>
            </a:r>
            <a:endParaRPr/>
          </a:p>
          <a:p>
            <a:pPr indent="-317500" lvl="0" marL="457200" rtl="0" algn="l">
              <a:spcBef>
                <a:spcPts val="0"/>
              </a:spcBef>
              <a:spcAft>
                <a:spcPts val="0"/>
              </a:spcAft>
              <a:buSzPts val="1400"/>
              <a:buChar char="-"/>
            </a:pPr>
            <a:r>
              <a:rPr lang="en"/>
              <a:t>In practical terms, if we develop models capable of encoding and retrieving facts symbolically, we could see advances in both natural and artificial memory systems.</a:t>
            </a:r>
            <a:endParaRPr/>
          </a:p>
          <a:p>
            <a:pPr indent="-317500" lvl="0" marL="457200" rtl="0" algn="l">
              <a:spcBef>
                <a:spcPts val="0"/>
              </a:spcBef>
              <a:spcAft>
                <a:spcPts val="0"/>
              </a:spcAft>
              <a:buSzPts val="1400"/>
              <a:buChar char="-"/>
            </a:pPr>
            <a:r>
              <a:rPr lang="en"/>
              <a:t>For example, incorporating symbolic models into AI could allow for a more human-like approach to memory, where systems can store and retrieve specific, factual data with greater accuracy.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41416484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41416484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Randy Gallistel’s work has sparked significant debate by questioning the very foundations of how we think about memory.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Whether or not his theories are eventually validated, Gallistel’s critiques push neuroscientists to reconsider assumptions about memory and to explore new possibilities for understanding cognitive processes.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He has inspired an ongoing dialogue about the symbolic nature of memory, the limitations of current models, and the potential for interdisciplinary approaches to uncover the true mechanisms of memory.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Ultimately, his work leaves us with valuable questions about how memory might really work and what that means for future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now again the question that challenges the future of memory science.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41416484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41416484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A1A1A"/>
              </a:buClr>
              <a:buSzPts val="1400"/>
              <a:buChar char="-"/>
            </a:pPr>
            <a:r>
              <a:rPr lang="en"/>
              <a:t>"As we conclude, we return to Gallistel’s famous question: How do you store a number in a synapse?</a:t>
            </a:r>
            <a:endParaRPr/>
          </a:p>
          <a:p>
            <a:pPr indent="-317500" lvl="0" marL="457200" rtl="0" algn="l">
              <a:spcBef>
                <a:spcPts val="0"/>
              </a:spcBef>
              <a:spcAft>
                <a:spcPts val="0"/>
              </a:spcAft>
              <a:buClr>
                <a:srgbClr val="1A1A1A"/>
              </a:buClr>
              <a:buSzPts val="1400"/>
              <a:buChar char="-"/>
            </a:pPr>
            <a:r>
              <a:rPr lang="en"/>
              <a:t>This question challenges the foundation of current memory science by questioning whether associative models can truly explain how precise, fact-based memory storage works.</a:t>
            </a:r>
            <a:endParaRPr/>
          </a:p>
          <a:p>
            <a:pPr indent="-317500" lvl="0" marL="457200" rtl="0" algn="l">
              <a:spcBef>
                <a:spcPts val="0"/>
              </a:spcBef>
              <a:spcAft>
                <a:spcPts val="0"/>
              </a:spcAft>
              <a:buClr>
                <a:srgbClr val="1A1A1A"/>
              </a:buClr>
              <a:buSzPts val="1400"/>
              <a:buChar char="-"/>
            </a:pPr>
            <a:r>
              <a:rPr lang="en"/>
              <a:t>Gallistel’s question isn’t just about synapses or neurons; it’s about rethinking the very principles of memory, cognition, and symbol processing.</a:t>
            </a:r>
            <a:endParaRPr/>
          </a:p>
          <a:p>
            <a:pPr indent="-317500" lvl="0" marL="457200" rtl="0" algn="l">
              <a:spcBef>
                <a:spcPts val="0"/>
              </a:spcBef>
              <a:spcAft>
                <a:spcPts val="0"/>
              </a:spcAft>
              <a:buClr>
                <a:srgbClr val="1A1A1A"/>
              </a:buClr>
              <a:buSzPts val="1400"/>
              <a:buChar char="-"/>
            </a:pPr>
            <a:r>
              <a:rPr lang="en"/>
              <a:t>It’s a question that pushes us to consider new approaches and could influence the future of neuroscience and AI research alike.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95850240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95850240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4141648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41416484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Charles Ransom Gallistel, or Randy Gallistel, was born in 1941 and is a Professor Emeritus of Psychology at Rutgers University.</a:t>
            </a:r>
            <a:endParaRPr/>
          </a:p>
          <a:p>
            <a:pPr indent="-317500" lvl="0" marL="457200" rtl="0" algn="l">
              <a:spcBef>
                <a:spcPts val="0"/>
              </a:spcBef>
              <a:spcAft>
                <a:spcPts val="0"/>
              </a:spcAft>
              <a:buSzPts val="1400"/>
              <a:buChar char="-"/>
            </a:pPr>
            <a:r>
              <a:rPr lang="en"/>
              <a:t>Or he’s a joyful trickster. Very approachable to listen to, recommend.</a:t>
            </a:r>
            <a:endParaRPr/>
          </a:p>
          <a:p>
            <a:pPr indent="-317500" lvl="0" marL="457200" rtl="0" algn="l">
              <a:spcBef>
                <a:spcPts val="0"/>
              </a:spcBef>
              <a:spcAft>
                <a:spcPts val="0"/>
              </a:spcAft>
              <a:buSzPts val="1400"/>
              <a:buChar char="-"/>
            </a:pPr>
            <a:r>
              <a:rPr lang="en"/>
              <a:t>He is best known for pushing back against established neuroscience perspectives on memory, advocating for a view of the brain as a computational, symbolic processor rather than just a network of associations.</a:t>
            </a:r>
            <a:endParaRPr/>
          </a:p>
          <a:p>
            <a:pPr indent="-317500" lvl="0" marL="457200" rtl="0" algn="l">
              <a:spcBef>
                <a:spcPts val="0"/>
              </a:spcBef>
              <a:spcAft>
                <a:spcPts val="0"/>
              </a:spcAft>
              <a:buSzPts val="1400"/>
              <a:buChar char="-"/>
            </a:pPr>
            <a:r>
              <a:rPr lang="en"/>
              <a:t>By questioning assumptions in neuroscience, Gallistel has sparked valuable debate, urging us to examine the fundamentals of memory with a critical eye.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41416484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41416484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Gallistel’s work begins with an intriguing premise: memory, in his view, is fundamentally fact-based. Rather than being simply a web of associations, he argues that memory is filled with specific, retrievable facts.</a:t>
            </a:r>
            <a:endParaRPr/>
          </a:p>
          <a:p>
            <a:pPr indent="-317500" lvl="0" marL="457200" rtl="0" algn="l">
              <a:spcBef>
                <a:spcPts val="0"/>
              </a:spcBef>
              <a:spcAft>
                <a:spcPts val="0"/>
              </a:spcAft>
              <a:buSzPts val="1400"/>
              <a:buChar char="-"/>
            </a:pPr>
            <a:r>
              <a:rPr lang="en"/>
              <a:t>He challenges mainstream neuroscience for not fully addressing this fact-based nature of memory, arguing that existing models don’t explain how we remember particular, detailed information.</a:t>
            </a:r>
            <a:endParaRPr/>
          </a:p>
          <a:p>
            <a:pPr indent="-317500" lvl="0" marL="457200" rtl="0" algn="l">
              <a:spcBef>
                <a:spcPts val="0"/>
              </a:spcBef>
              <a:spcAft>
                <a:spcPts val="0"/>
              </a:spcAft>
              <a:buSzPts val="1400"/>
              <a:buChar char="-"/>
            </a:pPr>
            <a:r>
              <a:rPr lang="en"/>
              <a:t>To illustrate, consider how we remember precise details like names, numbers, or directions—details that seem too specific to be merely associative connections. Gallistel believes memory involves more precise, symbolic encoding.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41416484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41416484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case study perfectly illustrates why Gallistel's theory matters. Desert ants present us with a fascinating puzzle.</a:t>
            </a:r>
            <a:endParaRPr/>
          </a:p>
          <a:p>
            <a:pPr indent="-317500" lvl="0" marL="457200" rtl="0" algn="l">
              <a:spcBef>
                <a:spcPts val="0"/>
              </a:spcBef>
              <a:spcAft>
                <a:spcPts val="0"/>
              </a:spcAft>
              <a:buSzPts val="1400"/>
              <a:buChar char="-"/>
            </a:pPr>
            <a:r>
              <a:rPr lang="en"/>
              <a:t>These ants travel in complex, winding paths while searching for food, often going hundreds of meters from their nest in featureless desert terrain.</a:t>
            </a:r>
            <a:endParaRPr/>
          </a:p>
          <a:p>
            <a:pPr indent="-317500" lvl="0" marL="457200" rtl="0" algn="l">
              <a:spcBef>
                <a:spcPts val="0"/>
              </a:spcBef>
              <a:spcAft>
                <a:spcPts val="0"/>
              </a:spcAft>
              <a:buSzPts val="1400"/>
              <a:buChar char="-"/>
            </a:pPr>
            <a:r>
              <a:rPr lang="en"/>
              <a:t>The remarkable part? After finding food, they don't retrace their steps. Instead, they calculate a direct straight-line path back home.</a:t>
            </a:r>
            <a:endParaRPr/>
          </a:p>
          <a:p>
            <a:pPr indent="-317500" lvl="0" marL="457200" rtl="0" algn="l">
              <a:spcBef>
                <a:spcPts val="0"/>
              </a:spcBef>
              <a:spcAft>
                <a:spcPts val="0"/>
              </a:spcAft>
              <a:buSzPts val="1400"/>
              <a:buChar char="-"/>
            </a:pPr>
            <a:r>
              <a:rPr lang="en"/>
              <a:t>This requires three incredible feats:</a:t>
            </a:r>
            <a:endParaRPr/>
          </a:p>
          <a:p>
            <a:pPr indent="457200" lvl="0" marL="0" rtl="0" algn="l">
              <a:spcBef>
                <a:spcPts val="0"/>
              </a:spcBef>
              <a:spcAft>
                <a:spcPts val="0"/>
              </a:spcAft>
              <a:buClr>
                <a:schemeClr val="dk1"/>
              </a:buClr>
              <a:buSzPts val="1100"/>
              <a:buFont typeface="Arial"/>
              <a:buNone/>
            </a:pPr>
            <a:r>
              <a:rPr lang="en"/>
              <a:t>  1. They must constantly track their exact position relative to home</a:t>
            </a:r>
            <a:endParaRPr/>
          </a:p>
          <a:p>
            <a:pPr indent="457200" lvl="0" marL="0" rtl="0" algn="l">
              <a:spcBef>
                <a:spcPts val="0"/>
              </a:spcBef>
              <a:spcAft>
                <a:spcPts val="0"/>
              </a:spcAft>
              <a:buClr>
                <a:schemeClr val="dk1"/>
              </a:buClr>
              <a:buSzPts val="1100"/>
              <a:buFont typeface="Arial"/>
              <a:buNone/>
            </a:pPr>
            <a:r>
              <a:rPr lang="en"/>
              <a:t>  2. They need to store precise distances and angles</a:t>
            </a:r>
            <a:endParaRPr/>
          </a:p>
          <a:p>
            <a:pPr indent="457200" lvl="0" marL="0" rtl="0" algn="l">
              <a:spcBef>
                <a:spcPts val="0"/>
              </a:spcBef>
              <a:spcAft>
                <a:spcPts val="0"/>
              </a:spcAft>
              <a:buClr>
                <a:schemeClr val="dk1"/>
              </a:buClr>
              <a:buSzPts val="1100"/>
              <a:buFont typeface="Arial"/>
              <a:buNone/>
            </a:pPr>
            <a:r>
              <a:rPr lang="en"/>
              <a:t>  3. They must perform real-time vector calculations</a:t>
            </a:r>
            <a:endParaRPr/>
          </a:p>
          <a:p>
            <a:pPr indent="-317500" lvl="0" marL="457200" rtl="0" algn="l">
              <a:spcBef>
                <a:spcPts val="0"/>
              </a:spcBef>
              <a:spcAft>
                <a:spcPts val="0"/>
              </a:spcAft>
              <a:buSzPts val="1400"/>
              <a:buChar char="-"/>
            </a:pPr>
            <a:r>
              <a:rPr lang="en"/>
              <a:t>Think about it: How could simple synaptic connections store and process such exact numerical information?</a:t>
            </a:r>
            <a:endParaRPr/>
          </a:p>
          <a:p>
            <a:pPr indent="-317500" lvl="0" marL="457200" rtl="0" algn="l">
              <a:spcBef>
                <a:spcPts val="0"/>
              </a:spcBef>
              <a:spcAft>
                <a:spcPts val="0"/>
              </a:spcAft>
              <a:buSzPts val="1400"/>
              <a:buChar char="-"/>
            </a:pPr>
            <a:r>
              <a:rPr lang="en"/>
              <a:t>This is why this example is so powerful - it shows us a case where we clearly need exact numerical storage and computation in a tiny brain.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4141648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4141648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One of Gallistel’s core arguments is that the brain functions similarly to a computer. He suggests that it must have an addressable, read-write memory system capable of encoding, storing, and retrieving facts as symbols.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 his book </a:t>
            </a:r>
            <a:r>
              <a:rPr i="1" lang="en">
                <a:solidFill>
                  <a:schemeClr val="dk1"/>
                </a:solidFill>
              </a:rPr>
              <a:t>Memory and the Computational Brain</a:t>
            </a:r>
            <a:r>
              <a:rPr lang="en">
                <a:solidFill>
                  <a:schemeClr val="dk1"/>
                </a:solidFill>
              </a:rPr>
              <a:t>, Gallistel describes memory as a process of symbol manipulation. This perspective contrasts with models that see memory as a result of synaptic connectivity and associative learning.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Gallistel was also influenced by Noam Chomsky’s ideas on language, particularly Chomsky’s belief in a symbolic foundation for cognitive processes. Gallistel applies a similar approach to memory, proposing that, like language, memory requires symbolic representation.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As a simple analogy, think of how a computer stores and retrieves specific data. Gallistel argues the brain might operate in a similar way, using symbols and precise recall mechanisms.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41416484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41416484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Gallistel has been critical of the idea that synaptic plasticity—changes in the strength of synaptic connections—can fully account for memory storage.</a:t>
            </a:r>
            <a:endParaRPr/>
          </a:p>
          <a:p>
            <a:pPr indent="-317500" lvl="0" marL="457200" rtl="0" algn="l">
              <a:lnSpc>
                <a:spcPct val="115000"/>
              </a:lnSpc>
              <a:spcBef>
                <a:spcPts val="0"/>
              </a:spcBef>
              <a:spcAft>
                <a:spcPts val="0"/>
              </a:spcAft>
              <a:buSzPts val="1400"/>
              <a:buChar char="-"/>
            </a:pPr>
            <a:r>
              <a:rPr lang="en"/>
              <a:t>He questions how complex and specific data, like exact numerical values or time intervals, could be stored in synaptic weights alone, especially given the variability in synaptic connections.</a:t>
            </a:r>
            <a:endParaRPr/>
          </a:p>
          <a:p>
            <a:pPr indent="-317500" lvl="0" marL="457200" rtl="0" algn="l">
              <a:lnSpc>
                <a:spcPct val="115000"/>
              </a:lnSpc>
              <a:spcBef>
                <a:spcPts val="0"/>
              </a:spcBef>
              <a:spcAft>
                <a:spcPts val="0"/>
              </a:spcAft>
              <a:buSzPts val="1400"/>
              <a:buChar char="-"/>
            </a:pPr>
            <a:r>
              <a:rPr lang="en"/>
              <a:t>For instance, he frequently asks, ‘How do you store a number in a synapse?’ This rhetorical question highlights his doubt that synaptic plasticity can explain how facts or symbolic information, such as remembering directions or precise distances, are stored.</a:t>
            </a:r>
            <a:endParaRPr/>
          </a:p>
          <a:p>
            <a:pPr indent="-317500" lvl="0" marL="457200" rtl="0" algn="l">
              <a:lnSpc>
                <a:spcPct val="115000"/>
              </a:lnSpc>
              <a:spcBef>
                <a:spcPts val="0"/>
              </a:spcBef>
              <a:spcAft>
                <a:spcPts val="0"/>
              </a:spcAft>
              <a:buSzPts val="1400"/>
              <a:buChar char="-"/>
            </a:pPr>
            <a:r>
              <a:rPr lang="en"/>
              <a:t>If 10 is stored differently from 5, then how exactly are these values encoded? Gallistel finds existing explanations to be insufficient.</a:t>
            </a:r>
            <a:endParaRPr/>
          </a:p>
          <a:p>
            <a:pPr indent="-317500" lvl="0" marL="457200" rtl="0" algn="l">
              <a:lnSpc>
                <a:spcPct val="115000"/>
              </a:lnSpc>
              <a:spcBef>
                <a:spcPts val="0"/>
              </a:spcBef>
              <a:spcAft>
                <a:spcPts val="0"/>
              </a:spcAft>
              <a:buSzPts val="1400"/>
              <a:buChar char="-"/>
            </a:pPr>
            <a:r>
              <a:rPr lang="en"/>
              <a:t>What does distance feel like? (qualia)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41416484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41416484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As an alternative to synaptic storage, Gallistel suggests that memory might be stored within individual neurons rather than across synapses.</a:t>
            </a:r>
            <a:endParaRPr/>
          </a:p>
          <a:p>
            <a:pPr indent="-317500" lvl="0" marL="457200" rtl="0" algn="l">
              <a:lnSpc>
                <a:spcPct val="115000"/>
              </a:lnSpc>
              <a:spcBef>
                <a:spcPts val="0"/>
              </a:spcBef>
              <a:spcAft>
                <a:spcPts val="0"/>
              </a:spcAft>
              <a:buSzPts val="1400"/>
              <a:buChar char="-"/>
            </a:pPr>
            <a:r>
              <a:rPr lang="en"/>
              <a:t>He proposes that structures like DNA or RNA within neurons could act as storage mechanisms, allowing for stable and reliable encoding of symbols and facts.</a:t>
            </a:r>
            <a:endParaRPr/>
          </a:p>
          <a:p>
            <a:pPr indent="-317500" lvl="0" marL="457200" rtl="0" algn="l">
              <a:lnSpc>
                <a:spcPct val="115000"/>
              </a:lnSpc>
              <a:spcBef>
                <a:spcPts val="0"/>
              </a:spcBef>
              <a:spcAft>
                <a:spcPts val="0"/>
              </a:spcAft>
              <a:buSzPts val="1400"/>
              <a:buChar char="-"/>
            </a:pPr>
            <a:r>
              <a:rPr lang="en"/>
              <a:t>This theory points to intracellular storage as a way to enable exact recall of data. DNA, with its stability and precise encoding abilities, might serve as a long-term, symbol-based storage system, whereas RNA could potentially handle read-write operations.</a:t>
            </a:r>
            <a:endParaRPr/>
          </a:p>
          <a:p>
            <a:pPr indent="-317500" lvl="0" marL="457200" rtl="0" algn="l">
              <a:lnSpc>
                <a:spcPct val="115000"/>
              </a:lnSpc>
              <a:spcBef>
                <a:spcPts val="0"/>
              </a:spcBef>
              <a:spcAft>
                <a:spcPts val="0"/>
              </a:spcAft>
              <a:buSzPts val="1400"/>
              <a:buChar char="-"/>
            </a:pPr>
            <a:r>
              <a:rPr lang="en"/>
              <a:t>This approach, according to Gallistel, could allow the brain to store specific, retrievable symbols in a way that’s more similar to a computer’s memory register than to distributed synaptic patterns.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41416484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41416484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Here we see the fundamental difference between traditional views and Gallistel's proposal.</a:t>
            </a:r>
            <a:endParaRPr/>
          </a:p>
          <a:p>
            <a:pPr indent="-317500" lvl="0" marL="457200" rtl="0" algn="l">
              <a:spcBef>
                <a:spcPts val="0"/>
              </a:spcBef>
              <a:spcAft>
                <a:spcPts val="0"/>
              </a:spcAft>
              <a:buSzPts val="1400"/>
              <a:buChar char="-"/>
            </a:pPr>
            <a:r>
              <a:rPr lang="en"/>
              <a:t>On the left, the traditional view sees memory as patterns of synaptic connections between neurons. Think of it like adjusting the strength of connections in a network.</a:t>
            </a:r>
            <a:endParaRPr/>
          </a:p>
          <a:p>
            <a:pPr indent="-317500" lvl="0" marL="457200" rtl="0" algn="l">
              <a:spcBef>
                <a:spcPts val="0"/>
              </a:spcBef>
              <a:spcAft>
                <a:spcPts val="0"/>
              </a:spcAft>
              <a:buSzPts val="1400"/>
              <a:buChar char="-"/>
            </a:pPr>
            <a:r>
              <a:rPr lang="en"/>
              <a:t>On the right, Gallistel's view proposes that memory is stored within individual neurons, more like computer memory, using molecular mechanisms to store precise values.</a:t>
            </a:r>
            <a:endParaRPr/>
          </a:p>
          <a:p>
            <a:pPr indent="-317500" lvl="0" marL="457200" rtl="0" algn="l">
              <a:spcBef>
                <a:spcPts val="0"/>
              </a:spcBef>
              <a:spcAft>
                <a:spcPts val="0"/>
              </a:spcAft>
              <a:buSzPts val="1400"/>
              <a:buChar char="-"/>
            </a:pPr>
            <a:r>
              <a:rPr lang="en"/>
              <a:t>The key difference is precision: Traditional models store patterns and associations, while Gallistel's model can store exact numbers and facts.</a:t>
            </a:r>
            <a:endParaRPr/>
          </a:p>
          <a:p>
            <a:pPr indent="-317500" lvl="0" marL="457200" rtl="0" algn="l">
              <a:spcBef>
                <a:spcPts val="0"/>
              </a:spcBef>
              <a:spcAft>
                <a:spcPts val="0"/>
              </a:spcAft>
              <a:buSzPts val="1400"/>
              <a:buChar char="-"/>
            </a:pPr>
            <a:r>
              <a:rPr lang="en"/>
              <a:t>This distinction becomes crucial when we try to explain phenomena like the ant navigation we just discussed.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4141648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4141648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term engram.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Randy Gallistel</a:t>
            </a:r>
            <a:endParaRPr/>
          </a:p>
          <a:p>
            <a:pPr indent="0" lvl="0" marL="0" rtl="0" algn="l">
              <a:spcBef>
                <a:spcPts val="0"/>
              </a:spcBef>
              <a:spcAft>
                <a:spcPts val="0"/>
              </a:spcAft>
              <a:buNone/>
            </a:pPr>
            <a:r>
              <a:rPr lang="en"/>
              <a:t>on Memory</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by Otto Mättas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Memory’s Physical Trace</a:t>
            </a:r>
            <a:endParaRPr sz="2900"/>
          </a:p>
        </p:txBody>
      </p:sp>
      <p:sp>
        <p:nvSpPr>
          <p:cNvPr id="144" name="Google Shape;144;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engram</a:t>
            </a:r>
            <a:r>
              <a:rPr lang="en"/>
              <a:t> is the hypothesised physical trace of memory.</a:t>
            </a:r>
            <a:endParaRPr/>
          </a:p>
          <a:p>
            <a:pPr indent="-342900" lvl="0" marL="457200" rtl="0" algn="l">
              <a:spcBef>
                <a:spcPts val="0"/>
              </a:spcBef>
              <a:spcAft>
                <a:spcPts val="0"/>
              </a:spcAft>
              <a:buSzPts val="1800"/>
              <a:buChar char="-"/>
            </a:pPr>
            <a:r>
              <a:rPr lang="en"/>
              <a:t>memories are stored intracellularly and not as distributed synaptic patterns.</a:t>
            </a:r>
            <a:endParaRPr/>
          </a:p>
          <a:p>
            <a:pPr indent="-342900" lvl="0" marL="457200" rtl="0" algn="l">
              <a:spcBef>
                <a:spcPts val="0"/>
              </a:spcBef>
              <a:spcAft>
                <a:spcPts val="0"/>
              </a:spcAft>
              <a:buSzPts val="1800"/>
              <a:buChar char="-"/>
            </a:pPr>
            <a:r>
              <a:rPr lang="en"/>
              <a:t>understanding intracellular mechanisms, like RNA-based storage, might reveal how memories are encoded.</a:t>
            </a:r>
            <a:endParaRPr/>
          </a:p>
        </p:txBody>
      </p:sp>
      <p:pic>
        <p:nvPicPr>
          <p:cNvPr id="145" name="Google Shape;145;p22"/>
          <p:cNvPicPr preferRelativeResize="0"/>
          <p:nvPr/>
        </p:nvPicPr>
        <p:blipFill>
          <a:blip r:embed="rId3">
            <a:alphaModFix/>
          </a:blip>
          <a:stretch>
            <a:fillRect/>
          </a:stretch>
        </p:blipFill>
        <p:spPr>
          <a:xfrm rot="5400000">
            <a:off x="-678762" y="1459763"/>
            <a:ext cx="3953750" cy="2223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Xenotext</a:t>
            </a:r>
            <a:endParaRPr/>
          </a:p>
        </p:txBody>
      </p:sp>
      <p:pic>
        <p:nvPicPr>
          <p:cNvPr id="151" name="Google Shape;151;p23"/>
          <p:cNvPicPr preferRelativeResize="0"/>
          <p:nvPr/>
        </p:nvPicPr>
        <p:blipFill>
          <a:blip r:embed="rId3">
            <a:alphaModFix/>
          </a:blip>
          <a:stretch>
            <a:fillRect/>
          </a:stretch>
        </p:blipFill>
        <p:spPr>
          <a:xfrm>
            <a:off x="328951" y="1239775"/>
            <a:ext cx="2071300" cy="3342802"/>
          </a:xfrm>
          <a:prstGeom prst="rect">
            <a:avLst/>
          </a:prstGeom>
          <a:noFill/>
          <a:ln>
            <a:noFill/>
          </a:ln>
        </p:spPr>
      </p:pic>
      <p:pic>
        <p:nvPicPr>
          <p:cNvPr id="152" name="Google Shape;152;p23"/>
          <p:cNvPicPr preferRelativeResize="0"/>
          <p:nvPr/>
        </p:nvPicPr>
        <p:blipFill>
          <a:blip r:embed="rId4">
            <a:alphaModFix/>
          </a:blip>
          <a:stretch>
            <a:fillRect/>
          </a:stretch>
        </p:blipFill>
        <p:spPr>
          <a:xfrm>
            <a:off x="3025586" y="1268200"/>
            <a:ext cx="5070928" cy="300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Universal Approximation Theorem</a:t>
            </a:r>
            <a:endParaRPr sz="2900"/>
          </a:p>
        </p:txBody>
      </p:sp>
      <p:sp>
        <p:nvSpPr>
          <p:cNvPr id="158" name="Google Shape;158;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networks can approximate functions.</a:t>
            </a:r>
            <a:endParaRPr/>
          </a:p>
          <a:p>
            <a:pPr indent="-342900" lvl="0" marL="457200" rtl="0" algn="l">
              <a:spcBef>
                <a:spcPts val="0"/>
              </a:spcBef>
              <a:spcAft>
                <a:spcPts val="0"/>
              </a:spcAft>
              <a:buSzPts val="1800"/>
              <a:buChar char="-"/>
            </a:pPr>
            <a:r>
              <a:rPr lang="en"/>
              <a:t>this does not equate to genuine symbol manipulation or memory encoding​.</a:t>
            </a:r>
            <a:endParaRPr/>
          </a:p>
        </p:txBody>
      </p:sp>
      <p:pic>
        <p:nvPicPr>
          <p:cNvPr id="159" name="Google Shape;159;p24"/>
          <p:cNvPicPr preferRelativeResize="0"/>
          <p:nvPr/>
        </p:nvPicPr>
        <p:blipFill>
          <a:blip r:embed="rId3">
            <a:alphaModFix/>
          </a:blip>
          <a:stretch>
            <a:fillRect/>
          </a:stretch>
        </p:blipFill>
        <p:spPr>
          <a:xfrm>
            <a:off x="304775" y="1632175"/>
            <a:ext cx="2105313" cy="1879157"/>
          </a:xfrm>
          <a:prstGeom prst="rect">
            <a:avLst/>
          </a:prstGeom>
          <a:noFill/>
          <a:ln>
            <a:noFill/>
          </a:ln>
        </p:spPr>
      </p:pic>
      <p:sp>
        <p:nvSpPr>
          <p:cNvPr id="160" name="Google Shape;160;p24"/>
          <p:cNvSpPr txBox="1"/>
          <p:nvPr/>
        </p:nvSpPr>
        <p:spPr>
          <a:xfrm>
            <a:off x="1020975" y="3511325"/>
            <a:ext cx="672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chemeClr val="dk2"/>
                </a:solidFill>
                <a:latin typeface="Lato"/>
                <a:ea typeface="Lato"/>
                <a:cs typeface="Lato"/>
                <a:sym typeface="Lato"/>
              </a:rPr>
              <a:t>π</a:t>
            </a:r>
            <a:endParaRPr sz="48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Memory, Facts, and Symbolism</a:t>
            </a:r>
            <a:endParaRPr sz="2900"/>
          </a:p>
        </p:txBody>
      </p:sp>
      <p:sp>
        <p:nvSpPr>
          <p:cNvPr id="166" name="Google Shape;166;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necessity of symbols in cognitive processing, contrasting with current models of artificial neural networks.</a:t>
            </a:r>
            <a:endParaRPr/>
          </a:p>
          <a:p>
            <a:pPr indent="-342900" lvl="0" marL="457200" rtl="0" algn="l">
              <a:spcBef>
                <a:spcPts val="0"/>
              </a:spcBef>
              <a:spcAft>
                <a:spcPts val="0"/>
              </a:spcAft>
              <a:buSzPts val="1800"/>
              <a:buChar char="-"/>
            </a:pPr>
            <a:r>
              <a:rPr lang="en"/>
              <a:t>he believes computational theories must address the symbolic nature of memory​.</a:t>
            </a:r>
            <a:endParaRPr/>
          </a:p>
          <a:p>
            <a:pPr indent="-342900" lvl="0" marL="457200" rtl="0" algn="l">
              <a:spcBef>
                <a:spcPts val="0"/>
              </a:spcBef>
              <a:spcAft>
                <a:spcPts val="0"/>
              </a:spcAft>
              <a:buSzPts val="1800"/>
              <a:buChar char="-"/>
            </a:pPr>
            <a:r>
              <a:rPr lang="en"/>
              <a:t>symbols are fundamental for memory and cognition, beyond associative links.</a:t>
            </a:r>
            <a:endParaRPr/>
          </a:p>
        </p:txBody>
      </p:sp>
      <p:pic>
        <p:nvPicPr>
          <p:cNvPr id="167" name="Google Shape;167;p25"/>
          <p:cNvPicPr preferRelativeResize="0"/>
          <p:nvPr/>
        </p:nvPicPr>
        <p:blipFill>
          <a:blip r:embed="rId3">
            <a:alphaModFix/>
          </a:blip>
          <a:stretch>
            <a:fillRect/>
          </a:stretch>
        </p:blipFill>
        <p:spPr>
          <a:xfrm>
            <a:off x="-589175" y="722876"/>
            <a:ext cx="3697750" cy="3697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Practical Implications</a:t>
            </a:r>
            <a:endParaRPr sz="2900"/>
          </a:p>
        </p:txBody>
      </p:sp>
      <p:sp>
        <p:nvSpPr>
          <p:cNvPr id="173" name="Google Shape;173;p26"/>
          <p:cNvSpPr txBox="1"/>
          <p:nvPr>
            <p:ph idx="1" type="body"/>
          </p:nvPr>
        </p:nvSpPr>
        <p:spPr>
          <a:xfrm>
            <a:off x="3" y="158772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For Medicine</a:t>
            </a:r>
            <a:endParaRPr b="1" sz="1800"/>
          </a:p>
          <a:p>
            <a:pPr indent="-317500" lvl="0" marL="457200" rtl="0" algn="l">
              <a:spcBef>
                <a:spcPts val="1600"/>
              </a:spcBef>
              <a:spcAft>
                <a:spcPts val="0"/>
              </a:spcAft>
              <a:buSzPts val="1400"/>
              <a:buChar char="-"/>
            </a:pPr>
            <a:r>
              <a:rPr lang="en"/>
              <a:t>New approach to memory disorders</a:t>
            </a:r>
            <a:endParaRPr/>
          </a:p>
          <a:p>
            <a:pPr indent="-317500" lvl="0" marL="457200" rtl="0" algn="l">
              <a:spcBef>
                <a:spcPts val="0"/>
              </a:spcBef>
              <a:spcAft>
                <a:spcPts val="0"/>
              </a:spcAft>
              <a:buSzPts val="1400"/>
              <a:buChar char="-"/>
            </a:pPr>
            <a:r>
              <a:rPr lang="en"/>
              <a:t>Target molecular mechanisms inside neurons</a:t>
            </a:r>
            <a:endParaRPr/>
          </a:p>
          <a:p>
            <a:pPr indent="-317500" lvl="0" marL="457200" rtl="0" algn="l">
              <a:spcBef>
                <a:spcPts val="0"/>
              </a:spcBef>
              <a:spcAft>
                <a:spcPts val="0"/>
              </a:spcAft>
              <a:buSzPts val="1400"/>
              <a:buChar char="-"/>
            </a:pPr>
            <a:r>
              <a:rPr lang="en"/>
              <a:t>Potential for more precise interventions</a:t>
            </a:r>
            <a:endParaRPr/>
          </a:p>
        </p:txBody>
      </p:sp>
      <p:sp>
        <p:nvSpPr>
          <p:cNvPr id="174" name="Google Shape;174;p26"/>
          <p:cNvSpPr txBox="1"/>
          <p:nvPr>
            <p:ph idx="2" type="body"/>
          </p:nvPr>
        </p:nvSpPr>
        <p:spPr>
          <a:xfrm>
            <a:off x="3036297" y="158772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For AI Development</a:t>
            </a:r>
            <a:endParaRPr b="1" sz="1800"/>
          </a:p>
          <a:p>
            <a:pPr indent="-317500" lvl="0" marL="457200" rtl="0" algn="l">
              <a:spcBef>
                <a:spcPts val="1600"/>
              </a:spcBef>
              <a:spcAft>
                <a:spcPts val="0"/>
              </a:spcAft>
              <a:buSzPts val="1400"/>
              <a:buChar char="-"/>
            </a:pPr>
            <a:r>
              <a:rPr lang="en"/>
              <a:t>Rethinking neural network design</a:t>
            </a:r>
            <a:endParaRPr/>
          </a:p>
          <a:p>
            <a:pPr indent="-317500" lvl="0" marL="457200" rtl="0" algn="l">
              <a:spcBef>
                <a:spcPts val="0"/>
              </a:spcBef>
              <a:spcAft>
                <a:spcPts val="0"/>
              </a:spcAft>
              <a:buSzPts val="1400"/>
              <a:buChar char="-"/>
            </a:pPr>
            <a:r>
              <a:rPr lang="en"/>
              <a:t>Combining symbolic and neural processing</a:t>
            </a:r>
            <a:endParaRPr/>
          </a:p>
          <a:p>
            <a:pPr indent="-317500" lvl="0" marL="457200" rtl="0" algn="l">
              <a:spcBef>
                <a:spcPts val="0"/>
              </a:spcBef>
              <a:spcAft>
                <a:spcPts val="0"/>
              </a:spcAft>
              <a:buSzPts val="1400"/>
              <a:buChar char="-"/>
            </a:pPr>
            <a:r>
              <a:rPr lang="en"/>
              <a:t>More accurate memory storage systems</a:t>
            </a:r>
            <a:endParaRPr/>
          </a:p>
        </p:txBody>
      </p:sp>
      <p:sp>
        <p:nvSpPr>
          <p:cNvPr id="175" name="Google Shape;175;p26"/>
          <p:cNvSpPr txBox="1"/>
          <p:nvPr>
            <p:ph idx="1" type="body"/>
          </p:nvPr>
        </p:nvSpPr>
        <p:spPr>
          <a:xfrm>
            <a:off x="6072603" y="158772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For Future Research</a:t>
            </a:r>
            <a:endParaRPr b="1" sz="1800"/>
          </a:p>
          <a:p>
            <a:pPr indent="-317500" lvl="0" marL="457200" rtl="0" algn="l">
              <a:spcBef>
                <a:spcPts val="1600"/>
              </a:spcBef>
              <a:spcAft>
                <a:spcPts val="0"/>
              </a:spcAft>
              <a:buSzPts val="1400"/>
              <a:buChar char="-"/>
            </a:pPr>
            <a:r>
              <a:rPr lang="en"/>
              <a:t>Focus on intracellular mechanisms</a:t>
            </a:r>
            <a:endParaRPr/>
          </a:p>
          <a:p>
            <a:pPr indent="-317500" lvl="0" marL="457200" rtl="0" algn="l">
              <a:spcBef>
                <a:spcPts val="0"/>
              </a:spcBef>
              <a:spcAft>
                <a:spcPts val="0"/>
              </a:spcAft>
              <a:buSzPts val="1400"/>
              <a:buChar char="-"/>
            </a:pPr>
            <a:r>
              <a:rPr lang="en"/>
              <a:t>Develop new tools for memory investigation</a:t>
            </a:r>
            <a:endParaRPr/>
          </a:p>
          <a:p>
            <a:pPr indent="-317500" lvl="0" marL="457200" rtl="0" algn="l">
              <a:spcBef>
                <a:spcPts val="0"/>
              </a:spcBef>
              <a:spcAft>
                <a:spcPts val="0"/>
              </a:spcAft>
              <a:buSzPts val="1400"/>
              <a:buChar char="-"/>
            </a:pPr>
            <a:r>
              <a:rPr lang="en"/>
              <a:t>Bridge gap between AI and biological memory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Implications for the Future</a:t>
            </a:r>
            <a:endParaRPr sz="2900"/>
          </a:p>
        </p:txBody>
      </p:sp>
      <p:sp>
        <p:nvSpPr>
          <p:cNvPr id="181" name="Google Shape;181;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potential impacts of Gallistel’s ideas on neuroscience and cognitive science.</a:t>
            </a:r>
            <a:endParaRPr/>
          </a:p>
          <a:p>
            <a:pPr indent="-342900" lvl="0" marL="457200" rtl="0" algn="l">
              <a:spcBef>
                <a:spcPts val="0"/>
              </a:spcBef>
              <a:spcAft>
                <a:spcPts val="0"/>
              </a:spcAft>
              <a:buSzPts val="1800"/>
              <a:buChar char="-"/>
            </a:pPr>
            <a:r>
              <a:rPr lang="en"/>
              <a:t>reshape memory studies and influence computational models of the brain.</a:t>
            </a:r>
            <a:endParaRPr/>
          </a:p>
          <a:p>
            <a:pPr indent="-342900" lvl="0" marL="457200" rtl="0" algn="l">
              <a:spcBef>
                <a:spcPts val="0"/>
              </a:spcBef>
              <a:spcAft>
                <a:spcPts val="0"/>
              </a:spcAft>
              <a:buSzPts val="1800"/>
              <a:buChar char="-"/>
            </a:pPr>
            <a:r>
              <a:rPr lang="en"/>
              <a:t>impacts on AI or machine learning if we incorporate symbolic models of memory.</a:t>
            </a:r>
            <a:endParaRPr/>
          </a:p>
        </p:txBody>
      </p:sp>
      <p:pic>
        <p:nvPicPr>
          <p:cNvPr id="182" name="Google Shape;182;p27"/>
          <p:cNvPicPr preferRelativeResize="0"/>
          <p:nvPr/>
        </p:nvPicPr>
        <p:blipFill>
          <a:blip r:embed="rId3">
            <a:alphaModFix/>
          </a:blip>
          <a:stretch>
            <a:fillRect/>
          </a:stretch>
        </p:blipFill>
        <p:spPr>
          <a:xfrm>
            <a:off x="150203" y="1369738"/>
            <a:ext cx="2625301" cy="2404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Gallistel’s Legacy</a:t>
            </a:r>
            <a:endParaRPr sz="2900"/>
          </a:p>
        </p:txBody>
      </p:sp>
      <p:sp>
        <p:nvSpPr>
          <p:cNvPr id="188" name="Google Shape;188;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questioning the fundamentals.</a:t>
            </a:r>
            <a:endParaRPr sz="1800"/>
          </a:p>
          <a:p>
            <a:pPr indent="-342900" lvl="0" marL="457200" rtl="0" algn="l">
              <a:spcBef>
                <a:spcPts val="0"/>
              </a:spcBef>
              <a:spcAft>
                <a:spcPts val="0"/>
              </a:spcAft>
              <a:buSzPts val="1800"/>
              <a:buChar char="-"/>
            </a:pPr>
            <a:r>
              <a:rPr lang="en" sz="1800"/>
              <a:t>explore new possibilities for cognitive processes.</a:t>
            </a:r>
            <a:endParaRPr sz="1800"/>
          </a:p>
          <a:p>
            <a:pPr indent="-342900" lvl="0" marL="457200" rtl="0" algn="l">
              <a:spcBef>
                <a:spcPts val="0"/>
              </a:spcBef>
              <a:spcAft>
                <a:spcPts val="0"/>
              </a:spcAft>
              <a:buSzPts val="1800"/>
              <a:buChar char="-"/>
            </a:pPr>
            <a:r>
              <a:rPr lang="en" sz="1800"/>
              <a:t>ongoing interdisciplinary dialogue.</a:t>
            </a:r>
            <a:endParaRPr sz="1800"/>
          </a:p>
        </p:txBody>
      </p:sp>
      <p:pic>
        <p:nvPicPr>
          <p:cNvPr id="189" name="Google Shape;189;p28"/>
          <p:cNvPicPr preferRelativeResize="0"/>
          <p:nvPr/>
        </p:nvPicPr>
        <p:blipFill>
          <a:blip r:embed="rId3">
            <a:alphaModFix/>
          </a:blip>
          <a:stretch>
            <a:fillRect/>
          </a:stretch>
        </p:blipFill>
        <p:spPr>
          <a:xfrm>
            <a:off x="201500" y="1627876"/>
            <a:ext cx="2208599" cy="175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853950" y="18025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900"/>
              <a:t>How do you store a number in a synapse?</a:t>
            </a:r>
            <a:endParaRPr sz="7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0"/>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Charles Ransom Gallistel</a:t>
            </a:r>
            <a:endParaRPr sz="2600"/>
          </a:p>
          <a:p>
            <a:pPr indent="-342900" lvl="0" marL="457200" rtl="0" algn="l">
              <a:spcBef>
                <a:spcPts val="1600"/>
              </a:spcBef>
              <a:spcAft>
                <a:spcPts val="0"/>
              </a:spcAft>
              <a:buSzPts val="1800"/>
              <a:buChar char="-"/>
            </a:pPr>
            <a:r>
              <a:rPr lang="en"/>
              <a:t>b. </a:t>
            </a:r>
            <a:r>
              <a:rPr lang="en"/>
              <a:t>1941</a:t>
            </a:r>
            <a:endParaRPr/>
          </a:p>
          <a:p>
            <a:pPr indent="-342900" lvl="0" marL="457200" rtl="0" algn="l">
              <a:spcBef>
                <a:spcPts val="0"/>
              </a:spcBef>
              <a:spcAft>
                <a:spcPts val="0"/>
              </a:spcAft>
              <a:buSzPts val="1800"/>
              <a:buChar char="-"/>
            </a:pPr>
            <a:r>
              <a:rPr lang="en"/>
              <a:t>Professor Emeritus of Psychology at Rutgers.</a:t>
            </a:r>
            <a:endParaRPr/>
          </a:p>
          <a:p>
            <a:pPr indent="-342900" lvl="0" marL="457200" rtl="0" algn="l">
              <a:spcBef>
                <a:spcPts val="0"/>
              </a:spcBef>
              <a:spcAft>
                <a:spcPts val="0"/>
              </a:spcAft>
              <a:buSzPts val="1800"/>
              <a:buChar char="-"/>
            </a:pPr>
            <a:r>
              <a:rPr lang="en"/>
              <a:t>Known for challenging established neuroscience perspectives on memory.</a:t>
            </a:r>
            <a:endParaRPr/>
          </a:p>
        </p:txBody>
      </p:sp>
      <p:pic>
        <p:nvPicPr>
          <p:cNvPr id="79" name="Google Shape;79;p14"/>
          <p:cNvPicPr preferRelativeResize="0"/>
          <p:nvPr/>
        </p:nvPicPr>
        <p:blipFill>
          <a:blip r:embed="rId3">
            <a:alphaModFix/>
          </a:blip>
          <a:stretch>
            <a:fillRect/>
          </a:stretch>
        </p:blipFill>
        <p:spPr>
          <a:xfrm>
            <a:off x="491025" y="152400"/>
            <a:ext cx="3624299"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The Nature of Memory</a:t>
            </a:r>
            <a:endParaRPr sz="2900"/>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memory is a fact-based system, full of facts.</a:t>
            </a:r>
            <a:endParaRPr/>
          </a:p>
          <a:p>
            <a:pPr indent="-342900" lvl="0" marL="457200" rtl="0" algn="l">
              <a:spcBef>
                <a:spcPts val="0"/>
              </a:spcBef>
              <a:spcAft>
                <a:spcPts val="0"/>
              </a:spcAft>
              <a:buSzPts val="1800"/>
              <a:buChar char="-"/>
            </a:pPr>
            <a:r>
              <a:rPr lang="en"/>
              <a:t>mainstream neuroscience does not address memory as being filled with explicit, retrievable facts.</a:t>
            </a:r>
            <a:endParaRPr/>
          </a:p>
        </p:txBody>
      </p:sp>
      <p:pic>
        <p:nvPicPr>
          <p:cNvPr id="86" name="Google Shape;86;p15"/>
          <p:cNvPicPr preferRelativeResize="0"/>
          <p:nvPr/>
        </p:nvPicPr>
        <p:blipFill>
          <a:blip r:embed="rId3">
            <a:alphaModFix/>
          </a:blip>
          <a:stretch>
            <a:fillRect/>
          </a:stretch>
        </p:blipFill>
        <p:spPr>
          <a:xfrm>
            <a:off x="151550" y="1801950"/>
            <a:ext cx="2507448" cy="153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Desert Ant Navigation Case Study</a:t>
            </a:r>
            <a:endParaRPr sz="2900"/>
          </a:p>
        </p:txBody>
      </p:sp>
      <p:sp>
        <p:nvSpPr>
          <p:cNvPr id="92" name="Google Shape;92;p16"/>
          <p:cNvSpPr txBox="1"/>
          <p:nvPr>
            <p:ph idx="1" type="body"/>
          </p:nvPr>
        </p:nvSpPr>
        <p:spPr>
          <a:xfrm>
            <a:off x="3" y="158772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The Problem</a:t>
            </a:r>
            <a:endParaRPr b="1" sz="1800"/>
          </a:p>
          <a:p>
            <a:pPr indent="-317500" lvl="0" marL="457200" rtl="0" algn="l">
              <a:spcBef>
                <a:spcPts val="1600"/>
              </a:spcBef>
              <a:spcAft>
                <a:spcPts val="0"/>
              </a:spcAft>
              <a:buSzPts val="1400"/>
              <a:buChar char="-"/>
            </a:pPr>
            <a:r>
              <a:rPr lang="en"/>
              <a:t>Desert ants return home in straight lines after complex foraging paths</a:t>
            </a:r>
            <a:endParaRPr/>
          </a:p>
          <a:p>
            <a:pPr indent="-317500" lvl="0" marL="457200" rtl="0" algn="l">
              <a:spcBef>
                <a:spcPts val="0"/>
              </a:spcBef>
              <a:spcAft>
                <a:spcPts val="0"/>
              </a:spcAft>
              <a:buSzPts val="1400"/>
              <a:buChar char="-"/>
            </a:pPr>
            <a:r>
              <a:rPr lang="en"/>
              <a:t>Navigate accurately in featureless terrain</a:t>
            </a:r>
            <a:endParaRPr/>
          </a:p>
          <a:p>
            <a:pPr indent="-317500" lvl="0" marL="457200" rtl="0" algn="l">
              <a:spcBef>
                <a:spcPts val="0"/>
              </a:spcBef>
              <a:spcAft>
                <a:spcPts val="0"/>
              </a:spcAft>
              <a:buSzPts val="1400"/>
              <a:buChar char="-"/>
            </a:pPr>
            <a:r>
              <a:rPr lang="en"/>
              <a:t>Store and compute exact distances and angles</a:t>
            </a:r>
            <a:endParaRPr/>
          </a:p>
        </p:txBody>
      </p:sp>
      <p:sp>
        <p:nvSpPr>
          <p:cNvPr id="93" name="Google Shape;93;p16"/>
          <p:cNvSpPr txBox="1"/>
          <p:nvPr>
            <p:ph idx="2" type="body"/>
          </p:nvPr>
        </p:nvSpPr>
        <p:spPr>
          <a:xfrm>
            <a:off x="3036297" y="158772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Why it matters?</a:t>
            </a:r>
            <a:endParaRPr b="1" sz="1800"/>
          </a:p>
          <a:p>
            <a:pPr indent="-317500" lvl="0" marL="457200" rtl="0" algn="l">
              <a:spcBef>
                <a:spcPts val="1600"/>
              </a:spcBef>
              <a:spcAft>
                <a:spcPts val="0"/>
              </a:spcAft>
              <a:buSzPts val="1400"/>
              <a:buChar char="-"/>
            </a:pPr>
            <a:r>
              <a:rPr lang="en"/>
              <a:t>Requires precise numerical storage</a:t>
            </a:r>
            <a:endParaRPr/>
          </a:p>
          <a:p>
            <a:pPr indent="-317500" lvl="0" marL="457200" rtl="0" algn="l">
              <a:spcBef>
                <a:spcPts val="0"/>
              </a:spcBef>
              <a:spcAft>
                <a:spcPts val="0"/>
              </a:spcAft>
              <a:buSzPts val="1400"/>
              <a:buChar char="-"/>
            </a:pPr>
            <a:r>
              <a:rPr lang="en"/>
              <a:t>Path integration involves ongoing calculations</a:t>
            </a:r>
            <a:endParaRPr/>
          </a:p>
          <a:p>
            <a:pPr indent="-317500" lvl="0" marL="457200" rtl="0" algn="l">
              <a:spcBef>
                <a:spcPts val="0"/>
              </a:spcBef>
              <a:spcAft>
                <a:spcPts val="0"/>
              </a:spcAft>
              <a:buSzPts val="1400"/>
              <a:buChar char="-"/>
            </a:pPr>
            <a:r>
              <a:rPr lang="en"/>
              <a:t>Can't be explained by simple associative learning</a:t>
            </a:r>
            <a:endParaRPr/>
          </a:p>
        </p:txBody>
      </p:sp>
      <p:sp>
        <p:nvSpPr>
          <p:cNvPr id="94" name="Google Shape;94;p16"/>
          <p:cNvSpPr txBox="1"/>
          <p:nvPr>
            <p:ph idx="1" type="body"/>
          </p:nvPr>
        </p:nvSpPr>
        <p:spPr>
          <a:xfrm>
            <a:off x="6072603" y="158772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Implications</a:t>
            </a:r>
            <a:endParaRPr b="1" sz="1800"/>
          </a:p>
          <a:p>
            <a:pPr indent="-317500" lvl="0" marL="457200" rtl="0" algn="l">
              <a:spcBef>
                <a:spcPts val="1600"/>
              </a:spcBef>
              <a:spcAft>
                <a:spcPts val="0"/>
              </a:spcAft>
              <a:buSzPts val="1400"/>
              <a:buChar char="-"/>
            </a:pPr>
            <a:r>
              <a:rPr lang="en"/>
              <a:t>Demonstrates need for exact number storage</a:t>
            </a:r>
            <a:endParaRPr/>
          </a:p>
          <a:p>
            <a:pPr indent="-317500" lvl="0" marL="457200" rtl="0" algn="l">
              <a:spcBef>
                <a:spcPts val="0"/>
              </a:spcBef>
              <a:spcAft>
                <a:spcPts val="0"/>
              </a:spcAft>
              <a:buSzPts val="1400"/>
              <a:buChar char="-"/>
            </a:pPr>
            <a:r>
              <a:rPr lang="en"/>
              <a:t>Shows active computational processes</a:t>
            </a:r>
            <a:endParaRPr/>
          </a:p>
          <a:p>
            <a:pPr indent="-317500" lvl="0" marL="457200" rtl="0" algn="l">
              <a:spcBef>
                <a:spcPts val="0"/>
              </a:spcBef>
              <a:spcAft>
                <a:spcPts val="0"/>
              </a:spcAft>
              <a:buSzPts val="1400"/>
              <a:buChar char="-"/>
            </a:pPr>
            <a:r>
              <a:rPr lang="en"/>
              <a:t>Supports Gallistel's symbolic memory theory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Computational Theory of Mind</a:t>
            </a:r>
            <a:endParaRPr sz="2900"/>
          </a:p>
        </p:txBody>
      </p:sp>
      <p:sp>
        <p:nvSpPr>
          <p:cNvPr id="100" name="Google Shape;100;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brain must have an addressable, read-write memory mechanism that encodes, stores, and retrieves facts similar to a computer.</a:t>
            </a:r>
            <a:endParaRPr/>
          </a:p>
          <a:p>
            <a:pPr indent="-342900" lvl="0" marL="457200" rtl="0" algn="l">
              <a:spcBef>
                <a:spcPts val="0"/>
              </a:spcBef>
              <a:spcAft>
                <a:spcPts val="0"/>
              </a:spcAft>
              <a:buSzPts val="1800"/>
              <a:buChar char="-"/>
            </a:pPr>
            <a:r>
              <a:rPr lang="en"/>
              <a:t>memory involves symbolic processing, contrasting with the dominant connectionist model focusing on associative synaptic connections​ (associationism).</a:t>
            </a:r>
            <a:endParaRPr/>
          </a:p>
        </p:txBody>
      </p:sp>
      <p:pic>
        <p:nvPicPr>
          <p:cNvPr id="101" name="Google Shape;101;p17"/>
          <p:cNvPicPr preferRelativeResize="0"/>
          <p:nvPr/>
        </p:nvPicPr>
        <p:blipFill>
          <a:blip r:embed="rId3">
            <a:alphaModFix/>
          </a:blip>
          <a:stretch>
            <a:fillRect/>
          </a:stretch>
        </p:blipFill>
        <p:spPr>
          <a:xfrm>
            <a:off x="300071" y="1176950"/>
            <a:ext cx="2100179" cy="300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Synaptic Plasticity</a:t>
            </a:r>
            <a:endParaRPr sz="2900"/>
          </a:p>
        </p:txBody>
      </p:sp>
      <p:sp>
        <p:nvSpPr>
          <p:cNvPr id="107" name="Google Shape;107;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not be the basis / register of memory.</a:t>
            </a:r>
            <a:endParaRPr/>
          </a:p>
          <a:p>
            <a:pPr indent="-342900" lvl="0" marL="457200" rtl="0" algn="l">
              <a:spcBef>
                <a:spcPts val="0"/>
              </a:spcBef>
              <a:spcAft>
                <a:spcPts val="0"/>
              </a:spcAft>
              <a:buSzPts val="1800"/>
              <a:buChar char="-"/>
            </a:pPr>
            <a:r>
              <a:rPr lang="en"/>
              <a:t>does not explain how specific information, like numerical data, is stored:</a:t>
            </a:r>
            <a:endParaRPr/>
          </a:p>
          <a:p>
            <a:pPr indent="-342900" lvl="1" marL="914400" rtl="0" algn="l">
              <a:spcBef>
                <a:spcPts val="0"/>
              </a:spcBef>
              <a:spcAft>
                <a:spcPts val="0"/>
              </a:spcAft>
              <a:buSzPts val="1800"/>
              <a:buChar char="-"/>
            </a:pPr>
            <a:r>
              <a:rPr lang="en" sz="1800">
                <a:solidFill>
                  <a:srgbClr val="202122"/>
                </a:solidFill>
                <a:highlight>
                  <a:srgbClr val="FFFFFF"/>
                </a:highlight>
              </a:rPr>
              <a:t>distances,</a:t>
            </a:r>
            <a:endParaRPr sz="1800">
              <a:solidFill>
                <a:srgbClr val="202122"/>
              </a:solidFill>
              <a:highlight>
                <a:srgbClr val="FFFFFF"/>
              </a:highlight>
            </a:endParaRPr>
          </a:p>
          <a:p>
            <a:pPr indent="-342900" lvl="1" marL="914400" rtl="0" algn="l">
              <a:spcBef>
                <a:spcPts val="0"/>
              </a:spcBef>
              <a:spcAft>
                <a:spcPts val="0"/>
              </a:spcAft>
              <a:buSzPts val="1800"/>
              <a:buChar char="-"/>
            </a:pPr>
            <a:r>
              <a:rPr lang="en" sz="1800">
                <a:solidFill>
                  <a:srgbClr val="202122"/>
                </a:solidFill>
                <a:highlight>
                  <a:srgbClr val="FFFFFF"/>
                </a:highlight>
              </a:rPr>
              <a:t>directions,</a:t>
            </a:r>
            <a:endParaRPr sz="1800">
              <a:solidFill>
                <a:srgbClr val="202122"/>
              </a:solidFill>
              <a:highlight>
                <a:srgbClr val="FFFFFF"/>
              </a:highlight>
            </a:endParaRPr>
          </a:p>
          <a:p>
            <a:pPr indent="-342900" lvl="1" marL="914400" rtl="0" algn="l">
              <a:spcBef>
                <a:spcPts val="0"/>
              </a:spcBef>
              <a:spcAft>
                <a:spcPts val="0"/>
              </a:spcAft>
              <a:buSzPts val="1800"/>
              <a:buChar char="-"/>
            </a:pPr>
            <a:r>
              <a:rPr lang="en" sz="1800">
                <a:solidFill>
                  <a:srgbClr val="202122"/>
                </a:solidFill>
                <a:highlight>
                  <a:srgbClr val="FFFFFF"/>
                </a:highlight>
              </a:rPr>
              <a:t>temporal durations.</a:t>
            </a:r>
            <a:endParaRPr sz="1800">
              <a:solidFill>
                <a:srgbClr val="202122"/>
              </a:solidFill>
              <a:highlight>
                <a:srgbClr val="FFFFFF"/>
              </a:highlight>
            </a:endParaRPr>
          </a:p>
          <a:p>
            <a:pPr indent="-342900" lvl="0" marL="457200" rtl="0" algn="l">
              <a:spcBef>
                <a:spcPts val="0"/>
              </a:spcBef>
              <a:spcAft>
                <a:spcPts val="0"/>
              </a:spcAft>
              <a:buClr>
                <a:srgbClr val="202122"/>
              </a:buClr>
              <a:buSzPts val="1800"/>
              <a:buChar char="-"/>
            </a:pPr>
            <a:r>
              <a:rPr lang="en">
                <a:solidFill>
                  <a:srgbClr val="202122"/>
                </a:solidFill>
                <a:highlight>
                  <a:srgbClr val="FFFFFF"/>
                </a:highlight>
              </a:rPr>
              <a:t>How do you store a number in a synapse?</a:t>
            </a:r>
            <a:endParaRPr sz="1800">
              <a:solidFill>
                <a:srgbClr val="202122"/>
              </a:solidFill>
              <a:highlight>
                <a:srgbClr val="FFFFFF"/>
              </a:highlight>
            </a:endParaRPr>
          </a:p>
        </p:txBody>
      </p:sp>
      <p:pic>
        <p:nvPicPr>
          <p:cNvPr id="108" name="Google Shape;108;p18"/>
          <p:cNvPicPr preferRelativeResize="0"/>
          <p:nvPr/>
        </p:nvPicPr>
        <p:blipFill>
          <a:blip r:embed="rId3">
            <a:alphaModFix/>
          </a:blip>
          <a:stretch>
            <a:fillRect/>
          </a:stretch>
        </p:blipFill>
        <p:spPr>
          <a:xfrm>
            <a:off x="197600" y="953850"/>
            <a:ext cx="2212500" cy="323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Memory Storage Theory</a:t>
            </a:r>
            <a:endParaRPr sz="2900"/>
          </a:p>
        </p:txBody>
      </p:sp>
      <p:sp>
        <p:nvSpPr>
          <p:cNvPr id="114" name="Google Shape;114;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memory might be stored within individual neurons rather than across synapses.</a:t>
            </a:r>
            <a:endParaRPr/>
          </a:p>
          <a:p>
            <a:pPr indent="-342900" lvl="0" marL="457200" rtl="0" algn="l">
              <a:spcBef>
                <a:spcPts val="0"/>
              </a:spcBef>
              <a:spcAft>
                <a:spcPts val="0"/>
              </a:spcAft>
              <a:buSzPts val="1800"/>
              <a:buChar char="-"/>
            </a:pPr>
            <a:r>
              <a:rPr lang="en"/>
              <a:t>memories could be encoded in </a:t>
            </a:r>
            <a:r>
              <a:rPr b="1" lang="en"/>
              <a:t>polynucleotides</a:t>
            </a:r>
            <a:r>
              <a:rPr lang="en"/>
              <a:t>, such as DNA or RNA, which allows for stable, symbol-based storage​.</a:t>
            </a:r>
            <a:endParaRPr/>
          </a:p>
        </p:txBody>
      </p:sp>
      <p:pic>
        <p:nvPicPr>
          <p:cNvPr id="115" name="Google Shape;115;p19"/>
          <p:cNvPicPr preferRelativeResize="0"/>
          <p:nvPr/>
        </p:nvPicPr>
        <p:blipFill>
          <a:blip r:embed="rId3">
            <a:alphaModFix/>
          </a:blip>
          <a:stretch>
            <a:fillRect/>
          </a:stretch>
        </p:blipFill>
        <p:spPr>
          <a:xfrm rot="-5400000">
            <a:off x="-845387" y="1486588"/>
            <a:ext cx="4340650" cy="217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Views of Memory Storage</a:t>
            </a:r>
            <a:endParaRPr/>
          </a:p>
        </p:txBody>
      </p:sp>
      <p:sp>
        <p:nvSpPr>
          <p:cNvPr id="121" name="Google Shape;121;p20"/>
          <p:cNvSpPr/>
          <p:nvPr/>
        </p:nvSpPr>
        <p:spPr>
          <a:xfrm>
            <a:off x="2315300" y="2052000"/>
            <a:ext cx="1039500" cy="1039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 name="Google Shape;122;p20"/>
          <p:cNvSpPr/>
          <p:nvPr/>
        </p:nvSpPr>
        <p:spPr>
          <a:xfrm>
            <a:off x="6740775" y="1854000"/>
            <a:ext cx="1435500" cy="14355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3" name="Google Shape;123;p20"/>
          <p:cNvCxnSpPr>
            <a:stCxn id="121" idx="6"/>
            <a:endCxn id="124" idx="2"/>
          </p:cNvCxnSpPr>
          <p:nvPr/>
        </p:nvCxnSpPr>
        <p:spPr>
          <a:xfrm>
            <a:off x="3354800" y="2571750"/>
            <a:ext cx="234300" cy="0"/>
          </a:xfrm>
          <a:prstGeom prst="straightConnector1">
            <a:avLst/>
          </a:prstGeom>
          <a:noFill/>
          <a:ln cap="flat" cmpd="sng" w="114300">
            <a:solidFill>
              <a:schemeClr val="dk2"/>
            </a:solidFill>
            <a:prstDash val="solid"/>
            <a:round/>
            <a:headEnd len="med" w="med" type="none"/>
            <a:tailEnd len="med" w="med" type="none"/>
          </a:ln>
        </p:spPr>
      </p:cxnSp>
      <p:sp>
        <p:nvSpPr>
          <p:cNvPr id="125" name="Google Shape;125;p20"/>
          <p:cNvSpPr txBox="1"/>
          <p:nvPr/>
        </p:nvSpPr>
        <p:spPr>
          <a:xfrm>
            <a:off x="2539550" y="3470450"/>
            <a:ext cx="18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Synaptic Storage</a:t>
            </a:r>
            <a:endParaRPr sz="1800">
              <a:solidFill>
                <a:schemeClr val="dk2"/>
              </a:solidFill>
              <a:latin typeface="Lato"/>
              <a:ea typeface="Lato"/>
              <a:cs typeface="Lato"/>
              <a:sym typeface="Lato"/>
            </a:endParaRPr>
          </a:p>
        </p:txBody>
      </p:sp>
      <p:sp>
        <p:nvSpPr>
          <p:cNvPr id="126" name="Google Shape;126;p20"/>
          <p:cNvSpPr txBox="1"/>
          <p:nvPr/>
        </p:nvSpPr>
        <p:spPr>
          <a:xfrm>
            <a:off x="6335775" y="3470450"/>
            <a:ext cx="224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Intracellular</a:t>
            </a:r>
            <a:r>
              <a:rPr lang="en" sz="1800">
                <a:solidFill>
                  <a:schemeClr val="dk2"/>
                </a:solidFill>
                <a:latin typeface="Lato"/>
                <a:ea typeface="Lato"/>
                <a:cs typeface="Lato"/>
                <a:sym typeface="Lato"/>
              </a:rPr>
              <a:t> Storage</a:t>
            </a:r>
            <a:endParaRPr sz="1800">
              <a:solidFill>
                <a:schemeClr val="dk2"/>
              </a:solidFill>
              <a:latin typeface="Lato"/>
              <a:ea typeface="Lato"/>
              <a:cs typeface="Lato"/>
              <a:sym typeface="Lato"/>
            </a:endParaRPr>
          </a:p>
        </p:txBody>
      </p:sp>
      <p:sp>
        <p:nvSpPr>
          <p:cNvPr id="127" name="Google Shape;127;p20"/>
          <p:cNvSpPr txBox="1"/>
          <p:nvPr/>
        </p:nvSpPr>
        <p:spPr>
          <a:xfrm>
            <a:off x="5514000" y="2340900"/>
            <a:ext cx="5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Lato"/>
                <a:ea typeface="Lato"/>
                <a:cs typeface="Lato"/>
                <a:sym typeface="Lato"/>
              </a:rPr>
              <a:t>VS</a:t>
            </a:r>
            <a:endParaRPr b="1" sz="1800">
              <a:solidFill>
                <a:schemeClr val="dk2"/>
              </a:solidFill>
              <a:latin typeface="Lato"/>
              <a:ea typeface="Lato"/>
              <a:cs typeface="Lato"/>
              <a:sym typeface="Lato"/>
            </a:endParaRPr>
          </a:p>
        </p:txBody>
      </p:sp>
      <p:sp>
        <p:nvSpPr>
          <p:cNvPr id="128" name="Google Shape;128;p20"/>
          <p:cNvSpPr txBox="1"/>
          <p:nvPr/>
        </p:nvSpPr>
        <p:spPr>
          <a:xfrm>
            <a:off x="2806550" y="1400825"/>
            <a:ext cx="133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Lato"/>
                <a:ea typeface="Lato"/>
                <a:cs typeface="Lato"/>
                <a:sym typeface="Lato"/>
              </a:rPr>
              <a:t>Traditional</a:t>
            </a:r>
            <a:endParaRPr b="1" sz="1800">
              <a:solidFill>
                <a:schemeClr val="dk2"/>
              </a:solidFill>
              <a:latin typeface="Lato"/>
              <a:ea typeface="Lato"/>
              <a:cs typeface="Lato"/>
              <a:sym typeface="Lato"/>
            </a:endParaRPr>
          </a:p>
        </p:txBody>
      </p:sp>
      <p:sp>
        <p:nvSpPr>
          <p:cNvPr id="129" name="Google Shape;129;p20"/>
          <p:cNvSpPr txBox="1"/>
          <p:nvPr/>
        </p:nvSpPr>
        <p:spPr>
          <a:xfrm>
            <a:off x="6793125" y="1392300"/>
            <a:ext cx="1330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Lato"/>
                <a:ea typeface="Lato"/>
                <a:cs typeface="Lato"/>
                <a:sym typeface="Lato"/>
              </a:rPr>
              <a:t>Gallistel</a:t>
            </a:r>
            <a:endParaRPr b="1" sz="1800">
              <a:solidFill>
                <a:schemeClr val="dk2"/>
              </a:solidFill>
              <a:latin typeface="Lato"/>
              <a:ea typeface="Lato"/>
              <a:cs typeface="Lato"/>
              <a:sym typeface="Lato"/>
            </a:endParaRPr>
          </a:p>
        </p:txBody>
      </p:sp>
      <p:sp>
        <p:nvSpPr>
          <p:cNvPr id="130" name="Google Shape;130;p20"/>
          <p:cNvSpPr txBox="1"/>
          <p:nvPr/>
        </p:nvSpPr>
        <p:spPr>
          <a:xfrm>
            <a:off x="2349200" y="3932150"/>
            <a:ext cx="22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2"/>
                </a:solidFill>
                <a:latin typeface="Lato"/>
                <a:ea typeface="Lato"/>
                <a:cs typeface="Lato"/>
                <a:sym typeface="Lato"/>
              </a:rPr>
              <a:t>Stores patterns through connection strengths</a:t>
            </a:r>
            <a:endParaRPr i="1">
              <a:solidFill>
                <a:schemeClr val="dk2"/>
              </a:solidFill>
              <a:latin typeface="Lato"/>
              <a:ea typeface="Lato"/>
              <a:cs typeface="Lato"/>
              <a:sym typeface="Lato"/>
            </a:endParaRPr>
          </a:p>
        </p:txBody>
      </p:sp>
      <p:sp>
        <p:nvSpPr>
          <p:cNvPr id="131" name="Google Shape;131;p20"/>
          <p:cNvSpPr txBox="1"/>
          <p:nvPr/>
        </p:nvSpPr>
        <p:spPr>
          <a:xfrm>
            <a:off x="6335775" y="3932150"/>
            <a:ext cx="224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dk2"/>
                </a:solidFill>
                <a:latin typeface="Lato"/>
                <a:ea typeface="Lato"/>
                <a:cs typeface="Lato"/>
                <a:sym typeface="Lato"/>
              </a:rPr>
              <a:t>Stores precise values like computer memory</a:t>
            </a:r>
            <a:endParaRPr i="1">
              <a:solidFill>
                <a:schemeClr val="dk2"/>
              </a:solidFill>
              <a:latin typeface="Lato"/>
              <a:ea typeface="Lato"/>
              <a:cs typeface="Lato"/>
              <a:sym typeface="Lato"/>
            </a:endParaRPr>
          </a:p>
        </p:txBody>
      </p:sp>
      <p:sp>
        <p:nvSpPr>
          <p:cNvPr id="132" name="Google Shape;132;p20"/>
          <p:cNvSpPr/>
          <p:nvPr/>
        </p:nvSpPr>
        <p:spPr>
          <a:xfrm>
            <a:off x="6937750" y="2362425"/>
            <a:ext cx="1039600" cy="358850"/>
          </a:xfrm>
          <a:custGeom>
            <a:rect b="b" l="l" r="r" t="t"/>
            <a:pathLst>
              <a:path extrusionOk="0" h="14354" w="41584">
                <a:moveTo>
                  <a:pt x="0" y="11961"/>
                </a:moveTo>
                <a:cubicBezTo>
                  <a:pt x="1566" y="7263"/>
                  <a:pt x="4713" y="-373"/>
                  <a:pt x="9569" y="598"/>
                </a:cubicBezTo>
                <a:cubicBezTo>
                  <a:pt x="14183" y="1521"/>
                  <a:pt x="13479" y="13449"/>
                  <a:pt x="17942" y="11961"/>
                </a:cubicBezTo>
                <a:cubicBezTo>
                  <a:pt x="19726" y="11366"/>
                  <a:pt x="22271" y="10796"/>
                  <a:pt x="22727" y="8971"/>
                </a:cubicBezTo>
                <a:cubicBezTo>
                  <a:pt x="23478" y="5969"/>
                  <a:pt x="22024" y="0"/>
                  <a:pt x="25119" y="0"/>
                </a:cubicBezTo>
                <a:cubicBezTo>
                  <a:pt x="29824" y="0"/>
                  <a:pt x="34630" y="4048"/>
                  <a:pt x="36483" y="8373"/>
                </a:cubicBezTo>
                <a:cubicBezTo>
                  <a:pt x="37303" y="10286"/>
                  <a:pt x="36196" y="14354"/>
                  <a:pt x="38277" y="14354"/>
                </a:cubicBezTo>
                <a:cubicBezTo>
                  <a:pt x="41131" y="14354"/>
                  <a:pt x="42925" y="5981"/>
                  <a:pt x="40071" y="5981"/>
                </a:cubicBezTo>
              </a:path>
            </a:pathLst>
          </a:custGeom>
          <a:noFill/>
          <a:ln cap="flat" cmpd="sng" w="9525">
            <a:solidFill>
              <a:schemeClr val="dk2"/>
            </a:solidFill>
            <a:prstDash val="solid"/>
            <a:round/>
            <a:headEnd len="med" w="med" type="none"/>
            <a:tailEnd len="med" w="med" type="none"/>
          </a:ln>
        </p:spPr>
      </p:sp>
      <p:sp>
        <p:nvSpPr>
          <p:cNvPr id="124" name="Google Shape;124;p20"/>
          <p:cNvSpPr/>
          <p:nvPr/>
        </p:nvSpPr>
        <p:spPr>
          <a:xfrm>
            <a:off x="3588950" y="2052000"/>
            <a:ext cx="1039500" cy="1039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83100" y="712150"/>
            <a:ext cx="6489000" cy="383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Engrams </a:t>
            </a:r>
            <a:r>
              <a:rPr b="0" lang="en"/>
              <a:t>are hypothetical units of memory stored in the brain or other tissue.</a:t>
            </a:r>
            <a:endParaRPr/>
          </a:p>
        </p:txBody>
      </p:sp>
      <p:pic>
        <p:nvPicPr>
          <p:cNvPr id="138" name="Google Shape;138;p21"/>
          <p:cNvPicPr preferRelativeResize="0"/>
          <p:nvPr/>
        </p:nvPicPr>
        <p:blipFill>
          <a:blip r:embed="rId3">
            <a:alphaModFix/>
          </a:blip>
          <a:stretch>
            <a:fillRect/>
          </a:stretch>
        </p:blipFill>
        <p:spPr>
          <a:xfrm>
            <a:off x="7124625" y="712150"/>
            <a:ext cx="1348001" cy="13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