
<file path=[Content_Types].xml><?xml version="1.0" encoding="utf-8"?>
<Types xmlns="http://schemas.openxmlformats.org/package/2006/content-types">
  <Default ContentType="application/x-fontdata" Extension="fntdata"/>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Proxima Nova"/>
      <p:regular r:id="rId31"/>
      <p:bold r:id="rId32"/>
      <p:italic r:id="rId33"/>
      <p:boldItalic r:id="rId34"/>
    </p:embeddedFont>
    <p:embeddedFont>
      <p:font typeface="Lato"/>
      <p:regular r:id="rId35"/>
      <p:bold r:id="rId36"/>
      <p:italic r:id="rId37"/>
      <p:boldItalic r:id="rId38"/>
    </p:embeddedFont>
    <p:embeddedFont>
      <p:font typeface="Alfa Slab One"/>
      <p:regular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45F9ECA-D865-44C1-8206-0FBA6472E7A8}">
  <a:tblStyle styleId="{445F9ECA-D865-44C1-8206-0FBA6472E7A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ProximaNova-italic.fntdata"/><Relationship Id="rId10" Type="http://schemas.openxmlformats.org/officeDocument/2006/relationships/slide" Target="slides/slide5.xml"/><Relationship Id="rId32" Type="http://schemas.openxmlformats.org/officeDocument/2006/relationships/font" Target="fonts/ProximaNova-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ProximaNova-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39" Type="http://schemas.openxmlformats.org/officeDocument/2006/relationships/font" Target="fonts/AlfaSlabOne-regular.fntdata"/><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7e2c354b23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7e2c354b23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e25c050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e25c050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e2c354b23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e2c354b23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Causal inference is a process of analysing the response of the effect variable when the cause is changed - or more commonly, the causal relations.</a:t>
            </a:r>
            <a:endParaRPr sz="2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e2c354b23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e2c354b23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We observe from data that the number of sold ice cream and the number of shark attacks are correlated.</a:t>
            </a:r>
            <a:endParaRPr sz="2400"/>
          </a:p>
          <a:p>
            <a:pPr indent="0" lvl="0" marL="0" rtl="0" algn="l">
              <a:spcBef>
                <a:spcPts val="0"/>
              </a:spcBef>
              <a:spcAft>
                <a:spcPts val="0"/>
              </a:spcAft>
              <a:buNone/>
            </a:pPr>
            <a:r>
              <a:rPr lang="en" sz="2400"/>
              <a:t>Can we then infer that eating ice-cream makes it more probable to be eaten by a shark? Of course not!</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In this case there is a third variable the location, that is a common cause. In warm places on the sea, people buy more ice-creams and there are more shark-attacks!</a:t>
            </a:r>
            <a:endParaRPr sz="2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fe3e83f9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fe3e83f9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Please bare with us on this one. It will take some time but is also essential to know.</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Association</a:t>
            </a:r>
            <a:endParaRPr sz="2400"/>
          </a:p>
          <a:p>
            <a:pPr indent="0" lvl="0" marL="0" rtl="0" algn="l">
              <a:spcBef>
                <a:spcPts val="0"/>
              </a:spcBef>
              <a:spcAft>
                <a:spcPts val="0"/>
              </a:spcAft>
              <a:buNone/>
            </a:pPr>
            <a:r>
              <a:rPr lang="en" sz="2400"/>
              <a:t>What is the association between two variables?</a:t>
            </a:r>
            <a:endParaRPr sz="2400"/>
          </a:p>
          <a:p>
            <a:pPr indent="-381000" lvl="0" marL="457200" rtl="0" algn="l">
              <a:spcBef>
                <a:spcPts val="0"/>
              </a:spcBef>
              <a:spcAft>
                <a:spcPts val="0"/>
              </a:spcAft>
              <a:buSzPts val="2400"/>
              <a:buChar char="●"/>
            </a:pPr>
            <a:r>
              <a:rPr lang="en" sz="2400"/>
              <a:t>I am a common mortal and observe the weather data about several days. I also observe that rain and mud have a tendency to occur on the same day</a:t>
            </a:r>
            <a:r>
              <a:rPr lang="en" sz="2400"/>
              <a:t>.</a:t>
            </a:r>
            <a:endParaRPr sz="2400"/>
          </a:p>
          <a:p>
            <a:pPr indent="-381000" lvl="0" marL="457200" rtl="0" algn="l">
              <a:spcBef>
                <a:spcPts val="0"/>
              </a:spcBef>
              <a:spcAft>
                <a:spcPts val="0"/>
              </a:spcAft>
              <a:buSzPts val="2400"/>
              <a:buChar char="●"/>
            </a:pPr>
            <a:r>
              <a:rPr lang="en" sz="2400"/>
              <a:t>I can say there is a correlation between the mud and rain. </a:t>
            </a:r>
            <a:endParaRPr sz="2400"/>
          </a:p>
          <a:p>
            <a:pPr indent="-381000" lvl="0" marL="457200" rtl="0" algn="l">
              <a:spcBef>
                <a:spcPts val="0"/>
              </a:spcBef>
              <a:spcAft>
                <a:spcPts val="0"/>
              </a:spcAft>
              <a:buSzPts val="2400"/>
              <a:buChar char="●"/>
            </a:pPr>
            <a:r>
              <a:rPr lang="en" sz="2400"/>
              <a:t>But I cannot infer what is the actual causal relation, if any. </a:t>
            </a:r>
            <a:endParaRPr sz="2400"/>
          </a:p>
          <a:p>
            <a:pPr indent="-381000" lvl="0" marL="457200" rtl="0" algn="l">
              <a:spcBef>
                <a:spcPts val="0"/>
              </a:spcBef>
              <a:spcAft>
                <a:spcPts val="0"/>
              </a:spcAft>
              <a:buSzPts val="2400"/>
              <a:buChar char="●"/>
            </a:pPr>
            <a:r>
              <a:rPr lang="en" sz="2400"/>
              <a:t>Only based on data I can not infer if mud causes rain or rain causes mud, if any. So to answer this question of causation, we have to pass to the second layer.</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Intervention</a:t>
            </a:r>
            <a:endParaRPr sz="2400"/>
          </a:p>
          <a:p>
            <a:pPr indent="0" lvl="0" marL="0" rtl="0" algn="l">
              <a:spcBef>
                <a:spcPts val="0"/>
              </a:spcBef>
              <a:spcAft>
                <a:spcPts val="0"/>
              </a:spcAft>
              <a:buNone/>
            </a:pPr>
            <a:r>
              <a:rPr lang="en" sz="2400"/>
              <a:t>What if I </a:t>
            </a:r>
            <a:r>
              <a:rPr b="1" lang="en" sz="2400"/>
              <a:t>do</a:t>
            </a:r>
            <a:r>
              <a:rPr lang="en" sz="2400"/>
              <a:t>, what happens then?</a:t>
            </a:r>
            <a:endParaRPr sz="2400"/>
          </a:p>
          <a:p>
            <a:pPr indent="-381000" lvl="0" marL="457200" rtl="0" algn="l">
              <a:spcBef>
                <a:spcPts val="0"/>
              </a:spcBef>
              <a:spcAft>
                <a:spcPts val="0"/>
              </a:spcAft>
              <a:buSzPts val="2400"/>
              <a:buChar char="●"/>
            </a:pPr>
            <a:r>
              <a:rPr lang="en" sz="2400"/>
              <a:t>Let’s suppose I’m god or at least in weather control. I will make a beautiful day muddy, will it rain? If so, the mud is the cause and rain is the effect…</a:t>
            </a:r>
            <a:endParaRPr sz="2400"/>
          </a:p>
          <a:p>
            <a:pPr indent="-381000" lvl="0" marL="457200" rtl="0" algn="l">
              <a:spcBef>
                <a:spcPts val="0"/>
              </a:spcBef>
              <a:spcAft>
                <a:spcPts val="0"/>
              </a:spcAft>
              <a:buSzPts val="2400"/>
              <a:buChar char="●"/>
            </a:pPr>
            <a:r>
              <a:rPr lang="en" sz="2400"/>
              <a:t>Now, I will make it rain on a beautiful day, will it become muddy? If so, the rain is the cause and mud is the effect…</a:t>
            </a:r>
            <a:endParaRPr sz="2400"/>
          </a:p>
          <a:p>
            <a:pPr indent="-381000" lvl="0" marL="457200" rtl="0" algn="l">
              <a:spcBef>
                <a:spcPts val="0"/>
              </a:spcBef>
              <a:spcAft>
                <a:spcPts val="0"/>
              </a:spcAft>
              <a:buSzPts val="2400"/>
              <a:buChar char="●"/>
            </a:pPr>
            <a:r>
              <a:rPr lang="en" sz="2400"/>
              <a:t>This is something I can </a:t>
            </a:r>
            <a:r>
              <a:rPr b="1" lang="en" sz="2400"/>
              <a:t>do</a:t>
            </a:r>
            <a:r>
              <a:rPr lang="en" sz="2400"/>
              <a:t> by acting in the world. Even though I cannot make rain, the example still applies.</a:t>
            </a:r>
            <a:endParaRPr sz="2400"/>
          </a:p>
          <a:p>
            <a:pPr indent="-381000" lvl="0" marL="457200" rtl="0" algn="l">
              <a:spcBef>
                <a:spcPts val="0"/>
              </a:spcBef>
              <a:spcAft>
                <a:spcPts val="0"/>
              </a:spcAft>
              <a:buSzPts val="2400"/>
              <a:buChar char="●"/>
            </a:pPr>
            <a:r>
              <a:rPr lang="en" sz="2400"/>
              <a:t>Let’s go one layer deeper.</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Counterfactuals</a:t>
            </a:r>
            <a:endParaRPr sz="2400"/>
          </a:p>
          <a:p>
            <a:pPr indent="0" lvl="0" marL="0" rtl="0" algn="l">
              <a:spcBef>
                <a:spcPts val="0"/>
              </a:spcBef>
              <a:spcAft>
                <a:spcPts val="0"/>
              </a:spcAft>
              <a:buNone/>
            </a:pPr>
            <a:r>
              <a:rPr lang="en" sz="2400"/>
              <a:t>We are thinking about possible worlds and the possible states.</a:t>
            </a:r>
            <a:endParaRPr sz="2400"/>
          </a:p>
          <a:p>
            <a:pPr indent="-381000" lvl="0" marL="457200" rtl="0" algn="l">
              <a:spcBef>
                <a:spcPts val="0"/>
              </a:spcBef>
              <a:spcAft>
                <a:spcPts val="0"/>
              </a:spcAft>
              <a:buSzPts val="2400"/>
              <a:buChar char="●"/>
            </a:pPr>
            <a:r>
              <a:rPr lang="en" sz="2400"/>
              <a:t>Was it the rain that created the mud? Or what was it? Why?</a:t>
            </a:r>
            <a:endParaRPr sz="2400"/>
          </a:p>
          <a:p>
            <a:pPr indent="-381000" lvl="0" marL="457200" rtl="0" algn="l">
              <a:spcBef>
                <a:spcPts val="0"/>
              </a:spcBef>
              <a:spcAft>
                <a:spcPts val="0"/>
              </a:spcAft>
              <a:buSzPts val="2400"/>
              <a:buChar char="●"/>
            </a:pPr>
            <a:r>
              <a:rPr lang="en" sz="2400"/>
              <a:t>To answer this, I would have to become the lord of all of the gods - I would need to go back in time to see what would have happened if I had created rain and did not change any other aspects of the world. With interventions, we are not sure that any other aspect of the world did not change.</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t>Difficulty in answering is increasing layer by layer.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rPr b="1" lang="en" sz="2400"/>
              <a:t>Questions on a lower level need to be answered before the higher layer can be answered.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rPr b="1" lang="en" sz="2400"/>
              <a:t>Observation is enough for the association layer but not the intervention or counterfactuals.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rPr b="1" lang="en" sz="2400"/>
              <a:t>Machine learning is great for association but cannot deal with intervention and counterfactuals.</a:t>
            </a:r>
            <a:endParaRPr b="1" sz="2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fe3e83f9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fe3e83f9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Causal models are mathematical models representing causal relationships within an individual system or population.</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On the screen, you can see just one visual representation of such a model.</a:t>
            </a:r>
            <a:endParaRPr sz="2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e2c354b23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e2c354b23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Pearl has proposed a few tools within the SCM framework as he calls it, to help us where pure logic and having data does not help.</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The first five you need to look at yourself, we are going to focus on two.</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The first one might be interesting here for the last team presenting. Anyway...</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First, causal discovery aims to find causal relations by analyzing observational data. When we have little or missing information, we have ways of discovering the relations.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Systematic searches have been developed that, in certain circumstances, can prune the set of compatible models significantly to the point where causal queries can be estimated directly from that set.</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There are alternative methods for discovery, proposed by Shimizu and Tian / Pearl but in the sake of our presentation, I won’t go into them.</a:t>
            </a:r>
            <a:endParaRPr sz="2400"/>
          </a:p>
          <a:p>
            <a:pPr indent="0" lvl="0" marL="0" rtl="0" algn="l">
              <a:spcBef>
                <a:spcPts val="0"/>
              </a:spcBef>
              <a:spcAft>
                <a:spcPts val="0"/>
              </a:spcAft>
              <a:buNone/>
            </a:pPr>
            <a:r>
              <a:t/>
            </a:r>
            <a:endParaRPr sz="2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e2c354b23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e2c354b23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e2c354b23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e2c354b23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Problems due to missing data plague every branch of experimental science. Respondents do not answer every item on a questionnaire, sensors malfunction as weather conditions worsen, and patients often drop from a clinical study for unknown reasons.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In artificial intelligence, the frame problem describes an issue with using first-order logic (FOL) to express facts about an agent in the world. The frame problem is the problem of finding adequate collections of axioms for a viable description of the agent’s environment. We know what we can ignore and what we cannot ignore to describe the agent’s environment. So we don’t have to explicitly represent the non-effects.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EXAMPLE. We know that the way gravity works will not change when we move from kitchen to the bathroom while the agent does not know this. Which means our position inside the house is not relevant for gravity.</a:t>
            </a:r>
            <a:endParaRPr sz="2400"/>
          </a:p>
          <a:p>
            <a:pPr indent="0" lvl="0" marL="0" rtl="0" algn="l">
              <a:spcBef>
                <a:spcPts val="0"/>
              </a:spcBef>
              <a:spcAft>
                <a:spcPts val="0"/>
              </a:spcAft>
              <a:buNone/>
            </a:pPr>
            <a:r>
              <a:rPr lang="en" sz="2400"/>
              <a:t>Also, we know that it is not necessary to think about gravity when moving from kitchen to the bathroom but the agent does not know this.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Using causal models and the missingness process we can now formalize the conditions under which causal and probabilistic relationships can be recovered from incomplete data and, whenever the conditions are satisfied, produce a consistent estimate of the desired relationship. The SCM framework will give us the needed relations to complete the environmental description for the agent to be successful. It is a needed step towards intelligence because what if we say the agent is successful when it is intelligent?</a:t>
            </a:r>
            <a:endParaRPr sz="2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7e294a629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e294a629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e294a629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e294a629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e2c354b23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e2c354b23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7e294a629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e294a629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6fe3e83f9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fe3e83f9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e2c354b23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e2c354b23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e2168776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e2168776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e24ceef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e24ceef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e1e27d7e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e1e27d7e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fea2c08d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fea2c08d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e1e27d7e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e1e27d7e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e1e27d7e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e1e27d7e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1"/>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3" name="Shape 53"/>
        <p:cNvGrpSpPr/>
        <p:nvPr/>
      </p:nvGrpSpPr>
      <p:grpSpPr>
        <a:xfrm>
          <a:off x="0" y="0"/>
          <a:ext cx="0" cy="0"/>
          <a:chOff x="0" y="0"/>
          <a:chExt cx="0" cy="0"/>
        </a:xfrm>
      </p:grpSpPr>
      <p:sp>
        <p:nvSpPr>
          <p:cNvPr id="54" name="Google Shape;54;p12"/>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5" name="Google Shape;55;p12"/>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1">
  <p:cSld name="SECTION_TITLE_AND_DESCRIPTION_1">
    <p:spTree>
      <p:nvGrpSpPr>
        <p:cNvPr id="43" name="Shape 43"/>
        <p:cNvGrpSpPr/>
        <p:nvPr/>
      </p:nvGrpSpPr>
      <p:grpSpPr>
        <a:xfrm>
          <a:off x="0" y="0"/>
          <a:ext cx="0" cy="0"/>
          <a:chOff x="0" y="0"/>
          <a:chExt cx="0" cy="0"/>
        </a:xfrm>
      </p:grpSpPr>
      <p:sp>
        <p:nvSpPr>
          <p:cNvPr id="44" name="Google Shape;44;p10"/>
          <p:cNvSpPr/>
          <p:nvPr/>
        </p:nvSpPr>
        <p:spPr>
          <a:xfrm>
            <a:off x="4572000" y="100"/>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 name="Google Shape;45;p1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10"/>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7" name="Google Shape;47;p10"/>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8" name="Google Shape;48;p1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9" name="Google Shape;49;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3.jpg"/><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3.jpg"/><Relationship Id="rId4" Type="http://schemas.openxmlformats.org/officeDocument/2006/relationships/image" Target="../media/image7.jpg"/><Relationship Id="rId5"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100">
                <a:solidFill>
                  <a:schemeClr val="dk1"/>
                </a:solidFill>
              </a:rPr>
              <a:t>Innateness in machines:</a:t>
            </a:r>
            <a:r>
              <a:rPr lang="en" sz="5100"/>
              <a:t> </a:t>
            </a:r>
            <a:r>
              <a:rPr lang="en" sz="5100">
                <a:solidFill>
                  <a:schemeClr val="dk2"/>
                </a:solidFill>
              </a:rPr>
              <a:t>Causal Inference</a:t>
            </a:r>
            <a:endParaRPr sz="5100">
              <a:solidFill>
                <a:schemeClr val="dk2"/>
              </a:solidFill>
            </a:endParaRPr>
          </a:p>
        </p:txBody>
      </p:sp>
      <p:sp>
        <p:nvSpPr>
          <p:cNvPr id="64" name="Google Shape;64;p14"/>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talk by Riccardo Bassani &amp; Otto Mättas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59" name="Shape 159"/>
        <p:cNvGrpSpPr/>
        <p:nvPr/>
      </p:nvGrpSpPr>
      <p:grpSpPr>
        <a:xfrm>
          <a:off x="0" y="0"/>
          <a:ext cx="0" cy="0"/>
          <a:chOff x="0" y="0"/>
          <a:chExt cx="0" cy="0"/>
        </a:xfrm>
      </p:grpSpPr>
      <p:sp>
        <p:nvSpPr>
          <p:cNvPr id="160" name="Google Shape;160;p23"/>
          <p:cNvSpPr txBox="1"/>
          <p:nvPr/>
        </p:nvSpPr>
        <p:spPr>
          <a:xfrm>
            <a:off x="461250" y="370850"/>
            <a:ext cx="6213900" cy="8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3600">
                <a:solidFill>
                  <a:schemeClr val="dk1"/>
                </a:solidFill>
                <a:latin typeface="Raleway"/>
                <a:ea typeface="Raleway"/>
                <a:cs typeface="Raleway"/>
                <a:sym typeface="Raleway"/>
              </a:rPr>
              <a:t>What should be innate?</a:t>
            </a:r>
            <a:endParaRPr b="1" sz="2400">
              <a:solidFill>
                <a:schemeClr val="dk2"/>
              </a:solidFill>
              <a:latin typeface="Raleway"/>
              <a:ea typeface="Raleway"/>
              <a:cs typeface="Raleway"/>
              <a:sym typeface="Raleway"/>
            </a:endParaRPr>
          </a:p>
        </p:txBody>
      </p:sp>
      <p:sp>
        <p:nvSpPr>
          <p:cNvPr id="161" name="Google Shape;161;p23"/>
          <p:cNvSpPr txBox="1"/>
          <p:nvPr/>
        </p:nvSpPr>
        <p:spPr>
          <a:xfrm>
            <a:off x="461250" y="1203950"/>
            <a:ext cx="3620100" cy="13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800">
                <a:latin typeface="Lato"/>
                <a:ea typeface="Lato"/>
                <a:cs typeface="Lato"/>
                <a:sym typeface="Lato"/>
              </a:rPr>
              <a:t>10 primitives:</a:t>
            </a:r>
            <a:endParaRPr sz="1800">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800">
              <a:latin typeface="Lato"/>
              <a:ea typeface="Lato"/>
              <a:cs typeface="Lato"/>
              <a:sym typeface="Lato"/>
            </a:endParaRPr>
          </a:p>
          <a:p>
            <a:pPr indent="457200" lvl="0" marL="2286000" rtl="0" algn="l">
              <a:spcBef>
                <a:spcPts val="0"/>
              </a:spcBef>
              <a:spcAft>
                <a:spcPts val="0"/>
              </a:spcAft>
              <a:buNone/>
            </a:pPr>
            <a:r>
              <a:rPr lang="en" sz="1800">
                <a:latin typeface="Lato"/>
                <a:ea typeface="Lato"/>
                <a:cs typeface="Lato"/>
                <a:sym typeface="Lato"/>
              </a:rPr>
              <a:t>e.g.</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62" name="Google Shape;162;p23"/>
          <p:cNvSpPr txBox="1"/>
          <p:nvPr/>
        </p:nvSpPr>
        <p:spPr>
          <a:xfrm>
            <a:off x="4081350" y="1677225"/>
            <a:ext cx="3773700" cy="8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 Spatiotemporal contiguity</a:t>
            </a:r>
            <a:endParaRPr b="1"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 Capacity for cost-benefit analysis</a:t>
            </a:r>
            <a:endParaRPr>
              <a:latin typeface="Lato"/>
              <a:ea typeface="Lato"/>
              <a:cs typeface="Lato"/>
              <a:sym typeface="Lato"/>
            </a:endParaRPr>
          </a:p>
        </p:txBody>
      </p:sp>
      <p:sp>
        <p:nvSpPr>
          <p:cNvPr id="163" name="Google Shape;163;p23"/>
          <p:cNvSpPr txBox="1"/>
          <p:nvPr/>
        </p:nvSpPr>
        <p:spPr>
          <a:xfrm>
            <a:off x="1257900" y="3388525"/>
            <a:ext cx="1341900" cy="5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800">
                <a:solidFill>
                  <a:schemeClr val="dk2"/>
                </a:solidFill>
                <a:latin typeface="Lato"/>
                <a:ea typeface="Lato"/>
                <a:cs typeface="Lato"/>
                <a:sym typeface="Lato"/>
              </a:rPr>
              <a:t>• </a:t>
            </a:r>
            <a:r>
              <a:rPr b="1" lang="en" sz="1800">
                <a:solidFill>
                  <a:schemeClr val="dk2"/>
                </a:solidFill>
                <a:latin typeface="Lato"/>
                <a:ea typeface="Lato"/>
                <a:cs typeface="Lato"/>
                <a:sym typeface="Lato"/>
              </a:rPr>
              <a:t>Causality</a:t>
            </a:r>
            <a:endParaRPr b="1" sz="1800">
              <a:solidFill>
                <a:schemeClr val="dk2"/>
              </a:solidFill>
              <a:latin typeface="Lato"/>
              <a:ea typeface="Lato"/>
              <a:cs typeface="Lato"/>
              <a:sym typeface="Lato"/>
            </a:endParaRPr>
          </a:p>
        </p:txBody>
      </p:sp>
      <p:pic>
        <p:nvPicPr>
          <p:cNvPr id="164" name="Google Shape;164;p23"/>
          <p:cNvPicPr preferRelativeResize="0"/>
          <p:nvPr/>
        </p:nvPicPr>
        <p:blipFill>
          <a:blip r:embed="rId3">
            <a:alphaModFix/>
          </a:blip>
          <a:stretch>
            <a:fillRect/>
          </a:stretch>
        </p:blipFill>
        <p:spPr>
          <a:xfrm>
            <a:off x="3562675" y="2878989"/>
            <a:ext cx="3454550" cy="1522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2"/>
                </a:solidFill>
              </a:rPr>
              <a:t>What is causal inference?</a:t>
            </a:r>
            <a:endParaRPr>
              <a:solidFill>
                <a:schemeClr val="dk2"/>
              </a:solidFill>
            </a:endParaRPr>
          </a:p>
        </p:txBody>
      </p:sp>
      <p:sp>
        <p:nvSpPr>
          <p:cNvPr id="170" name="Google Shape;170;p24"/>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process of analysing the response of the effect variable when the cause is changed - or more commonly, the causal relations.</a:t>
            </a:r>
            <a:endParaRPr/>
          </a:p>
        </p:txBody>
      </p:sp>
      <p:sp>
        <p:nvSpPr>
          <p:cNvPr id="171" name="Google Shape;171;p24"/>
          <p:cNvSpPr txBox="1"/>
          <p:nvPr>
            <p:ph idx="2" type="body"/>
          </p:nvPr>
        </p:nvSpPr>
        <p:spPr>
          <a:xfrm>
            <a:off x="4991063" y="4326625"/>
            <a:ext cx="3837000" cy="142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1600"/>
              </a:spcAft>
              <a:buNone/>
            </a:pPr>
            <a:r>
              <a:rPr lang="en"/>
              <a:t>Judea Pearl</a:t>
            </a:r>
            <a:endParaRPr/>
          </a:p>
        </p:txBody>
      </p:sp>
      <p:pic>
        <p:nvPicPr>
          <p:cNvPr id="172" name="Google Shape;172;p24"/>
          <p:cNvPicPr preferRelativeResize="0"/>
          <p:nvPr/>
        </p:nvPicPr>
        <p:blipFill rotWithShape="1">
          <a:blip r:embed="rId3">
            <a:alphaModFix/>
          </a:blip>
          <a:srcRect b="0" l="20518" r="20518" t="0"/>
          <a:stretch/>
        </p:blipFill>
        <p:spPr>
          <a:xfrm>
            <a:off x="5542275" y="1064425"/>
            <a:ext cx="2734575" cy="301465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76" name="Shape 176"/>
        <p:cNvGrpSpPr/>
        <p:nvPr/>
      </p:nvGrpSpPr>
      <p:grpSpPr>
        <a:xfrm>
          <a:off x="0" y="0"/>
          <a:ext cx="0" cy="0"/>
          <a:chOff x="0" y="0"/>
          <a:chExt cx="0" cy="0"/>
        </a:xfrm>
      </p:grpSpPr>
      <p:sp>
        <p:nvSpPr>
          <p:cNvPr id="177" name="Google Shape;177;p25"/>
          <p:cNvSpPr txBox="1"/>
          <p:nvPr>
            <p:ph type="title"/>
          </p:nvPr>
        </p:nvSpPr>
        <p:spPr>
          <a:xfrm>
            <a:off x="2355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t>Correlation ≠ Causation</a:t>
            </a:r>
            <a:endParaRPr sz="3800"/>
          </a:p>
        </p:txBody>
      </p:sp>
      <p:pic>
        <p:nvPicPr>
          <p:cNvPr id="178" name="Google Shape;178;p25"/>
          <p:cNvPicPr preferRelativeResize="0"/>
          <p:nvPr/>
        </p:nvPicPr>
        <p:blipFill>
          <a:blip r:embed="rId3">
            <a:alphaModFix/>
          </a:blip>
          <a:stretch>
            <a:fillRect/>
          </a:stretch>
        </p:blipFill>
        <p:spPr>
          <a:xfrm>
            <a:off x="1289188" y="1375825"/>
            <a:ext cx="6565624" cy="3442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82" name="Shape 182"/>
        <p:cNvGrpSpPr/>
        <p:nvPr/>
      </p:nvGrpSpPr>
      <p:grpSpPr>
        <a:xfrm>
          <a:off x="0" y="0"/>
          <a:ext cx="0" cy="0"/>
          <a:chOff x="0" y="0"/>
          <a:chExt cx="0" cy="0"/>
        </a:xfrm>
      </p:grpSpPr>
      <p:sp>
        <p:nvSpPr>
          <p:cNvPr id="183" name="Google Shape;183;p26"/>
          <p:cNvSpPr txBox="1"/>
          <p:nvPr>
            <p:ph type="title"/>
          </p:nvPr>
        </p:nvSpPr>
        <p:spPr>
          <a:xfrm>
            <a:off x="2355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t>Three layers of inference</a:t>
            </a:r>
            <a:endParaRPr sz="3800"/>
          </a:p>
        </p:txBody>
      </p:sp>
      <p:graphicFrame>
        <p:nvGraphicFramePr>
          <p:cNvPr id="184" name="Google Shape;184;p26"/>
          <p:cNvGraphicFramePr/>
          <p:nvPr/>
        </p:nvGraphicFramePr>
        <p:xfrm>
          <a:off x="311700" y="1329150"/>
          <a:ext cx="3000000" cy="3000000"/>
        </p:xfrm>
        <a:graphic>
          <a:graphicData uri="http://schemas.openxmlformats.org/drawingml/2006/table">
            <a:tbl>
              <a:tblPr>
                <a:noFill/>
                <a:tableStyleId>{445F9ECA-D865-44C1-8206-0FBA6472E7A8}</a:tableStyleId>
              </a:tblPr>
              <a:tblGrid>
                <a:gridCol w="2130150"/>
                <a:gridCol w="2130150"/>
                <a:gridCol w="2130150"/>
                <a:gridCol w="2130150"/>
              </a:tblGrid>
              <a:tr h="402925">
                <a:tc>
                  <a:txBody>
                    <a:bodyPr/>
                    <a:lstStyle/>
                    <a:p>
                      <a:pPr indent="0" lvl="0" marL="0" rtl="0" algn="ctr">
                        <a:spcBef>
                          <a:spcPts val="0"/>
                        </a:spcBef>
                        <a:spcAft>
                          <a:spcPts val="0"/>
                        </a:spcAft>
                        <a:buNone/>
                      </a:pPr>
                      <a:r>
                        <a:rPr b="1" lang="en">
                          <a:solidFill>
                            <a:schemeClr val="lt1"/>
                          </a:solidFill>
                          <a:latin typeface="Proxima Nova"/>
                          <a:ea typeface="Proxima Nova"/>
                          <a:cs typeface="Proxima Nova"/>
                          <a:sym typeface="Proxima Nova"/>
                        </a:rPr>
                        <a:t>Layer (Symbol)</a:t>
                      </a:r>
                      <a:endParaRPr b="1">
                        <a:solidFill>
                          <a:schemeClr val="lt1"/>
                        </a:solidFill>
                        <a:latin typeface="Proxima Nova"/>
                        <a:ea typeface="Proxima Nova"/>
                        <a:cs typeface="Proxima Nova"/>
                        <a:sym typeface="Proxima Nova"/>
                      </a:endParaRPr>
                    </a:p>
                  </a:txBody>
                  <a:tcPr marT="91425" marB="91425" marR="91425" marL="91425">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latin typeface="Proxima Nova"/>
                          <a:ea typeface="Proxima Nova"/>
                          <a:cs typeface="Proxima Nova"/>
                          <a:sym typeface="Proxima Nova"/>
                        </a:rPr>
                        <a:t>Typical Activity</a:t>
                      </a:r>
                      <a:endParaRPr b="1">
                        <a:solidFill>
                          <a:schemeClr val="lt1"/>
                        </a:solidFill>
                        <a:latin typeface="Proxima Nova"/>
                        <a:ea typeface="Proxima Nova"/>
                        <a:cs typeface="Proxima Nova"/>
                        <a:sym typeface="Proxima Nova"/>
                      </a:endParaRPr>
                    </a:p>
                  </a:txBody>
                  <a:tcPr marT="91425" marB="91425" marR="91425" marL="91425">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latin typeface="Proxima Nova"/>
                          <a:ea typeface="Proxima Nova"/>
                          <a:cs typeface="Proxima Nova"/>
                          <a:sym typeface="Proxima Nova"/>
                        </a:rPr>
                        <a:t>Typical Questions</a:t>
                      </a:r>
                      <a:endParaRPr b="1">
                        <a:solidFill>
                          <a:schemeClr val="lt1"/>
                        </a:solidFill>
                        <a:latin typeface="Proxima Nova"/>
                        <a:ea typeface="Proxima Nova"/>
                        <a:cs typeface="Proxima Nova"/>
                        <a:sym typeface="Proxima Nova"/>
                      </a:endParaRPr>
                    </a:p>
                  </a:txBody>
                  <a:tcPr marT="91425" marB="91425" marR="91425" marL="91425">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latin typeface="Proxima Nova"/>
                          <a:ea typeface="Proxima Nova"/>
                          <a:cs typeface="Proxima Nova"/>
                          <a:sym typeface="Proxima Nova"/>
                        </a:rPr>
                        <a:t>Examples</a:t>
                      </a:r>
                      <a:endParaRPr b="1">
                        <a:solidFill>
                          <a:schemeClr val="lt1"/>
                        </a:solidFill>
                        <a:latin typeface="Proxima Nova"/>
                        <a:ea typeface="Proxima Nova"/>
                        <a:cs typeface="Proxima Nova"/>
                        <a:sym typeface="Proxima Nova"/>
                      </a:endParaRPr>
                    </a:p>
                  </a:txBody>
                  <a:tcPr marT="91425" marB="91425" marR="91425" marL="91425">
                    <a:lnB cap="flat" cmpd="sng" w="38100">
                      <a:solidFill>
                        <a:srgbClr val="9E9E9E"/>
                      </a:solidFill>
                      <a:prstDash val="solid"/>
                      <a:round/>
                      <a:headEnd len="sm" w="sm" type="none"/>
                      <a:tailEnd len="sm" w="sm" type="none"/>
                    </a:lnB>
                  </a:tcPr>
                </a:tc>
              </a:tr>
            </a:tbl>
          </a:graphicData>
        </a:graphic>
      </p:graphicFrame>
      <p:graphicFrame>
        <p:nvGraphicFramePr>
          <p:cNvPr id="185" name="Google Shape;185;p26"/>
          <p:cNvGraphicFramePr/>
          <p:nvPr/>
        </p:nvGraphicFramePr>
        <p:xfrm>
          <a:off x="311700" y="1732075"/>
          <a:ext cx="3000000" cy="3000000"/>
        </p:xfrm>
        <a:graphic>
          <a:graphicData uri="http://schemas.openxmlformats.org/drawingml/2006/table">
            <a:tbl>
              <a:tblPr>
                <a:noFill/>
                <a:tableStyleId>{445F9ECA-D865-44C1-8206-0FBA6472E7A8}</a:tableStyleId>
              </a:tblPr>
              <a:tblGrid>
                <a:gridCol w="2130150"/>
                <a:gridCol w="2130150"/>
                <a:gridCol w="2130150"/>
                <a:gridCol w="2130150"/>
              </a:tblGrid>
              <a:tr h="899575">
                <a:tc>
                  <a:txBody>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Association</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i="1" lang="en">
                          <a:solidFill>
                            <a:schemeClr val="lt1"/>
                          </a:solidFill>
                          <a:latin typeface="Proxima Nova"/>
                          <a:ea typeface="Proxima Nova"/>
                          <a:cs typeface="Proxima Nova"/>
                          <a:sym typeface="Proxima Nova"/>
                        </a:rPr>
                        <a:t>P(y|x)</a:t>
                      </a:r>
                      <a:endParaRPr i="1">
                        <a:solidFill>
                          <a:schemeClr val="lt1"/>
                        </a:solidFill>
                        <a:latin typeface="Proxima Nova"/>
                        <a:ea typeface="Proxima Nova"/>
                        <a:cs typeface="Proxima Nova"/>
                        <a:sym typeface="Proxima Nova"/>
                      </a:endParaRPr>
                    </a:p>
                  </a:txBody>
                  <a:tcPr marT="91425" marB="91425" marR="91425" marL="91425">
                    <a:lnT cap="flat" cmpd="sng" w="381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Seeing</a:t>
                      </a:r>
                      <a:endParaRPr>
                        <a:solidFill>
                          <a:schemeClr val="lt1"/>
                        </a:solidFill>
                        <a:latin typeface="Proxima Nova"/>
                        <a:ea typeface="Proxima Nova"/>
                        <a:cs typeface="Proxima Nova"/>
                        <a:sym typeface="Proxima Nova"/>
                      </a:endParaRPr>
                    </a:p>
                  </a:txBody>
                  <a:tcPr marT="91425" marB="91425" marR="91425" marL="91425">
                    <a:lnT cap="flat" cmpd="sng" w="381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What is? How could seeing </a:t>
                      </a:r>
                      <a:r>
                        <a:rPr i="1" lang="en">
                          <a:solidFill>
                            <a:schemeClr val="lt1"/>
                          </a:solidFill>
                          <a:latin typeface="Proxima Nova"/>
                          <a:ea typeface="Proxima Nova"/>
                          <a:cs typeface="Proxima Nova"/>
                          <a:sym typeface="Proxima Nova"/>
                        </a:rPr>
                        <a:t>X</a:t>
                      </a:r>
                      <a:r>
                        <a:rPr lang="en">
                          <a:solidFill>
                            <a:schemeClr val="lt1"/>
                          </a:solidFill>
                          <a:latin typeface="Proxima Nova"/>
                          <a:ea typeface="Proxima Nova"/>
                          <a:cs typeface="Proxima Nova"/>
                          <a:sym typeface="Proxima Nova"/>
                        </a:rPr>
                        <a:t> change my belief in </a:t>
                      </a:r>
                      <a:r>
                        <a:rPr i="1" lang="en">
                          <a:solidFill>
                            <a:schemeClr val="lt1"/>
                          </a:solidFill>
                          <a:latin typeface="Proxima Nova"/>
                          <a:ea typeface="Proxima Nova"/>
                          <a:cs typeface="Proxima Nova"/>
                          <a:sym typeface="Proxima Nova"/>
                        </a:rPr>
                        <a:t>Y</a:t>
                      </a:r>
                      <a:r>
                        <a:rPr lang="en">
                          <a:solidFill>
                            <a:schemeClr val="lt1"/>
                          </a:solidFill>
                          <a:latin typeface="Proxima Nova"/>
                          <a:ea typeface="Proxima Nova"/>
                          <a:cs typeface="Proxima Nova"/>
                          <a:sym typeface="Proxima Nova"/>
                        </a:rPr>
                        <a:t>?</a:t>
                      </a:r>
                      <a:endParaRPr>
                        <a:solidFill>
                          <a:schemeClr val="lt1"/>
                        </a:solidFill>
                        <a:latin typeface="Proxima Nova"/>
                        <a:ea typeface="Proxima Nova"/>
                        <a:cs typeface="Proxima Nova"/>
                        <a:sym typeface="Proxima Nova"/>
                      </a:endParaRPr>
                    </a:p>
                  </a:txBody>
                  <a:tcPr marT="91425" marB="91425" marR="91425" marL="91425">
                    <a:lnT cap="flat" cmpd="sng" w="381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solidFill>
                            <a:schemeClr val="lt1"/>
                          </a:solidFill>
                          <a:latin typeface="Proxima Nova"/>
                          <a:ea typeface="Proxima Nova"/>
                          <a:cs typeface="Proxima Nova"/>
                          <a:sym typeface="Proxima Nova"/>
                        </a:rPr>
                        <a:t>What does a symptom tell me about a disease? What does a survey tell us about the election results?</a:t>
                      </a:r>
                      <a:endParaRPr sz="1200">
                        <a:solidFill>
                          <a:schemeClr val="lt1"/>
                        </a:solidFill>
                        <a:latin typeface="Proxima Nova"/>
                        <a:ea typeface="Proxima Nova"/>
                        <a:cs typeface="Proxima Nova"/>
                        <a:sym typeface="Proxima Nova"/>
                      </a:endParaRPr>
                    </a:p>
                  </a:txBody>
                  <a:tcPr marT="91425" marB="91425" marR="91425" marL="91425">
                    <a:lnT cap="flat" cmpd="sng" w="38100">
                      <a:solidFill>
                        <a:srgbClr val="9E9E9E"/>
                      </a:solidFill>
                      <a:prstDash val="solid"/>
                      <a:round/>
                      <a:headEnd len="sm" w="sm" type="none"/>
                      <a:tailEnd len="sm" w="sm" type="none"/>
                    </a:lnT>
                  </a:tcPr>
                </a:tc>
              </a:tr>
            </a:tbl>
          </a:graphicData>
        </a:graphic>
      </p:graphicFrame>
      <p:graphicFrame>
        <p:nvGraphicFramePr>
          <p:cNvPr id="186" name="Google Shape;186;p26"/>
          <p:cNvGraphicFramePr/>
          <p:nvPr/>
        </p:nvGraphicFramePr>
        <p:xfrm>
          <a:off x="311700" y="2638825"/>
          <a:ext cx="3000000" cy="3000000"/>
        </p:xfrm>
        <a:graphic>
          <a:graphicData uri="http://schemas.openxmlformats.org/drawingml/2006/table">
            <a:tbl>
              <a:tblPr>
                <a:noFill/>
                <a:tableStyleId>{445F9ECA-D865-44C1-8206-0FBA6472E7A8}</a:tableStyleId>
              </a:tblPr>
              <a:tblGrid>
                <a:gridCol w="2130150"/>
                <a:gridCol w="2130150"/>
                <a:gridCol w="2130150"/>
                <a:gridCol w="2130150"/>
              </a:tblGrid>
              <a:tr h="862875">
                <a:tc>
                  <a:txBody>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Intervention</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i="1" lang="en">
                          <a:solidFill>
                            <a:schemeClr val="lt1"/>
                          </a:solidFill>
                          <a:latin typeface="Proxima Nova"/>
                          <a:ea typeface="Proxima Nova"/>
                          <a:cs typeface="Proxima Nova"/>
                          <a:sym typeface="Proxima Nova"/>
                        </a:rPr>
                        <a:t>P(y|do(x),z)</a:t>
                      </a:r>
                      <a:endParaRPr>
                        <a:solidFill>
                          <a:schemeClr val="lt1"/>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Doing, Intervening</a:t>
                      </a:r>
                      <a:endParaRPr>
                        <a:solidFill>
                          <a:schemeClr val="lt1"/>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What if? What if I do </a:t>
                      </a:r>
                      <a:r>
                        <a:rPr i="1" lang="en">
                          <a:solidFill>
                            <a:schemeClr val="lt1"/>
                          </a:solidFill>
                          <a:latin typeface="Proxima Nova"/>
                          <a:ea typeface="Proxima Nova"/>
                          <a:cs typeface="Proxima Nova"/>
                          <a:sym typeface="Proxima Nova"/>
                        </a:rPr>
                        <a:t>X</a:t>
                      </a:r>
                      <a:r>
                        <a:rPr lang="en">
                          <a:solidFill>
                            <a:schemeClr val="lt1"/>
                          </a:solidFill>
                          <a:latin typeface="Proxima Nova"/>
                          <a:ea typeface="Proxima Nova"/>
                          <a:cs typeface="Proxima Nova"/>
                          <a:sym typeface="Proxima Nova"/>
                        </a:rPr>
                        <a:t>?</a:t>
                      </a:r>
                      <a:endParaRPr>
                        <a:solidFill>
                          <a:schemeClr val="lt1"/>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200">
                          <a:solidFill>
                            <a:schemeClr val="lt1"/>
                          </a:solidFill>
                          <a:latin typeface="Proxima Nova"/>
                          <a:ea typeface="Proxima Nova"/>
                          <a:cs typeface="Proxima Nova"/>
                          <a:sym typeface="Proxima Nova"/>
                        </a:rPr>
                        <a:t>What if I take aspirin, will my headache be cured? What if we ban cigarettes?</a:t>
                      </a:r>
                      <a:endParaRPr sz="1200">
                        <a:solidFill>
                          <a:schemeClr val="lt1"/>
                        </a:solidFill>
                        <a:latin typeface="Proxima Nova"/>
                        <a:ea typeface="Proxima Nova"/>
                        <a:cs typeface="Proxima Nova"/>
                        <a:sym typeface="Proxima Nova"/>
                      </a:endParaRPr>
                    </a:p>
                  </a:txBody>
                  <a:tcPr marT="91425" marB="91425" marR="91425" marL="91425"/>
                </a:tc>
              </a:tr>
            </a:tbl>
          </a:graphicData>
        </a:graphic>
      </p:graphicFrame>
      <p:graphicFrame>
        <p:nvGraphicFramePr>
          <p:cNvPr id="187" name="Google Shape;187;p26"/>
          <p:cNvGraphicFramePr/>
          <p:nvPr/>
        </p:nvGraphicFramePr>
        <p:xfrm>
          <a:off x="311700" y="3501700"/>
          <a:ext cx="3000000" cy="3000000"/>
        </p:xfrm>
        <a:graphic>
          <a:graphicData uri="http://schemas.openxmlformats.org/drawingml/2006/table">
            <a:tbl>
              <a:tblPr>
                <a:noFill/>
                <a:tableStyleId>{445F9ECA-D865-44C1-8206-0FBA6472E7A8}</a:tableStyleId>
              </a:tblPr>
              <a:tblGrid>
                <a:gridCol w="2130150"/>
                <a:gridCol w="2130150"/>
                <a:gridCol w="2130150"/>
                <a:gridCol w="2130150"/>
              </a:tblGrid>
              <a:tr h="1438200">
                <a:tc>
                  <a:txBody>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Counterfactuals</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i="1" lang="en">
                          <a:solidFill>
                            <a:schemeClr val="lt1"/>
                          </a:solidFill>
                          <a:latin typeface="Proxima Nova"/>
                          <a:ea typeface="Proxima Nova"/>
                          <a:cs typeface="Proxima Nova"/>
                          <a:sym typeface="Proxima Nova"/>
                        </a:rPr>
                        <a:t>P(yₓ|x</a:t>
                      </a:r>
                      <a:r>
                        <a:rPr lang="en">
                          <a:solidFill>
                            <a:schemeClr val="lt1"/>
                          </a:solidFill>
                          <a:latin typeface="Proxima Nova"/>
                          <a:ea typeface="Proxima Nova"/>
                          <a:cs typeface="Proxima Nova"/>
                          <a:sym typeface="Proxima Nova"/>
                        </a:rPr>
                        <a:t>′</a:t>
                      </a:r>
                      <a:r>
                        <a:rPr i="1" lang="en">
                          <a:solidFill>
                            <a:schemeClr val="lt1"/>
                          </a:solidFill>
                          <a:latin typeface="Proxima Nova"/>
                          <a:ea typeface="Proxima Nova"/>
                          <a:cs typeface="Proxima Nova"/>
                          <a:sym typeface="Proxima Nova"/>
                        </a:rPr>
                        <a:t>,y</a:t>
                      </a:r>
                      <a:r>
                        <a:rPr lang="en">
                          <a:solidFill>
                            <a:schemeClr val="lt1"/>
                          </a:solidFill>
                          <a:latin typeface="Proxima Nova"/>
                          <a:ea typeface="Proxima Nova"/>
                          <a:cs typeface="Proxima Nova"/>
                          <a:sym typeface="Proxima Nova"/>
                        </a:rPr>
                        <a:t>′</a:t>
                      </a:r>
                      <a:r>
                        <a:rPr i="1" lang="en">
                          <a:solidFill>
                            <a:schemeClr val="lt1"/>
                          </a:solidFill>
                          <a:latin typeface="Proxima Nova"/>
                          <a:ea typeface="Proxima Nova"/>
                          <a:cs typeface="Proxima Nova"/>
                          <a:sym typeface="Proxima Nova"/>
                        </a:rPr>
                        <a:t>)</a:t>
                      </a:r>
                      <a:endParaRPr>
                        <a:solidFill>
                          <a:schemeClr val="lt1"/>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Imagining, Retrospecting</a:t>
                      </a:r>
                      <a:endParaRPr>
                        <a:solidFill>
                          <a:schemeClr val="lt1"/>
                        </a:solidFill>
                        <a:latin typeface="Proxima Nova"/>
                        <a:ea typeface="Proxima Nova"/>
                        <a:cs typeface="Proxima Nova"/>
                        <a:sym typeface="Proxima Nova"/>
                      </a:endParaRPr>
                    </a:p>
                  </a:txBody>
                  <a:tcPr marT="91425" marB="91425" marR="91425" marL="91425"/>
                </a:tc>
                <a:tc>
                  <a:txBody>
                    <a:bodyPr/>
                    <a:lstStyle/>
                    <a:p>
                      <a:pPr indent="0" lvl="0" marL="0" rtl="0" algn="l">
                        <a:lnSpc>
                          <a:spcPct val="115000"/>
                        </a:lnSpc>
                        <a:spcBef>
                          <a:spcPts val="1200"/>
                        </a:spcBef>
                        <a:spcAft>
                          <a:spcPts val="0"/>
                        </a:spcAft>
                        <a:buNone/>
                      </a:pPr>
                      <a:r>
                        <a:rPr lang="en">
                          <a:solidFill>
                            <a:schemeClr val="lt1"/>
                          </a:solidFill>
                          <a:latin typeface="Proxima Nova"/>
                          <a:ea typeface="Proxima Nova"/>
                          <a:cs typeface="Proxima Nova"/>
                          <a:sym typeface="Proxima Nova"/>
                        </a:rPr>
                        <a:t>Why? Was it </a:t>
                      </a:r>
                      <a:r>
                        <a:rPr i="1" lang="en">
                          <a:solidFill>
                            <a:schemeClr val="lt1"/>
                          </a:solidFill>
                          <a:latin typeface="Proxima Nova"/>
                          <a:ea typeface="Proxima Nova"/>
                          <a:cs typeface="Proxima Nova"/>
                          <a:sym typeface="Proxima Nova"/>
                        </a:rPr>
                        <a:t>X </a:t>
                      </a:r>
                      <a:r>
                        <a:rPr lang="en">
                          <a:solidFill>
                            <a:schemeClr val="lt1"/>
                          </a:solidFill>
                          <a:latin typeface="Proxima Nova"/>
                          <a:ea typeface="Proxima Nova"/>
                          <a:cs typeface="Proxima Nova"/>
                          <a:sym typeface="Proxima Nova"/>
                        </a:rPr>
                        <a:t>that caused </a:t>
                      </a:r>
                      <a:r>
                        <a:rPr i="1" lang="en">
                          <a:solidFill>
                            <a:schemeClr val="lt1"/>
                          </a:solidFill>
                          <a:latin typeface="Proxima Nova"/>
                          <a:ea typeface="Proxima Nova"/>
                          <a:cs typeface="Proxima Nova"/>
                          <a:sym typeface="Proxima Nova"/>
                        </a:rPr>
                        <a:t>Y</a:t>
                      </a:r>
                      <a:r>
                        <a:rPr lang="en">
                          <a:solidFill>
                            <a:schemeClr val="lt1"/>
                          </a:solidFill>
                          <a:latin typeface="Proxima Nova"/>
                          <a:ea typeface="Proxima Nova"/>
                          <a:cs typeface="Proxima Nova"/>
                          <a:sym typeface="Proxima Nova"/>
                        </a:rPr>
                        <a:t>? What if I had acted differently?</a:t>
                      </a:r>
                      <a:endParaRPr>
                        <a:solidFill>
                          <a:schemeClr val="lt1"/>
                        </a:solidFill>
                        <a:latin typeface="Proxima Nova"/>
                        <a:ea typeface="Proxima Nova"/>
                        <a:cs typeface="Proxima Nova"/>
                        <a:sym typeface="Proxima Nova"/>
                      </a:endParaRPr>
                    </a:p>
                    <a:p>
                      <a:pPr indent="0" lvl="0" marL="0" rtl="0" algn="l">
                        <a:spcBef>
                          <a:spcPts val="1200"/>
                        </a:spcBef>
                        <a:spcAft>
                          <a:spcPts val="0"/>
                        </a:spcAft>
                        <a:buNone/>
                      </a:pPr>
                      <a:r>
                        <a:t/>
                      </a:r>
                      <a:endParaRPr>
                        <a:solidFill>
                          <a:schemeClr val="lt1"/>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200">
                          <a:solidFill>
                            <a:schemeClr val="lt1"/>
                          </a:solidFill>
                          <a:latin typeface="Proxima Nova"/>
                          <a:ea typeface="Proxima Nova"/>
                          <a:cs typeface="Proxima Nova"/>
                          <a:sym typeface="Proxima Nova"/>
                        </a:rPr>
                        <a:t>Was it the aspirin that stopped my headache? Would Kennedy be alive had Oswald not shot him? What if I had not been smoking the past two years?</a:t>
                      </a:r>
                      <a:endParaRPr sz="12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chemeClr val="lt1"/>
                        </a:solidFill>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91" name="Shape 191"/>
        <p:cNvGrpSpPr/>
        <p:nvPr/>
      </p:nvGrpSpPr>
      <p:grpSpPr>
        <a:xfrm>
          <a:off x="0" y="0"/>
          <a:ext cx="0" cy="0"/>
          <a:chOff x="0" y="0"/>
          <a:chExt cx="0" cy="0"/>
        </a:xfrm>
      </p:grpSpPr>
      <p:sp>
        <p:nvSpPr>
          <p:cNvPr id="192" name="Google Shape;192;p27"/>
          <p:cNvSpPr txBox="1"/>
          <p:nvPr>
            <p:ph type="title"/>
          </p:nvPr>
        </p:nvSpPr>
        <p:spPr>
          <a:xfrm>
            <a:off x="2355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t>SCM: Structural Causal Model</a:t>
            </a:r>
            <a:endParaRPr sz="3800"/>
          </a:p>
        </p:txBody>
      </p:sp>
      <p:pic>
        <p:nvPicPr>
          <p:cNvPr id="193" name="Google Shape;193;p27"/>
          <p:cNvPicPr preferRelativeResize="0"/>
          <p:nvPr/>
        </p:nvPicPr>
        <p:blipFill>
          <a:blip r:embed="rId3">
            <a:alphaModFix/>
          </a:blip>
          <a:stretch>
            <a:fillRect/>
          </a:stretch>
        </p:blipFill>
        <p:spPr>
          <a:xfrm>
            <a:off x="791425" y="1382375"/>
            <a:ext cx="5219700" cy="3343275"/>
          </a:xfrm>
          <a:prstGeom prst="rect">
            <a:avLst/>
          </a:prstGeom>
          <a:noFill/>
          <a:ln>
            <a:noFill/>
          </a:ln>
        </p:spPr>
      </p:pic>
      <p:sp>
        <p:nvSpPr>
          <p:cNvPr id="194" name="Google Shape;194;p27"/>
          <p:cNvSpPr/>
          <p:nvPr/>
        </p:nvSpPr>
        <p:spPr>
          <a:xfrm>
            <a:off x="7026575" y="2636700"/>
            <a:ext cx="1096800" cy="834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5" name="Google Shape;195;p27"/>
          <p:cNvCxnSpPr/>
          <p:nvPr/>
        </p:nvCxnSpPr>
        <p:spPr>
          <a:xfrm>
            <a:off x="7211725" y="2822550"/>
            <a:ext cx="774600" cy="0"/>
          </a:xfrm>
          <a:prstGeom prst="straightConnector1">
            <a:avLst/>
          </a:prstGeom>
          <a:noFill/>
          <a:ln cap="flat" cmpd="sng" w="28575">
            <a:solidFill>
              <a:srgbClr val="000000"/>
            </a:solidFill>
            <a:prstDash val="solid"/>
            <a:round/>
            <a:headEnd len="med" w="med" type="none"/>
            <a:tailEnd len="med" w="med" type="triangle"/>
          </a:ln>
        </p:spPr>
      </p:cxnSp>
      <p:sp>
        <p:nvSpPr>
          <p:cNvPr id="196" name="Google Shape;196;p27"/>
          <p:cNvSpPr txBox="1"/>
          <p:nvPr/>
        </p:nvSpPr>
        <p:spPr>
          <a:xfrm>
            <a:off x="7050625" y="2947200"/>
            <a:ext cx="1096800" cy="3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Proxima Nova"/>
                <a:ea typeface="Proxima Nova"/>
                <a:cs typeface="Proxima Nova"/>
                <a:sym typeface="Proxima Nova"/>
              </a:rPr>
              <a:t>Causality</a:t>
            </a:r>
            <a:endParaRPr b="1" sz="1600">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Seven Tools of the SCM framework</a:t>
            </a:r>
            <a:endParaRPr>
              <a:solidFill>
                <a:schemeClr val="dk2"/>
              </a:solidFill>
            </a:endParaRPr>
          </a:p>
        </p:txBody>
      </p:sp>
      <p:sp>
        <p:nvSpPr>
          <p:cNvPr id="202" name="Google Shape;202;p28"/>
          <p:cNvSpPr txBox="1"/>
          <p:nvPr>
            <p:ph idx="1" type="body"/>
          </p:nvPr>
        </p:nvSpPr>
        <p:spPr>
          <a:xfrm>
            <a:off x="311700" y="1685875"/>
            <a:ext cx="3999900" cy="259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Encoding causal assumptions: Transparency and testability</a:t>
            </a:r>
            <a:endParaRPr sz="1500"/>
          </a:p>
          <a:p>
            <a:pPr indent="-323850" lvl="0" marL="457200" rtl="0" algn="l">
              <a:spcBef>
                <a:spcPts val="0"/>
              </a:spcBef>
              <a:spcAft>
                <a:spcPts val="0"/>
              </a:spcAft>
              <a:buSzPts val="1500"/>
              <a:buChar char="●"/>
            </a:pPr>
            <a:r>
              <a:rPr lang="en" sz="1500"/>
              <a:t>Do-calculus and the control of confounding</a:t>
            </a:r>
            <a:endParaRPr sz="1500"/>
          </a:p>
          <a:p>
            <a:pPr indent="-323850" lvl="0" marL="457200" rtl="0" algn="l">
              <a:spcBef>
                <a:spcPts val="0"/>
              </a:spcBef>
              <a:spcAft>
                <a:spcPts val="0"/>
              </a:spcAft>
              <a:buSzPts val="1500"/>
              <a:buChar char="●"/>
            </a:pPr>
            <a:r>
              <a:rPr lang="en" sz="1500"/>
              <a:t>The </a:t>
            </a:r>
            <a:r>
              <a:rPr lang="en" sz="1500"/>
              <a:t>algorithmization</a:t>
            </a:r>
            <a:r>
              <a:rPr lang="en" sz="1500"/>
              <a:t> of counterfactuals</a:t>
            </a:r>
            <a:endParaRPr sz="1500"/>
          </a:p>
          <a:p>
            <a:pPr indent="-323850" lvl="0" marL="457200" rtl="0" algn="l">
              <a:spcBef>
                <a:spcPts val="0"/>
              </a:spcBef>
              <a:spcAft>
                <a:spcPts val="0"/>
              </a:spcAft>
              <a:buSzPts val="1500"/>
              <a:buChar char="●"/>
            </a:pPr>
            <a:r>
              <a:rPr lang="en" sz="1500"/>
              <a:t>Mediation analysis and the assessment of direct and indirect effects</a:t>
            </a:r>
            <a:endParaRPr sz="1500"/>
          </a:p>
          <a:p>
            <a:pPr indent="-323850" lvl="0" marL="457200" rtl="0" algn="l">
              <a:spcBef>
                <a:spcPts val="0"/>
              </a:spcBef>
              <a:spcAft>
                <a:spcPts val="0"/>
              </a:spcAft>
              <a:buSzPts val="1500"/>
              <a:buChar char="●"/>
            </a:pPr>
            <a:r>
              <a:rPr lang="en"/>
              <a:t>Adaptability, external validity, and sample selection bias</a:t>
            </a:r>
            <a:endParaRPr sz="1500"/>
          </a:p>
        </p:txBody>
      </p:sp>
      <p:sp>
        <p:nvSpPr>
          <p:cNvPr id="203" name="Google Shape;203;p28"/>
          <p:cNvSpPr txBox="1"/>
          <p:nvPr>
            <p:ph idx="2" type="body"/>
          </p:nvPr>
        </p:nvSpPr>
        <p:spPr>
          <a:xfrm>
            <a:off x="4832400" y="1685875"/>
            <a:ext cx="3999900" cy="2487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b="1" lang="en" sz="2400"/>
              <a:t>Causal discovery</a:t>
            </a:r>
            <a:endParaRPr b="1" sz="2400"/>
          </a:p>
          <a:p>
            <a:pPr indent="0" lvl="0" marL="0" rtl="0" algn="l">
              <a:spcBef>
                <a:spcPts val="1600"/>
              </a:spcBef>
              <a:spcAft>
                <a:spcPts val="0"/>
              </a:spcAft>
              <a:buNone/>
            </a:pPr>
            <a:r>
              <a:t/>
            </a:r>
            <a:endParaRPr b="1" sz="2400"/>
          </a:p>
          <a:p>
            <a:pPr indent="-381000" lvl="0" marL="457200" rtl="0" algn="l">
              <a:spcBef>
                <a:spcPts val="1600"/>
              </a:spcBef>
              <a:spcAft>
                <a:spcPts val="0"/>
              </a:spcAft>
              <a:buSzPts val="2400"/>
              <a:buChar char="●"/>
            </a:pPr>
            <a:r>
              <a:rPr b="1" lang="en" sz="2400"/>
              <a:t>Recovering from missing data</a:t>
            </a:r>
            <a:endParaRPr b="1"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207" name="Shape 207"/>
        <p:cNvGrpSpPr/>
        <p:nvPr/>
      </p:nvGrpSpPr>
      <p:grpSpPr>
        <a:xfrm>
          <a:off x="0" y="0"/>
          <a:ext cx="0" cy="0"/>
          <a:chOff x="0" y="0"/>
          <a:chExt cx="0" cy="0"/>
        </a:xfrm>
      </p:grpSpPr>
      <p:sp>
        <p:nvSpPr>
          <p:cNvPr id="208" name="Google Shape;208;p29"/>
          <p:cNvSpPr txBox="1"/>
          <p:nvPr>
            <p:ph type="title"/>
          </p:nvPr>
        </p:nvSpPr>
        <p:spPr>
          <a:xfrm>
            <a:off x="2036250" y="1752000"/>
            <a:ext cx="5071500" cy="163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800"/>
              <a:t>Discussion</a:t>
            </a:r>
            <a:endParaRPr sz="6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212" name="Shape 212"/>
        <p:cNvGrpSpPr/>
        <p:nvPr/>
      </p:nvGrpSpPr>
      <p:grpSpPr>
        <a:xfrm>
          <a:off x="0" y="0"/>
          <a:ext cx="0" cy="0"/>
          <a:chOff x="0" y="0"/>
          <a:chExt cx="0" cy="0"/>
        </a:xfrm>
      </p:grpSpPr>
      <p:sp>
        <p:nvSpPr>
          <p:cNvPr id="213" name="Google Shape;213;p30"/>
          <p:cNvSpPr txBox="1"/>
          <p:nvPr>
            <p:ph type="title"/>
          </p:nvPr>
        </p:nvSpPr>
        <p:spPr>
          <a:xfrm>
            <a:off x="311700" y="668475"/>
            <a:ext cx="74448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a:t>
            </a:r>
            <a:endParaRPr/>
          </a:p>
          <a:p>
            <a:pPr indent="0" lvl="0" marL="0" rtl="0" algn="l">
              <a:spcBef>
                <a:spcPts val="0"/>
              </a:spcBef>
              <a:spcAft>
                <a:spcPts val="0"/>
              </a:spcAft>
              <a:buNone/>
            </a:pPr>
            <a:r>
              <a:rPr lang="en"/>
              <a:t>Frame Problem</a:t>
            </a:r>
            <a:endParaRPr/>
          </a:p>
        </p:txBody>
      </p:sp>
      <p:sp>
        <p:nvSpPr>
          <p:cNvPr id="214" name="Google Shape;214;p30"/>
          <p:cNvSpPr txBox="1"/>
          <p:nvPr/>
        </p:nvSpPr>
        <p:spPr>
          <a:xfrm>
            <a:off x="1008750" y="3114375"/>
            <a:ext cx="6050700" cy="10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Alfa Slab One"/>
                <a:ea typeface="Alfa Slab One"/>
                <a:cs typeface="Alfa Slab One"/>
                <a:sym typeface="Alfa Slab One"/>
              </a:rPr>
              <a:t>and r</a:t>
            </a:r>
            <a:r>
              <a:rPr lang="en" sz="3000">
                <a:solidFill>
                  <a:schemeClr val="lt1"/>
                </a:solidFill>
                <a:latin typeface="Alfa Slab One"/>
                <a:ea typeface="Alfa Slab One"/>
                <a:cs typeface="Alfa Slab One"/>
                <a:sym typeface="Alfa Slab One"/>
              </a:rPr>
              <a:t>ecovering relationships from missing data</a:t>
            </a:r>
            <a:endParaRPr sz="3000">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18" name="Shape 218"/>
        <p:cNvGrpSpPr/>
        <p:nvPr/>
      </p:nvGrpSpPr>
      <p:grpSpPr>
        <a:xfrm>
          <a:off x="0" y="0"/>
          <a:ext cx="0" cy="0"/>
          <a:chOff x="0" y="0"/>
          <a:chExt cx="0" cy="0"/>
        </a:xfrm>
      </p:grpSpPr>
      <p:sp>
        <p:nvSpPr>
          <p:cNvPr id="219" name="Google Shape;219;p31"/>
          <p:cNvSpPr txBox="1"/>
          <p:nvPr/>
        </p:nvSpPr>
        <p:spPr>
          <a:xfrm>
            <a:off x="461250" y="370850"/>
            <a:ext cx="6876600" cy="8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3600">
                <a:solidFill>
                  <a:schemeClr val="dk1"/>
                </a:solidFill>
                <a:latin typeface="Raleway"/>
                <a:ea typeface="Raleway"/>
                <a:cs typeface="Raleway"/>
                <a:sym typeface="Raleway"/>
              </a:rPr>
              <a:t>Discussion</a:t>
            </a:r>
            <a:endParaRPr b="1" sz="2400">
              <a:solidFill>
                <a:schemeClr val="dk2"/>
              </a:solidFill>
              <a:latin typeface="Raleway"/>
              <a:ea typeface="Raleway"/>
              <a:cs typeface="Raleway"/>
              <a:sym typeface="Raleway"/>
            </a:endParaRPr>
          </a:p>
        </p:txBody>
      </p:sp>
      <p:sp>
        <p:nvSpPr>
          <p:cNvPr id="220" name="Google Shape;220;p31"/>
          <p:cNvSpPr txBox="1"/>
          <p:nvPr/>
        </p:nvSpPr>
        <p:spPr>
          <a:xfrm>
            <a:off x="461250" y="1469950"/>
            <a:ext cx="1984800" cy="5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800">
                <a:latin typeface="Lato"/>
                <a:ea typeface="Lato"/>
                <a:cs typeface="Lato"/>
                <a:sym typeface="Lato"/>
              </a:rPr>
              <a:t>Innate Machinery</a:t>
            </a:r>
            <a:endParaRPr>
              <a:latin typeface="Lato"/>
              <a:ea typeface="Lato"/>
              <a:cs typeface="Lato"/>
              <a:sym typeface="Lato"/>
            </a:endParaRPr>
          </a:p>
        </p:txBody>
      </p:sp>
      <p:sp>
        <p:nvSpPr>
          <p:cNvPr id="221" name="Google Shape;221;p31"/>
          <p:cNvSpPr txBox="1"/>
          <p:nvPr/>
        </p:nvSpPr>
        <p:spPr>
          <a:xfrm>
            <a:off x="3340475" y="1499800"/>
            <a:ext cx="5311200" cy="4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Machines just do “what they are programmed for”</a:t>
            </a:r>
            <a:endParaRPr sz="1800">
              <a:latin typeface="Lato"/>
              <a:ea typeface="Lato"/>
              <a:cs typeface="Lato"/>
              <a:sym typeface="Lato"/>
            </a:endParaRPr>
          </a:p>
        </p:txBody>
      </p:sp>
      <p:cxnSp>
        <p:nvCxnSpPr>
          <p:cNvPr id="222" name="Google Shape;222;p31"/>
          <p:cNvCxnSpPr>
            <a:stCxn id="220" idx="3"/>
            <a:endCxn id="221" idx="1"/>
          </p:cNvCxnSpPr>
          <p:nvPr/>
        </p:nvCxnSpPr>
        <p:spPr>
          <a:xfrm>
            <a:off x="2446050" y="1721500"/>
            <a:ext cx="894300" cy="0"/>
          </a:xfrm>
          <a:prstGeom prst="straightConnector1">
            <a:avLst/>
          </a:prstGeom>
          <a:noFill/>
          <a:ln cap="flat" cmpd="sng" w="9525">
            <a:solidFill>
              <a:schemeClr val="dk2"/>
            </a:solidFill>
            <a:prstDash val="solid"/>
            <a:round/>
            <a:headEnd len="med" w="med" type="none"/>
            <a:tailEnd len="med" w="med" type="triangle"/>
          </a:ln>
        </p:spPr>
      </p:cxnSp>
      <p:pic>
        <p:nvPicPr>
          <p:cNvPr id="223" name="Google Shape;223;p31"/>
          <p:cNvPicPr preferRelativeResize="0"/>
          <p:nvPr/>
        </p:nvPicPr>
        <p:blipFill>
          <a:blip r:embed="rId3">
            <a:alphaModFix/>
          </a:blip>
          <a:stretch>
            <a:fillRect/>
          </a:stretch>
        </p:blipFill>
        <p:spPr>
          <a:xfrm>
            <a:off x="2528217" y="2239041"/>
            <a:ext cx="4087550" cy="229748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27" name="Shape 227"/>
        <p:cNvGrpSpPr/>
        <p:nvPr/>
      </p:nvGrpSpPr>
      <p:grpSpPr>
        <a:xfrm>
          <a:off x="0" y="0"/>
          <a:ext cx="0" cy="0"/>
          <a:chOff x="0" y="0"/>
          <a:chExt cx="0" cy="0"/>
        </a:xfrm>
      </p:grpSpPr>
      <p:sp>
        <p:nvSpPr>
          <p:cNvPr id="228" name="Google Shape;228;p32"/>
          <p:cNvSpPr txBox="1"/>
          <p:nvPr/>
        </p:nvSpPr>
        <p:spPr>
          <a:xfrm>
            <a:off x="461250" y="370850"/>
            <a:ext cx="6876600" cy="8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3600">
                <a:solidFill>
                  <a:schemeClr val="dk1"/>
                </a:solidFill>
                <a:latin typeface="Raleway"/>
                <a:ea typeface="Raleway"/>
                <a:cs typeface="Raleway"/>
                <a:sym typeface="Raleway"/>
              </a:rPr>
              <a:t>Discussion</a:t>
            </a:r>
            <a:endParaRPr b="1" sz="2400">
              <a:solidFill>
                <a:schemeClr val="dk2"/>
              </a:solidFill>
              <a:latin typeface="Raleway"/>
              <a:ea typeface="Raleway"/>
              <a:cs typeface="Raleway"/>
              <a:sym typeface="Raleway"/>
            </a:endParaRPr>
          </a:p>
        </p:txBody>
      </p:sp>
      <p:sp>
        <p:nvSpPr>
          <p:cNvPr id="229" name="Google Shape;229;p32"/>
          <p:cNvSpPr txBox="1"/>
          <p:nvPr/>
        </p:nvSpPr>
        <p:spPr>
          <a:xfrm>
            <a:off x="461250" y="1469950"/>
            <a:ext cx="1984800" cy="5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800">
                <a:latin typeface="Lato"/>
                <a:ea typeface="Lato"/>
                <a:cs typeface="Lato"/>
                <a:sym typeface="Lato"/>
              </a:rPr>
              <a:t>Innate Machinery</a:t>
            </a:r>
            <a:endParaRPr>
              <a:latin typeface="Lato"/>
              <a:ea typeface="Lato"/>
              <a:cs typeface="Lato"/>
              <a:sym typeface="Lato"/>
            </a:endParaRPr>
          </a:p>
        </p:txBody>
      </p:sp>
      <p:sp>
        <p:nvSpPr>
          <p:cNvPr id="230" name="Google Shape;230;p32"/>
          <p:cNvSpPr txBox="1"/>
          <p:nvPr/>
        </p:nvSpPr>
        <p:spPr>
          <a:xfrm>
            <a:off x="3340475" y="1499800"/>
            <a:ext cx="5311200" cy="4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Machines just do “what they are programmed for”</a:t>
            </a:r>
            <a:endParaRPr sz="1800">
              <a:latin typeface="Lato"/>
              <a:ea typeface="Lato"/>
              <a:cs typeface="Lato"/>
              <a:sym typeface="Lato"/>
            </a:endParaRPr>
          </a:p>
        </p:txBody>
      </p:sp>
      <p:cxnSp>
        <p:nvCxnSpPr>
          <p:cNvPr id="231" name="Google Shape;231;p32"/>
          <p:cNvCxnSpPr>
            <a:stCxn id="229" idx="3"/>
            <a:endCxn id="230" idx="1"/>
          </p:cNvCxnSpPr>
          <p:nvPr/>
        </p:nvCxnSpPr>
        <p:spPr>
          <a:xfrm>
            <a:off x="2446050" y="1721500"/>
            <a:ext cx="894300" cy="0"/>
          </a:xfrm>
          <a:prstGeom prst="straightConnector1">
            <a:avLst/>
          </a:prstGeom>
          <a:noFill/>
          <a:ln cap="flat" cmpd="sng" w="9525">
            <a:solidFill>
              <a:schemeClr val="dk2"/>
            </a:solidFill>
            <a:prstDash val="solid"/>
            <a:round/>
            <a:headEnd len="med" w="med" type="none"/>
            <a:tailEnd len="med" w="med" type="triangle"/>
          </a:ln>
        </p:spPr>
      </p:cxnSp>
      <p:pic>
        <p:nvPicPr>
          <p:cNvPr id="232" name="Google Shape;232;p32"/>
          <p:cNvPicPr preferRelativeResize="0"/>
          <p:nvPr/>
        </p:nvPicPr>
        <p:blipFill>
          <a:blip r:embed="rId3">
            <a:alphaModFix/>
          </a:blip>
          <a:stretch>
            <a:fillRect/>
          </a:stretch>
        </p:blipFill>
        <p:spPr>
          <a:xfrm>
            <a:off x="1336709" y="2448697"/>
            <a:ext cx="2456949" cy="1380975"/>
          </a:xfrm>
          <a:prstGeom prst="rect">
            <a:avLst/>
          </a:prstGeom>
          <a:noFill/>
          <a:ln>
            <a:noFill/>
          </a:ln>
        </p:spPr>
      </p:pic>
      <p:pic>
        <p:nvPicPr>
          <p:cNvPr id="233" name="Google Shape;233;p32"/>
          <p:cNvPicPr preferRelativeResize="0"/>
          <p:nvPr/>
        </p:nvPicPr>
        <p:blipFill>
          <a:blip r:embed="rId4">
            <a:alphaModFix/>
          </a:blip>
          <a:stretch>
            <a:fillRect/>
          </a:stretch>
        </p:blipFill>
        <p:spPr>
          <a:xfrm>
            <a:off x="5350337" y="2448163"/>
            <a:ext cx="2456950" cy="1382038"/>
          </a:xfrm>
          <a:prstGeom prst="rect">
            <a:avLst/>
          </a:prstGeom>
          <a:noFill/>
          <a:ln>
            <a:noFill/>
          </a:ln>
        </p:spPr>
      </p:pic>
      <p:sp>
        <p:nvSpPr>
          <p:cNvPr id="234" name="Google Shape;234;p32"/>
          <p:cNvSpPr txBox="1"/>
          <p:nvPr/>
        </p:nvSpPr>
        <p:spPr>
          <a:xfrm>
            <a:off x="1908338" y="3956800"/>
            <a:ext cx="1313700" cy="3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Lato"/>
                <a:ea typeface="Lato"/>
                <a:cs typeface="Lato"/>
                <a:sym typeface="Lato"/>
              </a:rPr>
              <a:t>Machine code</a:t>
            </a:r>
            <a:endParaRPr i="1">
              <a:latin typeface="Lato"/>
              <a:ea typeface="Lato"/>
              <a:cs typeface="Lato"/>
              <a:sym typeface="Lato"/>
            </a:endParaRPr>
          </a:p>
        </p:txBody>
      </p:sp>
      <p:sp>
        <p:nvSpPr>
          <p:cNvPr id="235" name="Google Shape;235;p32"/>
          <p:cNvSpPr txBox="1"/>
          <p:nvPr/>
        </p:nvSpPr>
        <p:spPr>
          <a:xfrm>
            <a:off x="5968913" y="3956800"/>
            <a:ext cx="1219800" cy="3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Lato"/>
                <a:ea typeface="Lato"/>
                <a:cs typeface="Lato"/>
                <a:sym typeface="Lato"/>
              </a:rPr>
              <a:t>Human </a:t>
            </a:r>
            <a:r>
              <a:rPr i="1" lang="en">
                <a:latin typeface="Lato"/>
                <a:ea typeface="Lato"/>
                <a:cs typeface="Lato"/>
                <a:sym typeface="Lato"/>
              </a:rPr>
              <a:t>code</a:t>
            </a:r>
            <a:endParaRPr i="1">
              <a:latin typeface="Lato"/>
              <a:ea typeface="Lato"/>
              <a:cs typeface="Lato"/>
              <a:sym typeface="Lato"/>
            </a:endParaRPr>
          </a:p>
        </p:txBody>
      </p:sp>
      <p:cxnSp>
        <p:nvCxnSpPr>
          <p:cNvPr id="236" name="Google Shape;236;p32"/>
          <p:cNvCxnSpPr/>
          <p:nvPr/>
        </p:nvCxnSpPr>
        <p:spPr>
          <a:xfrm>
            <a:off x="3466275" y="1439625"/>
            <a:ext cx="4836000" cy="559200"/>
          </a:xfrm>
          <a:prstGeom prst="straightConnector1">
            <a:avLst/>
          </a:prstGeom>
          <a:noFill/>
          <a:ln cap="flat" cmpd="sng" w="38100">
            <a:solidFill>
              <a:srgbClr val="FF0000"/>
            </a:solidFill>
            <a:prstDash val="solid"/>
            <a:round/>
            <a:headEnd len="med" w="med" type="none"/>
            <a:tailEnd len="med" w="med" type="none"/>
          </a:ln>
        </p:spPr>
      </p:cxnSp>
      <p:cxnSp>
        <p:nvCxnSpPr>
          <p:cNvPr id="237" name="Google Shape;237;p32"/>
          <p:cNvCxnSpPr/>
          <p:nvPr/>
        </p:nvCxnSpPr>
        <p:spPr>
          <a:xfrm flipH="1">
            <a:off x="3466275" y="1439625"/>
            <a:ext cx="4836000" cy="559200"/>
          </a:xfrm>
          <a:prstGeom prst="straightConnector1">
            <a:avLst/>
          </a:prstGeom>
          <a:noFill/>
          <a:ln cap="flat" cmpd="sng" w="38100">
            <a:solidFill>
              <a:srgbClr val="FF0000"/>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70" name="Google Shape;70;p15"/>
          <p:cNvSpPr txBox="1"/>
          <p:nvPr>
            <p:ph idx="2" type="body"/>
          </p:nvPr>
        </p:nvSpPr>
        <p:spPr>
          <a:xfrm>
            <a:off x="4474425" y="1381075"/>
            <a:ext cx="4446600" cy="138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Causal </a:t>
            </a:r>
            <a:r>
              <a:rPr b="1" lang="en" sz="2400"/>
              <a:t>Inference</a:t>
            </a:r>
            <a:endParaRPr b="1" sz="2400"/>
          </a:p>
          <a:p>
            <a:pPr indent="0" lvl="0" marL="0" rtl="0" algn="l">
              <a:spcBef>
                <a:spcPts val="1600"/>
              </a:spcBef>
              <a:spcAft>
                <a:spcPts val="1600"/>
              </a:spcAft>
              <a:buNone/>
            </a:pPr>
            <a:r>
              <a:rPr lang="en" sz="1600">
                <a:solidFill>
                  <a:srgbClr val="000000"/>
                </a:solidFill>
              </a:rPr>
              <a:t>“The Seven Tools of Causal Inference, with Reflections on Machine Learning”, J. Pearl</a:t>
            </a:r>
            <a:endParaRPr sz="1600"/>
          </a:p>
        </p:txBody>
      </p:sp>
      <p:sp>
        <p:nvSpPr>
          <p:cNvPr id="71" name="Google Shape;71;p15"/>
          <p:cNvSpPr txBox="1"/>
          <p:nvPr>
            <p:ph idx="2" type="body"/>
          </p:nvPr>
        </p:nvSpPr>
        <p:spPr>
          <a:xfrm>
            <a:off x="354450" y="1381075"/>
            <a:ext cx="3999900" cy="138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rPr>
              <a:t>Innateness</a:t>
            </a:r>
            <a:endParaRPr b="1" sz="2400">
              <a:solidFill>
                <a:schemeClr val="dk1"/>
              </a:solidFill>
            </a:endParaRPr>
          </a:p>
          <a:p>
            <a:pPr indent="0" lvl="0" marL="0" rtl="0" algn="l">
              <a:spcBef>
                <a:spcPts val="1600"/>
              </a:spcBef>
              <a:spcAft>
                <a:spcPts val="1600"/>
              </a:spcAft>
              <a:buNone/>
            </a:pPr>
            <a:r>
              <a:rPr lang="en" sz="1600">
                <a:solidFill>
                  <a:srgbClr val="000000"/>
                </a:solidFill>
              </a:rPr>
              <a:t>“Innateness, AlphaZero and              Artificial Intelligence”, G. Marcus</a:t>
            </a:r>
            <a:endParaRPr sz="1600"/>
          </a:p>
        </p:txBody>
      </p:sp>
      <p:sp>
        <p:nvSpPr>
          <p:cNvPr id="72" name="Google Shape;72;p15"/>
          <p:cNvSpPr txBox="1"/>
          <p:nvPr/>
        </p:nvSpPr>
        <p:spPr>
          <a:xfrm>
            <a:off x="403375" y="2764675"/>
            <a:ext cx="3876900" cy="17271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2"/>
              </a:buClr>
              <a:buSzPts val="1600"/>
              <a:buFont typeface="Proxima Nova"/>
              <a:buChar char="●"/>
            </a:pPr>
            <a:r>
              <a:rPr lang="en" sz="1600">
                <a:solidFill>
                  <a:schemeClr val="dk2"/>
                </a:solidFill>
                <a:latin typeface="Proxima Nova"/>
                <a:ea typeface="Proxima Nova"/>
                <a:cs typeface="Proxima Nova"/>
                <a:sym typeface="Proxima Nova"/>
              </a:rPr>
              <a:t>What is innateness?</a:t>
            </a:r>
            <a:endParaRPr sz="1600">
              <a:solidFill>
                <a:schemeClr val="dk2"/>
              </a:solidFill>
              <a:latin typeface="Proxima Nova"/>
              <a:ea typeface="Proxima Nova"/>
              <a:cs typeface="Proxima Nova"/>
              <a:sym typeface="Proxima Nova"/>
            </a:endParaRPr>
          </a:p>
          <a:p>
            <a:pPr indent="-330200" lvl="0" marL="457200" rtl="0" algn="l">
              <a:lnSpc>
                <a:spcPct val="115000"/>
              </a:lnSpc>
              <a:spcBef>
                <a:spcPts val="0"/>
              </a:spcBef>
              <a:spcAft>
                <a:spcPts val="0"/>
              </a:spcAft>
              <a:buClr>
                <a:schemeClr val="dk2"/>
              </a:buClr>
              <a:buSzPts val="1600"/>
              <a:buFont typeface="Proxima Nova"/>
              <a:buChar char="●"/>
            </a:pPr>
            <a:r>
              <a:rPr lang="en" sz="1600">
                <a:solidFill>
                  <a:schemeClr val="dk2"/>
                </a:solidFill>
                <a:latin typeface="Proxima Nova"/>
                <a:ea typeface="Proxima Nova"/>
                <a:cs typeface="Proxima Nova"/>
                <a:sym typeface="Proxima Nova"/>
              </a:rPr>
              <a:t>Nativism vs Empiricism</a:t>
            </a:r>
            <a:endParaRPr sz="1600">
              <a:solidFill>
                <a:schemeClr val="dk2"/>
              </a:solidFill>
              <a:latin typeface="Proxima Nova"/>
              <a:ea typeface="Proxima Nova"/>
              <a:cs typeface="Proxima Nova"/>
              <a:sym typeface="Proxima Nova"/>
            </a:endParaRPr>
          </a:p>
          <a:p>
            <a:pPr indent="-330200" lvl="0" marL="457200" rtl="0" algn="l">
              <a:lnSpc>
                <a:spcPct val="115000"/>
              </a:lnSpc>
              <a:spcBef>
                <a:spcPts val="0"/>
              </a:spcBef>
              <a:spcAft>
                <a:spcPts val="0"/>
              </a:spcAft>
              <a:buClr>
                <a:schemeClr val="dk2"/>
              </a:buClr>
              <a:buSzPts val="1600"/>
              <a:buFont typeface="Proxima Nova"/>
              <a:buChar char="●"/>
            </a:pPr>
            <a:r>
              <a:rPr lang="en" sz="1600">
                <a:solidFill>
                  <a:schemeClr val="dk2"/>
                </a:solidFill>
                <a:latin typeface="Proxima Nova"/>
                <a:ea typeface="Proxima Nova"/>
                <a:cs typeface="Proxima Nova"/>
                <a:sym typeface="Proxima Nova"/>
              </a:rPr>
              <a:t>Innateness in machines</a:t>
            </a:r>
            <a:endParaRPr sz="1600">
              <a:solidFill>
                <a:schemeClr val="dk2"/>
              </a:solidFill>
              <a:latin typeface="Proxima Nova"/>
              <a:ea typeface="Proxima Nova"/>
              <a:cs typeface="Proxima Nova"/>
              <a:sym typeface="Proxima Nova"/>
            </a:endParaRPr>
          </a:p>
          <a:p>
            <a:pPr indent="-330200" lvl="0" marL="457200" rtl="0" algn="l">
              <a:lnSpc>
                <a:spcPct val="115000"/>
              </a:lnSpc>
              <a:spcBef>
                <a:spcPts val="0"/>
              </a:spcBef>
              <a:spcAft>
                <a:spcPts val="0"/>
              </a:spcAft>
              <a:buClr>
                <a:schemeClr val="dk2"/>
              </a:buClr>
              <a:buSzPts val="1600"/>
              <a:buFont typeface="Proxima Nova"/>
              <a:buChar char="●"/>
            </a:pPr>
            <a:r>
              <a:rPr lang="en" sz="1600">
                <a:solidFill>
                  <a:schemeClr val="dk2"/>
                </a:solidFill>
                <a:latin typeface="Proxima Nova"/>
                <a:ea typeface="Proxima Nova"/>
                <a:cs typeface="Proxima Nova"/>
                <a:sym typeface="Proxima Nova"/>
              </a:rPr>
              <a:t>Innateness in Alpha Zero</a:t>
            </a:r>
            <a:endParaRPr sz="1600">
              <a:solidFill>
                <a:schemeClr val="dk2"/>
              </a:solidFill>
              <a:latin typeface="Proxima Nova"/>
              <a:ea typeface="Proxima Nova"/>
              <a:cs typeface="Proxima Nova"/>
              <a:sym typeface="Proxima Nova"/>
            </a:endParaRPr>
          </a:p>
          <a:p>
            <a:pPr indent="-330200" lvl="0" marL="457200" rtl="0" algn="l">
              <a:lnSpc>
                <a:spcPct val="115000"/>
              </a:lnSpc>
              <a:spcBef>
                <a:spcPts val="0"/>
              </a:spcBef>
              <a:spcAft>
                <a:spcPts val="0"/>
              </a:spcAft>
              <a:buClr>
                <a:schemeClr val="dk2"/>
              </a:buClr>
              <a:buSzPts val="1600"/>
              <a:buFont typeface="Proxima Nova"/>
              <a:buChar char="●"/>
            </a:pPr>
            <a:r>
              <a:rPr lang="en" sz="1600">
                <a:solidFill>
                  <a:schemeClr val="dk2"/>
                </a:solidFill>
                <a:latin typeface="Proxima Nova"/>
                <a:ea typeface="Proxima Nova"/>
                <a:cs typeface="Proxima Nova"/>
                <a:sym typeface="Proxima Nova"/>
              </a:rPr>
              <a:t>What should be innate? → Causality</a:t>
            </a:r>
            <a:endParaRPr sz="1600">
              <a:solidFill>
                <a:schemeClr val="dk2"/>
              </a:solidFill>
              <a:latin typeface="Proxima Nova"/>
              <a:ea typeface="Proxima Nova"/>
              <a:cs typeface="Proxima Nova"/>
              <a:sym typeface="Proxima Nova"/>
            </a:endParaRPr>
          </a:p>
          <a:p>
            <a:pPr indent="0" lvl="0" marL="0" rtl="0" algn="l">
              <a:spcBef>
                <a:spcPts val="1600"/>
              </a:spcBef>
              <a:spcAft>
                <a:spcPts val="0"/>
              </a:spcAft>
              <a:buNone/>
            </a:pPr>
            <a:r>
              <a:t/>
            </a:r>
            <a:endParaRPr>
              <a:latin typeface="Proxima Nova"/>
              <a:ea typeface="Proxima Nova"/>
              <a:cs typeface="Proxima Nova"/>
              <a:sym typeface="Proxima Nova"/>
            </a:endParaRPr>
          </a:p>
        </p:txBody>
      </p:sp>
      <p:sp>
        <p:nvSpPr>
          <p:cNvPr id="73" name="Google Shape;73;p15"/>
          <p:cNvSpPr txBox="1"/>
          <p:nvPr/>
        </p:nvSpPr>
        <p:spPr>
          <a:xfrm>
            <a:off x="4474425" y="2764675"/>
            <a:ext cx="3999900" cy="17271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2"/>
              </a:buClr>
              <a:buSzPts val="1600"/>
              <a:buFont typeface="Proxima Nova"/>
              <a:buChar char="●"/>
            </a:pPr>
            <a:r>
              <a:rPr lang="en" sz="1600">
                <a:solidFill>
                  <a:schemeClr val="dk2"/>
                </a:solidFill>
                <a:latin typeface="Proxima Nova"/>
                <a:ea typeface="Proxima Nova"/>
                <a:cs typeface="Proxima Nova"/>
                <a:sym typeface="Proxima Nova"/>
              </a:rPr>
              <a:t>What is causal inference?</a:t>
            </a:r>
            <a:endParaRPr sz="1600">
              <a:solidFill>
                <a:schemeClr val="dk2"/>
              </a:solidFill>
              <a:latin typeface="Proxima Nova"/>
              <a:ea typeface="Proxima Nova"/>
              <a:cs typeface="Proxima Nova"/>
              <a:sym typeface="Proxima Nova"/>
            </a:endParaRPr>
          </a:p>
          <a:p>
            <a:pPr indent="-330200" lvl="0" marL="457200" rtl="0" algn="l">
              <a:lnSpc>
                <a:spcPct val="115000"/>
              </a:lnSpc>
              <a:spcBef>
                <a:spcPts val="0"/>
              </a:spcBef>
              <a:spcAft>
                <a:spcPts val="0"/>
              </a:spcAft>
              <a:buClr>
                <a:schemeClr val="dk2"/>
              </a:buClr>
              <a:buSzPts val="1600"/>
              <a:buFont typeface="Proxima Nova"/>
              <a:buChar char="●"/>
            </a:pPr>
            <a:r>
              <a:rPr lang="en" sz="1600">
                <a:solidFill>
                  <a:schemeClr val="dk2"/>
                </a:solidFill>
                <a:latin typeface="Proxima Nova"/>
                <a:ea typeface="Proxima Nova"/>
                <a:cs typeface="Proxima Nova"/>
                <a:sym typeface="Proxima Nova"/>
              </a:rPr>
              <a:t>Three layers of inference</a:t>
            </a:r>
            <a:endParaRPr sz="1600">
              <a:solidFill>
                <a:schemeClr val="dk2"/>
              </a:solidFill>
              <a:latin typeface="Proxima Nova"/>
              <a:ea typeface="Proxima Nova"/>
              <a:cs typeface="Proxima Nova"/>
              <a:sym typeface="Proxima Nova"/>
            </a:endParaRPr>
          </a:p>
          <a:p>
            <a:pPr indent="-330200" lvl="0" marL="457200" rtl="0" algn="l">
              <a:lnSpc>
                <a:spcPct val="115000"/>
              </a:lnSpc>
              <a:spcBef>
                <a:spcPts val="0"/>
              </a:spcBef>
              <a:spcAft>
                <a:spcPts val="0"/>
              </a:spcAft>
              <a:buClr>
                <a:schemeClr val="dk2"/>
              </a:buClr>
              <a:buSzPts val="1600"/>
              <a:buFont typeface="Proxima Nova"/>
              <a:buChar char="●"/>
            </a:pPr>
            <a:r>
              <a:rPr lang="en" sz="1600">
                <a:solidFill>
                  <a:schemeClr val="dk2"/>
                </a:solidFill>
                <a:latin typeface="Proxima Nova"/>
                <a:ea typeface="Proxima Nova"/>
                <a:cs typeface="Proxima Nova"/>
                <a:sym typeface="Proxima Nova"/>
              </a:rPr>
              <a:t>Tools for analysing causality</a:t>
            </a:r>
            <a:endParaRPr sz="1600">
              <a:solidFill>
                <a:schemeClr val="dk2"/>
              </a:solidFill>
              <a:latin typeface="Proxima Nova"/>
              <a:ea typeface="Proxima Nova"/>
              <a:cs typeface="Proxima Nova"/>
              <a:sym typeface="Proxima Nova"/>
            </a:endParaRPr>
          </a:p>
          <a:p>
            <a:pPr indent="-330200" lvl="0" marL="457200" rtl="0" algn="l">
              <a:lnSpc>
                <a:spcPct val="115000"/>
              </a:lnSpc>
              <a:spcBef>
                <a:spcPts val="0"/>
              </a:spcBef>
              <a:spcAft>
                <a:spcPts val="0"/>
              </a:spcAft>
              <a:buClr>
                <a:schemeClr val="dk2"/>
              </a:buClr>
              <a:buSzPts val="1600"/>
              <a:buFont typeface="Proxima Nova"/>
              <a:buChar char="●"/>
            </a:pPr>
            <a:r>
              <a:rPr lang="en" sz="1600">
                <a:solidFill>
                  <a:schemeClr val="dk2"/>
                </a:solidFill>
                <a:latin typeface="Proxima Nova"/>
                <a:ea typeface="Proxima Nova"/>
                <a:cs typeface="Proxima Nova"/>
                <a:sym typeface="Proxima Nova"/>
              </a:rPr>
              <a:t>Frame problem</a:t>
            </a:r>
            <a:endParaRPr sz="1600">
              <a:solidFill>
                <a:schemeClr val="dk2"/>
              </a:solidFill>
              <a:latin typeface="Proxima Nova"/>
              <a:ea typeface="Proxima Nova"/>
              <a:cs typeface="Proxima Nova"/>
              <a:sym typeface="Proxima Nova"/>
            </a:endParaRPr>
          </a:p>
          <a:p>
            <a:pPr indent="-330200" lvl="0" marL="457200" rtl="0" algn="l">
              <a:lnSpc>
                <a:spcPct val="115000"/>
              </a:lnSpc>
              <a:spcBef>
                <a:spcPts val="0"/>
              </a:spcBef>
              <a:spcAft>
                <a:spcPts val="0"/>
              </a:spcAft>
              <a:buClr>
                <a:schemeClr val="dk2"/>
              </a:buClr>
              <a:buSzPts val="1600"/>
              <a:buFont typeface="Proxima Nova"/>
              <a:buChar char="●"/>
            </a:pPr>
            <a:r>
              <a:rPr lang="en" sz="1600">
                <a:solidFill>
                  <a:schemeClr val="dk2"/>
                </a:solidFill>
                <a:latin typeface="Proxima Nova"/>
                <a:ea typeface="Proxima Nova"/>
                <a:cs typeface="Proxima Nova"/>
                <a:sym typeface="Proxima Nova"/>
              </a:rPr>
              <a:t>A possible solution for finding intelligence?</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41" name="Shape 241"/>
        <p:cNvGrpSpPr/>
        <p:nvPr/>
      </p:nvGrpSpPr>
      <p:grpSpPr>
        <a:xfrm>
          <a:off x="0" y="0"/>
          <a:ext cx="0" cy="0"/>
          <a:chOff x="0" y="0"/>
          <a:chExt cx="0" cy="0"/>
        </a:xfrm>
      </p:grpSpPr>
      <p:sp>
        <p:nvSpPr>
          <p:cNvPr id="242" name="Google Shape;242;p33"/>
          <p:cNvSpPr txBox="1"/>
          <p:nvPr/>
        </p:nvSpPr>
        <p:spPr>
          <a:xfrm>
            <a:off x="461250" y="370850"/>
            <a:ext cx="6876600" cy="8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3600">
                <a:solidFill>
                  <a:schemeClr val="dk1"/>
                </a:solidFill>
                <a:latin typeface="Raleway"/>
                <a:ea typeface="Raleway"/>
                <a:cs typeface="Raleway"/>
                <a:sym typeface="Raleway"/>
              </a:rPr>
              <a:t>Discussion</a:t>
            </a:r>
            <a:endParaRPr b="1" sz="2400">
              <a:solidFill>
                <a:schemeClr val="dk2"/>
              </a:solidFill>
              <a:latin typeface="Raleway"/>
              <a:ea typeface="Raleway"/>
              <a:cs typeface="Raleway"/>
              <a:sym typeface="Raleway"/>
            </a:endParaRPr>
          </a:p>
        </p:txBody>
      </p:sp>
      <p:pic>
        <p:nvPicPr>
          <p:cNvPr id="243" name="Google Shape;243;p33"/>
          <p:cNvPicPr preferRelativeResize="0"/>
          <p:nvPr/>
        </p:nvPicPr>
        <p:blipFill>
          <a:blip r:embed="rId3">
            <a:alphaModFix/>
          </a:blip>
          <a:stretch>
            <a:fillRect/>
          </a:stretch>
        </p:blipFill>
        <p:spPr>
          <a:xfrm>
            <a:off x="574709" y="1381897"/>
            <a:ext cx="2456949" cy="1380975"/>
          </a:xfrm>
          <a:prstGeom prst="rect">
            <a:avLst/>
          </a:prstGeom>
          <a:noFill/>
          <a:ln>
            <a:noFill/>
          </a:ln>
        </p:spPr>
      </p:pic>
      <p:pic>
        <p:nvPicPr>
          <p:cNvPr id="244" name="Google Shape;244;p33"/>
          <p:cNvPicPr preferRelativeResize="0"/>
          <p:nvPr/>
        </p:nvPicPr>
        <p:blipFill>
          <a:blip r:embed="rId4">
            <a:alphaModFix/>
          </a:blip>
          <a:stretch>
            <a:fillRect/>
          </a:stretch>
        </p:blipFill>
        <p:spPr>
          <a:xfrm>
            <a:off x="574712" y="3156438"/>
            <a:ext cx="2456950" cy="1382038"/>
          </a:xfrm>
          <a:prstGeom prst="rect">
            <a:avLst/>
          </a:prstGeom>
          <a:noFill/>
          <a:ln>
            <a:noFill/>
          </a:ln>
        </p:spPr>
      </p:pic>
      <p:pic>
        <p:nvPicPr>
          <p:cNvPr id="245" name="Google Shape;245;p33"/>
          <p:cNvPicPr preferRelativeResize="0"/>
          <p:nvPr/>
        </p:nvPicPr>
        <p:blipFill rotWithShape="1">
          <a:blip r:embed="rId5">
            <a:alphaModFix/>
          </a:blip>
          <a:srcRect b="23746" l="67217" r="12036" t="17329"/>
          <a:stretch/>
        </p:blipFill>
        <p:spPr>
          <a:xfrm>
            <a:off x="3232700" y="1229500"/>
            <a:ext cx="829775" cy="3506275"/>
          </a:xfrm>
          <a:prstGeom prst="rect">
            <a:avLst/>
          </a:prstGeom>
          <a:noFill/>
          <a:ln>
            <a:noFill/>
          </a:ln>
        </p:spPr>
      </p:pic>
      <p:sp>
        <p:nvSpPr>
          <p:cNvPr id="246" name="Google Shape;246;p33"/>
          <p:cNvSpPr txBox="1"/>
          <p:nvPr/>
        </p:nvSpPr>
        <p:spPr>
          <a:xfrm>
            <a:off x="4829675" y="1834800"/>
            <a:ext cx="3242700" cy="58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Lato"/>
                <a:ea typeface="Lato"/>
                <a:cs typeface="Lato"/>
                <a:sym typeface="Lato"/>
              </a:rPr>
              <a:t>Innateness + Learning</a:t>
            </a:r>
            <a:endParaRPr sz="2400">
              <a:latin typeface="Lato"/>
              <a:ea typeface="Lato"/>
              <a:cs typeface="Lato"/>
              <a:sym typeface="Lato"/>
            </a:endParaRPr>
          </a:p>
        </p:txBody>
      </p:sp>
      <p:sp>
        <p:nvSpPr>
          <p:cNvPr id="247" name="Google Shape;247;p33"/>
          <p:cNvSpPr txBox="1"/>
          <p:nvPr/>
        </p:nvSpPr>
        <p:spPr>
          <a:xfrm>
            <a:off x="5490725" y="3555863"/>
            <a:ext cx="1923300" cy="58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Lato"/>
                <a:ea typeface="Lato"/>
                <a:cs typeface="Lato"/>
                <a:sym typeface="Lato"/>
              </a:rPr>
              <a:t>Intelligence</a:t>
            </a:r>
            <a:endParaRPr b="1" sz="2400">
              <a:solidFill>
                <a:schemeClr val="dk1"/>
              </a:solidFill>
              <a:latin typeface="Lato"/>
              <a:ea typeface="Lato"/>
              <a:cs typeface="Lato"/>
              <a:sym typeface="Lato"/>
            </a:endParaRPr>
          </a:p>
        </p:txBody>
      </p:sp>
      <p:cxnSp>
        <p:nvCxnSpPr>
          <p:cNvPr id="248" name="Google Shape;248;p33"/>
          <p:cNvCxnSpPr>
            <a:stCxn id="246" idx="2"/>
            <a:endCxn id="247" idx="0"/>
          </p:cNvCxnSpPr>
          <p:nvPr/>
        </p:nvCxnSpPr>
        <p:spPr>
          <a:xfrm>
            <a:off x="6451025" y="2418000"/>
            <a:ext cx="1500" cy="1137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pic>
        <p:nvPicPr>
          <p:cNvPr id="253" name="Google Shape;253;p34"/>
          <p:cNvPicPr preferRelativeResize="0"/>
          <p:nvPr/>
        </p:nvPicPr>
        <p:blipFill>
          <a:blip r:embed="rId3">
            <a:alphaModFix/>
          </a:blip>
          <a:stretch>
            <a:fillRect/>
          </a:stretch>
        </p:blipFill>
        <p:spPr>
          <a:xfrm>
            <a:off x="0" y="-476250"/>
            <a:ext cx="9144000" cy="6096000"/>
          </a:xfrm>
          <a:prstGeom prst="rect">
            <a:avLst/>
          </a:prstGeom>
          <a:noFill/>
          <a:ln>
            <a:noFill/>
          </a:ln>
        </p:spPr>
      </p:pic>
      <p:sp>
        <p:nvSpPr>
          <p:cNvPr id="254" name="Google Shape;254;p34"/>
          <p:cNvSpPr txBox="1"/>
          <p:nvPr/>
        </p:nvSpPr>
        <p:spPr>
          <a:xfrm>
            <a:off x="806400" y="857650"/>
            <a:ext cx="1458600" cy="11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400">
                <a:latin typeface="Proxima Nova"/>
                <a:ea typeface="Proxima Nova"/>
                <a:cs typeface="Proxima Nova"/>
                <a:sym typeface="Proxima Nova"/>
              </a:rPr>
              <a:t>   What    to learn?</a:t>
            </a:r>
            <a:endParaRPr i="1" sz="2400">
              <a:latin typeface="Proxima Nova"/>
              <a:ea typeface="Proxima Nova"/>
              <a:cs typeface="Proxima Nova"/>
              <a:sym typeface="Proxima Nova"/>
            </a:endParaRPr>
          </a:p>
        </p:txBody>
      </p:sp>
      <p:sp>
        <p:nvSpPr>
          <p:cNvPr id="255" name="Google Shape;255;p34"/>
          <p:cNvSpPr txBox="1"/>
          <p:nvPr/>
        </p:nvSpPr>
        <p:spPr>
          <a:xfrm>
            <a:off x="6826200" y="857650"/>
            <a:ext cx="1663800" cy="11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400">
                <a:latin typeface="Proxima Nova"/>
                <a:ea typeface="Proxima Nova"/>
                <a:cs typeface="Proxima Nova"/>
                <a:sym typeface="Proxima Nova"/>
              </a:rPr>
              <a:t>    </a:t>
            </a:r>
            <a:r>
              <a:rPr i="1" lang="en" sz="2400">
                <a:latin typeface="Proxima Nova"/>
                <a:ea typeface="Proxima Nova"/>
                <a:cs typeface="Proxima Nova"/>
                <a:sym typeface="Proxima Nova"/>
              </a:rPr>
              <a:t>What pre-wired?</a:t>
            </a:r>
            <a:endParaRPr i="1" sz="2400">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1"/>
                </a:solidFill>
              </a:rPr>
              <a:t>What is innateness?</a:t>
            </a:r>
            <a:endParaRPr>
              <a:solidFill>
                <a:schemeClr val="dk1"/>
              </a:solidFill>
            </a:endParaRPr>
          </a:p>
        </p:txBody>
      </p:sp>
      <p:sp>
        <p:nvSpPr>
          <p:cNvPr id="79" name="Google Shape;79;p16"/>
          <p:cNvSpPr txBox="1"/>
          <p:nvPr>
            <p:ph idx="1" type="subTitle"/>
          </p:nvPr>
        </p:nvSpPr>
        <p:spPr>
          <a:xfrm>
            <a:off x="265500" y="2981125"/>
            <a:ext cx="4045200" cy="179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idea of something being acquired independently of learning.</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i="1"/>
          </a:p>
        </p:txBody>
      </p:sp>
      <p:sp>
        <p:nvSpPr>
          <p:cNvPr id="80" name="Google Shape;80;p16"/>
          <p:cNvSpPr txBox="1"/>
          <p:nvPr>
            <p:ph idx="2" type="body"/>
          </p:nvPr>
        </p:nvSpPr>
        <p:spPr>
          <a:xfrm>
            <a:off x="4939500" y="4277125"/>
            <a:ext cx="3837000" cy="159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1600"/>
              </a:spcAft>
              <a:buNone/>
            </a:pPr>
            <a:r>
              <a:rPr lang="en"/>
              <a:t>Gary Marcus</a:t>
            </a:r>
            <a:endParaRPr/>
          </a:p>
        </p:txBody>
      </p:sp>
      <p:pic>
        <p:nvPicPr>
          <p:cNvPr id="81" name="Google Shape;81;p16"/>
          <p:cNvPicPr preferRelativeResize="0"/>
          <p:nvPr/>
        </p:nvPicPr>
        <p:blipFill>
          <a:blip r:embed="rId3">
            <a:alphaModFix/>
          </a:blip>
          <a:stretch>
            <a:fillRect/>
          </a:stretch>
        </p:blipFill>
        <p:spPr>
          <a:xfrm>
            <a:off x="5532112" y="1110065"/>
            <a:ext cx="2651777" cy="2923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85" name="Shape 85"/>
        <p:cNvGrpSpPr/>
        <p:nvPr/>
      </p:nvGrpSpPr>
      <p:grpSpPr>
        <a:xfrm>
          <a:off x="0" y="0"/>
          <a:ext cx="0" cy="0"/>
          <a:chOff x="0" y="0"/>
          <a:chExt cx="0" cy="0"/>
        </a:xfrm>
      </p:grpSpPr>
      <p:sp>
        <p:nvSpPr>
          <p:cNvPr id="86" name="Google Shape;86;p17"/>
          <p:cNvSpPr txBox="1"/>
          <p:nvPr/>
        </p:nvSpPr>
        <p:spPr>
          <a:xfrm>
            <a:off x="461250" y="370850"/>
            <a:ext cx="2229600" cy="8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3600">
                <a:solidFill>
                  <a:schemeClr val="dk1"/>
                </a:solidFill>
                <a:latin typeface="Raleway"/>
                <a:ea typeface="Raleway"/>
                <a:cs typeface="Raleway"/>
                <a:sym typeface="Raleway"/>
              </a:rPr>
              <a:t>Nativism</a:t>
            </a:r>
            <a:endParaRPr b="1" sz="2400">
              <a:solidFill>
                <a:schemeClr val="dk2"/>
              </a:solidFill>
              <a:latin typeface="Raleway"/>
              <a:ea typeface="Raleway"/>
              <a:cs typeface="Raleway"/>
              <a:sym typeface="Raleway"/>
            </a:endParaRPr>
          </a:p>
        </p:txBody>
      </p:sp>
      <p:sp>
        <p:nvSpPr>
          <p:cNvPr id="87" name="Google Shape;87;p17"/>
          <p:cNvSpPr txBox="1"/>
          <p:nvPr/>
        </p:nvSpPr>
        <p:spPr>
          <a:xfrm>
            <a:off x="461250" y="2222913"/>
            <a:ext cx="909300" cy="3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Plato</a:t>
            </a: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88" name="Google Shape;88;p17"/>
          <p:cNvSpPr txBox="1"/>
          <p:nvPr/>
        </p:nvSpPr>
        <p:spPr>
          <a:xfrm>
            <a:off x="461250" y="1316825"/>
            <a:ext cx="5375700" cy="5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22222"/>
                </a:solidFill>
                <a:highlight>
                  <a:srgbClr val="FFFFFF"/>
                </a:highlight>
              </a:rPr>
              <a:t>Most basic skills are hard-wired in the brain at birth</a:t>
            </a:r>
            <a:endParaRPr sz="1800">
              <a:latin typeface="Lato"/>
              <a:ea typeface="Lato"/>
              <a:cs typeface="Lato"/>
              <a:sym typeface="Lato"/>
            </a:endParaRPr>
          </a:p>
        </p:txBody>
      </p:sp>
      <p:pic>
        <p:nvPicPr>
          <p:cNvPr id="89" name="Google Shape;89;p17"/>
          <p:cNvPicPr preferRelativeResize="0"/>
          <p:nvPr/>
        </p:nvPicPr>
        <p:blipFill rotWithShape="1">
          <a:blip r:embed="rId3">
            <a:alphaModFix/>
          </a:blip>
          <a:srcRect b="0" l="42551" r="0" t="0"/>
          <a:stretch/>
        </p:blipFill>
        <p:spPr>
          <a:xfrm>
            <a:off x="2343450" y="2297509"/>
            <a:ext cx="1932900" cy="2540978"/>
          </a:xfrm>
          <a:prstGeom prst="rect">
            <a:avLst/>
          </a:prstGeom>
          <a:noFill/>
          <a:ln>
            <a:noFill/>
          </a:ln>
        </p:spPr>
      </p:pic>
      <p:sp>
        <p:nvSpPr>
          <p:cNvPr id="90" name="Google Shape;90;p17"/>
          <p:cNvSpPr txBox="1"/>
          <p:nvPr/>
        </p:nvSpPr>
        <p:spPr>
          <a:xfrm>
            <a:off x="4877600" y="2716538"/>
            <a:ext cx="1722600" cy="14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latin typeface="Lato"/>
                <a:ea typeface="Lato"/>
                <a:cs typeface="Lato"/>
                <a:sym typeface="Lato"/>
              </a:rPr>
              <a:t>Language Acquisition Device</a:t>
            </a:r>
            <a:endParaRPr sz="1800">
              <a:latin typeface="Lato"/>
              <a:ea typeface="Lato"/>
              <a:cs typeface="Lato"/>
              <a:sym typeface="Lato"/>
            </a:endParaRPr>
          </a:p>
          <a:p>
            <a:pPr indent="0" lvl="0" marL="0" rtl="0" algn="l">
              <a:spcBef>
                <a:spcPts val="0"/>
              </a:spcBef>
              <a:spcAft>
                <a:spcPts val="0"/>
              </a:spcAft>
              <a:buNone/>
            </a:pPr>
            <a:r>
              <a:t/>
            </a:r>
            <a:endParaRPr sz="800">
              <a:latin typeface="Lato"/>
              <a:ea typeface="Lato"/>
              <a:cs typeface="Lato"/>
              <a:sym typeface="Lato"/>
            </a:endParaRPr>
          </a:p>
          <a:p>
            <a:pPr indent="457200" lvl="0" marL="457200" rtl="0" algn="l">
              <a:spcBef>
                <a:spcPts val="0"/>
              </a:spcBef>
              <a:spcAft>
                <a:spcPts val="0"/>
              </a:spcAft>
              <a:buNone/>
            </a:pPr>
            <a:r>
              <a:rPr lang="en">
                <a:latin typeface="Lato"/>
                <a:ea typeface="Lato"/>
                <a:cs typeface="Lato"/>
                <a:sym typeface="Lato"/>
              </a:rPr>
              <a:t>(1965)</a:t>
            </a:r>
            <a:endParaRPr>
              <a:latin typeface="Lato"/>
              <a:ea typeface="Lato"/>
              <a:cs typeface="Lato"/>
              <a:sym typeface="Lato"/>
            </a:endParaRPr>
          </a:p>
        </p:txBody>
      </p:sp>
      <p:sp>
        <p:nvSpPr>
          <p:cNvPr id="91" name="Google Shape;91;p17"/>
          <p:cNvSpPr txBox="1"/>
          <p:nvPr/>
        </p:nvSpPr>
        <p:spPr>
          <a:xfrm>
            <a:off x="461250" y="2696600"/>
            <a:ext cx="1552800" cy="11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latin typeface="Lato"/>
                <a:ea typeface="Lato"/>
                <a:cs typeface="Lato"/>
                <a:sym typeface="Lato"/>
              </a:rPr>
              <a:t>Meno</a:t>
            </a:r>
            <a:endParaRPr sz="1800">
              <a:latin typeface="Lato"/>
              <a:ea typeface="Lato"/>
              <a:cs typeface="Lato"/>
              <a:sym typeface="Lato"/>
            </a:endParaRPr>
          </a:p>
          <a:p>
            <a:pPr indent="0" lvl="0" marL="0" rtl="0" algn="l">
              <a:spcBef>
                <a:spcPts val="0"/>
              </a:spcBef>
              <a:spcAft>
                <a:spcPts val="0"/>
              </a:spcAft>
              <a:buNone/>
            </a:pPr>
            <a:r>
              <a:t/>
            </a:r>
            <a:endParaRPr sz="800">
              <a:latin typeface="Lato"/>
              <a:ea typeface="Lato"/>
              <a:cs typeface="Lato"/>
              <a:sym typeface="Lato"/>
            </a:endParaRPr>
          </a:p>
          <a:p>
            <a:pPr indent="457200" lvl="0" marL="0" rtl="0" algn="l">
              <a:spcBef>
                <a:spcPts val="0"/>
              </a:spcBef>
              <a:spcAft>
                <a:spcPts val="0"/>
              </a:spcAft>
              <a:buNone/>
            </a:pPr>
            <a:r>
              <a:rPr lang="en">
                <a:latin typeface="Lato"/>
                <a:ea typeface="Lato"/>
                <a:cs typeface="Lato"/>
                <a:sym typeface="Lato"/>
              </a:rPr>
              <a:t>(~</a:t>
            </a:r>
            <a:r>
              <a:rPr lang="en">
                <a:solidFill>
                  <a:srgbClr val="222222"/>
                </a:solidFill>
                <a:highlight>
                  <a:srgbClr val="FFFFFF"/>
                </a:highlight>
              </a:rPr>
              <a:t>385 B.C.)</a:t>
            </a:r>
            <a:endParaRPr>
              <a:latin typeface="Lato"/>
              <a:ea typeface="Lato"/>
              <a:cs typeface="Lato"/>
              <a:sym typeface="Lato"/>
            </a:endParaRPr>
          </a:p>
        </p:txBody>
      </p:sp>
      <p:sp>
        <p:nvSpPr>
          <p:cNvPr id="92" name="Google Shape;92;p17"/>
          <p:cNvSpPr txBox="1"/>
          <p:nvPr/>
        </p:nvSpPr>
        <p:spPr>
          <a:xfrm>
            <a:off x="4877600" y="2221300"/>
            <a:ext cx="1475400" cy="3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Chomsky</a:t>
            </a: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93" name="Google Shape;93;p17"/>
          <p:cNvPicPr preferRelativeResize="0"/>
          <p:nvPr/>
        </p:nvPicPr>
        <p:blipFill>
          <a:blip r:embed="rId4">
            <a:alphaModFix/>
          </a:blip>
          <a:stretch>
            <a:fillRect/>
          </a:stretch>
        </p:blipFill>
        <p:spPr>
          <a:xfrm>
            <a:off x="6740696" y="2297500"/>
            <a:ext cx="1905456" cy="25409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97" name="Shape 97"/>
        <p:cNvGrpSpPr/>
        <p:nvPr/>
      </p:nvGrpSpPr>
      <p:grpSpPr>
        <a:xfrm>
          <a:off x="0" y="0"/>
          <a:ext cx="0" cy="0"/>
          <a:chOff x="0" y="0"/>
          <a:chExt cx="0" cy="0"/>
        </a:xfrm>
      </p:grpSpPr>
      <p:sp>
        <p:nvSpPr>
          <p:cNvPr id="98" name="Google Shape;98;p18"/>
          <p:cNvSpPr txBox="1"/>
          <p:nvPr/>
        </p:nvSpPr>
        <p:spPr>
          <a:xfrm>
            <a:off x="461250" y="370850"/>
            <a:ext cx="2666700" cy="8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3600">
                <a:solidFill>
                  <a:schemeClr val="dk1"/>
                </a:solidFill>
                <a:latin typeface="Raleway"/>
                <a:ea typeface="Raleway"/>
                <a:cs typeface="Raleway"/>
                <a:sym typeface="Raleway"/>
              </a:rPr>
              <a:t>Empiricism</a:t>
            </a:r>
            <a:endParaRPr b="1" sz="2400">
              <a:solidFill>
                <a:schemeClr val="dk2"/>
              </a:solidFill>
              <a:latin typeface="Raleway"/>
              <a:ea typeface="Raleway"/>
              <a:cs typeface="Raleway"/>
              <a:sym typeface="Raleway"/>
            </a:endParaRPr>
          </a:p>
        </p:txBody>
      </p:sp>
      <p:sp>
        <p:nvSpPr>
          <p:cNvPr id="99" name="Google Shape;99;p18"/>
          <p:cNvSpPr txBox="1"/>
          <p:nvPr/>
        </p:nvSpPr>
        <p:spPr>
          <a:xfrm>
            <a:off x="3415400" y="2223025"/>
            <a:ext cx="832800" cy="3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Locke</a:t>
            </a: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00" name="Google Shape;100;p18"/>
          <p:cNvSpPr txBox="1"/>
          <p:nvPr/>
        </p:nvSpPr>
        <p:spPr>
          <a:xfrm>
            <a:off x="461250" y="1349538"/>
            <a:ext cx="5402400" cy="5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22222"/>
                </a:solidFill>
                <a:highlight>
                  <a:srgbClr val="FFFFFF"/>
                </a:highlight>
              </a:rPr>
              <a:t>All knowledge is based on experience </a:t>
            </a:r>
            <a:endParaRPr sz="1800">
              <a:latin typeface="Lato"/>
              <a:ea typeface="Lato"/>
              <a:cs typeface="Lato"/>
              <a:sym typeface="Lato"/>
            </a:endParaRPr>
          </a:p>
        </p:txBody>
      </p:sp>
      <p:pic>
        <p:nvPicPr>
          <p:cNvPr id="101" name="Google Shape;101;p18"/>
          <p:cNvPicPr preferRelativeResize="0"/>
          <p:nvPr/>
        </p:nvPicPr>
        <p:blipFill rotWithShape="1">
          <a:blip r:embed="rId3">
            <a:alphaModFix/>
          </a:blip>
          <a:srcRect b="0" l="2235" r="2226" t="0"/>
          <a:stretch/>
        </p:blipFill>
        <p:spPr>
          <a:xfrm>
            <a:off x="1096650" y="2223025"/>
            <a:ext cx="1989550" cy="2615450"/>
          </a:xfrm>
          <a:prstGeom prst="rect">
            <a:avLst/>
          </a:prstGeom>
          <a:noFill/>
          <a:ln>
            <a:noFill/>
          </a:ln>
        </p:spPr>
      </p:pic>
      <p:sp>
        <p:nvSpPr>
          <p:cNvPr id="102" name="Google Shape;102;p18"/>
          <p:cNvSpPr txBox="1"/>
          <p:nvPr/>
        </p:nvSpPr>
        <p:spPr>
          <a:xfrm>
            <a:off x="3415400" y="2697775"/>
            <a:ext cx="1552800" cy="11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latin typeface="Lato"/>
                <a:ea typeface="Lato"/>
                <a:cs typeface="Lato"/>
                <a:sym typeface="Lato"/>
              </a:rPr>
              <a:t>Tabula rasa</a:t>
            </a:r>
            <a:endParaRPr sz="1800">
              <a:latin typeface="Lato"/>
              <a:ea typeface="Lato"/>
              <a:cs typeface="Lato"/>
              <a:sym typeface="Lato"/>
            </a:endParaRPr>
          </a:p>
          <a:p>
            <a:pPr indent="0" lvl="0" marL="0" rtl="0" algn="l">
              <a:spcBef>
                <a:spcPts val="0"/>
              </a:spcBef>
              <a:spcAft>
                <a:spcPts val="0"/>
              </a:spcAft>
              <a:buNone/>
            </a:pPr>
            <a:r>
              <a:t/>
            </a:r>
            <a:endParaRPr sz="800">
              <a:latin typeface="Lato"/>
              <a:ea typeface="Lato"/>
              <a:cs typeface="Lato"/>
              <a:sym typeface="Lato"/>
            </a:endParaRPr>
          </a:p>
          <a:p>
            <a:pPr indent="0" lvl="0" marL="457200" rtl="0" algn="l">
              <a:spcBef>
                <a:spcPts val="0"/>
              </a:spcBef>
              <a:spcAft>
                <a:spcPts val="0"/>
              </a:spcAft>
              <a:buNone/>
            </a:pPr>
            <a:r>
              <a:rPr lang="en">
                <a:latin typeface="Lato"/>
                <a:ea typeface="Lato"/>
                <a:cs typeface="Lato"/>
                <a:sym typeface="Lato"/>
              </a:rPr>
              <a:t>           (1694)</a:t>
            </a:r>
            <a:endParaRPr>
              <a:latin typeface="Lato"/>
              <a:ea typeface="Lato"/>
              <a:cs typeface="Lato"/>
              <a:sym typeface="Lato"/>
            </a:endParaRPr>
          </a:p>
        </p:txBody>
      </p:sp>
      <p:pic>
        <p:nvPicPr>
          <p:cNvPr id="103" name="Google Shape;103;p18"/>
          <p:cNvPicPr preferRelativeResize="0"/>
          <p:nvPr/>
        </p:nvPicPr>
        <p:blipFill>
          <a:blip r:embed="rId4">
            <a:alphaModFix/>
          </a:blip>
          <a:stretch>
            <a:fillRect/>
          </a:stretch>
        </p:blipFill>
        <p:spPr>
          <a:xfrm>
            <a:off x="5196800" y="2223025"/>
            <a:ext cx="2850556" cy="26154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07" name="Shape 107"/>
        <p:cNvGrpSpPr/>
        <p:nvPr/>
      </p:nvGrpSpPr>
      <p:grpSpPr>
        <a:xfrm>
          <a:off x="0" y="0"/>
          <a:ext cx="0" cy="0"/>
          <a:chOff x="0" y="0"/>
          <a:chExt cx="0" cy="0"/>
        </a:xfrm>
      </p:grpSpPr>
      <p:sp>
        <p:nvSpPr>
          <p:cNvPr id="108" name="Google Shape;108;p19"/>
          <p:cNvSpPr txBox="1"/>
          <p:nvPr/>
        </p:nvSpPr>
        <p:spPr>
          <a:xfrm>
            <a:off x="461250" y="370850"/>
            <a:ext cx="5402400" cy="8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3600">
                <a:solidFill>
                  <a:schemeClr val="dk1"/>
                </a:solidFill>
                <a:latin typeface="Raleway"/>
                <a:ea typeface="Raleway"/>
                <a:cs typeface="Raleway"/>
                <a:sym typeface="Raleway"/>
              </a:rPr>
              <a:t>Innateness in machines</a:t>
            </a:r>
            <a:endParaRPr b="1" sz="2400">
              <a:solidFill>
                <a:schemeClr val="dk2"/>
              </a:solidFill>
              <a:latin typeface="Raleway"/>
              <a:ea typeface="Raleway"/>
              <a:cs typeface="Raleway"/>
              <a:sym typeface="Raleway"/>
            </a:endParaRPr>
          </a:p>
        </p:txBody>
      </p:sp>
      <p:pic>
        <p:nvPicPr>
          <p:cNvPr id="109" name="Google Shape;109;p19"/>
          <p:cNvPicPr preferRelativeResize="0"/>
          <p:nvPr/>
        </p:nvPicPr>
        <p:blipFill>
          <a:blip r:embed="rId3">
            <a:alphaModFix/>
          </a:blip>
          <a:stretch>
            <a:fillRect/>
          </a:stretch>
        </p:blipFill>
        <p:spPr>
          <a:xfrm>
            <a:off x="535538" y="1275250"/>
            <a:ext cx="4235725" cy="512825"/>
          </a:xfrm>
          <a:prstGeom prst="rect">
            <a:avLst/>
          </a:prstGeom>
          <a:noFill/>
          <a:ln>
            <a:noFill/>
          </a:ln>
        </p:spPr>
      </p:pic>
      <p:sp>
        <p:nvSpPr>
          <p:cNvPr id="110" name="Google Shape;110;p19"/>
          <p:cNvSpPr txBox="1"/>
          <p:nvPr/>
        </p:nvSpPr>
        <p:spPr>
          <a:xfrm>
            <a:off x="509650" y="2094425"/>
            <a:ext cx="3837600" cy="25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latin typeface="Lato"/>
                <a:ea typeface="Lato"/>
                <a:cs typeface="Lato"/>
                <a:sym typeface="Lato"/>
              </a:rPr>
              <a:t>a</a:t>
            </a:r>
            <a:r>
              <a:rPr lang="en" sz="1800">
                <a:latin typeface="Lato"/>
                <a:ea typeface="Lato"/>
                <a:cs typeface="Lato"/>
                <a:sym typeface="Lato"/>
              </a:rPr>
              <a:t> = innate algorithms</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b="1" i="1" lang="en" sz="1800">
                <a:latin typeface="Lato"/>
                <a:ea typeface="Lato"/>
                <a:cs typeface="Lato"/>
                <a:sym typeface="Lato"/>
              </a:rPr>
              <a:t>r </a:t>
            </a:r>
            <a:r>
              <a:rPr lang="en" sz="1800">
                <a:latin typeface="Lato"/>
                <a:ea typeface="Lato"/>
                <a:cs typeface="Lato"/>
                <a:sym typeface="Lato"/>
              </a:rPr>
              <a:t>= innate representational formats</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b="1" i="1" lang="en" sz="1800">
                <a:latin typeface="Lato"/>
                <a:ea typeface="Lato"/>
                <a:cs typeface="Lato"/>
                <a:sym typeface="Lato"/>
              </a:rPr>
              <a:t>k</a:t>
            </a:r>
            <a:r>
              <a:rPr lang="en" sz="1800">
                <a:latin typeface="Lato"/>
                <a:ea typeface="Lato"/>
                <a:cs typeface="Lato"/>
                <a:sym typeface="Lato"/>
              </a:rPr>
              <a:t> = innate knowledge</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Clr>
                <a:schemeClr val="dk2"/>
              </a:buClr>
              <a:buSzPts val="1100"/>
              <a:buFont typeface="Arial"/>
              <a:buNone/>
            </a:pPr>
            <a:r>
              <a:rPr b="1" i="1" lang="en" sz="1800">
                <a:latin typeface="Lato"/>
                <a:ea typeface="Lato"/>
                <a:cs typeface="Lato"/>
                <a:sym typeface="Lato"/>
              </a:rPr>
              <a:t>e</a:t>
            </a:r>
            <a:r>
              <a:rPr lang="en" sz="1800">
                <a:latin typeface="Lato"/>
                <a:ea typeface="Lato"/>
                <a:cs typeface="Lato"/>
                <a:sym typeface="Lato"/>
              </a:rPr>
              <a:t> = experience</a:t>
            </a:r>
            <a:endParaRPr sz="18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11" name="Google Shape;111;p19"/>
          <p:cNvPicPr preferRelativeResize="0"/>
          <p:nvPr/>
        </p:nvPicPr>
        <p:blipFill rotWithShape="1">
          <a:blip r:embed="rId4">
            <a:alphaModFix/>
          </a:blip>
          <a:srcRect b="17271" l="67217" r="12036" t="17330"/>
          <a:stretch/>
        </p:blipFill>
        <p:spPr>
          <a:xfrm>
            <a:off x="4266500" y="2026375"/>
            <a:ext cx="504750" cy="1914000"/>
          </a:xfrm>
          <a:prstGeom prst="rect">
            <a:avLst/>
          </a:prstGeom>
          <a:noFill/>
          <a:ln>
            <a:noFill/>
          </a:ln>
        </p:spPr>
      </p:pic>
      <p:sp>
        <p:nvSpPr>
          <p:cNvPr id="112" name="Google Shape;112;p19"/>
          <p:cNvSpPr txBox="1"/>
          <p:nvPr/>
        </p:nvSpPr>
        <p:spPr>
          <a:xfrm>
            <a:off x="5272425" y="2727025"/>
            <a:ext cx="11124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Nativists</a:t>
            </a:r>
            <a:endParaRPr sz="1800">
              <a:latin typeface="Lato"/>
              <a:ea typeface="Lato"/>
              <a:cs typeface="Lato"/>
              <a:sym typeface="Lato"/>
            </a:endParaRPr>
          </a:p>
        </p:txBody>
      </p:sp>
      <p:sp>
        <p:nvSpPr>
          <p:cNvPr id="113" name="Google Shape;113;p19"/>
          <p:cNvSpPr txBox="1"/>
          <p:nvPr/>
        </p:nvSpPr>
        <p:spPr>
          <a:xfrm>
            <a:off x="5272425" y="3719700"/>
            <a:ext cx="15156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Empiricists</a:t>
            </a:r>
            <a:endParaRPr sz="1800">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17" name="Shape 117"/>
        <p:cNvGrpSpPr/>
        <p:nvPr/>
      </p:nvGrpSpPr>
      <p:grpSpPr>
        <a:xfrm>
          <a:off x="0" y="0"/>
          <a:ext cx="0" cy="0"/>
          <a:chOff x="0" y="0"/>
          <a:chExt cx="0" cy="0"/>
        </a:xfrm>
      </p:grpSpPr>
      <p:sp>
        <p:nvSpPr>
          <p:cNvPr id="118" name="Google Shape;118;p20"/>
          <p:cNvSpPr txBox="1"/>
          <p:nvPr/>
        </p:nvSpPr>
        <p:spPr>
          <a:xfrm>
            <a:off x="461250" y="370850"/>
            <a:ext cx="5402400" cy="8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3600">
                <a:solidFill>
                  <a:schemeClr val="dk1"/>
                </a:solidFill>
                <a:latin typeface="Raleway"/>
                <a:ea typeface="Raleway"/>
                <a:cs typeface="Raleway"/>
                <a:sym typeface="Raleway"/>
              </a:rPr>
              <a:t>Innateness in machines</a:t>
            </a:r>
            <a:endParaRPr b="1" sz="2400">
              <a:solidFill>
                <a:schemeClr val="dk2"/>
              </a:solidFill>
              <a:latin typeface="Raleway"/>
              <a:ea typeface="Raleway"/>
              <a:cs typeface="Raleway"/>
              <a:sym typeface="Raleway"/>
            </a:endParaRPr>
          </a:p>
        </p:txBody>
      </p:sp>
      <p:sp>
        <p:nvSpPr>
          <p:cNvPr id="119" name="Google Shape;119;p20"/>
          <p:cNvSpPr txBox="1"/>
          <p:nvPr/>
        </p:nvSpPr>
        <p:spPr>
          <a:xfrm>
            <a:off x="499850" y="1354400"/>
            <a:ext cx="5933700" cy="774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AutoNum type="arabicParenR"/>
            </a:pPr>
            <a:r>
              <a:rPr lang="en" sz="1800">
                <a:latin typeface="Lato"/>
                <a:ea typeface="Lato"/>
                <a:cs typeface="Lato"/>
                <a:sym typeface="Lato"/>
              </a:rPr>
              <a:t>Evidence for innate machinery in humans</a:t>
            </a:r>
            <a:endParaRPr sz="1800">
              <a:latin typeface="Lato"/>
              <a:ea typeface="Lato"/>
              <a:cs typeface="Lato"/>
              <a:sym typeface="Lato"/>
            </a:endParaRPr>
          </a:p>
          <a:p>
            <a:pPr indent="-342900" lvl="0" marL="457200" rtl="0" algn="l">
              <a:spcBef>
                <a:spcPts val="0"/>
              </a:spcBef>
              <a:spcAft>
                <a:spcPts val="0"/>
              </a:spcAft>
              <a:buSzPts val="1800"/>
              <a:buFont typeface="Lato"/>
              <a:buAutoNum type="arabicParenR"/>
            </a:pPr>
            <a:r>
              <a:rPr lang="en" sz="1800">
                <a:latin typeface="Lato"/>
                <a:ea typeface="Lato"/>
                <a:cs typeface="Lato"/>
                <a:sym typeface="Lato"/>
              </a:rPr>
              <a:t>Proofs that </a:t>
            </a:r>
            <a:r>
              <a:rPr b="1" i="1" lang="en" sz="1800">
                <a:latin typeface="Lato"/>
                <a:ea typeface="Lato"/>
                <a:cs typeface="Lato"/>
                <a:sym typeface="Lato"/>
              </a:rPr>
              <a:t>a</a:t>
            </a:r>
            <a:r>
              <a:rPr lang="en" sz="1800">
                <a:latin typeface="Lato"/>
                <a:ea typeface="Lato"/>
                <a:cs typeface="Lato"/>
                <a:sym typeface="Lato"/>
              </a:rPr>
              <a:t> and </a:t>
            </a:r>
            <a:r>
              <a:rPr b="1" i="1" lang="en" sz="1800">
                <a:latin typeface="Lato"/>
                <a:ea typeface="Lato"/>
                <a:cs typeface="Lato"/>
                <a:sym typeface="Lato"/>
              </a:rPr>
              <a:t>r </a:t>
            </a:r>
            <a:r>
              <a:rPr lang="en" sz="1800">
                <a:latin typeface="Lato"/>
                <a:ea typeface="Lato"/>
                <a:cs typeface="Lato"/>
                <a:sym typeface="Lato"/>
              </a:rPr>
              <a:t>cannot be zero in machines</a:t>
            </a:r>
            <a:endParaRPr sz="1800">
              <a:latin typeface="Lato"/>
              <a:ea typeface="Lato"/>
              <a:cs typeface="Lato"/>
              <a:sym typeface="Lato"/>
            </a:endParaRPr>
          </a:p>
        </p:txBody>
      </p:sp>
      <p:sp>
        <p:nvSpPr>
          <p:cNvPr id="120" name="Google Shape;120;p20"/>
          <p:cNvSpPr txBox="1"/>
          <p:nvPr/>
        </p:nvSpPr>
        <p:spPr>
          <a:xfrm>
            <a:off x="499850" y="2619200"/>
            <a:ext cx="7932900" cy="6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Lato"/>
                <a:ea typeface="Lato"/>
                <a:cs typeface="Lato"/>
                <a:sym typeface="Lato"/>
              </a:rPr>
              <a:t>“</a:t>
            </a:r>
            <a:r>
              <a:rPr i="1" lang="en" sz="1800">
                <a:latin typeface="Lato"/>
                <a:ea typeface="Lato"/>
                <a:cs typeface="Lato"/>
                <a:sym typeface="Lato"/>
              </a:rPr>
              <a:t>...most ML people believe that methods for incorporating prior knowledge in the form of symbolic rules (or their probabilistic equivalent) are too heavy-handed</a:t>
            </a:r>
            <a:r>
              <a:rPr lang="en" sz="1600">
                <a:latin typeface="Lato"/>
                <a:ea typeface="Lato"/>
                <a:cs typeface="Lato"/>
                <a:sym typeface="Lato"/>
              </a:rPr>
              <a:t>.”</a:t>
            </a:r>
            <a:endParaRPr sz="16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21" name="Google Shape;121;p20"/>
          <p:cNvSpPr txBox="1"/>
          <p:nvPr/>
        </p:nvSpPr>
        <p:spPr>
          <a:xfrm>
            <a:off x="3627875" y="2221250"/>
            <a:ext cx="5160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still</a:t>
            </a:r>
            <a:endParaRPr>
              <a:latin typeface="Lato"/>
              <a:ea typeface="Lato"/>
              <a:cs typeface="Lato"/>
              <a:sym typeface="Lato"/>
            </a:endParaRPr>
          </a:p>
        </p:txBody>
      </p:sp>
      <p:cxnSp>
        <p:nvCxnSpPr>
          <p:cNvPr id="122" name="Google Shape;122;p20"/>
          <p:cNvCxnSpPr>
            <a:stCxn id="119" idx="2"/>
          </p:cNvCxnSpPr>
          <p:nvPr/>
        </p:nvCxnSpPr>
        <p:spPr>
          <a:xfrm>
            <a:off x="3466700" y="2128400"/>
            <a:ext cx="0" cy="490800"/>
          </a:xfrm>
          <a:prstGeom prst="straightConnector1">
            <a:avLst/>
          </a:prstGeom>
          <a:noFill/>
          <a:ln cap="flat" cmpd="sng" w="9525">
            <a:solidFill>
              <a:schemeClr val="dk2"/>
            </a:solidFill>
            <a:prstDash val="solid"/>
            <a:round/>
            <a:headEnd len="med" w="med" type="none"/>
            <a:tailEnd len="med" w="med" type="triangle"/>
          </a:ln>
        </p:spPr>
      </p:cxnSp>
      <p:sp>
        <p:nvSpPr>
          <p:cNvPr id="123" name="Google Shape;123;p20"/>
          <p:cNvSpPr txBox="1"/>
          <p:nvPr/>
        </p:nvSpPr>
        <p:spPr>
          <a:xfrm>
            <a:off x="499850" y="4005750"/>
            <a:ext cx="886800" cy="4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latin typeface="Lato"/>
                <a:ea typeface="Lato"/>
                <a:cs typeface="Lato"/>
                <a:sym typeface="Lato"/>
              </a:rPr>
              <a:t>WHY?</a:t>
            </a:r>
            <a:endParaRPr b="1" i="1" sz="1800">
              <a:latin typeface="Lato"/>
              <a:ea typeface="Lato"/>
              <a:cs typeface="Lato"/>
              <a:sym typeface="Lato"/>
            </a:endParaRPr>
          </a:p>
        </p:txBody>
      </p:sp>
      <p:sp>
        <p:nvSpPr>
          <p:cNvPr id="124" name="Google Shape;124;p20"/>
          <p:cNvSpPr txBox="1"/>
          <p:nvPr/>
        </p:nvSpPr>
        <p:spPr>
          <a:xfrm>
            <a:off x="1641850" y="4005750"/>
            <a:ext cx="1727100" cy="3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  </a:t>
            </a:r>
            <a:r>
              <a:rPr b="1" lang="en" sz="1800">
                <a:latin typeface="Lato"/>
                <a:ea typeface="Lato"/>
                <a:cs typeface="Lato"/>
                <a:sym typeface="Lato"/>
              </a:rPr>
              <a:t>Alpha Zero</a:t>
            </a:r>
            <a:endParaRPr b="1" sz="1800">
              <a:latin typeface="Lato"/>
              <a:ea typeface="Lato"/>
              <a:cs typeface="Lato"/>
              <a:sym typeface="Lato"/>
            </a:endParaRPr>
          </a:p>
        </p:txBody>
      </p:sp>
      <p:cxnSp>
        <p:nvCxnSpPr>
          <p:cNvPr id="125" name="Google Shape;125;p20"/>
          <p:cNvCxnSpPr/>
          <p:nvPr/>
        </p:nvCxnSpPr>
        <p:spPr>
          <a:xfrm>
            <a:off x="1303375" y="4251150"/>
            <a:ext cx="435300" cy="0"/>
          </a:xfrm>
          <a:prstGeom prst="straightConnector1">
            <a:avLst/>
          </a:prstGeom>
          <a:noFill/>
          <a:ln cap="flat" cmpd="sng" w="9525">
            <a:solidFill>
              <a:schemeClr val="dk2"/>
            </a:solidFill>
            <a:prstDash val="solid"/>
            <a:round/>
            <a:headEnd len="med" w="med" type="none"/>
            <a:tailEnd len="med" w="med" type="triangle"/>
          </a:ln>
        </p:spPr>
      </p:cxnSp>
      <p:sp>
        <p:nvSpPr>
          <p:cNvPr id="126" name="Google Shape;126;p20"/>
          <p:cNvSpPr txBox="1"/>
          <p:nvPr/>
        </p:nvSpPr>
        <p:spPr>
          <a:xfrm>
            <a:off x="6128900" y="370850"/>
            <a:ext cx="2605500" cy="8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latin typeface="Lato"/>
                <a:ea typeface="Lato"/>
                <a:cs typeface="Lato"/>
                <a:sym typeface="Lato"/>
              </a:rPr>
              <a:t>a</a:t>
            </a:r>
            <a:r>
              <a:rPr lang="en" sz="1200">
                <a:latin typeface="Lato"/>
                <a:ea typeface="Lato"/>
                <a:cs typeface="Lato"/>
                <a:sym typeface="Lato"/>
              </a:rPr>
              <a:t> = innate algorithms</a:t>
            </a:r>
            <a:endParaRPr sz="1200">
              <a:latin typeface="Lato"/>
              <a:ea typeface="Lato"/>
              <a:cs typeface="Lato"/>
              <a:sym typeface="Lato"/>
            </a:endParaRPr>
          </a:p>
          <a:p>
            <a:pPr indent="0" lvl="0" marL="0" rtl="0" algn="l">
              <a:spcBef>
                <a:spcPts val="0"/>
              </a:spcBef>
              <a:spcAft>
                <a:spcPts val="0"/>
              </a:spcAft>
              <a:buNone/>
            </a:pPr>
            <a:r>
              <a:rPr b="1" i="1" lang="en" sz="1200">
                <a:latin typeface="Lato"/>
                <a:ea typeface="Lato"/>
                <a:cs typeface="Lato"/>
                <a:sym typeface="Lato"/>
              </a:rPr>
              <a:t>r </a:t>
            </a:r>
            <a:r>
              <a:rPr lang="en" sz="1200">
                <a:latin typeface="Lato"/>
                <a:ea typeface="Lato"/>
                <a:cs typeface="Lato"/>
                <a:sym typeface="Lato"/>
              </a:rPr>
              <a:t>= innate representational formats</a:t>
            </a:r>
            <a:endParaRPr sz="1200">
              <a:latin typeface="Lato"/>
              <a:ea typeface="Lato"/>
              <a:cs typeface="Lato"/>
              <a:sym typeface="Lato"/>
            </a:endParaRPr>
          </a:p>
          <a:p>
            <a:pPr indent="0" lvl="0" marL="0" rtl="0" algn="l">
              <a:spcBef>
                <a:spcPts val="0"/>
              </a:spcBef>
              <a:spcAft>
                <a:spcPts val="0"/>
              </a:spcAft>
              <a:buNone/>
            </a:pPr>
            <a:r>
              <a:rPr b="1" i="1" lang="en" sz="1200">
                <a:latin typeface="Lato"/>
                <a:ea typeface="Lato"/>
                <a:cs typeface="Lato"/>
                <a:sym typeface="Lato"/>
              </a:rPr>
              <a:t>k</a:t>
            </a:r>
            <a:r>
              <a:rPr lang="en" sz="1200">
                <a:latin typeface="Lato"/>
                <a:ea typeface="Lato"/>
                <a:cs typeface="Lato"/>
                <a:sym typeface="Lato"/>
              </a:rPr>
              <a:t> = innate knowledge</a:t>
            </a:r>
            <a:endParaRPr sz="1200">
              <a:latin typeface="Lato"/>
              <a:ea typeface="Lato"/>
              <a:cs typeface="Lato"/>
              <a:sym typeface="Lato"/>
            </a:endParaRPr>
          </a:p>
          <a:p>
            <a:pPr indent="0" lvl="0" marL="0" rtl="0" algn="l">
              <a:spcBef>
                <a:spcPts val="0"/>
              </a:spcBef>
              <a:spcAft>
                <a:spcPts val="0"/>
              </a:spcAft>
              <a:buClr>
                <a:schemeClr val="dk2"/>
              </a:buClr>
              <a:buSzPts val="1100"/>
              <a:buFont typeface="Arial"/>
              <a:buNone/>
            </a:pPr>
            <a:r>
              <a:rPr b="1" i="1" lang="en" sz="1200">
                <a:latin typeface="Lato"/>
                <a:ea typeface="Lato"/>
                <a:cs typeface="Lato"/>
                <a:sym typeface="Lato"/>
              </a:rPr>
              <a:t>e</a:t>
            </a:r>
            <a:r>
              <a:rPr lang="en" sz="1200">
                <a:latin typeface="Lato"/>
                <a:ea typeface="Lato"/>
                <a:cs typeface="Lato"/>
                <a:sym typeface="Lato"/>
              </a:rPr>
              <a:t> = experience</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p:txBody>
      </p:sp>
      <p:sp>
        <p:nvSpPr>
          <p:cNvPr id="127" name="Google Shape;127;p20"/>
          <p:cNvSpPr txBox="1"/>
          <p:nvPr/>
        </p:nvSpPr>
        <p:spPr>
          <a:xfrm>
            <a:off x="6128900" y="3160175"/>
            <a:ext cx="21123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600">
                <a:solidFill>
                  <a:schemeClr val="dk2"/>
                </a:solidFill>
                <a:latin typeface="Lato"/>
                <a:ea typeface="Lato"/>
                <a:cs typeface="Lato"/>
                <a:sym typeface="Lato"/>
              </a:rPr>
              <a:t>T</a:t>
            </a:r>
            <a:r>
              <a:rPr lang="en" sz="1600">
                <a:solidFill>
                  <a:schemeClr val="dk2"/>
                </a:solidFill>
                <a:highlight>
                  <a:schemeClr val="lt1"/>
                </a:highlight>
              </a:rPr>
              <a:t>homas G. Dietterich</a:t>
            </a:r>
            <a:endParaRPr>
              <a:latin typeface="Lato"/>
              <a:ea typeface="Lato"/>
              <a:cs typeface="Lato"/>
              <a:sym typeface="Lato"/>
            </a:endParaRPr>
          </a:p>
        </p:txBody>
      </p:sp>
      <p:pic>
        <p:nvPicPr>
          <p:cNvPr id="128" name="Google Shape;128;p20"/>
          <p:cNvPicPr preferRelativeResize="0"/>
          <p:nvPr/>
        </p:nvPicPr>
        <p:blipFill>
          <a:blip r:embed="rId3">
            <a:alphaModFix/>
          </a:blip>
          <a:stretch>
            <a:fillRect/>
          </a:stretch>
        </p:blipFill>
        <p:spPr>
          <a:xfrm>
            <a:off x="3708515" y="3572448"/>
            <a:ext cx="1726981" cy="1295224"/>
          </a:xfrm>
          <a:prstGeom prst="rect">
            <a:avLst/>
          </a:prstGeom>
          <a:noFill/>
          <a:ln cap="flat" cmpd="sng" w="2857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32" name="Shape 132"/>
        <p:cNvGrpSpPr/>
        <p:nvPr/>
      </p:nvGrpSpPr>
      <p:grpSpPr>
        <a:xfrm>
          <a:off x="0" y="0"/>
          <a:ext cx="0" cy="0"/>
          <a:chOff x="0" y="0"/>
          <a:chExt cx="0" cy="0"/>
        </a:xfrm>
      </p:grpSpPr>
      <p:sp>
        <p:nvSpPr>
          <p:cNvPr id="133" name="Google Shape;133;p21"/>
          <p:cNvSpPr txBox="1"/>
          <p:nvPr/>
        </p:nvSpPr>
        <p:spPr>
          <a:xfrm>
            <a:off x="461250" y="370850"/>
            <a:ext cx="6213900" cy="8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3600">
                <a:solidFill>
                  <a:schemeClr val="dk1"/>
                </a:solidFill>
                <a:latin typeface="Raleway"/>
                <a:ea typeface="Raleway"/>
                <a:cs typeface="Raleway"/>
                <a:sym typeface="Raleway"/>
              </a:rPr>
              <a:t>Innateness in Alpha Zero</a:t>
            </a:r>
            <a:endParaRPr b="1" sz="2400">
              <a:solidFill>
                <a:schemeClr val="dk2"/>
              </a:solidFill>
              <a:latin typeface="Raleway"/>
              <a:ea typeface="Raleway"/>
              <a:cs typeface="Raleway"/>
              <a:sym typeface="Raleway"/>
            </a:endParaRPr>
          </a:p>
        </p:txBody>
      </p:sp>
      <p:sp>
        <p:nvSpPr>
          <p:cNvPr id="134" name="Google Shape;134;p21"/>
          <p:cNvSpPr txBox="1"/>
          <p:nvPr/>
        </p:nvSpPr>
        <p:spPr>
          <a:xfrm>
            <a:off x="499850" y="1214450"/>
            <a:ext cx="7466100" cy="967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lang="en" sz="1800">
                <a:latin typeface="Lato"/>
                <a:ea typeface="Lato"/>
                <a:cs typeface="Lato"/>
                <a:sym typeface="Lato"/>
              </a:rPr>
              <a:t>“Mastering the game of Go without human knowledge”</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“A pure reinforcement learning approach is fully feasible, even in the most challenging of domains”</a:t>
            </a:r>
            <a:endParaRPr sz="1800">
              <a:latin typeface="Lato"/>
              <a:ea typeface="Lato"/>
              <a:cs typeface="Lato"/>
              <a:sym typeface="Lato"/>
            </a:endParaRPr>
          </a:p>
          <a:p>
            <a:pPr indent="0" lvl="0" marL="457200" rtl="0" algn="l">
              <a:spcBef>
                <a:spcPts val="0"/>
              </a:spcBef>
              <a:spcAft>
                <a:spcPts val="0"/>
              </a:spcAft>
              <a:buNone/>
            </a:pPr>
            <a:r>
              <a:t/>
            </a:r>
            <a:endParaRPr sz="1800">
              <a:latin typeface="Lato"/>
              <a:ea typeface="Lato"/>
              <a:cs typeface="Lato"/>
              <a:sym typeface="Lato"/>
            </a:endParaRPr>
          </a:p>
        </p:txBody>
      </p:sp>
      <p:sp>
        <p:nvSpPr>
          <p:cNvPr id="135" name="Google Shape;135;p21"/>
          <p:cNvSpPr txBox="1"/>
          <p:nvPr/>
        </p:nvSpPr>
        <p:spPr>
          <a:xfrm>
            <a:off x="1087350" y="2334475"/>
            <a:ext cx="6969300" cy="4620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  Actually there is a considerable amount of </a:t>
            </a:r>
            <a:r>
              <a:rPr b="1" lang="en" sz="1800">
                <a:latin typeface="Lato"/>
                <a:ea typeface="Lato"/>
                <a:cs typeface="Lato"/>
                <a:sym typeface="Lato"/>
              </a:rPr>
              <a:t>INNATE MACHINERY</a:t>
            </a:r>
            <a:r>
              <a:rPr lang="en" sz="1800">
                <a:latin typeface="Lato"/>
                <a:ea typeface="Lato"/>
                <a:cs typeface="Lato"/>
                <a:sym typeface="Lato"/>
              </a:rPr>
              <a:t>!</a:t>
            </a:r>
            <a:endParaRPr sz="18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36" name="Google Shape;136;p21"/>
          <p:cNvSpPr txBox="1"/>
          <p:nvPr/>
        </p:nvSpPr>
        <p:spPr>
          <a:xfrm>
            <a:off x="677225" y="3245400"/>
            <a:ext cx="1773600" cy="7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Monte Carlo tree search</a:t>
            </a:r>
            <a:endParaRPr sz="1800">
              <a:latin typeface="Lato"/>
              <a:ea typeface="Lato"/>
              <a:cs typeface="Lato"/>
              <a:sym typeface="Lato"/>
            </a:endParaRPr>
          </a:p>
        </p:txBody>
      </p:sp>
      <p:sp>
        <p:nvSpPr>
          <p:cNvPr id="137" name="Google Shape;137;p21"/>
          <p:cNvSpPr txBox="1"/>
          <p:nvPr/>
        </p:nvSpPr>
        <p:spPr>
          <a:xfrm>
            <a:off x="3830250" y="3245300"/>
            <a:ext cx="1483500" cy="4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Convolution</a:t>
            </a:r>
            <a:endParaRPr sz="1800">
              <a:latin typeface="Lato"/>
              <a:ea typeface="Lato"/>
              <a:cs typeface="Lato"/>
              <a:sym typeface="Lato"/>
            </a:endParaRPr>
          </a:p>
        </p:txBody>
      </p:sp>
      <p:sp>
        <p:nvSpPr>
          <p:cNvPr id="138" name="Google Shape;138;p21"/>
          <p:cNvSpPr txBox="1"/>
          <p:nvPr/>
        </p:nvSpPr>
        <p:spPr>
          <a:xfrm>
            <a:off x="5982025" y="3245400"/>
            <a:ext cx="2773200" cy="10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Knowledge about the game (rules, board size)</a:t>
            </a:r>
            <a:endParaRPr sz="1800">
              <a:latin typeface="Lato"/>
              <a:ea typeface="Lato"/>
              <a:cs typeface="Lato"/>
              <a:sym typeface="Lato"/>
            </a:endParaRPr>
          </a:p>
        </p:txBody>
      </p:sp>
      <p:sp>
        <p:nvSpPr>
          <p:cNvPr id="139" name="Google Shape;139;p21"/>
          <p:cNvSpPr txBox="1"/>
          <p:nvPr/>
        </p:nvSpPr>
        <p:spPr>
          <a:xfrm>
            <a:off x="886800" y="4348775"/>
            <a:ext cx="1483500" cy="1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40" name="Google Shape;140;p21"/>
          <p:cNvSpPr txBox="1"/>
          <p:nvPr/>
        </p:nvSpPr>
        <p:spPr>
          <a:xfrm>
            <a:off x="3685200" y="4348775"/>
            <a:ext cx="1773600" cy="59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translation invariant</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board patterns</a:t>
            </a:r>
            <a:endParaRPr>
              <a:latin typeface="Lato"/>
              <a:ea typeface="Lato"/>
              <a:cs typeface="Lato"/>
              <a:sym typeface="Lato"/>
            </a:endParaRPr>
          </a:p>
        </p:txBody>
      </p:sp>
      <p:sp>
        <p:nvSpPr>
          <p:cNvPr id="141" name="Google Shape;141;p21"/>
          <p:cNvSpPr txBox="1"/>
          <p:nvPr/>
        </p:nvSpPr>
        <p:spPr>
          <a:xfrm>
            <a:off x="677225" y="4300500"/>
            <a:ext cx="1064100" cy="4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evaluating moves</a:t>
            </a:r>
            <a:endParaRPr>
              <a:latin typeface="Lato"/>
              <a:ea typeface="Lato"/>
              <a:cs typeface="Lato"/>
              <a:sym typeface="Lato"/>
            </a:endParaRPr>
          </a:p>
        </p:txBody>
      </p:sp>
      <p:cxnSp>
        <p:nvCxnSpPr>
          <p:cNvPr id="142" name="Google Shape;142;p21"/>
          <p:cNvCxnSpPr>
            <a:stCxn id="135" idx="2"/>
            <a:endCxn id="136" idx="0"/>
          </p:cNvCxnSpPr>
          <p:nvPr/>
        </p:nvCxnSpPr>
        <p:spPr>
          <a:xfrm flipH="1">
            <a:off x="1563900" y="2796475"/>
            <a:ext cx="3008100" cy="448800"/>
          </a:xfrm>
          <a:prstGeom prst="straightConnector1">
            <a:avLst/>
          </a:prstGeom>
          <a:noFill/>
          <a:ln cap="flat" cmpd="sng" w="9525">
            <a:solidFill>
              <a:schemeClr val="dk2"/>
            </a:solidFill>
            <a:prstDash val="solid"/>
            <a:round/>
            <a:headEnd len="med" w="med" type="none"/>
            <a:tailEnd len="med" w="med" type="triangle"/>
          </a:ln>
        </p:spPr>
      </p:cxnSp>
      <p:cxnSp>
        <p:nvCxnSpPr>
          <p:cNvPr id="143" name="Google Shape;143;p21"/>
          <p:cNvCxnSpPr>
            <a:stCxn id="135" idx="2"/>
            <a:endCxn id="137" idx="0"/>
          </p:cNvCxnSpPr>
          <p:nvPr/>
        </p:nvCxnSpPr>
        <p:spPr>
          <a:xfrm>
            <a:off x="4572000" y="2796475"/>
            <a:ext cx="0" cy="448800"/>
          </a:xfrm>
          <a:prstGeom prst="straightConnector1">
            <a:avLst/>
          </a:prstGeom>
          <a:noFill/>
          <a:ln cap="flat" cmpd="sng" w="9525">
            <a:solidFill>
              <a:schemeClr val="dk2"/>
            </a:solidFill>
            <a:prstDash val="solid"/>
            <a:round/>
            <a:headEnd len="med" w="med" type="none"/>
            <a:tailEnd len="med" w="med" type="triangle"/>
          </a:ln>
        </p:spPr>
      </p:cxnSp>
      <p:cxnSp>
        <p:nvCxnSpPr>
          <p:cNvPr id="144" name="Google Shape;144;p21"/>
          <p:cNvCxnSpPr>
            <a:stCxn id="135" idx="2"/>
            <a:endCxn id="138" idx="0"/>
          </p:cNvCxnSpPr>
          <p:nvPr/>
        </p:nvCxnSpPr>
        <p:spPr>
          <a:xfrm>
            <a:off x="4572000" y="2796475"/>
            <a:ext cx="2796600" cy="448800"/>
          </a:xfrm>
          <a:prstGeom prst="straightConnector1">
            <a:avLst/>
          </a:prstGeom>
          <a:noFill/>
          <a:ln cap="flat" cmpd="sng" w="9525">
            <a:solidFill>
              <a:schemeClr val="dk2"/>
            </a:solidFill>
            <a:prstDash val="solid"/>
            <a:round/>
            <a:headEnd len="med" w="med" type="none"/>
            <a:tailEnd len="med" w="med" type="triangle"/>
          </a:ln>
        </p:spPr>
      </p:cxnSp>
      <p:cxnSp>
        <p:nvCxnSpPr>
          <p:cNvPr id="145" name="Google Shape;145;p21"/>
          <p:cNvCxnSpPr/>
          <p:nvPr/>
        </p:nvCxnSpPr>
        <p:spPr>
          <a:xfrm>
            <a:off x="1209275" y="3927000"/>
            <a:ext cx="0" cy="469200"/>
          </a:xfrm>
          <a:prstGeom prst="straightConnector1">
            <a:avLst/>
          </a:prstGeom>
          <a:noFill/>
          <a:ln cap="flat" cmpd="sng" w="9525">
            <a:solidFill>
              <a:schemeClr val="dk2"/>
            </a:solidFill>
            <a:prstDash val="solid"/>
            <a:round/>
            <a:headEnd len="med" w="med" type="none"/>
            <a:tailEnd len="med" w="med" type="triangle"/>
          </a:ln>
        </p:spPr>
      </p:cxnSp>
      <p:cxnSp>
        <p:nvCxnSpPr>
          <p:cNvPr id="146" name="Google Shape;146;p21"/>
          <p:cNvCxnSpPr>
            <a:stCxn id="137" idx="2"/>
          </p:cNvCxnSpPr>
          <p:nvPr/>
        </p:nvCxnSpPr>
        <p:spPr>
          <a:xfrm>
            <a:off x="4572000" y="3707300"/>
            <a:ext cx="0" cy="724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50" name="Shape 150"/>
        <p:cNvGrpSpPr/>
        <p:nvPr/>
      </p:nvGrpSpPr>
      <p:grpSpPr>
        <a:xfrm>
          <a:off x="0" y="0"/>
          <a:ext cx="0" cy="0"/>
          <a:chOff x="0" y="0"/>
          <a:chExt cx="0" cy="0"/>
        </a:xfrm>
      </p:grpSpPr>
      <p:sp>
        <p:nvSpPr>
          <p:cNvPr id="151" name="Google Shape;151;p22"/>
          <p:cNvSpPr txBox="1"/>
          <p:nvPr/>
        </p:nvSpPr>
        <p:spPr>
          <a:xfrm>
            <a:off x="461250" y="370850"/>
            <a:ext cx="6213900" cy="8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3600">
                <a:solidFill>
                  <a:schemeClr val="dk1"/>
                </a:solidFill>
                <a:latin typeface="Raleway"/>
                <a:ea typeface="Raleway"/>
                <a:cs typeface="Raleway"/>
                <a:sym typeface="Raleway"/>
              </a:rPr>
              <a:t>Innateness in Alpha Zero</a:t>
            </a:r>
            <a:endParaRPr b="1" sz="2400">
              <a:solidFill>
                <a:schemeClr val="dk2"/>
              </a:solidFill>
              <a:latin typeface="Raleway"/>
              <a:ea typeface="Raleway"/>
              <a:cs typeface="Raleway"/>
              <a:sym typeface="Raleway"/>
            </a:endParaRPr>
          </a:p>
        </p:txBody>
      </p:sp>
      <p:sp>
        <p:nvSpPr>
          <p:cNvPr id="152" name="Google Shape;152;p22"/>
          <p:cNvSpPr txBox="1"/>
          <p:nvPr/>
        </p:nvSpPr>
        <p:spPr>
          <a:xfrm>
            <a:off x="499850" y="1214450"/>
            <a:ext cx="7932900" cy="12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Alpha Zero has actually extra innate machinery w.r.t.:</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Atari system (e.g. no Monte Carlo search, no game rules)</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Human mind (arguably no Monte Carlo search, certainly no game rules)</a:t>
            </a:r>
            <a:endParaRPr sz="1800">
              <a:latin typeface="Lato"/>
              <a:ea typeface="Lato"/>
              <a:cs typeface="Lato"/>
              <a:sym typeface="Lato"/>
            </a:endParaRPr>
          </a:p>
          <a:p>
            <a:pPr indent="0" lvl="0" marL="457200" rtl="0" algn="l">
              <a:spcBef>
                <a:spcPts val="0"/>
              </a:spcBef>
              <a:spcAft>
                <a:spcPts val="0"/>
              </a:spcAft>
              <a:buNone/>
            </a:pPr>
            <a:r>
              <a:t/>
            </a:r>
            <a:endParaRPr sz="1800">
              <a:latin typeface="Lato"/>
              <a:ea typeface="Lato"/>
              <a:cs typeface="Lato"/>
              <a:sym typeface="Lato"/>
            </a:endParaRPr>
          </a:p>
        </p:txBody>
      </p:sp>
      <p:sp>
        <p:nvSpPr>
          <p:cNvPr id="153" name="Google Shape;153;p22"/>
          <p:cNvSpPr txBox="1"/>
          <p:nvPr/>
        </p:nvSpPr>
        <p:spPr>
          <a:xfrm>
            <a:off x="3627875" y="2192450"/>
            <a:ext cx="645000" cy="3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54" name="Google Shape;154;p22"/>
          <p:cNvSpPr txBox="1"/>
          <p:nvPr/>
        </p:nvSpPr>
        <p:spPr>
          <a:xfrm>
            <a:off x="499850" y="2741025"/>
            <a:ext cx="8079300" cy="10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Negative </a:t>
            </a:r>
            <a:r>
              <a:rPr lang="en" sz="1800">
                <a:latin typeface="Lato"/>
                <a:ea typeface="Lato"/>
                <a:cs typeface="Lato"/>
                <a:sym typeface="Lato"/>
              </a:rPr>
              <a:t>argument</a:t>
            </a:r>
            <a:r>
              <a:rPr lang="en" sz="1800">
                <a:latin typeface="Lato"/>
                <a:ea typeface="Lato"/>
                <a:cs typeface="Lato"/>
                <a:sym typeface="Lato"/>
              </a:rPr>
              <a:t>: 	Alpha Zero  did not renounce to innate machinery</a:t>
            </a:r>
            <a:endParaRPr sz="1800">
              <a:latin typeface="Lato"/>
              <a:ea typeface="Lato"/>
              <a:cs typeface="Lato"/>
              <a:sym typeface="Lato"/>
            </a:endParaRPr>
          </a:p>
          <a:p>
            <a:pPr indent="0" lvl="0" marL="0" rtl="0" algn="l">
              <a:spcBef>
                <a:spcPts val="0"/>
              </a:spcBef>
              <a:spcAft>
                <a:spcPts val="0"/>
              </a:spcAft>
              <a:buNone/>
            </a:pPr>
            <a:r>
              <a:t/>
            </a:r>
            <a:endParaRPr sz="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Positive Argument:	</a:t>
            </a:r>
            <a:r>
              <a:rPr b="1" lang="en" sz="1800" u="sng">
                <a:latin typeface="Lato"/>
                <a:ea typeface="Lato"/>
                <a:cs typeface="Lato"/>
                <a:sym typeface="Lato"/>
              </a:rPr>
              <a:t>Successful</a:t>
            </a:r>
            <a:r>
              <a:rPr b="1" lang="en" sz="1800" u="sng">
                <a:latin typeface="Lato"/>
                <a:ea typeface="Lato"/>
                <a:cs typeface="Lato"/>
                <a:sym typeface="Lato"/>
              </a:rPr>
              <a:t> thanks to the right innate machinery</a:t>
            </a:r>
            <a:endParaRPr b="1" sz="1800" u="sng">
              <a:latin typeface="Lato"/>
              <a:ea typeface="Lato"/>
              <a:cs typeface="Lato"/>
              <a:sym typeface="Lato"/>
            </a:endParaRPr>
          </a:p>
        </p:txBody>
      </p:sp>
      <p:sp>
        <p:nvSpPr>
          <p:cNvPr id="155" name="Google Shape;155;p22"/>
          <p:cNvSpPr txBox="1"/>
          <p:nvPr/>
        </p:nvSpPr>
        <p:spPr>
          <a:xfrm>
            <a:off x="1080350" y="3821325"/>
            <a:ext cx="7352400" cy="5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Lato"/>
                <a:ea typeface="Lato"/>
                <a:cs typeface="Lato"/>
                <a:sym typeface="Lato"/>
              </a:rPr>
              <a:t>What should be innate in an intelligent machine?</a:t>
            </a:r>
            <a:endParaRPr b="1" sz="2400">
              <a:solidFill>
                <a:schemeClr val="dk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