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7"/>
  </p:normalViewPr>
  <p:slideViewPr>
    <p:cSldViewPr snapToGrid="0">
      <p:cViewPr varScale="1">
        <p:scale>
          <a:sx n="100" d="100"/>
          <a:sy n="100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E6CF-6234-FE58-8833-5234571A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H" b="1" dirty="0"/>
              <a:t>MACHINE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8F11C-C0C0-670F-9870-734A65979F9E}"/>
              </a:ext>
            </a:extLst>
          </p:cNvPr>
          <p:cNvSpPr txBox="1"/>
          <p:nvPr/>
        </p:nvSpPr>
        <p:spPr>
          <a:xfrm>
            <a:off x="2209800" y="3898900"/>
            <a:ext cx="3449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b="1" dirty="0"/>
              <a:t>COURSE INSTRUCTORS:</a:t>
            </a:r>
          </a:p>
          <a:p>
            <a:pPr lvl="1"/>
            <a:r>
              <a:rPr lang="en-GH" dirty="0"/>
              <a:t>EVANS TETTEH OWUSU</a:t>
            </a:r>
          </a:p>
          <a:p>
            <a:pPr lvl="1"/>
            <a:r>
              <a:rPr lang="en-GH" dirty="0"/>
              <a:t>HEANAMPONG CLEMENT</a:t>
            </a:r>
          </a:p>
        </p:txBody>
      </p:sp>
    </p:spTree>
    <p:extLst>
      <p:ext uri="{BB962C8B-B14F-4D97-AF65-F5344CB8AC3E}">
        <p14:creationId xmlns:p14="http://schemas.microsoft.com/office/powerpoint/2010/main" val="143510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ADA-FE3E-5149-B601-739FCEEA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H" b="1" dirty="0"/>
              <a:t>FEATURE EXTRACTION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739A-579A-8639-C239-8F1B4495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H" dirty="0"/>
              <a:t>Feature Selection Methods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Wrapper method 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Embedded method 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Filter method</a:t>
            </a:r>
          </a:p>
          <a:p>
            <a:pPr lvl="1">
              <a:buFont typeface="Wingdings" pitchFamily="2" charset="2"/>
              <a:buChar char="v"/>
            </a:pPr>
            <a:endParaRPr lang="en-GH" dirty="0"/>
          </a:p>
          <a:p>
            <a:pPr marL="0" indent="0">
              <a:buNone/>
            </a:pPr>
            <a:r>
              <a:rPr lang="en-GH" dirty="0"/>
              <a:t>Feature Extraction Methods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PCA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LDA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K</a:t>
            </a:r>
            <a:r>
              <a:rPr lang="en-GH" dirty="0"/>
              <a:t>ernel PCA</a:t>
            </a:r>
          </a:p>
          <a:p>
            <a:pPr lvl="1">
              <a:buFont typeface="Wingdings" pitchFamily="2" charset="2"/>
              <a:buChar char="v"/>
            </a:pPr>
            <a:r>
              <a:rPr lang="en-GH" dirty="0"/>
              <a:t>Autoencoders</a:t>
            </a:r>
          </a:p>
        </p:txBody>
      </p:sp>
    </p:spTree>
    <p:extLst>
      <p:ext uri="{BB962C8B-B14F-4D97-AF65-F5344CB8AC3E}">
        <p14:creationId xmlns:p14="http://schemas.microsoft.com/office/powerpoint/2010/main" val="273604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0A97-FB15-C209-2682-DC6E5E91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BUILDING 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BFB18-3DB9-B2C6-2C47-6EDF2AA4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778000"/>
            <a:ext cx="7772400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068-B6E5-5D69-4604-7771FBD2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</a:t>
            </a:r>
            <a:r>
              <a:rPr lang="en-GH" b="1" dirty="0"/>
              <a:t>odel evaluation</a:t>
            </a:r>
          </a:p>
        </p:txBody>
      </p:sp>
      <p:pic>
        <p:nvPicPr>
          <p:cNvPr id="4098" name="Picture 2" descr="Evaluating a Machine Learning Model | by Skyl.ai | Medium">
            <a:extLst>
              <a:ext uri="{FF2B5EF4-FFF2-40B4-BE49-F238E27FC236}">
                <a16:creationId xmlns:a16="http://schemas.microsoft.com/office/drawing/2014/main" id="{0597CD90-4E70-06EF-B977-4F5D9A134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11747500" cy="44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33CA8-9C8A-8F1C-74BE-51CC36C1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070100"/>
            <a:ext cx="8940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9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E6F5-543F-FD09-D4B6-1123BB80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MODEL DEPLOYMENT</a:t>
            </a:r>
          </a:p>
        </p:txBody>
      </p:sp>
      <p:pic>
        <p:nvPicPr>
          <p:cNvPr id="5122" name="Picture 2" descr="CS329s Machine Learning Deployment Tutorial">
            <a:extLst>
              <a:ext uri="{FF2B5EF4-FFF2-40B4-BE49-F238E27FC236}">
                <a16:creationId xmlns:a16="http://schemas.microsoft.com/office/drawing/2014/main" id="{381616DA-A53C-2D19-FFC2-23FF3625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1"/>
            <a:ext cx="12192000" cy="47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2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C30C-AD71-3681-EB24-59CEB6F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OVERVIEW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A1087-218D-35EF-CBF4-5657A14F4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300" y="2194726"/>
            <a:ext cx="9867900" cy="4180673"/>
          </a:xfrm>
        </p:spPr>
      </p:pic>
    </p:spTree>
    <p:extLst>
      <p:ext uri="{BB962C8B-B14F-4D97-AF65-F5344CB8AC3E}">
        <p14:creationId xmlns:p14="http://schemas.microsoft.com/office/powerpoint/2010/main" val="301557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E7E42-C4FB-8521-A19E-38D5D87D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562100"/>
            <a:ext cx="7029450" cy="4594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1E462-5097-6814-75B0-3437512DFEEF}"/>
              </a:ext>
            </a:extLst>
          </p:cNvPr>
          <p:cNvSpPr txBox="1"/>
          <p:nvPr/>
        </p:nvSpPr>
        <p:spPr>
          <a:xfrm>
            <a:off x="7429500" y="195949"/>
            <a:ext cx="369145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</a:rPr>
              <a:t>It is very difficult to identify spam emails by using conventional programming methods.</a:t>
            </a:r>
          </a:p>
          <a:p>
            <a:r>
              <a:rPr lang="en-GB" sz="2000" dirty="0">
                <a:effectLst/>
              </a:rPr>
              <a:t>In theory, we should be able to find a set of rules that are met by any spam emails but</a:t>
            </a:r>
          </a:p>
          <a:p>
            <a:r>
              <a:rPr lang="en-GB" sz="2000" dirty="0">
                <a:effectLst/>
              </a:rPr>
              <a:t>not by normal emails. This approach to problem solving using explicit programming is</a:t>
            </a:r>
          </a:p>
          <a:p>
            <a:r>
              <a:rPr lang="en-GB" sz="2000" dirty="0">
                <a:effectLst/>
              </a:rPr>
              <a:t>called a rule-based approach.  In practice, it is almost impossible to find such a set of</a:t>
            </a:r>
          </a:p>
          <a:p>
            <a:r>
              <a:rPr lang="en-GB" sz="2000" dirty="0">
                <a:effectLst/>
              </a:rPr>
              <a:t>rules. Therefore, a statistics-based approach is used by machine learning to solve</a:t>
            </a:r>
          </a:p>
          <a:p>
            <a:r>
              <a:rPr lang="en-GB" sz="2000" dirty="0">
                <a:effectLst/>
              </a:rPr>
              <a:t>problems. </a:t>
            </a:r>
          </a:p>
          <a:p>
            <a:endParaRPr lang="en-GB" sz="2000" dirty="0">
              <a:effectLst/>
            </a:endParaRPr>
          </a:p>
          <a:p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166075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E96ED-5F9D-9EE9-3375-1F2F49AEF0D4}"/>
              </a:ext>
            </a:extLst>
          </p:cNvPr>
          <p:cNvSpPr txBox="1"/>
          <p:nvPr/>
        </p:nvSpPr>
        <p:spPr>
          <a:xfrm>
            <a:off x="431800" y="2633008"/>
            <a:ext cx="106298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effectLst/>
              </a:rPr>
              <a:t>Generally, machine learning is applicable to: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dirty="0">
                <a:effectLst/>
              </a:rPr>
              <a:t> Scenarios with complex rules or rules difficult to describe, for example, facial</a:t>
            </a:r>
          </a:p>
          <a:p>
            <a:r>
              <a:rPr lang="en-GB" sz="2000" dirty="0">
                <a:effectLst/>
              </a:rPr>
              <a:t>recognition and speech recognition.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GB" sz="2000" dirty="0">
                <a:effectLst/>
              </a:rPr>
              <a:t>Scenarios with data distribution changing over time and constant readaptation of</a:t>
            </a:r>
          </a:p>
          <a:p>
            <a:r>
              <a:rPr lang="en-GB" sz="2000" dirty="0">
                <a:effectLst/>
              </a:rPr>
              <a:t>programs required, for example, sales trend forecast</a:t>
            </a:r>
          </a:p>
          <a:p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324915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8996-41A1-79A3-F45B-F34576C1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MACHINE LEARNING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ABEC-70B8-2FC4-9D75-92645CA9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H" sz="2000" dirty="0"/>
              <a:t>Supervised 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Unsupervised 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Semi-supervised 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Self-supervised 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Online learning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Batch learning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b="1" dirty="0"/>
              <a:t>Genralization Approaches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Instantce based learning </a:t>
            </a:r>
          </a:p>
          <a:p>
            <a:pPr>
              <a:buFont typeface="Wingdings" pitchFamily="2" charset="2"/>
              <a:buChar char="v"/>
            </a:pPr>
            <a:r>
              <a:rPr lang="en-GH" sz="2000" dirty="0"/>
              <a:t>Model based learning </a:t>
            </a:r>
          </a:p>
        </p:txBody>
      </p:sp>
      <p:pic>
        <p:nvPicPr>
          <p:cNvPr id="1026" name="Picture 2" descr="Different types of Machine learning and their types. | by Madhu Sanjeevi (  Mady ) | Deep Math Machine learning.ai | Medium">
            <a:extLst>
              <a:ext uri="{FF2B5EF4-FFF2-40B4-BE49-F238E27FC236}">
                <a16:creationId xmlns:a16="http://schemas.microsoft.com/office/drawing/2014/main" id="{BD73D418-1DC6-D5BB-2A85-6B5B43BB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2015872"/>
            <a:ext cx="7283450" cy="420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62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9519-E164-E4DC-46C2-9F265817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GH" sz="3000" b="1" dirty="0"/>
              <a:t>MAIN CHALLENGES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4021E-83AE-6D22-7980-9F3F3652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H" sz="2000" dirty="0"/>
              <a:t>Bad data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Insufficient quality of the data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Nonrepresentative training data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Poor quality data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Irrelevant features </a:t>
            </a:r>
          </a:p>
          <a:p>
            <a:r>
              <a:rPr lang="en-GH" sz="2000" dirty="0"/>
              <a:t>Bad model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Overfitting the training data</a:t>
            </a:r>
          </a:p>
          <a:p>
            <a:pPr lvl="1">
              <a:buFont typeface="Wingdings" pitchFamily="2" charset="2"/>
              <a:buChar char="v"/>
            </a:pPr>
            <a:r>
              <a:rPr lang="en-GH" sz="1800" dirty="0"/>
              <a:t>Underfitting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372205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A310-027F-34CD-142A-8A2E967C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MACHINE LEARNING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BFD03-32A6-574B-2D70-A4FB0F3C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76499"/>
            <a:ext cx="7772400" cy="36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92A9-ADEF-7BED-3B10-EB906114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3655-027E-A426-0621-23F7FEE9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2000" dirty="0"/>
              <a:t>Data collection in machine learning refers to the initial step of gathering relevant information from various sources to build a dataset that can be used to train and test a machine learning model.</a:t>
            </a:r>
          </a:p>
          <a:p>
            <a:pPr marL="0" indent="0">
              <a:buNone/>
            </a:pPr>
            <a:endParaRPr lang="en-G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6C7DE-1CAB-5CBA-8B96-A11B8C1F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3225800"/>
            <a:ext cx="7042150" cy="33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5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9E64-EEF3-07D8-7C55-AEF493E4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b="1" dirty="0"/>
              <a:t>DATA CLEANSING</a:t>
            </a:r>
          </a:p>
        </p:txBody>
      </p:sp>
      <p:pic>
        <p:nvPicPr>
          <p:cNvPr id="3074" name="Picture 2" descr="What is Data Cleansing – From Chaos to Clarity">
            <a:extLst>
              <a:ext uri="{FF2B5EF4-FFF2-40B4-BE49-F238E27FC236}">
                <a16:creationId xmlns:a16="http://schemas.microsoft.com/office/drawing/2014/main" id="{5711F0E4-8324-822B-C0B3-68ECF5A6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28799"/>
            <a:ext cx="10509250" cy="44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0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1511</TotalTime>
  <Words>263</Words>
  <Application>Microsoft Macintosh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</vt:lpstr>
      <vt:lpstr>Vapor Trail</vt:lpstr>
      <vt:lpstr>MACHINE LEARNING </vt:lpstr>
      <vt:lpstr>OVERVIEW </vt:lpstr>
      <vt:lpstr>PowerPoint Presentation</vt:lpstr>
      <vt:lpstr>PowerPoint Presentation</vt:lpstr>
      <vt:lpstr>MACHINE LEARNING TYPES</vt:lpstr>
      <vt:lpstr>MAIN CHALLENGES OF MACHINE LEARNING</vt:lpstr>
      <vt:lpstr>MACHINE LEARNING PROCESSES</vt:lpstr>
      <vt:lpstr>Data collection</vt:lpstr>
      <vt:lpstr>DATA CLEANSING</vt:lpstr>
      <vt:lpstr>FEATURE EXTRACTION AND FEATURE SELECTION</vt:lpstr>
      <vt:lpstr>BUILDING A MODEL</vt:lpstr>
      <vt:lpstr>Model evaluation</vt:lpstr>
      <vt:lpstr>PowerPoint Presentation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Evans Owusu</dc:creator>
  <cp:lastModifiedBy>Evans Owusu</cp:lastModifiedBy>
  <cp:revision>2</cp:revision>
  <dcterms:created xsi:type="dcterms:W3CDTF">2025-02-27T12:28:53Z</dcterms:created>
  <dcterms:modified xsi:type="dcterms:W3CDTF">2025-02-28T13:40:05Z</dcterms:modified>
</cp:coreProperties>
</file>