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59.png" ContentType="image/png"/>
  <Override PartName="/ppt/media/image58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6.jpeg" ContentType="image/jpeg"/>
  <Override PartName="/ppt/media/image60.png" ContentType="image/png"/>
  <Override PartName="/ppt/media/image9.png" ContentType="image/png"/>
  <Override PartName="/ppt/media/image55.png" ContentType="image/png"/>
  <Override PartName="/ppt/media/image71.png" ContentType="image/png"/>
  <Override PartName="/ppt/media/image103.png" ContentType="image/png"/>
  <Override PartName="/ppt/media/image36.png" ContentType="image/png"/>
  <Override PartName="/ppt/media/image131.jpeg" ContentType="image/jpeg"/>
  <Override PartName="/ppt/media/image4.png" ContentType="image/png"/>
  <Override PartName="/ppt/media/image50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52.png" ContentType="image/png"/>
  <Override PartName="/ppt/media/image100.png" ContentType="image/png"/>
  <Override PartName="/ppt/media/image57.png" ContentType="image/png"/>
  <Override PartName="/ppt/media/image2.jpeg" ContentType="image/jpeg"/>
  <Override PartName="/ppt/media/image31.png" ContentType="image/png"/>
  <Override PartName="/ppt/media/image45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33.jpeg" ContentType="image/jpeg"/>
  <Override PartName="/ppt/media/image56.png" ContentType="image/png"/>
  <Override PartName="/ppt/media/image46.png" ContentType="image/png"/>
  <Override PartName="/ppt/media/image42.png" ContentType="image/png"/>
  <Override PartName="/ppt/media/image33.png" ContentType="image/png"/>
  <Override PartName="/ppt/media/image44.png" ContentType="image/png"/>
  <Override PartName="/ppt/media/image43.png" ContentType="image/png"/>
  <Override PartName="/ppt/media/image101.png" ContentType="image/png"/>
  <Override PartName="/ppt/media/image34.png" ContentType="image/png"/>
  <Override PartName="/ppt/media/image40.png" ContentType="image/png"/>
  <Override PartName="/ppt/media/image38.png" ContentType="image/png"/>
  <Override PartName="/ppt/media/image35.png" ContentType="image/png"/>
  <Override PartName="/ppt/media/image132.png" ContentType="image/png"/>
  <Override PartName="/ppt/media/image32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54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39.png" ContentType="image/png"/>
  <Override PartName="/ppt/media/image53.png" ContentType="image/png"/>
  <Override PartName="/ppt/media/image7.png" ContentType="image/png"/>
  <Override PartName="/ppt/media/image113.png" ContentType="image/png"/>
  <Override PartName="/ppt/media/image13.png" ContentType="image/png"/>
  <Override PartName="/ppt/media/image81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67.png" ContentType="image/png"/>
  <Override PartName="/ppt/media/image83.png" ContentType="image/png"/>
  <Override PartName="/ppt/media/image15.png" ContentType="image/png"/>
  <Override PartName="/ppt/media/image115.png" ContentType="image/png"/>
  <Override PartName="/ppt/media/image68.png" ContentType="image/png"/>
  <Override PartName="/ppt/media/image84.png" ContentType="image/png"/>
  <Override PartName="/ppt/media/image16.png" ContentType="image/png"/>
  <Override PartName="/ppt/media/image116.png" ContentType="image/png"/>
  <Override PartName="/ppt/media/image69.png" ContentType="image/png"/>
  <Override PartName="/ppt/media/image102.png" ContentType="image/png"/>
  <Override PartName="/ppt/media/image70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24.png" ContentType="image/png"/>
  <Override PartName="/ppt/media/image92.png" ContentType="image/png"/>
  <Override PartName="/ppt/media/image124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17.png" ContentType="image/png"/>
  <Override PartName="/ppt/media/image117.png" ContentType="image/png"/>
  <Override PartName="/ppt/media/image8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76.png" ContentType="image/png"/>
  <Override PartName="/ppt/media/image108.png" ContentType="image/png"/>
  <Override PartName="/ppt/media/image77.png" ContentType="image/png"/>
  <Override PartName="/ppt/media/image10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069EC-D3D4-4F1C-BDFC-0C5C2E266CF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A886EA-25A2-46D4-AE85-8E9D0320B85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D4B602-A1FF-4D30-959F-458F30346C5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315848-AC25-4441-83C8-77603421B5D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122E374-915A-499E-B152-564142E11C5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DC0C55-21AA-476D-B2F8-479CDF0D4EC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AC0E1D-EAF6-47D3-9F98-B843638C066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DA3C3EC-916E-46A9-A794-9FDCAAC96A2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AD3000-A1C6-45AC-B6FC-2F00A9676CD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DBE5AF-D771-49E8-A9B5-EEFFFCAFB9D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7595484-3C3B-40ED-A39D-C2282EB96E8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5344A5-464D-4AE4-B134-B89BE600C92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E4EE5-D551-4E0F-BF73-29715C7BB6D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6FBA9D-3432-41F1-A1C8-04E90EDE500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DCD1F8-B829-4405-8965-14A9361490D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5F7C09-ACB1-405B-B1A7-E32A43D2940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3274B6-93F1-4A6F-A735-E6B559D4CE1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0;p9"/>
          <p:cNvSpPr/>
          <p:nvPr/>
        </p:nvSpPr>
        <p:spPr>
          <a:xfrm>
            <a:off x="4572000" y="0"/>
            <a:ext cx="4570920" cy="68569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E265D3-31F4-4B4D-8C0A-D7E8D4501DD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9;p26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3;p27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8;p28"/>
          <p:cNvSpPr/>
          <p:nvPr/>
        </p:nvSpPr>
        <p:spPr>
          <a:xfrm>
            <a:off x="606240" y="2859120"/>
            <a:ext cx="7937640" cy="3285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2;p29"/>
          <p:cNvSpPr/>
          <p:nvPr/>
        </p:nvSpPr>
        <p:spPr>
          <a:xfrm>
            <a:off x="362160" y="1616760"/>
            <a:ext cx="474768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920" cy="6883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D412C5-9512-4337-B0C1-12559921096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598734-4059-462B-B6B0-019EF6A42B3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30BFF-A5C4-4810-92F0-2A166333A94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F6FD7C-A8CD-41B9-8169-328A10E0753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8;p23"/>
          <p:cNvSpPr/>
          <p:nvPr/>
        </p:nvSpPr>
        <p:spPr>
          <a:xfrm>
            <a:off x="4572000" y="0"/>
            <a:ext cx="4570920" cy="685692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D7AF1A-4E63-44C5-8E4E-814EC6E3475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545F94-1D4F-45E8-AA67-5653EF20317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;p12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;p13"/>
          <p:cNvSpPr/>
          <p:nvPr/>
        </p:nvSpPr>
        <p:spPr>
          <a:xfrm>
            <a:off x="606240" y="1616760"/>
            <a:ext cx="7937640" cy="47520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/>
          <p:cNvSpPr/>
          <p:nvPr/>
        </p:nvSpPr>
        <p:spPr>
          <a:xfrm>
            <a:off x="606240" y="2859120"/>
            <a:ext cx="7937640" cy="3285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5"/>
          <p:cNvSpPr/>
          <p:nvPr/>
        </p:nvSpPr>
        <p:spPr>
          <a:xfrm>
            <a:off x="362160" y="1616760"/>
            <a:ext cx="4747680" cy="47520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920" cy="688392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A8C235-0A3F-4244-A396-54E0A1D3339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3E339-443B-4B30-BBDB-C0699731DF9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5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4.png"/><Relationship Id="rId29" Type="http://schemas.openxmlformats.org/officeDocument/2006/relationships/image" Target="../media/image110.png"/><Relationship Id="rId30" Type="http://schemas.openxmlformats.org/officeDocument/2006/relationships/image" Target="../media/image92.png"/><Relationship Id="rId31" Type="http://schemas.openxmlformats.org/officeDocument/2006/relationships/image" Target="../media/image96.png"/><Relationship Id="rId3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1.jpe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044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7720" cy="33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Название курса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4" name="Google Shape;203;p39"/>
          <p:cNvGraphicFramePr/>
          <p:nvPr/>
        </p:nvGraphicFramePr>
        <p:xfrm>
          <a:off x="868680" y="134028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Результатом проекта тала программа создающая локальный сервер обрабатывающая следующие команды: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отдельной база данных (БД).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отдельного ПУ в БД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сохранение/выдача измеренных данных ПУ (параметры запроса выдаваемые данные в формате json)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Развитие проекта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Разработанный функционал является только прототипом и основой реально функционирующего приложения. Для его реального функционирования необходимо реализовать значительное число функций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управления доступом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прямого опроса ПУ на основе сервера GURUX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mapper/reducer для пред обработки данных самим приложением.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проекте в целом использовались знания полученные в процессе обучения что позволило достичь поставленных целей.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8200" cy="545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4640" cy="545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224;p42"/>
          <p:cNvSpPr/>
          <p:nvPr/>
        </p:nvSpPr>
        <p:spPr>
          <a:xfrm>
            <a:off x="544320" y="1502280"/>
            <a:ext cx="25869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1;p42"/>
          <p:cNvSpPr/>
          <p:nvPr/>
        </p:nvSpPr>
        <p:spPr>
          <a:xfrm>
            <a:off x="44071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148" name="Google Shape;250;p42"/>
          <p:cNvSpPr/>
          <p:nvPr/>
        </p:nvSpPr>
        <p:spPr>
          <a:xfrm>
            <a:off x="6202440" y="378000"/>
            <a:ext cx="2586960" cy="945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69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6920" cy="8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86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69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6920" cy="8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6920" cy="8269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304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12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3160" cy="5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58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160" cy="39196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1200" cy="39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000" cy="163512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3840" cy="43005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384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35;p31"/>
          <p:cNvSpPr/>
          <p:nvPr/>
        </p:nvSpPr>
        <p:spPr>
          <a:xfrm>
            <a:off x="766800" y="2728080"/>
            <a:ext cx="7934400" cy="11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1280" cy="7012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1280" cy="7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42;p32"/>
          <p:cNvSpPr/>
          <p:nvPr/>
        </p:nvSpPr>
        <p:spPr>
          <a:xfrm>
            <a:off x="630000" y="3689640"/>
            <a:ext cx="1513800" cy="242424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19400" cy="264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5400" cy="78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540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5400" cy="13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53;p33"/>
          <p:cNvSpPr/>
          <p:nvPr/>
        </p:nvSpPr>
        <p:spPr>
          <a:xfrm>
            <a:off x="680760" y="14306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Google Shape;154;p33"/>
          <p:cNvSpPr/>
          <p:nvPr/>
        </p:nvSpPr>
        <p:spPr>
          <a:xfrm>
            <a:off x="680760" y="225432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Google Shape;155;p33"/>
          <p:cNvSpPr/>
          <p:nvPr/>
        </p:nvSpPr>
        <p:spPr>
          <a:xfrm>
            <a:off x="680760" y="3090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Google Shape;156;p33"/>
          <p:cNvSpPr/>
          <p:nvPr/>
        </p:nvSpPr>
        <p:spPr>
          <a:xfrm>
            <a:off x="680760" y="39279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Google Shape;157;p33"/>
          <p:cNvSpPr/>
          <p:nvPr/>
        </p:nvSpPr>
        <p:spPr>
          <a:xfrm>
            <a:off x="680760" y="471024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Google Shape;158;p33"/>
          <p:cNvSpPr/>
          <p:nvPr/>
        </p:nvSpPr>
        <p:spPr>
          <a:xfrm>
            <a:off x="680760" y="5492160"/>
            <a:ext cx="3384000" cy="500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4" name="Google Shape;159;p33"/>
          <p:cNvCxnSpPr>
            <a:stCxn id="78" idx="1"/>
            <a:endCxn id="79" idx="1"/>
          </p:cNvCxnSpPr>
          <p:nvPr/>
        </p:nvCxnSpPr>
        <p:spPr>
          <a:xfrm rot="10800000">
            <a:off x="680760" y="1680840"/>
            <a:ext cx="360" cy="8240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5" name="Google Shape;160;p33"/>
          <p:cNvCxnSpPr>
            <a:stCxn id="79" idx="1"/>
            <a:endCxn id="80" idx="1"/>
          </p:cNvCxnSpPr>
          <p:nvPr/>
        </p:nvCxnSpPr>
        <p:spPr>
          <a:xfrm rot="10800000">
            <a:off x="680760" y="2504520"/>
            <a:ext cx="360" cy="837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6" name="Google Shape;161;p33"/>
          <p:cNvCxnSpPr>
            <a:stCxn id="80" idx="1"/>
            <a:endCxn id="81" idx="1"/>
          </p:cNvCxnSpPr>
          <p:nvPr/>
        </p:nvCxnSpPr>
        <p:spPr>
          <a:xfrm rot="10800000">
            <a:off x="680760" y="3340800"/>
            <a:ext cx="360" cy="83736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7" name="Google Shape;162;p33"/>
          <p:cNvCxnSpPr/>
          <p:nvPr/>
        </p:nvCxnSpPr>
        <p:spPr>
          <a:xfrm flipH="1" rot="16200000">
            <a:off x="262080" y="4636440"/>
            <a:ext cx="838080" cy="1800"/>
          </a:xfrm>
          <a:prstGeom prst="curvedConnector3">
            <a:avLst>
              <a:gd name="adj1" fmla="val 25053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88" name="Google Shape;163;p33"/>
          <p:cNvCxnSpPr/>
          <p:nvPr/>
        </p:nvCxnSpPr>
        <p:spPr>
          <a:xfrm flipH="1" rot="16200000">
            <a:off x="262080" y="5513760"/>
            <a:ext cx="838080" cy="1800"/>
          </a:xfrm>
          <a:prstGeom prst="curvedConnector3">
            <a:avLst>
              <a:gd name="adj1" fmla="val 25053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Google Shape;169;p34"/>
          <p:cNvGraphicFramePr/>
          <p:nvPr/>
        </p:nvGraphicFramePr>
        <p:xfrm>
          <a:off x="952560" y="2058840"/>
          <a:ext cx="7238160" cy="17658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Разработать систему команд между  базой данных NoSQL и пользователем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обмена.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Google Shape;170;p34"/>
          <p:cNvSpPr/>
          <p:nvPr/>
        </p:nvSpPr>
        <p:spPr>
          <a:xfrm>
            <a:off x="5339520" y="378000"/>
            <a:ext cx="3421800" cy="1090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Google Shape;176;p35"/>
          <p:cNvGraphicFramePr/>
          <p:nvPr/>
        </p:nvGraphicFramePr>
        <p:xfrm>
          <a:off x="952560" y="2058840"/>
          <a:ext cx="7238160" cy="1566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042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блок схему приложения базы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систему команд обмена между пользователем и базой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основу базы данных как серверного приложения.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создания элемента базы данных (отдельного прибора учёта - ПУ ), сохранение его показаний , выдача показаний по условию ( в данной реализации  по уровню потреблённой энергии).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Google Shape;183;p36"/>
          <p:cNvGraphicFramePr/>
          <p:nvPr/>
        </p:nvGraphicFramePr>
        <p:xfrm>
          <a:off x="952560" y="2058840"/>
          <a:ext cx="7238160" cy="11620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90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 языка с++ 20 версия (std::span)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boost ( в частности boost::asio, boost::json, boost::thread)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Шаблоны проектирования ( в частности реализация виртуальной фабрики при разборе строк json 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0400" y="1825920"/>
            <a:ext cx="3920400" cy="348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Скрины основных экранов приложения и действий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Ссылка на репозиторий с исходными кодами или просто удачные кусочки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91;p37" descr=""/>
          <p:cNvPicPr/>
          <p:nvPr/>
        </p:nvPicPr>
        <p:blipFill>
          <a:blip r:embed="rId1"/>
          <a:srcRect l="30633" t="28541" r="28511" b="10486"/>
          <a:stretch/>
        </p:blipFill>
        <p:spPr>
          <a:xfrm>
            <a:off x="5189040" y="1711800"/>
            <a:ext cx="3593880" cy="35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400" cy="13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900360" y="1980360"/>
            <a:ext cx="107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Пользователь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00000" y="4680000"/>
            <a:ext cx="107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Счетчик(ПУ)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60000" y="3240000"/>
            <a:ext cx="144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Файловая система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хранения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20000" y="4680000"/>
            <a:ext cx="126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GURUX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340000" y="1980000"/>
            <a:ext cx="19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Сервер приема 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команд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680000" y="3060000"/>
            <a:ext cx="1260000" cy="18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Шлюз базы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680000" y="1746000"/>
            <a:ext cx="1800000" cy="95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reducer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400000" y="270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940000" y="396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"/>
          <p:cNvCxnSpPr>
            <a:stCxn id="104" idx="-1"/>
            <a:endCxn id="105" idx="1"/>
          </p:cNvCxnSpPr>
          <p:nvPr/>
        </p:nvCxnSpPr>
        <p:spPr>
          <a:xfrm>
            <a:off x="4320000" y="2610000"/>
            <a:ext cx="360360" cy="135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0" name=""/>
          <p:cNvCxnSpPr>
            <a:stCxn id="103" idx="3"/>
            <a:endCxn id="105" idx="-1"/>
          </p:cNvCxnSpPr>
          <p:nvPr/>
        </p:nvCxnSpPr>
        <p:spPr>
          <a:xfrm flipV="1">
            <a:off x="3780000" y="4860000"/>
            <a:ext cx="1530360" cy="180360"/>
          </a:xfrm>
          <a:prstGeom prst="bentConnector3">
            <a:avLst>
              <a:gd name="adj1" fmla="val 11764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1" name=""/>
          <p:cNvCxnSpPr>
            <a:stCxn id="100" idx="-1"/>
            <a:endCxn id="104" idx="-1"/>
          </p:cNvCxnSpPr>
          <p:nvPr/>
        </p:nvCxnSpPr>
        <p:spPr>
          <a:xfrm>
            <a:off x="1980000" y="2340000"/>
            <a:ext cx="360360" cy="27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12" name=""/>
          <p:cNvCxnSpPr>
            <a:stCxn id="101" idx="3"/>
            <a:endCxn id="103" idx="1"/>
          </p:cNvCxnSpPr>
          <p:nvPr/>
        </p:nvCxnSpPr>
        <p:spPr>
          <a:xfrm>
            <a:off x="1979640" y="5039640"/>
            <a:ext cx="540720" cy="720"/>
          </a:xfrm>
          <a:prstGeom prst="bentConnector3">
            <a:avLst>
              <a:gd name="adj1" fmla="val 33311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2024-10-21T14:36:46Z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