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19.png" ContentType="image/png"/>
  <Override PartName="/ppt/media/image87.png" ContentType="image/png"/>
  <Override PartName="/ppt/media/image19.png" ContentType="image/png"/>
  <Override PartName="/ppt/media/image118.png" ContentType="image/png"/>
  <Override PartName="/ppt/media/image86.png" ContentType="image/png"/>
  <Override PartName="/ppt/media/image18.png" ContentType="image/png"/>
  <Override PartName="/ppt/media/image109.png" ContentType="image/png"/>
  <Override PartName="/ppt/media/image77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100.png" ContentType="image/png"/>
  <Override PartName="/ppt/media/image52.png" ContentType="image/png"/>
  <Override PartName="/ppt/media/image6.png" ContentType="image/png"/>
  <Override PartName="/ppt/media/image38.png" ContentType="image/png"/>
  <Override PartName="/ppt/media/image51.png" ContentType="image/png"/>
  <Override PartName="/ppt/media/image5.png" ContentType="image/png"/>
  <Override PartName="/ppt/media/image37.png" ContentType="image/png"/>
  <Override PartName="/ppt/media/image101.png" ContentType="image/png"/>
  <Override PartName="/ppt/media/image53.png" ContentType="image/png"/>
  <Override PartName="/ppt/media/image7.png" ContentType="image/png"/>
  <Override PartName="/ppt/media/image39.png" ContentType="image/png"/>
  <Override PartName="/ppt/media/image111.png" ContentType="image/png"/>
  <Override PartName="/ppt/media/image11.png" ContentType="image/png"/>
  <Override PartName="/ppt/media/image48.png" ContentType="image/png"/>
  <Override PartName="/ppt/media/image8.png" ContentType="image/png"/>
  <Override PartName="/ppt/media/image54.png" ContentType="image/png"/>
  <Override PartName="/ppt/media/image41.png" ContentType="image/png"/>
  <Override PartName="/ppt/media/image3.jpeg" ContentType="image/jpeg"/>
  <Override PartName="/ppt/media/image130.png" ContentType="image/png"/>
  <Override PartName="/ppt/media/image30.png" ContentType="image/png"/>
  <Override PartName="/ppt/media/image136.jpeg" ContentType="image/jpeg"/>
  <Override PartName="/ppt/media/image57.png" ContentType="image/png"/>
  <Override PartName="/ppt/media/image2.jpeg" ContentType="image/jpeg"/>
  <Override PartName="/ppt/media/image45.png" ContentType="image/png"/>
  <Override PartName="/ppt/media/image42.png" ContentType="image/png"/>
  <Override PartName="/ppt/media/image40.png" ContentType="image/png"/>
  <Override PartName="/ppt/media/image43.png" ContentType="image/png"/>
  <Override PartName="/ppt/media/image34.png" ContentType="image/png"/>
  <Override PartName="/ppt/media/image44.png" ContentType="image/png"/>
  <Override PartName="/ppt/media/image56.png" ContentType="image/png"/>
  <Override PartName="/ppt/media/image110.png" ContentType="image/png"/>
  <Override PartName="/ppt/media/image10.png" ContentType="image/png"/>
  <Override PartName="/ppt/media/image47.png" ContentType="image/png"/>
  <Override PartName="/ppt/media/image134.jpeg" ContentType="image/jpeg"/>
  <Override PartName="/ppt/media/image66.png" ContentType="image/png"/>
  <Override PartName="/ppt/media/image82.png" ContentType="image/png"/>
  <Override PartName="/ppt/media/image14.png" ContentType="image/png"/>
  <Override PartName="/ppt/media/image114.png" ContentType="image/png"/>
  <Override PartName="/ppt/media/image55.png" ContentType="image/png"/>
  <Override PartName="/ppt/media/image9.png" ContentType="image/png"/>
  <Override PartName="/ppt/media/image31.png" ContentType="image/png"/>
  <Override PartName="/ppt/media/image131.png" ContentType="image/png"/>
  <Override PartName="/ppt/media/image46.png" ContentType="image/png"/>
  <Override PartName="/ppt/media/image135.png" ContentType="image/png"/>
  <Override PartName="/ppt/media/image35.png" ContentType="image/png"/>
  <Override PartName="/ppt/media/image33.png" ContentType="image/png"/>
  <Override PartName="/ppt/media/image133.png" ContentType="image/png"/>
  <Override PartName="/ppt/media/image132.png" ContentType="image/png"/>
  <Override PartName="/ppt/media/image32.png" ContentType="image/png"/>
  <Override PartName="/ppt/media/image50.png" ContentType="image/png"/>
  <Override PartName="/ppt/media/image4.png" ContentType="image/png"/>
  <Override PartName="/ppt/media/image36.png" ContentType="image/png"/>
  <Override PartName="/ppt/media/image112.png" ContentType="image/png"/>
  <Override PartName="/ppt/media/image80.png" ContentType="image/png"/>
  <Override PartName="/ppt/media/image12.png" ContentType="image/png"/>
  <Override PartName="/ppt/media/image49.png" ContentType="image/png"/>
  <Override PartName="/ppt/media/image65.png" ContentType="image/png"/>
  <Override PartName="/ppt/media/image81.png" ContentType="image/png"/>
  <Override PartName="/ppt/media/image13.png" ContentType="image/png"/>
  <Override PartName="/ppt/media/image113.png" ContentType="image/png"/>
  <Override PartName="/ppt/media/image67.png" ContentType="image/png"/>
  <Override PartName="/ppt/media/image15.png" ContentType="image/png"/>
  <Override PartName="/ppt/media/image83.png" ContentType="image/png"/>
  <Override PartName="/ppt/media/image115.png" ContentType="image/png"/>
  <Override PartName="/ppt/media/image68.png" ContentType="image/png"/>
  <Override PartName="/ppt/media/image16.png" ContentType="image/png"/>
  <Override PartName="/ppt/media/image84.png" ContentType="image/png"/>
  <Override PartName="/ppt/media/image116.png" ContentType="image/png"/>
  <Override PartName="/ppt/media/image69.png" ContentType="image/png"/>
  <Override PartName="/ppt/media/image17.png" ContentType="image/png"/>
  <Override PartName="/ppt/media/image85.png" ContentType="image/png"/>
  <Override PartName="/ppt/media/image117.png" ContentType="image/png"/>
  <Override PartName="/ppt/media/image102.png" ContentType="image/png"/>
  <Override PartName="/ppt/media/image70.png" ContentType="image/png"/>
  <Override PartName="/ppt/media/image103.png" ContentType="image/png"/>
  <Override PartName="/ppt/media/image71.png" ContentType="image/png"/>
  <Override PartName="/ppt/media/image104.png" ContentType="image/png"/>
  <Override PartName="/ppt/media/image72.png" ContentType="image/png"/>
  <Override PartName="/ppt/media/image120.png" ContentType="image/png"/>
  <Override PartName="/ppt/media/image20.png" ContentType="image/png"/>
  <Override PartName="/ppt/media/image105.png" ContentType="image/png"/>
  <Override PartName="/ppt/media/image73.png" ContentType="image/png"/>
  <Override PartName="/ppt/media/image121.png" ContentType="image/png"/>
  <Override PartName="/ppt/media/image21.png" ContentType="image/png"/>
  <Override PartName="/ppt/media/image106.png" ContentType="image/png"/>
  <Override PartName="/ppt/media/image74.png" ContentType="image/png"/>
  <Override PartName="/ppt/media/image122.png" ContentType="image/png"/>
  <Override PartName="/ppt/media/image22.png" ContentType="image/png"/>
  <Override PartName="/ppt/media/image90.png" ContentType="image/png"/>
  <Override PartName="/ppt/media/image107.png" ContentType="image/png"/>
  <Override PartName="/ppt/media/image75.png" ContentType="image/png"/>
  <Override PartName="/ppt/media/image123.png" ContentType="image/png"/>
  <Override PartName="/ppt/media/image23.png" ContentType="image/png"/>
  <Override PartName="/ppt/media/image91.png" ContentType="image/png"/>
  <Override PartName="/ppt/media/image24.png" ContentType="image/png"/>
  <Override PartName="/ppt/media/image92.png" ContentType="image/png"/>
  <Override PartName="/ppt/media/image124.png" ContentType="image/png"/>
  <Override PartName="/ppt/media/image108.png" ContentType="image/png"/>
  <Override PartName="/ppt/media/image76.png" ContentType="image/png"/>
  <Override PartName="/ppt/media/image25.png" ContentType="image/png"/>
  <Override PartName="/ppt/media/image93.png" ContentType="image/png"/>
  <Override PartName="/ppt/media/image125.png" ContentType="image/png"/>
  <Override PartName="/ppt/media/image78.png" ContentType="image/png"/>
  <Override PartName="/ppt/media/image26.png" ContentType="image/png"/>
  <Override PartName="/ppt/media/image126.png" ContentType="image/png"/>
  <Override PartName="/ppt/media/image94.png" ContentType="image/png"/>
  <Override PartName="/ppt/media/image79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127.png" ContentType="image/png"/>
  <Override PartName="/ppt/media/image95.png" ContentType="image/png"/>
  <Override PartName="/ppt/media/image28.png" ContentType="image/png"/>
  <Override PartName="/ppt/media/image128.png" ContentType="image/png"/>
  <Override PartName="/ppt/media/image96.png" ContentType="image/png"/>
  <Override PartName="/ppt/media/image29.png" ContentType="image/png"/>
  <Override PartName="/ppt/media/image1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slide" Target="slides/slide21.xml"/><Relationship Id="rId41" Type="http://schemas.openxmlformats.org/officeDocument/2006/relationships/slide" Target="slides/slide22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8E6BD7-1968-49D7-A432-B47E4B88B51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007EC-567D-4322-B6C5-BB46A15C915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FCA6C-EEE4-4E49-B4EF-E3D38DE89A5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D24516-946B-4060-9D61-D372314022D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2F49BD-693A-4CA6-8F11-D3B4ECD4F2B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6055B2-0D9F-460D-B35C-F22AF42E7C2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903EA35-2BDD-4159-8F4F-19756FB3C77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FF6E8E-304E-4858-9B8B-DFC95824C86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B928C5-EF97-4F48-844F-D970C637569F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200" cy="68832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962CB1-E046-458E-919F-C2069A16833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4BAFE3-001B-4AC4-92C3-9868F66B7FD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A6CF32-2F99-4815-BCAE-5A269C06F16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8D404F-3887-40E2-B99A-91A0AE945EC2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B6C927-5BC7-467E-9C1D-666A12D176B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E6433B-C57D-451A-8886-32883B7FEC81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33;p7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684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2A3041-9D20-43E1-B010-616585BC8927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1;p12"/>
          <p:cNvSpPr/>
          <p:nvPr/>
        </p:nvSpPr>
        <p:spPr>
          <a:xfrm>
            <a:off x="606240" y="1616760"/>
            <a:ext cx="7936920" cy="47512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;p12"/>
          <p:cNvSpPr/>
          <p:nvPr/>
        </p:nvSpPr>
        <p:spPr>
          <a:xfrm>
            <a:off x="606240" y="1616760"/>
            <a:ext cx="7936920" cy="47512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55;p13"/>
          <p:cNvSpPr/>
          <p:nvPr/>
        </p:nvSpPr>
        <p:spPr>
          <a:xfrm>
            <a:off x="606240" y="1616760"/>
            <a:ext cx="7936920" cy="4751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9;p14"/>
          <p:cNvSpPr/>
          <p:nvPr/>
        </p:nvSpPr>
        <p:spPr>
          <a:xfrm>
            <a:off x="606240" y="2859120"/>
            <a:ext cx="7936920" cy="32842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4;p15"/>
          <p:cNvSpPr/>
          <p:nvPr/>
        </p:nvSpPr>
        <p:spPr>
          <a:xfrm>
            <a:off x="362160" y="1616760"/>
            <a:ext cx="4746960" cy="475128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10;p2" descr=""/>
          <p:cNvPicPr/>
          <p:nvPr/>
        </p:nvPicPr>
        <p:blipFill>
          <a:blip r:embed="rId3"/>
          <a:stretch/>
        </p:blipFill>
        <p:spPr>
          <a:xfrm>
            <a:off x="-18000" y="-13320"/>
            <a:ext cx="9178200" cy="688320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Relationship Id="rId29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5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Relationship Id="rId18" Type="http://schemas.openxmlformats.org/officeDocument/2006/relationships/image" Target="../media/image104.png"/><Relationship Id="rId19" Type="http://schemas.openxmlformats.org/officeDocument/2006/relationships/image" Target="../media/image105.png"/><Relationship Id="rId20" Type="http://schemas.openxmlformats.org/officeDocument/2006/relationships/image" Target="../media/image106.png"/><Relationship Id="rId21" Type="http://schemas.openxmlformats.org/officeDocument/2006/relationships/image" Target="../media/image107.png"/><Relationship Id="rId22" Type="http://schemas.openxmlformats.org/officeDocument/2006/relationships/image" Target="../media/image108.png"/><Relationship Id="rId23" Type="http://schemas.openxmlformats.org/officeDocument/2006/relationships/image" Target="../media/image109.png"/><Relationship Id="rId24" Type="http://schemas.openxmlformats.org/officeDocument/2006/relationships/image" Target="../media/image110.png"/><Relationship Id="rId25" Type="http://schemas.openxmlformats.org/officeDocument/2006/relationships/image" Target="../media/image111.png"/><Relationship Id="rId26" Type="http://schemas.openxmlformats.org/officeDocument/2006/relationships/image" Target="../media/image112.png"/><Relationship Id="rId27" Type="http://schemas.openxmlformats.org/officeDocument/2006/relationships/image" Target="../media/image113.png"/><Relationship Id="rId28" Type="http://schemas.openxmlformats.org/officeDocument/2006/relationships/image" Target="../media/image4.png"/><Relationship Id="rId29" Type="http://schemas.openxmlformats.org/officeDocument/2006/relationships/image" Target="../media/image113.png"/><Relationship Id="rId30" Type="http://schemas.openxmlformats.org/officeDocument/2006/relationships/image" Target="../media/image95.png"/><Relationship Id="rId31" Type="http://schemas.openxmlformats.org/officeDocument/2006/relationships/image" Target="../media/image99.png"/><Relationship Id="rId32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Relationship Id="rId21" Type="http://schemas.openxmlformats.org/officeDocument/2006/relationships/slideLayout" Target="../slideLayouts/slideLayout1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4.jpeg"/><Relationship Id="rId2" Type="http://schemas.openxmlformats.org/officeDocument/2006/relationships/image" Target="../media/image135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6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797040" y="5729400"/>
            <a:ext cx="5049720" cy="105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2100" spc="-1" strike="noStrike">
                <a:solidFill>
                  <a:schemeClr val="lt1"/>
                </a:solidFill>
                <a:latin typeface="Roboto"/>
                <a:ea typeface="Roboto"/>
              </a:rPr>
              <a:t>otus.ru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797040" y="2562120"/>
            <a:ext cx="8397000" cy="336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" sz="5600" spc="-1" strike="noStrike">
                <a:solidFill>
                  <a:schemeClr val="lt1"/>
                </a:solidFill>
                <a:latin typeface="Roboto"/>
                <a:ea typeface="Roboto"/>
              </a:rPr>
              <a:t>C++ Developer. Professional</a:t>
            </a:r>
            <a:br>
              <a:rPr sz="5600"/>
            </a:br>
            <a:endParaRPr b="0" lang="ru-RU" sz="5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68040"/>
            <a:ext cx="8228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Пример выполнения mapper функции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84440" y="748080"/>
            <a:ext cx="7562520" cy="494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720000" y="540000"/>
            <a:ext cx="7698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Метод проверяющий запись в базе данных на соответствие условиям: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7066800" cy="44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Схемы (архитектура, БД)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900360" y="1980360"/>
            <a:ext cx="1078920" cy="7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00000" y="4680000"/>
            <a:ext cx="1078920" cy="71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Счетчик(ПУ)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6660000" y="3240000"/>
            <a:ext cx="1439280" cy="143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Файловая система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хранения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20000" y="4680000"/>
            <a:ext cx="125928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GURUX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340000" y="1980000"/>
            <a:ext cx="1979280" cy="125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Сервер приема 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команд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680000" y="3060000"/>
            <a:ext cx="1259280" cy="179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Шлюз базы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680000" y="1746000"/>
            <a:ext cx="1799280" cy="953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mapper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reducer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400000" y="270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940000" y="3960000"/>
            <a:ext cx="72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125" name=""/>
          <p:cNvCxnSpPr>
            <a:stCxn id="120" idx="-1"/>
            <a:endCxn id="121" idx="1"/>
          </p:cNvCxnSpPr>
          <p:nvPr/>
        </p:nvCxnSpPr>
        <p:spPr>
          <a:xfrm>
            <a:off x="4319280" y="2609640"/>
            <a:ext cx="361080" cy="1350360"/>
          </a:xfrm>
          <a:prstGeom prst="bentConnector3">
            <a:avLst>
              <a:gd name="adj1" fmla="val 50199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26" name=""/>
          <p:cNvCxnSpPr>
            <a:stCxn id="119" idx="3"/>
            <a:endCxn id="121" idx="-1"/>
          </p:cNvCxnSpPr>
          <p:nvPr/>
        </p:nvCxnSpPr>
        <p:spPr>
          <a:xfrm flipV="1">
            <a:off x="3779280" y="3959640"/>
            <a:ext cx="901080" cy="1080360"/>
          </a:xfrm>
          <a:prstGeom prst="bentConnector3">
            <a:avLst>
              <a:gd name="adj1" fmla="val 20103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27" name=""/>
          <p:cNvCxnSpPr>
            <a:stCxn id="116" idx="-1"/>
            <a:endCxn id="120" idx="-1"/>
          </p:cNvCxnSpPr>
          <p:nvPr/>
        </p:nvCxnSpPr>
        <p:spPr>
          <a:xfrm>
            <a:off x="1979280" y="2339640"/>
            <a:ext cx="361080" cy="270360"/>
          </a:xfrm>
          <a:prstGeom prst="bentConnector3">
            <a:avLst>
              <a:gd name="adj1" fmla="val 50199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128" name=""/>
          <p:cNvCxnSpPr>
            <a:stCxn id="117" idx="3"/>
            <a:endCxn id="119" idx="1"/>
          </p:cNvCxnSpPr>
          <p:nvPr/>
        </p:nvCxnSpPr>
        <p:spPr>
          <a:xfrm>
            <a:off x="1978920" y="5039280"/>
            <a:ext cx="541440" cy="720"/>
          </a:xfrm>
          <a:prstGeom prst="bentConnector3">
            <a:avLst>
              <a:gd name="adj1" fmla="val 100066"/>
            </a:avLst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81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Выводы и планы по развитию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Google Shape;203;p39"/>
          <p:cNvGraphicFramePr/>
          <p:nvPr/>
        </p:nvGraphicFramePr>
        <p:xfrm>
          <a:off x="868680" y="1340280"/>
          <a:ext cx="7238160" cy="488268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Результатом проекта тала программа создающая локальный сервер обрабатывающая следующие команды: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создание/удаление отдельной база данных (БД).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создание/удаление отдельного ПУ в БД 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сохранение/выдача измеренных данных ПУ (параметры запроса выдаваемые данные в формате json)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Развитие проекта 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Разработанный функционал является только прототипом и основой реально функционирующего приложения. Для его реального функционирования необходимо реализовать значительное число функций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управления доступом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прямого опроса ПУ на основе сервера GURUX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 Система mapper/reducer для пред обработки данных самим сервером.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 проекте в целом использовались знания полученные в процессе обучения что позволило достичь поставленных целей.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557480" cy="545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br>
              <a:rPr sz="4900"/>
            </a:b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6160" y="528480"/>
            <a:ext cx="7693920" cy="545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Инструкции для работы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900" spc="-1" strike="noStrike">
                <a:solidFill>
                  <a:schemeClr val="lt1"/>
                </a:solidFill>
                <a:latin typeface="Roboto"/>
                <a:ea typeface="Roboto"/>
              </a:rPr>
              <a:t>с презентацией</a:t>
            </a:r>
            <a:endParaRPr b="0" lang="ru-RU" sz="4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1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220;p42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21;p42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222;p42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223;p42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5840" cy="825840"/>
          </a:xfrm>
          <a:prstGeom prst="rect">
            <a:avLst/>
          </a:prstGeom>
          <a:ln w="0">
            <a:noFill/>
          </a:ln>
        </p:spPr>
      </p:pic>
      <p:sp>
        <p:nvSpPr>
          <p:cNvPr id="138" name="Google Shape;224;p42"/>
          <p:cNvSpPr/>
          <p:nvPr/>
        </p:nvSpPr>
        <p:spPr>
          <a:xfrm>
            <a:off x="544320" y="1502280"/>
            <a:ext cx="258624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Работа с данными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225;p42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226;p42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227;p42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228;p42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229;p42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30;p42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5840" cy="82584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231;p42"/>
          <p:cNvSpPr/>
          <p:nvPr/>
        </p:nvSpPr>
        <p:spPr>
          <a:xfrm>
            <a:off x="4407120" y="1502280"/>
            <a:ext cx="157788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Интернет/Сети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232;p42" descr=""/>
          <p:cNvPicPr/>
          <p:nvPr/>
        </p:nvPicPr>
        <p:blipFill>
          <a:blip r:embed="rId11"/>
          <a:stretch/>
        </p:blipFill>
        <p:spPr>
          <a:xfrm>
            <a:off x="4492440" y="5161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7" name="Google Shape;233;p42" descr=""/>
          <p:cNvPicPr/>
          <p:nvPr/>
        </p:nvPicPr>
        <p:blipFill>
          <a:blip r:embed="rId12"/>
          <a:stretch/>
        </p:blipFill>
        <p:spPr>
          <a:xfrm>
            <a:off x="449244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34;p42" descr=""/>
          <p:cNvPicPr/>
          <p:nvPr/>
        </p:nvPicPr>
        <p:blipFill>
          <a:blip r:embed="rId13"/>
          <a:stretch/>
        </p:blipFill>
        <p:spPr>
          <a:xfrm>
            <a:off x="449244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235;p42" descr=""/>
          <p:cNvPicPr/>
          <p:nvPr/>
        </p:nvPicPr>
        <p:blipFill>
          <a:blip r:embed="rId14"/>
          <a:stretch/>
        </p:blipFill>
        <p:spPr>
          <a:xfrm>
            <a:off x="449244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236;p42" descr=""/>
          <p:cNvPicPr/>
          <p:nvPr/>
        </p:nvPicPr>
        <p:blipFill>
          <a:blip r:embed="rId15"/>
          <a:stretch/>
        </p:blipFill>
        <p:spPr>
          <a:xfrm>
            <a:off x="550188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1" name="Google Shape;237;p42" descr=""/>
          <p:cNvPicPr/>
          <p:nvPr/>
        </p:nvPicPr>
        <p:blipFill>
          <a:blip r:embed="rId16"/>
          <a:stretch/>
        </p:blipFill>
        <p:spPr>
          <a:xfrm>
            <a:off x="550188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238;p42" descr=""/>
          <p:cNvPicPr/>
          <p:nvPr/>
        </p:nvPicPr>
        <p:blipFill>
          <a:blip r:embed="rId17"/>
          <a:stretch/>
        </p:blipFill>
        <p:spPr>
          <a:xfrm>
            <a:off x="550188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239;p42" descr=""/>
          <p:cNvPicPr/>
          <p:nvPr/>
        </p:nvPicPr>
        <p:blipFill>
          <a:blip r:embed="rId18"/>
          <a:stretch/>
        </p:blipFill>
        <p:spPr>
          <a:xfrm>
            <a:off x="653652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40;p42" descr=""/>
          <p:cNvPicPr/>
          <p:nvPr/>
        </p:nvPicPr>
        <p:blipFill>
          <a:blip r:embed="rId19"/>
          <a:stretch/>
        </p:blipFill>
        <p:spPr>
          <a:xfrm>
            <a:off x="653652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241;p42" descr=""/>
          <p:cNvPicPr/>
          <p:nvPr/>
        </p:nvPicPr>
        <p:blipFill>
          <a:blip r:embed="rId20"/>
          <a:stretch/>
        </p:blipFill>
        <p:spPr>
          <a:xfrm>
            <a:off x="653652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242;p42" descr=""/>
          <p:cNvPicPr/>
          <p:nvPr/>
        </p:nvPicPr>
        <p:blipFill>
          <a:blip r:embed="rId21"/>
          <a:stretch/>
        </p:blipFill>
        <p:spPr>
          <a:xfrm>
            <a:off x="757116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243;p42" descr=""/>
          <p:cNvPicPr/>
          <p:nvPr/>
        </p:nvPicPr>
        <p:blipFill>
          <a:blip r:embed="rId22"/>
          <a:stretch/>
        </p:blipFill>
        <p:spPr>
          <a:xfrm>
            <a:off x="757116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44;p42" descr=""/>
          <p:cNvPicPr/>
          <p:nvPr/>
        </p:nvPicPr>
        <p:blipFill>
          <a:blip r:embed="rId23"/>
          <a:stretch/>
        </p:blipFill>
        <p:spPr>
          <a:xfrm>
            <a:off x="757116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45;p42" descr=""/>
          <p:cNvPicPr/>
          <p:nvPr/>
        </p:nvPicPr>
        <p:blipFill>
          <a:blip r:embed="rId24"/>
          <a:stretch/>
        </p:blipFill>
        <p:spPr>
          <a:xfrm>
            <a:off x="2613960" y="41508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46;p42" descr=""/>
          <p:cNvPicPr/>
          <p:nvPr/>
        </p:nvPicPr>
        <p:blipFill>
          <a:blip r:embed="rId25"/>
          <a:stretch/>
        </p:blipFill>
        <p:spPr>
          <a:xfrm>
            <a:off x="2636640" y="51357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247;p42" descr=""/>
          <p:cNvPicPr/>
          <p:nvPr/>
        </p:nvPicPr>
        <p:blipFill>
          <a:blip r:embed="rId26"/>
          <a:stretch/>
        </p:blipFill>
        <p:spPr>
          <a:xfrm>
            <a:off x="551448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48;p42" descr=""/>
          <p:cNvPicPr/>
          <p:nvPr/>
        </p:nvPicPr>
        <p:blipFill>
          <a:blip r:embed="rId27"/>
          <a:stretch/>
        </p:blipFill>
        <p:spPr>
          <a:xfrm>
            <a:off x="7545600" y="5161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49;p42" descr=""/>
          <p:cNvPicPr/>
          <p:nvPr/>
        </p:nvPicPr>
        <p:blipFill>
          <a:blip r:embed="rId28"/>
          <a:stretch/>
        </p:blipFill>
        <p:spPr>
          <a:xfrm>
            <a:off x="6530040" y="516132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250;p42"/>
          <p:cNvSpPr/>
          <p:nvPr/>
        </p:nvSpPr>
        <p:spPr>
          <a:xfrm>
            <a:off x="6202440" y="378000"/>
            <a:ext cx="2586240" cy="94428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360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300" spc="-1" strike="noStrike">
                <a:solidFill>
                  <a:srgbClr val="02418b"/>
                </a:solidFill>
                <a:latin typeface="Roboto"/>
                <a:ea typeface="Roboto"/>
              </a:rPr>
              <a:t>Используйте иллюстрации. Они облегчают восприятие материала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1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56;p43" descr=""/>
          <p:cNvPicPr/>
          <p:nvPr/>
        </p:nvPicPr>
        <p:blipFill>
          <a:blip r:embed="rId1"/>
          <a:stretch/>
        </p:blipFill>
        <p:spPr>
          <a:xfrm>
            <a:off x="617760" y="5161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257;p43" descr=""/>
          <p:cNvPicPr/>
          <p:nvPr/>
        </p:nvPicPr>
        <p:blipFill>
          <a:blip r:embed="rId2"/>
          <a:stretch/>
        </p:blipFill>
        <p:spPr>
          <a:xfrm>
            <a:off x="61776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258;p43" descr=""/>
          <p:cNvPicPr/>
          <p:nvPr/>
        </p:nvPicPr>
        <p:blipFill>
          <a:blip r:embed="rId3"/>
          <a:stretch/>
        </p:blipFill>
        <p:spPr>
          <a:xfrm>
            <a:off x="61776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259;p43" descr=""/>
          <p:cNvPicPr/>
          <p:nvPr/>
        </p:nvPicPr>
        <p:blipFill>
          <a:blip r:embed="rId4"/>
          <a:stretch/>
        </p:blipFill>
        <p:spPr>
          <a:xfrm>
            <a:off x="617760" y="3140280"/>
            <a:ext cx="825840" cy="8258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57788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Люди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261;p43" descr=""/>
          <p:cNvPicPr/>
          <p:nvPr/>
        </p:nvPicPr>
        <p:blipFill>
          <a:blip r:embed="rId5"/>
          <a:stretch/>
        </p:blipFill>
        <p:spPr>
          <a:xfrm>
            <a:off x="1627200" y="5161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62;p43" descr=""/>
          <p:cNvPicPr/>
          <p:nvPr/>
        </p:nvPicPr>
        <p:blipFill>
          <a:blip r:embed="rId6"/>
          <a:stretch/>
        </p:blipFill>
        <p:spPr>
          <a:xfrm>
            <a:off x="162720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63;p43" descr=""/>
          <p:cNvPicPr/>
          <p:nvPr/>
        </p:nvPicPr>
        <p:blipFill>
          <a:blip r:embed="rId7"/>
          <a:stretch/>
        </p:blipFill>
        <p:spPr>
          <a:xfrm>
            <a:off x="162720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64;p43" descr=""/>
          <p:cNvPicPr/>
          <p:nvPr/>
        </p:nvPicPr>
        <p:blipFill>
          <a:blip r:embed="rId8"/>
          <a:stretch/>
        </p:blipFill>
        <p:spPr>
          <a:xfrm>
            <a:off x="162720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65;p43" descr=""/>
          <p:cNvPicPr/>
          <p:nvPr/>
        </p:nvPicPr>
        <p:blipFill>
          <a:blip r:embed="rId9"/>
          <a:stretch/>
        </p:blipFill>
        <p:spPr>
          <a:xfrm>
            <a:off x="266184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66;p43" descr=""/>
          <p:cNvPicPr/>
          <p:nvPr/>
        </p:nvPicPr>
        <p:blipFill>
          <a:blip r:embed="rId10"/>
          <a:stretch/>
        </p:blipFill>
        <p:spPr>
          <a:xfrm>
            <a:off x="266184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67;p43" descr=""/>
          <p:cNvPicPr/>
          <p:nvPr/>
        </p:nvPicPr>
        <p:blipFill>
          <a:blip r:embed="rId11"/>
          <a:stretch/>
        </p:blipFill>
        <p:spPr>
          <a:xfrm>
            <a:off x="5040000" y="51616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68;p43" descr=""/>
          <p:cNvPicPr/>
          <p:nvPr/>
        </p:nvPicPr>
        <p:blipFill>
          <a:blip r:embed="rId12"/>
          <a:stretch/>
        </p:blipFill>
        <p:spPr>
          <a:xfrm>
            <a:off x="502740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269;p43" descr=""/>
          <p:cNvPicPr/>
          <p:nvPr/>
        </p:nvPicPr>
        <p:blipFill>
          <a:blip r:embed="rId13"/>
          <a:stretch/>
        </p:blipFill>
        <p:spPr>
          <a:xfrm>
            <a:off x="502740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70;p43" descr=""/>
          <p:cNvPicPr/>
          <p:nvPr/>
        </p:nvPicPr>
        <p:blipFill>
          <a:blip r:embed="rId14"/>
          <a:stretch/>
        </p:blipFill>
        <p:spPr>
          <a:xfrm>
            <a:off x="5027400" y="3140280"/>
            <a:ext cx="825840" cy="82584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3"/>
          <p:cNvSpPr>
            <a:spLocks noGrp="1"/>
          </p:cNvSpPr>
          <p:nvPr>
            <p:ph type="subTitle"/>
          </p:nvPr>
        </p:nvSpPr>
        <p:spPr>
          <a:xfrm>
            <a:off x="5040000" y="1502280"/>
            <a:ext cx="25862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Обучение, исследование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272;p43" descr=""/>
          <p:cNvPicPr/>
          <p:nvPr/>
        </p:nvPicPr>
        <p:blipFill>
          <a:blip r:embed="rId15"/>
          <a:stretch/>
        </p:blipFill>
        <p:spPr>
          <a:xfrm>
            <a:off x="5973120" y="51616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73;p43" descr=""/>
          <p:cNvPicPr/>
          <p:nvPr/>
        </p:nvPicPr>
        <p:blipFill>
          <a:blip r:embed="rId16"/>
          <a:stretch/>
        </p:blipFill>
        <p:spPr>
          <a:xfrm>
            <a:off x="596052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74;p43" descr=""/>
          <p:cNvPicPr/>
          <p:nvPr/>
        </p:nvPicPr>
        <p:blipFill>
          <a:blip r:embed="rId17"/>
          <a:stretch/>
        </p:blipFill>
        <p:spPr>
          <a:xfrm>
            <a:off x="596052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275;p43" descr=""/>
          <p:cNvPicPr/>
          <p:nvPr/>
        </p:nvPicPr>
        <p:blipFill>
          <a:blip r:embed="rId18"/>
          <a:stretch/>
        </p:blipFill>
        <p:spPr>
          <a:xfrm>
            <a:off x="596052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76;p43" descr=""/>
          <p:cNvPicPr/>
          <p:nvPr/>
        </p:nvPicPr>
        <p:blipFill>
          <a:blip r:embed="rId19"/>
          <a:stretch/>
        </p:blipFill>
        <p:spPr>
          <a:xfrm>
            <a:off x="691884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7;p43" descr=""/>
          <p:cNvPicPr/>
          <p:nvPr/>
        </p:nvPicPr>
        <p:blipFill>
          <a:blip r:embed="rId20"/>
          <a:stretch/>
        </p:blipFill>
        <p:spPr>
          <a:xfrm>
            <a:off x="691884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8;p43" descr=""/>
          <p:cNvPicPr/>
          <p:nvPr/>
        </p:nvPicPr>
        <p:blipFill>
          <a:blip r:embed="rId21"/>
          <a:stretch/>
        </p:blipFill>
        <p:spPr>
          <a:xfrm>
            <a:off x="6918840" y="41252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79;p43" descr=""/>
          <p:cNvPicPr/>
          <p:nvPr/>
        </p:nvPicPr>
        <p:blipFill>
          <a:blip r:embed="rId22"/>
          <a:stretch/>
        </p:blipFill>
        <p:spPr>
          <a:xfrm>
            <a:off x="6931440" y="5161320"/>
            <a:ext cx="826200" cy="8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1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407120" y="1502280"/>
            <a:ext cx="157788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Технологии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286;p44" descr=""/>
          <p:cNvPicPr/>
          <p:nvPr/>
        </p:nvPicPr>
        <p:blipFill>
          <a:blip r:embed="rId1"/>
          <a:stretch/>
        </p:blipFill>
        <p:spPr>
          <a:xfrm>
            <a:off x="4465440" y="50871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287;p44" descr=""/>
          <p:cNvPicPr/>
          <p:nvPr/>
        </p:nvPicPr>
        <p:blipFill>
          <a:blip r:embed="rId2"/>
          <a:stretch/>
        </p:blipFill>
        <p:spPr>
          <a:xfrm>
            <a:off x="449244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288;p44" descr=""/>
          <p:cNvPicPr/>
          <p:nvPr/>
        </p:nvPicPr>
        <p:blipFill>
          <a:blip r:embed="rId3"/>
          <a:stretch/>
        </p:blipFill>
        <p:spPr>
          <a:xfrm>
            <a:off x="449244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289;p44" descr=""/>
          <p:cNvPicPr/>
          <p:nvPr/>
        </p:nvPicPr>
        <p:blipFill>
          <a:blip r:embed="rId4"/>
          <a:stretch/>
        </p:blipFill>
        <p:spPr>
          <a:xfrm>
            <a:off x="449244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290;p44" descr=""/>
          <p:cNvPicPr/>
          <p:nvPr/>
        </p:nvPicPr>
        <p:blipFill>
          <a:blip r:embed="rId5"/>
          <a:stretch/>
        </p:blipFill>
        <p:spPr>
          <a:xfrm>
            <a:off x="5501160" y="50871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291;p44" descr=""/>
          <p:cNvPicPr/>
          <p:nvPr/>
        </p:nvPicPr>
        <p:blipFill>
          <a:blip r:embed="rId6"/>
          <a:stretch/>
        </p:blipFill>
        <p:spPr>
          <a:xfrm>
            <a:off x="550188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8" name="Google Shape;292;p44" descr=""/>
          <p:cNvPicPr/>
          <p:nvPr/>
        </p:nvPicPr>
        <p:blipFill>
          <a:blip r:embed="rId7"/>
          <a:stretch/>
        </p:blipFill>
        <p:spPr>
          <a:xfrm>
            <a:off x="550188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293;p44" descr=""/>
          <p:cNvPicPr/>
          <p:nvPr/>
        </p:nvPicPr>
        <p:blipFill>
          <a:blip r:embed="rId8"/>
          <a:stretch/>
        </p:blipFill>
        <p:spPr>
          <a:xfrm>
            <a:off x="550188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94;p44" descr=""/>
          <p:cNvPicPr/>
          <p:nvPr/>
        </p:nvPicPr>
        <p:blipFill>
          <a:blip r:embed="rId9"/>
          <a:stretch/>
        </p:blipFill>
        <p:spPr>
          <a:xfrm>
            <a:off x="6536160" y="50871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95;p44" descr=""/>
          <p:cNvPicPr/>
          <p:nvPr/>
        </p:nvPicPr>
        <p:blipFill>
          <a:blip r:embed="rId10"/>
          <a:stretch/>
        </p:blipFill>
        <p:spPr>
          <a:xfrm>
            <a:off x="653652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96;p44" descr=""/>
          <p:cNvPicPr/>
          <p:nvPr/>
        </p:nvPicPr>
        <p:blipFill>
          <a:blip r:embed="rId11"/>
          <a:stretch/>
        </p:blipFill>
        <p:spPr>
          <a:xfrm>
            <a:off x="653652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297;p44" descr=""/>
          <p:cNvPicPr/>
          <p:nvPr/>
        </p:nvPicPr>
        <p:blipFill>
          <a:blip r:embed="rId12"/>
          <a:stretch/>
        </p:blipFill>
        <p:spPr>
          <a:xfrm>
            <a:off x="653652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298;p44" descr=""/>
          <p:cNvPicPr/>
          <p:nvPr/>
        </p:nvPicPr>
        <p:blipFill>
          <a:blip r:embed="rId13"/>
          <a:stretch/>
        </p:blipFill>
        <p:spPr>
          <a:xfrm>
            <a:off x="7571160" y="41508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299;p44" descr=""/>
          <p:cNvPicPr/>
          <p:nvPr/>
        </p:nvPicPr>
        <p:blipFill>
          <a:blip r:embed="rId14"/>
          <a:stretch/>
        </p:blipFill>
        <p:spPr>
          <a:xfrm>
            <a:off x="757116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300;p44" descr=""/>
          <p:cNvPicPr/>
          <p:nvPr/>
        </p:nvPicPr>
        <p:blipFill>
          <a:blip r:embed="rId15"/>
          <a:stretch/>
        </p:blipFill>
        <p:spPr>
          <a:xfrm>
            <a:off x="7571160" y="31402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301;p44" descr=""/>
          <p:cNvPicPr/>
          <p:nvPr/>
        </p:nvPicPr>
        <p:blipFill>
          <a:blip r:embed="rId16"/>
          <a:stretch/>
        </p:blipFill>
        <p:spPr>
          <a:xfrm>
            <a:off x="7571160" y="5087160"/>
            <a:ext cx="825840" cy="82584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3"/>
          <p:cNvSpPr>
            <a:spLocks noGrp="1"/>
          </p:cNvSpPr>
          <p:nvPr>
            <p:ph type="subTitle"/>
          </p:nvPr>
        </p:nvSpPr>
        <p:spPr>
          <a:xfrm>
            <a:off x="500400" y="1565640"/>
            <a:ext cx="25862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Компьютерные игры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303;p44" descr=""/>
          <p:cNvPicPr/>
          <p:nvPr/>
        </p:nvPicPr>
        <p:blipFill>
          <a:blip r:embed="rId17"/>
          <a:stretch/>
        </p:blipFill>
        <p:spPr>
          <a:xfrm>
            <a:off x="568080" y="41191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0" name="Google Shape;304;p44" descr=""/>
          <p:cNvPicPr/>
          <p:nvPr/>
        </p:nvPicPr>
        <p:blipFill>
          <a:blip r:embed="rId18"/>
          <a:stretch/>
        </p:blipFill>
        <p:spPr>
          <a:xfrm>
            <a:off x="56808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305;p44" descr=""/>
          <p:cNvPicPr/>
          <p:nvPr/>
        </p:nvPicPr>
        <p:blipFill>
          <a:blip r:embed="rId19"/>
          <a:stretch/>
        </p:blipFill>
        <p:spPr>
          <a:xfrm>
            <a:off x="568080" y="3127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2" name="Google Shape;306;p44" descr=""/>
          <p:cNvPicPr/>
          <p:nvPr/>
        </p:nvPicPr>
        <p:blipFill>
          <a:blip r:embed="rId20"/>
          <a:stretch/>
        </p:blipFill>
        <p:spPr>
          <a:xfrm>
            <a:off x="1501200" y="41191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3" name="Google Shape;307;p44" descr=""/>
          <p:cNvPicPr/>
          <p:nvPr/>
        </p:nvPicPr>
        <p:blipFill>
          <a:blip r:embed="rId21"/>
          <a:stretch/>
        </p:blipFill>
        <p:spPr>
          <a:xfrm>
            <a:off x="150120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8;p44" descr=""/>
          <p:cNvPicPr/>
          <p:nvPr/>
        </p:nvPicPr>
        <p:blipFill>
          <a:blip r:embed="rId22"/>
          <a:stretch/>
        </p:blipFill>
        <p:spPr>
          <a:xfrm>
            <a:off x="1464480" y="3127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9;p44" descr=""/>
          <p:cNvPicPr/>
          <p:nvPr/>
        </p:nvPicPr>
        <p:blipFill>
          <a:blip r:embed="rId23"/>
          <a:stretch/>
        </p:blipFill>
        <p:spPr>
          <a:xfrm>
            <a:off x="568080" y="51105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10;p44" descr=""/>
          <p:cNvPicPr/>
          <p:nvPr/>
        </p:nvPicPr>
        <p:blipFill>
          <a:blip r:embed="rId24"/>
          <a:stretch/>
        </p:blipFill>
        <p:spPr>
          <a:xfrm>
            <a:off x="245952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7" name="Google Shape;311;p44" descr=""/>
          <p:cNvPicPr/>
          <p:nvPr/>
        </p:nvPicPr>
        <p:blipFill>
          <a:blip r:embed="rId25"/>
          <a:stretch/>
        </p:blipFill>
        <p:spPr>
          <a:xfrm>
            <a:off x="1464480" y="51105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312;p44" descr=""/>
          <p:cNvPicPr/>
          <p:nvPr/>
        </p:nvPicPr>
        <p:blipFill>
          <a:blip r:embed="rId26"/>
          <a:stretch/>
        </p:blipFill>
        <p:spPr>
          <a:xfrm>
            <a:off x="2397600" y="31118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313;p44" descr=""/>
          <p:cNvPicPr/>
          <p:nvPr/>
        </p:nvPicPr>
        <p:blipFill>
          <a:blip r:embed="rId27"/>
          <a:stretch/>
        </p:blipFill>
        <p:spPr>
          <a:xfrm>
            <a:off x="2397600" y="4099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314;p44" descr=""/>
          <p:cNvPicPr/>
          <p:nvPr/>
        </p:nvPicPr>
        <p:blipFill>
          <a:blip r:embed="rId28"/>
          <a:stretch/>
        </p:blipFill>
        <p:spPr>
          <a:xfrm>
            <a:off x="2394360" y="5086800"/>
            <a:ext cx="826200" cy="82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232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Google Shape;321;p45" descr=""/>
          <p:cNvPicPr/>
          <p:nvPr/>
        </p:nvPicPr>
        <p:blipFill>
          <a:blip r:embed="rId1"/>
          <a:stretch/>
        </p:blipFill>
        <p:spPr>
          <a:xfrm>
            <a:off x="545040" y="41925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24" name="Google Shape;322;p45" descr=""/>
          <p:cNvPicPr/>
          <p:nvPr/>
        </p:nvPicPr>
        <p:blipFill>
          <a:blip r:embed="rId2"/>
          <a:stretch/>
        </p:blipFill>
        <p:spPr>
          <a:xfrm>
            <a:off x="544680" y="21877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5" name="Google Shape;323;p45" descr=""/>
          <p:cNvPicPr/>
          <p:nvPr/>
        </p:nvPicPr>
        <p:blipFill>
          <a:blip r:embed="rId3"/>
          <a:stretch/>
        </p:blipFill>
        <p:spPr>
          <a:xfrm>
            <a:off x="545040" y="318024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324;p45" descr=""/>
          <p:cNvPicPr/>
          <p:nvPr/>
        </p:nvPicPr>
        <p:blipFill>
          <a:blip r:embed="rId4"/>
          <a:stretch/>
        </p:blipFill>
        <p:spPr>
          <a:xfrm>
            <a:off x="544680" y="52380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325;p45" descr=""/>
          <p:cNvPicPr/>
          <p:nvPr/>
        </p:nvPicPr>
        <p:blipFill>
          <a:blip r:embed="rId5"/>
          <a:stretch/>
        </p:blipFill>
        <p:spPr>
          <a:xfrm>
            <a:off x="1513440" y="316224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6;p45" descr=""/>
          <p:cNvPicPr/>
          <p:nvPr/>
        </p:nvPicPr>
        <p:blipFill>
          <a:blip r:embed="rId6"/>
          <a:stretch/>
        </p:blipFill>
        <p:spPr>
          <a:xfrm>
            <a:off x="1513440" y="218340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7;p45" descr=""/>
          <p:cNvPicPr/>
          <p:nvPr/>
        </p:nvPicPr>
        <p:blipFill>
          <a:blip r:embed="rId7"/>
          <a:stretch/>
        </p:blipFill>
        <p:spPr>
          <a:xfrm>
            <a:off x="1513080" y="41860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8;p45" descr=""/>
          <p:cNvPicPr/>
          <p:nvPr/>
        </p:nvPicPr>
        <p:blipFill>
          <a:blip r:embed="rId8"/>
          <a:stretch/>
        </p:blipFill>
        <p:spPr>
          <a:xfrm>
            <a:off x="1513080" y="5225400"/>
            <a:ext cx="826200" cy="82620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3"/>
          <p:cNvSpPr>
            <a:spLocks noGrp="1"/>
          </p:cNvSpPr>
          <p:nvPr>
            <p:ph type="subTitle"/>
          </p:nvPr>
        </p:nvSpPr>
        <p:spPr>
          <a:xfrm>
            <a:off x="462960" y="1556280"/>
            <a:ext cx="272232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Коммуникации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subTitle"/>
          </p:nvPr>
        </p:nvSpPr>
        <p:spPr>
          <a:xfrm>
            <a:off x="3111120" y="1556280"/>
            <a:ext cx="272232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Разное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331;p45" descr=""/>
          <p:cNvPicPr/>
          <p:nvPr/>
        </p:nvPicPr>
        <p:blipFill>
          <a:blip r:embed="rId9"/>
          <a:stretch/>
        </p:blipFill>
        <p:spPr>
          <a:xfrm>
            <a:off x="7338240" y="71769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332;p45" descr=""/>
          <p:cNvPicPr/>
          <p:nvPr/>
        </p:nvPicPr>
        <p:blipFill>
          <a:blip r:embed="rId10"/>
          <a:stretch/>
        </p:blipFill>
        <p:spPr>
          <a:xfrm>
            <a:off x="3180240" y="41839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333;p45" descr=""/>
          <p:cNvPicPr/>
          <p:nvPr/>
        </p:nvPicPr>
        <p:blipFill>
          <a:blip r:embed="rId11"/>
          <a:stretch/>
        </p:blipFill>
        <p:spPr>
          <a:xfrm>
            <a:off x="4158360" y="41806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36" name="Google Shape;334;p45" descr=""/>
          <p:cNvPicPr/>
          <p:nvPr/>
        </p:nvPicPr>
        <p:blipFill>
          <a:blip r:embed="rId12"/>
          <a:stretch/>
        </p:blipFill>
        <p:spPr>
          <a:xfrm>
            <a:off x="5092920" y="41806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335;p45" descr=""/>
          <p:cNvPicPr/>
          <p:nvPr/>
        </p:nvPicPr>
        <p:blipFill>
          <a:blip r:embed="rId13"/>
          <a:stretch/>
        </p:blipFill>
        <p:spPr>
          <a:xfrm>
            <a:off x="8306280" y="72025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36;p45" descr=""/>
          <p:cNvPicPr/>
          <p:nvPr/>
        </p:nvPicPr>
        <p:blipFill>
          <a:blip r:embed="rId14"/>
          <a:stretch/>
        </p:blipFill>
        <p:spPr>
          <a:xfrm>
            <a:off x="4129560" y="521388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337;p45" descr=""/>
          <p:cNvPicPr/>
          <p:nvPr/>
        </p:nvPicPr>
        <p:blipFill>
          <a:blip r:embed="rId15"/>
          <a:stretch/>
        </p:blipFill>
        <p:spPr>
          <a:xfrm>
            <a:off x="3180240" y="522540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338;p45" descr=""/>
          <p:cNvPicPr/>
          <p:nvPr/>
        </p:nvPicPr>
        <p:blipFill>
          <a:blip r:embed="rId16"/>
          <a:stretch/>
        </p:blipFill>
        <p:spPr>
          <a:xfrm>
            <a:off x="5092920" y="52138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339;p45" descr=""/>
          <p:cNvPicPr/>
          <p:nvPr/>
        </p:nvPicPr>
        <p:blipFill>
          <a:blip r:embed="rId17"/>
          <a:stretch/>
        </p:blipFill>
        <p:spPr>
          <a:xfrm>
            <a:off x="4129560" y="21877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0;p45" descr=""/>
          <p:cNvPicPr/>
          <p:nvPr/>
        </p:nvPicPr>
        <p:blipFill>
          <a:blip r:embed="rId18"/>
          <a:stretch/>
        </p:blipFill>
        <p:spPr>
          <a:xfrm>
            <a:off x="3187080" y="21877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1;p45" descr=""/>
          <p:cNvPicPr/>
          <p:nvPr/>
        </p:nvPicPr>
        <p:blipFill>
          <a:blip r:embed="rId19"/>
          <a:stretch/>
        </p:blipFill>
        <p:spPr>
          <a:xfrm>
            <a:off x="6014160" y="2194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2;p45" descr=""/>
          <p:cNvPicPr/>
          <p:nvPr/>
        </p:nvPicPr>
        <p:blipFill>
          <a:blip r:embed="rId20"/>
          <a:stretch/>
        </p:blipFill>
        <p:spPr>
          <a:xfrm>
            <a:off x="5071680" y="2194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43;p45" descr=""/>
          <p:cNvPicPr/>
          <p:nvPr/>
        </p:nvPicPr>
        <p:blipFill>
          <a:blip r:embed="rId21"/>
          <a:stretch/>
        </p:blipFill>
        <p:spPr>
          <a:xfrm>
            <a:off x="6935760" y="52135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44;p45" descr=""/>
          <p:cNvPicPr/>
          <p:nvPr/>
        </p:nvPicPr>
        <p:blipFill>
          <a:blip r:embed="rId22"/>
          <a:stretch/>
        </p:blipFill>
        <p:spPr>
          <a:xfrm>
            <a:off x="6956640" y="41803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45;p45" descr=""/>
          <p:cNvPicPr/>
          <p:nvPr/>
        </p:nvPicPr>
        <p:blipFill>
          <a:blip r:embed="rId23"/>
          <a:stretch/>
        </p:blipFill>
        <p:spPr>
          <a:xfrm>
            <a:off x="6014160" y="3147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46;p45" descr=""/>
          <p:cNvPicPr/>
          <p:nvPr/>
        </p:nvPicPr>
        <p:blipFill>
          <a:blip r:embed="rId24"/>
          <a:stretch/>
        </p:blipFill>
        <p:spPr>
          <a:xfrm>
            <a:off x="6956640" y="219456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49" name="Google Shape;347;p45" descr=""/>
          <p:cNvPicPr/>
          <p:nvPr/>
        </p:nvPicPr>
        <p:blipFill>
          <a:blip r:embed="rId25"/>
          <a:stretch/>
        </p:blipFill>
        <p:spPr>
          <a:xfrm>
            <a:off x="3179880" y="31420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348;p45" descr=""/>
          <p:cNvPicPr/>
          <p:nvPr/>
        </p:nvPicPr>
        <p:blipFill>
          <a:blip r:embed="rId26"/>
          <a:stretch/>
        </p:blipFill>
        <p:spPr>
          <a:xfrm>
            <a:off x="5071680" y="3147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1" name="Google Shape;349;p45" descr=""/>
          <p:cNvPicPr/>
          <p:nvPr/>
        </p:nvPicPr>
        <p:blipFill>
          <a:blip r:embed="rId27"/>
          <a:stretch/>
        </p:blipFill>
        <p:spPr>
          <a:xfrm>
            <a:off x="10050120" y="725544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2" name="Google Shape;350;p45" descr=""/>
          <p:cNvPicPr/>
          <p:nvPr/>
        </p:nvPicPr>
        <p:blipFill>
          <a:blip r:embed="rId28"/>
          <a:stretch/>
        </p:blipFill>
        <p:spPr>
          <a:xfrm>
            <a:off x="4129560" y="314208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351;p45" descr=""/>
          <p:cNvPicPr/>
          <p:nvPr/>
        </p:nvPicPr>
        <p:blipFill>
          <a:blip r:embed="rId29"/>
          <a:stretch/>
        </p:blipFill>
        <p:spPr>
          <a:xfrm>
            <a:off x="6956640" y="3147120"/>
            <a:ext cx="826200" cy="826200"/>
          </a:xfrm>
          <a:prstGeom prst="rect">
            <a:avLst/>
          </a:prstGeom>
          <a:ln w="0">
            <a:noFill/>
          </a:ln>
        </p:spPr>
      </p:pic>
      <p:pic>
        <p:nvPicPr>
          <p:cNvPr id="254" name="Google Shape;352;p45" descr=""/>
          <p:cNvPicPr/>
          <p:nvPr/>
        </p:nvPicPr>
        <p:blipFill>
          <a:blip r:embed="rId30"/>
          <a:stretch/>
        </p:blipFill>
        <p:spPr>
          <a:xfrm>
            <a:off x="6048000" y="418032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55" name="Google Shape;353;p45" descr=""/>
          <p:cNvPicPr/>
          <p:nvPr/>
        </p:nvPicPr>
        <p:blipFill>
          <a:blip r:embed="rId31"/>
          <a:stretch/>
        </p:blipFill>
        <p:spPr>
          <a:xfrm>
            <a:off x="6014520" y="5213520"/>
            <a:ext cx="825840" cy="82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35;p31"/>
          <p:cNvSpPr/>
          <p:nvPr/>
        </p:nvSpPr>
        <p:spPr>
          <a:xfrm>
            <a:off x="766800" y="2728080"/>
            <a:ext cx="7933680" cy="1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5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6;p31" descr=""/>
          <p:cNvPicPr/>
          <p:nvPr/>
        </p:nvPicPr>
        <p:blipFill>
          <a:blip r:embed="rId1"/>
          <a:stretch/>
        </p:blipFill>
        <p:spPr>
          <a:xfrm>
            <a:off x="857160" y="4383720"/>
            <a:ext cx="700560" cy="70056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37;p31" descr=""/>
          <p:cNvPicPr/>
          <p:nvPr/>
        </p:nvPicPr>
        <p:blipFill>
          <a:blip r:embed="rId2"/>
          <a:stretch/>
        </p:blipFill>
        <p:spPr>
          <a:xfrm>
            <a:off x="1737360" y="4383720"/>
            <a:ext cx="700560" cy="7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1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Слайд с иллюстрациями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44320" y="1502280"/>
            <a:ext cx="1972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13d85"/>
                </a:solidFill>
                <a:latin typeface="Roboto"/>
                <a:ea typeface="Roboto"/>
              </a:rPr>
              <a:t>Флажки/Метки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oogle Shape;360;p46" descr=""/>
          <p:cNvPicPr/>
          <p:nvPr/>
        </p:nvPicPr>
        <p:blipFill>
          <a:blip r:embed="rId1"/>
          <a:stretch/>
        </p:blipFill>
        <p:spPr>
          <a:xfrm>
            <a:off x="568440" y="30639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59" name="Google Shape;361;p46" descr=""/>
          <p:cNvPicPr/>
          <p:nvPr/>
        </p:nvPicPr>
        <p:blipFill>
          <a:blip r:embed="rId2"/>
          <a:stretch/>
        </p:blipFill>
        <p:spPr>
          <a:xfrm>
            <a:off x="4441680" y="501912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62;p46" descr=""/>
          <p:cNvPicPr/>
          <p:nvPr/>
        </p:nvPicPr>
        <p:blipFill>
          <a:blip r:embed="rId3"/>
          <a:stretch/>
        </p:blipFill>
        <p:spPr>
          <a:xfrm>
            <a:off x="568440" y="42436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363;p46" descr=""/>
          <p:cNvPicPr/>
          <p:nvPr/>
        </p:nvPicPr>
        <p:blipFill>
          <a:blip r:embed="rId4"/>
          <a:stretch/>
        </p:blipFill>
        <p:spPr>
          <a:xfrm>
            <a:off x="568440" y="50194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2" name="Google Shape;364;p46" descr=""/>
          <p:cNvPicPr/>
          <p:nvPr/>
        </p:nvPicPr>
        <p:blipFill>
          <a:blip r:embed="rId5"/>
          <a:stretch/>
        </p:blipFill>
        <p:spPr>
          <a:xfrm>
            <a:off x="1501560" y="30639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63" name="Google Shape;365;p46" descr=""/>
          <p:cNvPicPr/>
          <p:nvPr/>
        </p:nvPicPr>
        <p:blipFill>
          <a:blip r:embed="rId6"/>
          <a:stretch/>
        </p:blipFill>
        <p:spPr>
          <a:xfrm>
            <a:off x="4441680" y="42436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4" name="Google Shape;366;p46" descr=""/>
          <p:cNvPicPr/>
          <p:nvPr/>
        </p:nvPicPr>
        <p:blipFill>
          <a:blip r:embed="rId7"/>
          <a:stretch/>
        </p:blipFill>
        <p:spPr>
          <a:xfrm>
            <a:off x="1343160" y="42436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5" name="Google Shape;367;p46" descr=""/>
          <p:cNvPicPr/>
          <p:nvPr/>
        </p:nvPicPr>
        <p:blipFill>
          <a:blip r:embed="rId8"/>
          <a:stretch/>
        </p:blipFill>
        <p:spPr>
          <a:xfrm>
            <a:off x="1343160" y="50194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368;p46" descr=""/>
          <p:cNvPicPr/>
          <p:nvPr/>
        </p:nvPicPr>
        <p:blipFill>
          <a:blip r:embed="rId9"/>
          <a:stretch/>
        </p:blipFill>
        <p:spPr>
          <a:xfrm>
            <a:off x="2434680" y="30639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67" name="Google Shape;369;p46" descr=""/>
          <p:cNvPicPr/>
          <p:nvPr/>
        </p:nvPicPr>
        <p:blipFill>
          <a:blip r:embed="rId10"/>
          <a:stretch/>
        </p:blipFill>
        <p:spPr>
          <a:xfrm>
            <a:off x="243468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68" name="Google Shape;370;p46" descr=""/>
          <p:cNvPicPr/>
          <p:nvPr/>
        </p:nvPicPr>
        <p:blipFill>
          <a:blip r:embed="rId11"/>
          <a:stretch/>
        </p:blipFill>
        <p:spPr>
          <a:xfrm>
            <a:off x="2117880" y="42436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371;p46" descr=""/>
          <p:cNvPicPr/>
          <p:nvPr/>
        </p:nvPicPr>
        <p:blipFill>
          <a:blip r:embed="rId12"/>
          <a:stretch/>
        </p:blipFill>
        <p:spPr>
          <a:xfrm>
            <a:off x="2117880" y="50194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70" name="Google Shape;372;p46" descr=""/>
          <p:cNvPicPr/>
          <p:nvPr/>
        </p:nvPicPr>
        <p:blipFill>
          <a:blip r:embed="rId13"/>
          <a:stretch/>
        </p:blipFill>
        <p:spPr>
          <a:xfrm>
            <a:off x="56844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71" name="Google Shape;373;p46" descr=""/>
          <p:cNvPicPr/>
          <p:nvPr/>
        </p:nvPicPr>
        <p:blipFill>
          <a:blip r:embed="rId14"/>
          <a:stretch/>
        </p:blipFill>
        <p:spPr>
          <a:xfrm>
            <a:off x="336780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374;p46" descr=""/>
          <p:cNvPicPr/>
          <p:nvPr/>
        </p:nvPicPr>
        <p:blipFill>
          <a:blip r:embed="rId15"/>
          <a:stretch/>
        </p:blipFill>
        <p:spPr>
          <a:xfrm>
            <a:off x="2892240" y="42436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375;p46" descr=""/>
          <p:cNvPicPr/>
          <p:nvPr/>
        </p:nvPicPr>
        <p:blipFill>
          <a:blip r:embed="rId16"/>
          <a:stretch/>
        </p:blipFill>
        <p:spPr>
          <a:xfrm>
            <a:off x="2892240" y="50194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376;p46" descr=""/>
          <p:cNvPicPr/>
          <p:nvPr/>
        </p:nvPicPr>
        <p:blipFill>
          <a:blip r:embed="rId17"/>
          <a:stretch/>
        </p:blipFill>
        <p:spPr>
          <a:xfrm>
            <a:off x="150156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377;p46" descr=""/>
          <p:cNvPicPr/>
          <p:nvPr/>
        </p:nvPicPr>
        <p:blipFill>
          <a:blip r:embed="rId18"/>
          <a:stretch/>
        </p:blipFill>
        <p:spPr>
          <a:xfrm>
            <a:off x="4300920" y="2129760"/>
            <a:ext cx="825840" cy="825840"/>
          </a:xfrm>
          <a:prstGeom prst="rect">
            <a:avLst/>
          </a:prstGeom>
          <a:ln w="0">
            <a:noFill/>
          </a:ln>
        </p:spPr>
      </p:pic>
      <p:pic>
        <p:nvPicPr>
          <p:cNvPr id="276" name="Google Shape;378;p46" descr=""/>
          <p:cNvPicPr/>
          <p:nvPr/>
        </p:nvPicPr>
        <p:blipFill>
          <a:blip r:embed="rId19"/>
          <a:stretch/>
        </p:blipFill>
        <p:spPr>
          <a:xfrm>
            <a:off x="3666960" y="4243680"/>
            <a:ext cx="685080" cy="685080"/>
          </a:xfrm>
          <a:prstGeom prst="rect">
            <a:avLst/>
          </a:prstGeom>
          <a:ln w="0">
            <a:noFill/>
          </a:ln>
        </p:spPr>
      </p:pic>
      <p:pic>
        <p:nvPicPr>
          <p:cNvPr id="277" name="Google Shape;379;p46" descr=""/>
          <p:cNvPicPr/>
          <p:nvPr/>
        </p:nvPicPr>
        <p:blipFill>
          <a:blip r:embed="rId20"/>
          <a:stretch/>
        </p:blipFill>
        <p:spPr>
          <a:xfrm>
            <a:off x="3666960" y="5019480"/>
            <a:ext cx="685080" cy="6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Как быстро заменить картинку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Google Shape;385;p47" descr=""/>
          <p:cNvPicPr/>
          <p:nvPr/>
        </p:nvPicPr>
        <p:blipFill>
          <a:blip r:embed="rId1"/>
          <a:srcRect l="1604" t="0" r="0" b="0"/>
          <a:stretch/>
        </p:blipFill>
        <p:spPr>
          <a:xfrm>
            <a:off x="441720" y="1865160"/>
            <a:ext cx="5383440" cy="3918960"/>
          </a:xfrm>
          <a:prstGeom prst="rect">
            <a:avLst/>
          </a:prstGeom>
          <a:ln w="19080">
            <a:solidFill>
              <a:srgbClr val="bfc1f0"/>
            </a:solidFill>
            <a:round/>
          </a:ln>
        </p:spPr>
      </p:pic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5890320" y="1786680"/>
            <a:ext cx="3120480" cy="39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Кликните правой кнопкой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мыши на изображение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Перейдите в пункт «заменить изображение», далее выберите нужный вариант загрузки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20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Двойным щелчком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по картинке вы можете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настроить нужный размер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и положение изображения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387;p47" descr=""/>
          <p:cNvPicPr/>
          <p:nvPr/>
        </p:nvPicPr>
        <p:blipFill>
          <a:blip r:embed="rId2"/>
          <a:srcRect l="0" t="0" r="6867" b="0"/>
          <a:stretch/>
        </p:blipFill>
        <p:spPr>
          <a:xfrm>
            <a:off x="6163560" y="4149720"/>
            <a:ext cx="2393280" cy="1634400"/>
          </a:xfrm>
          <a:prstGeom prst="rect">
            <a:avLst/>
          </a:prstGeom>
          <a:ln w="19080">
            <a:solidFill>
              <a:srgbClr val="bfc1f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Шаблоны слайдов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Google Shape;393;p48" descr=""/>
          <p:cNvPicPr/>
          <p:nvPr/>
        </p:nvPicPr>
        <p:blipFill>
          <a:blip r:embed="rId1"/>
          <a:stretch/>
        </p:blipFill>
        <p:spPr>
          <a:xfrm>
            <a:off x="689040" y="2039400"/>
            <a:ext cx="7413120" cy="4299840"/>
          </a:xfrm>
          <a:prstGeom prst="rect">
            <a:avLst/>
          </a:prstGeom>
          <a:ln w="19080">
            <a:solidFill>
              <a:srgbClr val="bfc1f0"/>
            </a:solidFill>
            <a:round/>
          </a:ln>
        </p:spPr>
      </p:pic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570960" y="1276560"/>
            <a:ext cx="7413120" cy="6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Чтобы использовать готовые решения слайдов, нужно перейти в пункт меню «Слайд»,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chemeClr val="dk1"/>
                </a:solidFill>
                <a:latin typeface="Roboto"/>
                <a:ea typeface="Roboto"/>
              </a:rPr>
              <a:t>далее в выпадающем списке найти подпункт «Выбрать макет».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42;p32"/>
          <p:cNvSpPr/>
          <p:nvPr/>
        </p:nvSpPr>
        <p:spPr>
          <a:xfrm>
            <a:off x="630000" y="3689640"/>
            <a:ext cx="1513080" cy="242352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ru-RU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0400" y="1095120"/>
            <a:ext cx="8518680" cy="264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Защита проекта</a:t>
            </a:r>
            <a:br>
              <a:rPr sz="3700"/>
            </a:br>
            <a:r>
              <a:rPr b="1" lang="ru" sz="3700" spc="-1" strike="noStrike">
                <a:solidFill>
                  <a:schemeClr val="dk1"/>
                </a:solidFill>
                <a:latin typeface="Roboto"/>
                <a:ea typeface="Roboto"/>
              </a:rPr>
              <a:t>Тема: Тема: NoSQL база данных. Для хранения показаний счетчиков электрической энергии в формате DLMS/COSEM.</a:t>
            </a:r>
            <a:br>
              <a:rPr sz="3700"/>
            </a:br>
            <a:br>
              <a:rPr sz="3700"/>
            </a:b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35600" y="4174920"/>
            <a:ext cx="5854680" cy="78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700" spc="-1" strike="noStrike">
                <a:solidFill>
                  <a:srgbClr val="02418b"/>
                </a:solidFill>
                <a:latin typeface="Roboto"/>
                <a:ea typeface="Roboto"/>
              </a:rPr>
              <a:t>Белявский Иван 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ubTitle"/>
          </p:nvPr>
        </p:nvSpPr>
        <p:spPr>
          <a:xfrm>
            <a:off x="3135600" y="4575240"/>
            <a:ext cx="5854680" cy="105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ubTitle"/>
          </p:nvPr>
        </p:nvSpPr>
        <p:spPr>
          <a:xfrm>
            <a:off x="3135600" y="4737960"/>
            <a:ext cx="5854680" cy="13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Программист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dk1"/>
                </a:solidFill>
                <a:latin typeface="Roboto"/>
                <a:ea typeface="Roboto"/>
              </a:rPr>
              <a:t>НПО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7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План защиты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53;p33"/>
          <p:cNvSpPr/>
          <p:nvPr/>
        </p:nvSpPr>
        <p:spPr>
          <a:xfrm>
            <a:off x="680760" y="143064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154;p33"/>
          <p:cNvSpPr/>
          <p:nvPr/>
        </p:nvSpPr>
        <p:spPr>
          <a:xfrm>
            <a:off x="680760" y="225432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планировалось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55;p33"/>
          <p:cNvSpPr/>
          <p:nvPr/>
        </p:nvSpPr>
        <p:spPr>
          <a:xfrm>
            <a:off x="680760" y="30909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156;p33"/>
          <p:cNvSpPr/>
          <p:nvPr/>
        </p:nvSpPr>
        <p:spPr>
          <a:xfrm>
            <a:off x="680760" y="39279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Что получилось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Google Shape;157;p33"/>
          <p:cNvSpPr/>
          <p:nvPr/>
        </p:nvSpPr>
        <p:spPr>
          <a:xfrm>
            <a:off x="680760" y="471024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chemeClr val="lt1"/>
                </a:solidFill>
                <a:latin typeface="Roboto"/>
                <a:ea typeface="Roboto"/>
              </a:rPr>
              <a:t>Схемы/архитектура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158;p33"/>
          <p:cNvSpPr/>
          <p:nvPr/>
        </p:nvSpPr>
        <p:spPr>
          <a:xfrm>
            <a:off x="680760" y="5492160"/>
            <a:ext cx="3383280" cy="49968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0" rIns="27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b="0" lang="ru-RU" sz="1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4" name="Google Shape;159;p33"/>
          <p:cNvCxnSpPr>
            <a:stCxn id="88" idx="1"/>
            <a:endCxn id="89" idx="1"/>
          </p:cNvCxnSpPr>
          <p:nvPr/>
        </p:nvCxnSpPr>
        <p:spPr>
          <a:xfrm rot="10800000">
            <a:off x="680760" y="1680480"/>
            <a:ext cx="360" cy="824040"/>
          </a:xfrm>
          <a:prstGeom prst="curvedConnector3">
            <a:avLst>
              <a:gd name="adj1" fmla="val -56200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5" name="Google Shape;160;p33"/>
          <p:cNvCxnSpPr>
            <a:stCxn id="89" idx="1"/>
            <a:endCxn id="90" idx="1"/>
          </p:cNvCxnSpPr>
          <p:nvPr/>
        </p:nvCxnSpPr>
        <p:spPr>
          <a:xfrm rot="10800000">
            <a:off x="680760" y="2504160"/>
            <a:ext cx="360" cy="837000"/>
          </a:xfrm>
          <a:prstGeom prst="curvedConnector3">
            <a:avLst>
              <a:gd name="adj1" fmla="val -56200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6" name="Google Shape;161;p33"/>
          <p:cNvCxnSpPr>
            <a:stCxn id="90" idx="1"/>
            <a:endCxn id="91" idx="1"/>
          </p:cNvCxnSpPr>
          <p:nvPr/>
        </p:nvCxnSpPr>
        <p:spPr>
          <a:xfrm rot="10800000">
            <a:off x="680760" y="3340440"/>
            <a:ext cx="360" cy="837360"/>
          </a:xfrm>
          <a:prstGeom prst="curvedConnector3">
            <a:avLst>
              <a:gd name="adj1" fmla="val -56200000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7" name="Google Shape;162;p33"/>
          <p:cNvCxnSpPr/>
          <p:nvPr/>
        </p:nvCxnSpPr>
        <p:spPr>
          <a:xfrm flipH="1" rot="16200000">
            <a:off x="261720" y="4635720"/>
            <a:ext cx="838800" cy="2520"/>
          </a:xfrm>
          <a:prstGeom prst="curvedConnector3">
            <a:avLst>
              <a:gd name="adj1" fmla="val 25032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  <p:cxnSp>
        <p:nvCxnSpPr>
          <p:cNvPr id="98" name="Google Shape;163;p33"/>
          <p:cNvCxnSpPr/>
          <p:nvPr/>
        </p:nvCxnSpPr>
        <p:spPr>
          <a:xfrm flipH="1" rot="16200000">
            <a:off x="261720" y="5513040"/>
            <a:ext cx="838800" cy="2520"/>
          </a:xfrm>
          <a:prstGeom prst="curvedConnector3">
            <a:avLst>
              <a:gd name="adj1" fmla="val 25032"/>
            </a:avLst>
          </a:prstGeom>
          <a:ln w="19080">
            <a:solidFill>
              <a:srgbClr val="013d85"/>
            </a:solidFill>
            <a:prstDash val="dash"/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Цели проекта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Google Shape;169;p34"/>
          <p:cNvGraphicFramePr/>
          <p:nvPr/>
        </p:nvGraphicFramePr>
        <p:xfrm>
          <a:off x="952560" y="2058840"/>
          <a:ext cx="7238160" cy="17658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Закрепить пройденный материал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концепцию приложения базы данных NoSQL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Разработать систему команд между  базой данных NoSQL и пользователем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обмена.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Google Shape;170;p34"/>
          <p:cNvSpPr/>
          <p:nvPr/>
        </p:nvSpPr>
        <p:spPr>
          <a:xfrm>
            <a:off x="5339520" y="378000"/>
            <a:ext cx="3421080" cy="109008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360">
            <a:solidFill>
              <a:srgbClr val="013d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98000" rIns="198000" tIns="126000" bIns="126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500" spc="-1" strike="noStrike">
                <a:solidFill>
                  <a:srgbClr val="02418b"/>
                </a:solidFill>
                <a:latin typeface="Roboto"/>
                <a:ea typeface="Roboto"/>
              </a:rPr>
              <a:t>Какие цели вы поставили и какие задачи решили своим проектом 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планировалось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" name="Google Shape;176;p35"/>
          <p:cNvGraphicFramePr/>
          <p:nvPr/>
        </p:nvGraphicFramePr>
        <p:xfrm>
          <a:off x="952560" y="2058840"/>
          <a:ext cx="7238160" cy="272736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042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блок схему приложения базы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Разработать систему команд обмена между пользователем и базой данных.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основу базы данных как серверного приложения.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Реализовать основные команды создания элемента базы данных (отдельного прибора учёта - ПУ ), сохранение его показаний , выдача показаний по условию ( в данной реализации  по уровню потреблённой энергии).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13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Используемые технологии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Google Shape;183;p36"/>
          <p:cNvGraphicFramePr/>
          <p:nvPr/>
        </p:nvGraphicFramePr>
        <p:xfrm>
          <a:off x="952560" y="2058840"/>
          <a:ext cx="7238160" cy="15980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906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Стандарт языка с++ 20 версия (std::span)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Библиотека boost ( в частности boost::asio, boost::json, boost::thread)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" sz="1700" spc="-1" strike="noStrike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  <a:prstDash val="solid"/>
                    </a:lnL>
                    <a:lnR w="936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Шаблоны проектирования ( в частности реализация виртуальной фабрики при разборе строк json 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bfc1f0"/>
                      </a:solidFill>
                      <a:prstDash val="solid"/>
                    </a:lnR>
                    <a:lnT w="9360">
                      <a:solidFill>
                        <a:srgbClr val="bfc1f0"/>
                      </a:solidFill>
                      <a:prstDash val="solid"/>
                    </a:lnT>
                    <a:lnB w="9360">
                      <a:solidFill>
                        <a:srgbClr val="bfc1f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0400" y="441000"/>
            <a:ext cx="8518680" cy="81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chemeClr val="dk1"/>
                </a:solidFill>
                <a:latin typeface="Roboto"/>
                <a:ea typeface="Roboto"/>
              </a:rPr>
              <a:t>Что получилось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09760" y="1273680"/>
            <a:ext cx="75898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Запрос в базе данных интервала показаний положительной энергий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 rot="21595200">
            <a:off x="347760" y="1805760"/>
            <a:ext cx="8526240" cy="430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720000" y="1260000"/>
            <a:ext cx="7460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Запуск приложения и лог его работы во время выполнения запроса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 выдачи энергии в определённом промежутке показаний.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79680" y="2739960"/>
            <a:ext cx="7772040" cy="300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2024-10-23T21:22:46Z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