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3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6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6760" cy="5666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6760" cy="37767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6760" cy="266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6760" cy="1211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6760" cy="44676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FE567442-3295-40D7-862B-EAA934C63832}" type="slidenum">
              <a:rPr b="1" lang="en-US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0"/>
            <a:ext cx="10076760" cy="5666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2520000" y="1350000"/>
            <a:ext cx="5036760" cy="188676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0" y="0"/>
            <a:ext cx="10076760" cy="5666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0" y="0"/>
            <a:ext cx="10076760" cy="377676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nodejs.org/" TargetMode="External"/><Relationship Id="rId2" Type="http://schemas.openxmlformats.org/officeDocument/2006/relationships/hyperlink" Target="https://nodejs.org/en/download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hyperlink" Target="https://www.dropbox.com/s/5ek1ywkz2sh50xu/3.mp4" TargetMode="External"/><Relationship Id="rId3" Type="http://schemas.openxmlformats.org/officeDocument/2006/relationships/hyperlink" Target="https://drive.google.com/file/d/1dD0_iuyCaqZKVGltopjq7XB0Dc8xplPy/view" TargetMode="External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2795400"/>
            <a:ext cx="9356760" cy="7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Bitstream Vera Sans Mono"/>
              </a:rPr>
              <a:t>Node.js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676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200709006 - Affan Selim KAYA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200709011 - Onur Alp AKIN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190709009 - Emre ERZURUM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360000" y="31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Bitstream Vera Sans Mono"/>
              </a:rPr>
              <a:t>Web Programming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576000" y="3812040"/>
            <a:ext cx="1854720" cy="18547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What is NPM?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Npm is package manager of node.js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package manager does the heavylifting for programmers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Makes it easier for programmers to publish and share Node.js packages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Purpose of it is to simplify installation, updating, and uninstallation of packages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81C78AF0-3680-4420-9FAF-6BB31DF6BFD2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Reasons to Use Node.js (1/3)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can 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create dynamic pages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easily handle file operations on server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collect form data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handle database operations very well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 is cross-platform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Android, iOS, Windows, Linux etc.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Relatively easy to learn (it’s just js)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BA9BE704-18EF-4082-9B04-804DED3BB338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Reasons to Use Node.js (2/3)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is 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easy to tinker with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effortless to configure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Once written runs everywhere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kinda like java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is utilized by more than 20 million sites on the internet.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63EE6D07-66CE-4E72-A001-24F789E4044B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Reasons to Use Node.js (3/3)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has: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large community generating tens of thousands packages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lots of available free content on internet.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consistency with most databases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MySQL, sqlite3, MongoDB, NoSQL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can make front-end developers full-stack developers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219C681E-93E3-4D9D-9D79-5B2419957D82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Reasons Not to Use Node.js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doesn't provide scalability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If you’re doing CPU intensive tasks single thread won’t be enough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High speed i/o operations where node.js shines the most.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Big node.js packages can have insufferable amount of dependencies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Dealing with relational databases is relatively hard for node.js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If you’re not careful you can have multiple callback functions for single callback function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4DFB5F7F-87B2-4393-B80B-47F47F39F8B7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Installation of Node.js (1/5)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Go to Node.js official website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 u="sng">
                <a:solidFill>
                  <a:srgbClr val="0000ff"/>
                </a:solidFill>
                <a:uFillTx/>
                <a:latin typeface="Source Sans Pro"/>
                <a:hlinkClick r:id="rId1"/>
              </a:rPr>
              <a:t>https://nodejs.org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Go to the download section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 u="sng">
                <a:solidFill>
                  <a:srgbClr val="0000ff"/>
                </a:solidFill>
                <a:uFillTx/>
                <a:latin typeface="Source Sans Pro"/>
                <a:hlinkClick r:id="rId2"/>
              </a:rPr>
              <a:t>https://nodejs.org/en/download/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You’ll see LTS and Current versions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Select which operating system you are using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Download of desired verison.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5EEA15A4-D2D3-49DE-B4AB-36795DCFAEA1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6182280" y="1371600"/>
            <a:ext cx="3858480" cy="24818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Installation of Node.js (2/5)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These instructions will be for Windows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Open the downloaded installer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On the opened screen, click next if you agree to the terms.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Now select the installion folder.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Default is just fine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wizard will let you select components to install.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Again, unless you have a specific need leave it default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After that, software will setup everything automatically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C39F5E97-4C58-42CE-A1A8-CEA2F5AA06E3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Installation of Node.js (3/5)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601000" y="1413000"/>
            <a:ext cx="4874760" cy="3776760"/>
          </a:xfrm>
          <a:prstGeom prst="rect">
            <a:avLst/>
          </a:prstGeom>
          <a:ln w="10800">
            <a:noFill/>
          </a:ln>
        </p:spPr>
      </p:pic>
      <p:sp>
        <p:nvSpPr>
          <p:cNvPr id="214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B8466634-ABAD-45A5-845C-65FF16AD59D6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Installation of Node.js (4/5)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To verify installation: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Open a command window or PowerShell and write 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node -v 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Hit enter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This should display the installed version of node.js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 </a:t>
            </a: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You can do the same thing for npm 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npm –v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Now you are good to go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C9000047-6622-4A45-AD76-5D50AD2BDAAF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5969160" y="4102200"/>
            <a:ext cx="3063960" cy="8971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Installation of Node.js (5/5)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To upgrade node.js: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The easiest way to would be downloading the latest version again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Download the installer and run it 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The setup wizard will overwrite the old version, and replace it with new one.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8F2ED963-3E34-4D99-A0BB-395DA9B1C293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Overview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 this presentation we will look on Node.js on 3 different parts which are: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Part 1: Introduction to Node.js, V8 JS engine and Node.js benefits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Part 2: Security on Node.js, Async I/O and Node.js examples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Part 3: Applications and firmwares using Node.js and Node.js vs other backends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579816D4-6AB4-4A1F-B1C8-504AE443C6AD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Command Prompt (1/2)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screen you see after you write `node` is called command prompt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This is how we use node.js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For example if you wanted to run `Hello World`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You will need to either: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Open interactive prompt and then write the command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Write it in a script file then run it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B7589B0D-EE5B-40AE-8506-7064F1269D33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Command Prompt (2/2)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Below image is the former one (interactive)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BD1F4565-E4D0-4B54-9D2E-D7598080700A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472680" y="2286000"/>
            <a:ext cx="4781880" cy="22366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Creating a Node.js Package (1/2)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To install or manage dependencies you need to create a node package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Even though you can create packages manually it’s not recommended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Instead you should let npm handle it for you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To create package you need to type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npm 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ED734A15-6548-4E1A-934C-AF8B7A65D4C1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Creating a Node.js Package (2/2)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42F5F836-1263-4A1C-BA8F-9A642A5E9058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435960" y="2235600"/>
            <a:ext cx="4915080" cy="2691360"/>
          </a:xfrm>
          <a:prstGeom prst="rect">
            <a:avLst/>
          </a:prstGeom>
          <a:ln w="10800"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5569200" y="2235600"/>
            <a:ext cx="4031640" cy="2703960"/>
          </a:xfrm>
          <a:prstGeom prst="rect">
            <a:avLst/>
          </a:prstGeom>
          <a:ln w="10800">
            <a:noFill/>
          </a:ln>
        </p:spPr>
      </p:pic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5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 will ask you questions then it will create your package.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Installation of a Node Package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To install new node packages you need to type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npm install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 will install and check for vulnerabilities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457200" y="2979000"/>
            <a:ext cx="6326280" cy="2282760"/>
          </a:xfrm>
          <a:prstGeom prst="rect">
            <a:avLst/>
          </a:prstGeom>
          <a:ln w="10800">
            <a:noFill/>
          </a:ln>
        </p:spPr>
      </p:pic>
      <p:sp>
        <p:nvSpPr>
          <p:cNvPr id="240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D85B2013-F19E-454E-8E70-E424ADA306B8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6760" cy="16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Source Sans Pro Black"/>
              </a:rPr>
              <a:t>Part 2: Async, Event Loop, Node.js Demos, Security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12125520" y="5940000"/>
            <a:ext cx="308520" cy="3978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9684360" y="506556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4BC9C977-7BE9-4E98-92EA-547C99CE0B13}" type="slidecount">
              <a:rPr b="0" lang="en-US" sz="18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and Async Operations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does two concepts very well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Asynchronous code execution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Non-blocking I/O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What is the output​?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F66A3FE4-E2DF-4959-A679-97F5C4A221F6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4343400" y="2743200"/>
            <a:ext cx="5014440" cy="23428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Output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When node.js is not using ‘async function’s it executes codes line by line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C50B8BCE-3E65-4AD0-A9AE-5675C585FEB4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457200" y="2591280"/>
            <a:ext cx="5307480" cy="17488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Asynchronous Code Execution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Asynchronous functions allow you to do execute many instructions in parallel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It’s a trade-off between time and computation power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For example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If you write a server in node.js, your server can create files without making the clients wait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DA9D8FD5-BC24-46E4-825D-CE768AB10852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Non-blocking I/O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And the concept of not waiting for output while giving input is what node.js all about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They are not seperate concepts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But rather async functions allow non-blocking i/o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C63689BB-24CD-488E-97FB-BC29ADCB0137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2778480" y="3429000"/>
            <a:ext cx="4521600" cy="168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6760" cy="16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Source Sans Pro Black"/>
              </a:rPr>
              <a:t>Part 1: Introduction, Installation, Demo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2125520" y="5940000"/>
            <a:ext cx="308520" cy="3978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9684360" y="506556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70C6674F-4B64-45B1-9D56-2E0C2477794C}" type="slidecount">
              <a:rPr b="0" lang="en-US" sz="18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Asynchronous Code Execution Demo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When you use async functions you’ll start to see glimpse of power of node.js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F0808EA8-C29F-4802-8F2D-87294EC9050A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459720" y="2514600"/>
            <a:ext cx="6395040" cy="2511360"/>
          </a:xfrm>
          <a:prstGeom prst="rect">
            <a:avLst/>
          </a:prstGeom>
          <a:ln w="10800">
            <a:noFill/>
          </a:ln>
        </p:spPr>
      </p:pic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7086600" y="2959200"/>
            <a:ext cx="2630160" cy="25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Now what do you think the output is?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Output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Pretty cool huh?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9CC26724-3680-40C1-A9B1-8BB8D27784CA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60000" y="2502720"/>
            <a:ext cx="6107760" cy="14288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Event Loop (1/2)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But how can node do this?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answer is: event loop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event loop is one of the most important aspects to understand about Node.js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event loop works by reading code line by line than adding each instruction to call stack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event loop has a single thread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2B8BC953-0E45-40B9-8FD4-DBE3607C78ED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Event Loop (2/2)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Call stack can handle ramifications quite decent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We will visualize call stack as an abstraction of CPU cycles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432360" y="3033000"/>
            <a:ext cx="2968560" cy="1898640"/>
          </a:xfrm>
          <a:prstGeom prst="rect">
            <a:avLst/>
          </a:prstGeom>
          <a:ln w="10800">
            <a:noFill/>
          </a:ln>
        </p:spPr>
      </p:pic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3404160" y="3711240"/>
            <a:ext cx="6626160" cy="183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Let’s pick an example to understand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A2881970-B289-4025-9A22-976E3F7E6F43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Call Stack of the Example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E15F3FE6-6817-4D61-B131-5D794BA8A670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8880" y="1479600"/>
            <a:ext cx="4843080" cy="1368360"/>
          </a:xfrm>
          <a:prstGeom prst="rect">
            <a:avLst/>
          </a:prstGeom>
          <a:ln w="10800"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36720" y="3619800"/>
            <a:ext cx="4843080" cy="1368360"/>
          </a:xfrm>
          <a:prstGeom prst="rect">
            <a:avLst/>
          </a:prstGeom>
          <a:ln w="10800">
            <a:noFill/>
          </a:ln>
        </p:spPr>
      </p:pic>
      <p:sp>
        <p:nvSpPr>
          <p:cNvPr id="280" name=""/>
          <p:cNvSpPr/>
          <p:nvPr/>
        </p:nvSpPr>
        <p:spPr>
          <a:xfrm>
            <a:off x="2462040" y="3017520"/>
            <a:ext cx="360" cy="457200"/>
          </a:xfrm>
          <a:prstGeom prst="line">
            <a:avLst/>
          </a:prstGeom>
          <a:ln w="108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" descr=""/>
          <p:cNvPicPr/>
          <p:nvPr/>
        </p:nvPicPr>
        <p:blipFill>
          <a:blip r:embed="rId3"/>
          <a:stretch/>
        </p:blipFill>
        <p:spPr>
          <a:xfrm>
            <a:off x="5221800" y="2514600"/>
            <a:ext cx="4843080" cy="1368360"/>
          </a:xfrm>
          <a:prstGeom prst="rect">
            <a:avLst/>
          </a:prstGeom>
          <a:ln w="10800">
            <a:noFill/>
          </a:ln>
        </p:spPr>
      </p:pic>
      <p:sp>
        <p:nvSpPr>
          <p:cNvPr id="282" name=""/>
          <p:cNvSpPr/>
          <p:nvPr/>
        </p:nvSpPr>
        <p:spPr>
          <a:xfrm>
            <a:off x="5101200" y="4428000"/>
            <a:ext cx="2560320" cy="360"/>
          </a:xfrm>
          <a:prstGeom prst="line">
            <a:avLst/>
          </a:prstGeom>
          <a:ln w="108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/>
          <p:nvPr/>
        </p:nvSpPr>
        <p:spPr>
          <a:xfrm flipV="1">
            <a:off x="7651800" y="3970800"/>
            <a:ext cx="360" cy="457200"/>
          </a:xfrm>
          <a:prstGeom prst="line">
            <a:avLst/>
          </a:prstGeom>
          <a:ln w="108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Event Loop of an Async Function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Now we will see how async operation will look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SetTimeout is an async function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990D13C0-CFB3-45EE-BD9A-E982E57D279D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457200" y="2743200"/>
            <a:ext cx="3836880" cy="2382840"/>
          </a:xfrm>
          <a:prstGeom prst="rect">
            <a:avLst/>
          </a:prstGeom>
          <a:ln w="10800">
            <a:noFill/>
          </a:ln>
        </p:spPr>
      </p:pic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572000" y="3429000"/>
            <a:ext cx="5144760" cy="11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This will be our example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Call Stack of the Async Example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A58BBDCE-6475-4782-8CC9-ABDF1BC25F7C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2462400" y="3017880"/>
            <a:ext cx="360" cy="457200"/>
          </a:xfrm>
          <a:prstGeom prst="line">
            <a:avLst/>
          </a:prstGeom>
          <a:ln w="108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"/>
          <p:cNvSpPr/>
          <p:nvPr/>
        </p:nvSpPr>
        <p:spPr>
          <a:xfrm>
            <a:off x="5101560" y="4428360"/>
            <a:ext cx="2560320" cy="360"/>
          </a:xfrm>
          <a:prstGeom prst="line">
            <a:avLst/>
          </a:prstGeom>
          <a:ln w="108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 flipV="1">
            <a:off x="7652160" y="3971160"/>
            <a:ext cx="360" cy="457200"/>
          </a:xfrm>
          <a:prstGeom prst="line">
            <a:avLst/>
          </a:prstGeom>
          <a:ln w="108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36720" y="1481400"/>
            <a:ext cx="4843080" cy="1368360"/>
          </a:xfrm>
          <a:prstGeom prst="rect">
            <a:avLst/>
          </a:prstGeom>
          <a:ln w="10800">
            <a:noFill/>
          </a:ln>
        </p:spPr>
      </p:pic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36720" y="3620880"/>
            <a:ext cx="4843080" cy="1368360"/>
          </a:xfrm>
          <a:prstGeom prst="rect">
            <a:avLst/>
          </a:prstGeom>
          <a:ln w="10800">
            <a:noFill/>
          </a:ln>
        </p:spPr>
      </p:pic>
      <p:pic>
        <p:nvPicPr>
          <p:cNvPr id="296" name="" descr=""/>
          <p:cNvPicPr/>
          <p:nvPr/>
        </p:nvPicPr>
        <p:blipFill>
          <a:blip r:embed="rId3"/>
          <a:stretch/>
        </p:blipFill>
        <p:spPr>
          <a:xfrm>
            <a:off x="5221080" y="2514600"/>
            <a:ext cx="4843080" cy="13683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Filesystem API (Demo)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can create, delete, list files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And can do many more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2450FF23-2D20-40A4-8BB1-9D1A9CDE5C39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457200" y="2971800"/>
            <a:ext cx="7936560" cy="18100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OS API (Demo)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can handle information or status about operating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4A2743F1-00AF-418F-BBC1-089A6572E83A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2743200" y="1900800"/>
            <a:ext cx="4377960" cy="34257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Web-Request API (Demo)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can make requests too. You can either use third party library or standart module which is `https`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AA9C3708-7471-48F2-A0A1-167CB44CF864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457200" y="2514600"/>
            <a:ext cx="3171600" cy="2795040"/>
          </a:xfrm>
          <a:prstGeom prst="rect">
            <a:avLst/>
          </a:prstGeom>
          <a:ln w="10800"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4026600" y="2639520"/>
            <a:ext cx="5690160" cy="1243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Introduction to Node.js (1/2)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is an open-source and cross-platform JavaScript runtime environment.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 is free to use for everyone.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 is quite popular among devolopers and web programmers.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has many pros but has cons too as every environment.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is licensed under MIT.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runs on Windows, Linux, Unix, Mac OS X and other platforms.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DB4B8D68-53F8-478F-8A42-35E7E39D9431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Web-Server (Demo)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You can create servers pretty fast with express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3BD28B65-D6C3-445F-BEBF-25273CC741E7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457200" y="1976760"/>
            <a:ext cx="8165160" cy="1726200"/>
          </a:xfrm>
          <a:prstGeom prst="rect">
            <a:avLst/>
          </a:prstGeom>
          <a:ln w="10800">
            <a:noFill/>
          </a:ln>
        </p:spPr>
      </p:pic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457200" y="3886200"/>
            <a:ext cx="4400640" cy="1337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Dependencies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When you install npm packages your code depends on that package now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And that installed package has dependencies too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This ramification until root is called dependency tree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When a dependent package has a vulnerability, now your package is also vulnerable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893773A9-FC13-4356-8F07-DA170E0D1970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Insecure Code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And when popular node packages are vulnerable, lots of apps will be exploitable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You can imagine how it’s susceptible to havoc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If a hospital running node.js is vulnerable then people could get hurt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1743E2A8-8C33-49CE-BC44-187C99753A48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Prevention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And to prevent that npm released it’s own security linter `audit` in 2018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You can check your code for vulnerabilities by typing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npm audit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 order to avoid insecure code you should educate yourself in secure code practices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A4D97A83-13A3-4017-916D-C05EAE70B4D2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Npm Audit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6659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This is the preview of npm audit command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 will list known vulnerabilities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To fix issues you can type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npm audit fix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5351400" y="1308960"/>
            <a:ext cx="3516120" cy="4017600"/>
          </a:xfrm>
          <a:prstGeom prst="rect">
            <a:avLst/>
          </a:prstGeom>
          <a:ln w="10800">
            <a:noFill/>
          </a:ln>
        </p:spPr>
      </p:pic>
      <p:sp>
        <p:nvSpPr>
          <p:cNvPr id="327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A83FD77D-23C5-4CC7-B69C-00DCE1D2CB4C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Dependency Chaos (1/2)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Real world example of harm caused by dependency would be `left-pad`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Left-pad is written by Azer Koçulu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Left-pad is a very simple node-package with 11 lines of code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Left-pad can be used to add characters to the beginning of a string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author of this package decided to delete it over a dispute with npm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C71EB13E-0410-4C31-97B9-187A4F8B3AF0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Dependency Chaos (2/2)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900" spc="-1" strike="noStrike">
                <a:solidFill>
                  <a:srgbClr val="2c3e50"/>
                </a:solidFill>
                <a:latin typeface="Source Sans Pro Semibold"/>
              </a:rPr>
              <a:t>After the deletion programmers around the world got error message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19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900" spc="-1" strike="noStrike">
                <a:solidFill>
                  <a:srgbClr val="2c3e50"/>
                </a:solidFill>
                <a:latin typeface="Source Sans Pro Semibold"/>
              </a:rPr>
              <a:t>It meant that the code they were trying to run, required a package called left-pad, but the npm registry didn’t have it. </a:t>
            </a:r>
            <a:endParaRPr b="0" lang="en-US" sz="19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900" spc="-1" strike="noStrike">
                <a:solidFill>
                  <a:srgbClr val="2c3e50"/>
                </a:solidFill>
                <a:latin typeface="Source Sans Pro Semibold"/>
              </a:rPr>
              <a:t>Some of the largest, most widely used npm packages were suddenly broken. It even affected React.</a:t>
            </a:r>
            <a:endParaRPr b="0" lang="en-US" sz="19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900" spc="-1" strike="noStrike">
                <a:solidFill>
                  <a:srgbClr val="2c3e50"/>
                </a:solidFill>
                <a:latin typeface="Source Sans Pro Semibold"/>
              </a:rPr>
              <a:t>It’s absence was felt globally</a:t>
            </a:r>
            <a:endParaRPr b="0" lang="en-US" sz="19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900" spc="-1" strike="noStrike">
                <a:solidFill>
                  <a:srgbClr val="2c3e50"/>
                </a:solidFill>
                <a:latin typeface="Source Sans Pro Semibold"/>
              </a:rPr>
              <a:t>This programmer was able to briefly break the internet just by deleting one package.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E4F1C8F7-D277-42AB-A615-F18BF4A24711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776160" y="1846080"/>
            <a:ext cx="3363480" cy="4215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6760" cy="16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Source Sans Pro Black"/>
              </a:rPr>
              <a:t>Part 3: Node.js Apps, Top Node.js Apps, Node.js vs Other Backends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>
            <a:off x="12125520" y="5940000"/>
            <a:ext cx="308520" cy="3978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>
            <a:off x="9684360" y="506556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76A083BE-6F9F-43FB-B78E-1A5FDDDC3796}" type="slidecount">
              <a:rPr b="0" lang="en-US" sz="18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Usage Areas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has many usage areas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Most of them are web-apps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Nearly all of node.js apps are related to web-apps even if they’re not directly web-apps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580959B6-0C85-47DE-B5BA-39309F7C6ACA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5760000" y="3420000"/>
            <a:ext cx="1712520" cy="171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Real-Time Chats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Most people use phone apps or social media apps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can create chat rooms very easily because because of single-threaded asynchronous model of nodejs.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 is easily scalable and is often used to build chatbots.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4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508BB4A0-7669-40A3-99C8-461258CBCCBA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Introduction to Node.js (2/2)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uses V8 JS engine.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uses JavaScript on the servers.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 written in C, C++ and JavaScript.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is primarily used to build network programs such as Web servers.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uses ‘.js’ extension on its files.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56635954-E2CF-4672-8601-EB249196FC40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IoT (Internet of Things) (1/2)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IoT applications often has multiple sensors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They often send small chunks of data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Massive amounts of data can be collected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Inserting large quantities of data into a database usually create a bottleneck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If system has bottleneck it will not function properly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0A3852CE-3023-44F4-98B3-82BB1BF61297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IoT (Internet of Things) (2/2)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is a good choice as it can handle these concurrent requests quickly.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can receive data, then send it to the backend in a piecewise manner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Piecewise operations ensure that data gets stored without breaking any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DC5AF010-86C7-4674-BCFB-9C8846B447E5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Data Streaming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is light and fast 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Thus it’s a great choice for applications that process many short messages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is a perfect choice for applications require low latency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For that reason companies like Netflix use Node.js for data streaming purposes.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Also, Node.js provides a native streaming API.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0A3FEA67-5AA7-47F9-BB01-7A30C5D29859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SPAs (Complex Single-Page Applications)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 SPAs, the entire application is loaded on a single page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This means that there are several requests made in the background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Things like validation code between client machine and server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Node’s ability to process many requests at low response times makes great fit for modern web applications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4E74C397-E381-4319-A9B5-32B7FE0C194C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REST API Based Applications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Because of aforementioned reasons (fast, scalable and non-blocking asynchronous structure)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Nodejs is really suitable for rest api development.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also provides packages like Express.js that make building web applications even easier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You can develop custom APIs in matter of hours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EBC4B2A9-739F-45ED-8BD6-3EDC7415E028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Top 5 Apps Using Node.js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PayPal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Netflix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LinkedIn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Uber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eBay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94F9BE75-4041-4A21-8C14-970924FCFBB0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6400800" y="4102560"/>
            <a:ext cx="2863440" cy="1152000"/>
          </a:xfrm>
          <a:prstGeom prst="rect">
            <a:avLst/>
          </a:prstGeom>
          <a:ln w="10800">
            <a:noFill/>
          </a:ln>
        </p:spPr>
      </p:pic>
      <p:pic>
        <p:nvPicPr>
          <p:cNvPr id="364" name="" descr=""/>
          <p:cNvPicPr/>
          <p:nvPr/>
        </p:nvPicPr>
        <p:blipFill>
          <a:blip r:embed="rId2"/>
          <a:stretch/>
        </p:blipFill>
        <p:spPr>
          <a:xfrm>
            <a:off x="3140640" y="1485000"/>
            <a:ext cx="3256920" cy="1139760"/>
          </a:xfrm>
          <a:prstGeom prst="rect">
            <a:avLst/>
          </a:prstGeom>
          <a:ln w="10800">
            <a:noFill/>
          </a:ln>
        </p:spPr>
      </p:pic>
      <p:pic>
        <p:nvPicPr>
          <p:cNvPr id="365" name="" descr=""/>
          <p:cNvPicPr/>
          <p:nvPr/>
        </p:nvPicPr>
        <p:blipFill>
          <a:blip r:embed="rId3"/>
          <a:stretch/>
        </p:blipFill>
        <p:spPr>
          <a:xfrm>
            <a:off x="5943600" y="2971800"/>
            <a:ext cx="2868120" cy="861840"/>
          </a:xfrm>
          <a:prstGeom prst="rect">
            <a:avLst/>
          </a:prstGeom>
          <a:ln w="10800">
            <a:noFill/>
          </a:ln>
        </p:spPr>
      </p:pic>
      <p:pic>
        <p:nvPicPr>
          <p:cNvPr id="366" name="" descr=""/>
          <p:cNvPicPr/>
          <p:nvPr/>
        </p:nvPicPr>
        <p:blipFill>
          <a:blip r:embed="rId4"/>
          <a:stretch/>
        </p:blipFill>
        <p:spPr>
          <a:xfrm>
            <a:off x="7315200" y="1828800"/>
            <a:ext cx="2054160" cy="552960"/>
          </a:xfrm>
          <a:prstGeom prst="rect">
            <a:avLst/>
          </a:prstGeom>
          <a:ln w="10800">
            <a:noFill/>
          </a:ln>
        </p:spPr>
      </p:pic>
      <p:pic>
        <p:nvPicPr>
          <p:cNvPr id="367" name="" descr=""/>
          <p:cNvPicPr/>
          <p:nvPr/>
        </p:nvPicPr>
        <p:blipFill>
          <a:blip r:embed="rId5"/>
          <a:stretch/>
        </p:blipFill>
        <p:spPr>
          <a:xfrm>
            <a:off x="3557520" y="3557520"/>
            <a:ext cx="1469520" cy="146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in PayPal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Paypal is a money transaction application so it need’s to be reliable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PayPal was built on Java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But recently it recently migrated to Node.js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As of 2015, the service has over 184 million active users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And it uses Node.js for front-end of the website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10CEDA72-7528-49CC-891E-6F53DA9CD163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in Netflix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As mentioned before Netflix uses Node.js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whole user interface on Netflix.com is built with Node.js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delivers a blazing-fast, modular, and lightweight application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With the usage of Node.js Netflix’s web app load time has been reduced by 70%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Now proven effective, the company decided to move the entire data access layer to Node.js recently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0B0C7ACA-5308-42F9-B2AF-264C0D5C98A7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in LinkedIn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powers the server-side of LinkedIn’s mobile app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new mobile app is with better performance: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Consume lower memory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Has improved resource utilization 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is 20 times faster than the previous ruby based version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cut down the number of servers needed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290AFCBD-360E-45FA-AD2B-C3163BF04CE5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in Uber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Uber was one of the first companies that adopted Node.js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With the usage of Node.js in Uber’s app: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Performance was improved drastically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Information was processed quickly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Speed was boosted up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Any errors could be addressed right away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F4504D65-E555-406B-8B00-6CCCAAB62AD0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What is V8 JS Engine?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V8 engine firstly released at 2 September 2008.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Firstly developed by Chromium (Open-source Google Chrome) project developers (By leadership on Lars Bak)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 compiles JS to native machine code (IA-32,x86-64,ARM)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V8 is Google Chrome’s open source high-performance and fast JavaScript and WebAssembly engine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 is written in C++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V8 runs on Windows7 or later versions on Microsoft, macOs 10.12 ,and Linux systems that uses x64 base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D03142C6-0ADC-448D-BCE7-81936E6E2608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in eBay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is part of the eBay’ tech stack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After the switch to Node.js, eBay reported: 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Improved speed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Improved simplicity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Improved scalability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Improved transparency and control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5CA49DA7-FD29-4459-931E-9FE8ED4B8CFF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vs Other Fierce Backends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Even though Node.js is popular, it’s not the only option for speed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72A38BA1-F866-4FF8-BEF9-A428F0E592EF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2671200" y="2253600"/>
            <a:ext cx="5111280" cy="30081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vs Go (1/2)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Go is a statically-typed programming language introduced by Google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 is open-source and has syntax similar to C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 terms of raw speed Go is slightly better than Node.js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Go doesn’t need an interpreter, it’s a compiled language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So go has the same level of performance low-level languages like C++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1A715D3D-AC07-4FD3-AE43-D424755A843D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vs Go (2/2)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 terms of IO operations, Go is similar to Node.js.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Both has a garbage collector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Helps preventing memory leaks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Ensure stability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is only little behind Go in performance.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Single-threaded Node.js boosts efficiency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V8 Javascript engine discards the need of an interpreter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 conclusion very few separates Node.js and Go in real-life performance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Although in real life, the raw performance would not be the only parameter we would compare the two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CDB35475-1CF0-4E4B-886D-E138F416D4DE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vs Python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Event-driven architecture allows Node.js servers to process more requests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Performance of Python is not really its strong point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especially with Django 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Python require more resources to work at acceptable speeds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Both has many diverse libraries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But Python is ahead by little in terms of libraries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12FC23C4-1F00-4D1B-BC96-1CA922B73AE4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vs PHP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Unlike node PHP is synchronous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PHP was developed much earlier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PHP has slow page-load time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PHP blocks a process till it’s been entirely calculated so has the blocking i/o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One upside of PHP is that it’s an old language meaning it has much more refined content for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6147CD87-8416-4C15-A648-A8FFAEC1F1B2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Node.js vs Java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Java is slower than native languages since it uses compilers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It’s garbage collector requires lots of memory space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 never buffer, outputting the data in chunks and making runtime faster.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Just-In-Time compilers may improve Java’s performance a bit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93C793A3-CBA4-4FD8-95A4-3D3FCA444EC3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Thank You For Listening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https://nodejs.org/en/docs/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https://en.m.wikipedia.org/wiki/Npm_(software)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https://en.m.wikipedia.org/wiki/Node.js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https://en.m.wikipedia.org/wiki/Asynchronous_I/O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https://developer.mozilla.org/en-US/docs/Learn/Server-side/Express_Nodejs/Introduction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https://www.simform.com/bl-frameworks/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https://stackabuse.com/executing-shell-commands-with-node-js/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https://www.geeksforgeeks.org/how-to-open-node-js-command-prompt/amp/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https://github.com/goldbergyoni/nodebestpractices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https://github.com/amkurian/NodeJs-Code-Snippets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https://snyk.io/blog/peacenotwar-malicious-npm-node-ipc-package-vulnerability/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https://jfrog.com/blog/large-scale-npm-attack-targets-azure-developers-with-malicious-packages/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https://www.cisecurity.org/advisory/a-vulnerability-in-an-npm-package-could-allow-for-remote-code-execution_2021-136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https://docs.npmjs.com/cli/v8/commands/npm-audit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https://qz.com/646467/how-one-programmer-broke-the-internet-by-deleting-a-tiny-piece-of-code/amp/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https://www.mindinventory.com/blog/nodejs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95A611AA-F63A-4C9D-AC60-08060D1EC22F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676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200709006 - Affan Selim KAYA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200709011 - Onur Alp AKIN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190709009 - Emre ERZURUM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576000" y="3812040"/>
            <a:ext cx="1854720" cy="1854720"/>
          </a:xfrm>
          <a:prstGeom prst="rect">
            <a:avLst/>
          </a:prstGeom>
          <a:ln w="10800">
            <a:noFill/>
          </a:ln>
        </p:spPr>
      </p:pic>
      <p:sp>
        <p:nvSpPr>
          <p:cNvPr id="407" name="PlaceHolder 4"/>
          <p:cNvSpPr/>
          <p:nvPr/>
        </p:nvSpPr>
        <p:spPr>
          <a:xfrm>
            <a:off x="351720" y="320400"/>
            <a:ext cx="9356760" cy="14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https://www.dropbox.com/s/5ek1ywkz2sh50xu/3.mp4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8" name="PlaceHolder 5"/>
          <p:cNvSpPr/>
          <p:nvPr/>
        </p:nvSpPr>
        <p:spPr>
          <a:xfrm>
            <a:off x="352080" y="1760400"/>
            <a:ext cx="9356760" cy="14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3"/>
              </a:rPr>
              <a:t>https://drive.google.com/file/d/1dD0_iuyCaqZKVGltopjq7XB0Dc8xplPy/view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Why V8 Engine Is Preferred?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V8 translates js code to machine code and doesn’t use interpreter thus it’s fast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V8 engine has a very big community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V8 engine is the backbone of Google Chrome and other Chromium-based web browsers therefore it’s reliable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V8 enables any C++ application to expose its own objects and functions to JavaScript code.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9FC06DC7-28AF-4D53-A943-00E57C6527BB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How V8 Engine Works?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When a developer runs a JS script on V8, the following steps are taken by the engine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The engine compiles and executes the JS code 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The engine handles the call stack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The engine manages the memory heap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The engine handles the garbage collection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The engine provides all the data types, objects and functions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Font typeface="StarSymbol"/>
              <a:buAutoNum type="arabicPeriod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The engine also provides the event loop (sometimes implemented by the browser as well)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0AA447C2-BA27-49DB-B5B3-BD025EC036DE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76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Foundation of Node.js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760" cy="37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Originally, Node.js was founded by Ryan Dahl.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It’s initial release is at 27 May 2009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Node.js’s foundation’s goal is to provide an easy way to build scalable network programs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 January 2010, a package manager was introduced for the Node.js environment called npm (will be explained later)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 January 2012, Dahl stepped aside, promoted coworker and npm creator Isaac Schlueter to manage the project.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9684000" y="5065200"/>
            <a:ext cx="519120" cy="41256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C3C7E687-77F1-4943-BE18-88BA5C9D4E99}" type="slidecount">
              <a:rPr b="0" lang="en-US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68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2022-04-25T22:10:53Z</dcterms:created>
  <dc:creator/>
  <dc:description/>
  <dc:language>en-US</dc:language>
  <cp:lastModifiedBy/>
  <dcterms:modified xsi:type="dcterms:W3CDTF">2022-04-27T14:21:08Z</dcterms:modified>
  <cp:revision>23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