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Default Extension="png" ContentType="image/png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x="7772400" cy="10058400"/>
  <p:notesSz cx="7772400" cy="100584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1609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Relationship Id="rId3" Type="http://schemas.openxmlformats.org/officeDocument/2006/relationships/image" Target="../media/image5.jp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w3schools.com/" TargetMode="Externa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92475" y="2389377"/>
            <a:ext cx="1226185" cy="1469898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1676145" y="889762"/>
            <a:ext cx="4345305" cy="1101725"/>
          </a:xfrm>
          <a:prstGeom prst="rect">
            <a:avLst/>
          </a:prstGeom>
        </p:spPr>
        <p:txBody>
          <a:bodyPr wrap="square" lIns="0" tIns="45720" rIns="0" bIns="0" rtlCol="0" vert="horz">
            <a:spAutoFit/>
          </a:bodyPr>
          <a:lstStyle/>
          <a:p>
            <a:pPr algn="ctr" marL="1270">
              <a:lnSpc>
                <a:spcPct val="100000"/>
              </a:lnSpc>
              <a:spcBef>
                <a:spcPts val="360"/>
              </a:spcBef>
            </a:pPr>
            <a:r>
              <a:rPr dirty="0" sz="1200" b="1">
                <a:latin typeface="Cambria"/>
                <a:cs typeface="Cambria"/>
              </a:rPr>
              <a:t>Summer</a:t>
            </a:r>
            <a:r>
              <a:rPr dirty="0" sz="1200" spc="-40" b="1">
                <a:latin typeface="Cambria"/>
                <a:cs typeface="Cambria"/>
              </a:rPr>
              <a:t> </a:t>
            </a:r>
            <a:r>
              <a:rPr dirty="0" sz="1200" b="1">
                <a:latin typeface="Cambria"/>
                <a:cs typeface="Cambria"/>
              </a:rPr>
              <a:t>Internship</a:t>
            </a:r>
            <a:r>
              <a:rPr dirty="0" sz="1200" spc="-30" b="1">
                <a:latin typeface="Cambria"/>
                <a:cs typeface="Cambria"/>
              </a:rPr>
              <a:t> </a:t>
            </a:r>
            <a:r>
              <a:rPr dirty="0" sz="1200" spc="-10" b="1">
                <a:latin typeface="Cambria"/>
                <a:cs typeface="Cambria"/>
              </a:rPr>
              <a:t>ETSI100</a:t>
            </a:r>
            <a:endParaRPr sz="1200">
              <a:latin typeface="Cambria"/>
              <a:cs typeface="Cambria"/>
            </a:endParaRPr>
          </a:p>
          <a:p>
            <a:pPr algn="ctr">
              <a:lnSpc>
                <a:spcPct val="100000"/>
              </a:lnSpc>
              <a:spcBef>
                <a:spcPts val="265"/>
              </a:spcBef>
            </a:pPr>
            <a:r>
              <a:rPr dirty="0" sz="1200" spc="-10" b="1">
                <a:latin typeface="Cambria"/>
                <a:cs typeface="Cambria"/>
              </a:rPr>
              <a:t>Responsive</a:t>
            </a:r>
            <a:r>
              <a:rPr dirty="0" sz="1200" spc="-20" b="1">
                <a:latin typeface="Cambria"/>
                <a:cs typeface="Cambria"/>
              </a:rPr>
              <a:t> </a:t>
            </a:r>
            <a:r>
              <a:rPr dirty="0" sz="1200" b="1">
                <a:latin typeface="Cambria"/>
                <a:cs typeface="Cambria"/>
              </a:rPr>
              <a:t>Portfolio</a:t>
            </a:r>
            <a:r>
              <a:rPr dirty="0" sz="1200" spc="-20" b="1">
                <a:latin typeface="Cambria"/>
                <a:cs typeface="Cambria"/>
              </a:rPr>
              <a:t> </a:t>
            </a:r>
            <a:r>
              <a:rPr dirty="0" sz="1200" b="1">
                <a:latin typeface="Cambria"/>
                <a:cs typeface="Cambria"/>
              </a:rPr>
              <a:t>Website</a:t>
            </a:r>
            <a:r>
              <a:rPr dirty="0" sz="1200" spc="-20" b="1">
                <a:latin typeface="Cambria"/>
                <a:cs typeface="Cambria"/>
              </a:rPr>
              <a:t> </a:t>
            </a:r>
            <a:r>
              <a:rPr dirty="0" sz="1200" b="1">
                <a:latin typeface="Cambria"/>
                <a:cs typeface="Cambria"/>
              </a:rPr>
              <a:t>using</a:t>
            </a:r>
            <a:r>
              <a:rPr dirty="0" sz="1200" spc="-20" b="1">
                <a:latin typeface="Cambria"/>
                <a:cs typeface="Cambria"/>
              </a:rPr>
              <a:t> </a:t>
            </a:r>
            <a:r>
              <a:rPr dirty="0" sz="1200" b="1">
                <a:latin typeface="Cambria"/>
                <a:cs typeface="Cambria"/>
              </a:rPr>
              <a:t>HTML,</a:t>
            </a:r>
            <a:r>
              <a:rPr dirty="0" sz="1200" spc="-5" b="1">
                <a:latin typeface="Cambria"/>
                <a:cs typeface="Cambria"/>
              </a:rPr>
              <a:t> </a:t>
            </a:r>
            <a:r>
              <a:rPr dirty="0" sz="1200" b="1">
                <a:latin typeface="Cambria"/>
                <a:cs typeface="Cambria"/>
              </a:rPr>
              <a:t>CSS,</a:t>
            </a:r>
            <a:r>
              <a:rPr dirty="0" sz="1200" spc="-25" b="1">
                <a:latin typeface="Cambria"/>
                <a:cs typeface="Cambria"/>
              </a:rPr>
              <a:t> </a:t>
            </a:r>
            <a:r>
              <a:rPr dirty="0" sz="1200" b="1">
                <a:latin typeface="Cambria"/>
                <a:cs typeface="Cambria"/>
              </a:rPr>
              <a:t>and</a:t>
            </a:r>
            <a:r>
              <a:rPr dirty="0" sz="1200" spc="-15" b="1">
                <a:latin typeface="Cambria"/>
                <a:cs typeface="Cambria"/>
              </a:rPr>
              <a:t> </a:t>
            </a:r>
            <a:r>
              <a:rPr dirty="0" sz="1200" spc="-10" b="1">
                <a:latin typeface="Cambria"/>
                <a:cs typeface="Cambria"/>
              </a:rPr>
              <a:t>JavaScript</a:t>
            </a:r>
            <a:endParaRPr sz="1200">
              <a:latin typeface="Cambria"/>
              <a:cs typeface="Cambria"/>
            </a:endParaRPr>
          </a:p>
          <a:p>
            <a:pPr algn="ctr" marR="31115">
              <a:lnSpc>
                <a:spcPct val="100000"/>
              </a:lnSpc>
              <a:spcBef>
                <a:spcPts val="1165"/>
              </a:spcBef>
            </a:pPr>
            <a:r>
              <a:rPr dirty="0" sz="1200" spc="-10">
                <a:latin typeface="Calibri"/>
                <a:cs typeface="Calibri"/>
              </a:rPr>
              <a:t>Submitted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25">
                <a:latin typeface="Calibri"/>
                <a:cs typeface="Calibri"/>
              </a:rPr>
              <a:t>To</a:t>
            </a:r>
            <a:endParaRPr sz="1200">
              <a:latin typeface="Calibri"/>
              <a:cs typeface="Calibri"/>
            </a:endParaRPr>
          </a:p>
          <a:p>
            <a:pPr algn="ctr" marR="36830">
              <a:lnSpc>
                <a:spcPct val="100000"/>
              </a:lnSpc>
              <a:spcBef>
                <a:spcPts val="1019"/>
              </a:spcBef>
            </a:pPr>
            <a:r>
              <a:rPr dirty="0" sz="1200">
                <a:latin typeface="Calibri"/>
                <a:cs typeface="Calibri"/>
              </a:rPr>
              <a:t>Amity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University,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Sector-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125,</a:t>
            </a:r>
            <a:r>
              <a:rPr dirty="0" sz="1200" spc="-5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NOIDA,</a:t>
            </a:r>
            <a:r>
              <a:rPr dirty="0" sz="1200" spc="-4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Uttar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Pradesh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622805" y="4308475"/>
            <a:ext cx="4413885" cy="51815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Calibri"/>
                <a:cs typeface="Calibri"/>
              </a:rPr>
              <a:t>In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partial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fulfillment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of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requirements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for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award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of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degree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25">
                <a:latin typeface="Calibri"/>
                <a:cs typeface="Calibri"/>
              </a:rPr>
              <a:t>of</a:t>
            </a:r>
            <a:endParaRPr sz="12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994"/>
              </a:spcBef>
            </a:pPr>
            <a:r>
              <a:rPr dirty="0" sz="1200" spc="-10">
                <a:latin typeface="Calibri"/>
                <a:cs typeface="Calibri"/>
              </a:rPr>
              <a:t>BACHELOR</a:t>
            </a:r>
            <a:r>
              <a:rPr dirty="0" sz="1200" spc="-5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OF</a:t>
            </a:r>
            <a:r>
              <a:rPr dirty="0" sz="1200" spc="-4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COMPUTER</a:t>
            </a:r>
            <a:r>
              <a:rPr dirty="0" sz="1200" spc="-5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APPLICATIONS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2694558" y="5584316"/>
            <a:ext cx="2381885" cy="6762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254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Calibri"/>
                <a:cs typeface="Calibri"/>
              </a:rPr>
              <a:t>By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Ankit</a:t>
            </a:r>
            <a:r>
              <a:rPr dirty="0" sz="1200" spc="-30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Dhingra</a:t>
            </a:r>
            <a:r>
              <a:rPr dirty="0" sz="1200" spc="-30" b="1">
                <a:latin typeface="Calibri"/>
                <a:cs typeface="Calibri"/>
              </a:rPr>
              <a:t> </a:t>
            </a:r>
            <a:r>
              <a:rPr dirty="0" sz="1200" spc="-10" b="1">
                <a:latin typeface="Calibri"/>
                <a:cs typeface="Calibri"/>
              </a:rPr>
              <a:t>(A1004822257)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775"/>
              </a:spcBef>
            </a:pPr>
            <a:endParaRPr sz="12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dirty="0" sz="1200">
                <a:latin typeface="Calibri"/>
                <a:cs typeface="Calibri"/>
              </a:rPr>
              <a:t>Under</a:t>
            </a:r>
            <a:r>
              <a:rPr dirty="0" sz="1200" spc="-7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the</a:t>
            </a:r>
            <a:r>
              <a:rPr dirty="0" sz="1200" spc="-6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guidance</a:t>
            </a:r>
            <a:r>
              <a:rPr dirty="0" sz="1200" spc="-6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of </a:t>
            </a:r>
            <a:r>
              <a:rPr dirty="0" sz="1200" b="1">
                <a:latin typeface="Calibri"/>
                <a:cs typeface="Calibri"/>
              </a:rPr>
              <a:t>Dr.</a:t>
            </a:r>
            <a:r>
              <a:rPr dirty="0" sz="1200" spc="5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Seema</a:t>
            </a:r>
            <a:r>
              <a:rPr dirty="0" sz="1200" spc="-10" b="1">
                <a:latin typeface="Calibri"/>
                <a:cs typeface="Calibri"/>
              </a:rPr>
              <a:t> </a:t>
            </a:r>
            <a:r>
              <a:rPr dirty="0" sz="1200" spc="-20" b="1">
                <a:latin typeface="Calibri"/>
                <a:cs typeface="Calibri"/>
              </a:rPr>
              <a:t>Rani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069644" y="6948296"/>
            <a:ext cx="5398135" cy="51815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Calibri"/>
                <a:cs typeface="Calibri"/>
              </a:rPr>
              <a:t>AMITY</a:t>
            </a:r>
            <a:r>
              <a:rPr dirty="0" sz="1200" spc="-25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INSTITUTE</a:t>
            </a:r>
            <a:r>
              <a:rPr dirty="0" sz="1200" spc="-15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OF</a:t>
            </a:r>
            <a:r>
              <a:rPr dirty="0" sz="1200" spc="-25" b="1">
                <a:latin typeface="Calibri"/>
                <a:cs typeface="Calibri"/>
              </a:rPr>
              <a:t> </a:t>
            </a:r>
            <a:r>
              <a:rPr dirty="0" sz="1200" spc="-10" b="1">
                <a:latin typeface="Calibri"/>
                <a:cs typeface="Calibri"/>
              </a:rPr>
              <a:t>INFORMATION</a:t>
            </a:r>
            <a:r>
              <a:rPr dirty="0" sz="1200" spc="-20" b="1">
                <a:latin typeface="Calibri"/>
                <a:cs typeface="Calibri"/>
              </a:rPr>
              <a:t> </a:t>
            </a:r>
            <a:r>
              <a:rPr dirty="0" sz="1200" spc="-10" b="1">
                <a:latin typeface="Calibri"/>
                <a:cs typeface="Calibri"/>
              </a:rPr>
              <a:t>TECHNOLOGY</a:t>
            </a:r>
            <a:r>
              <a:rPr dirty="0" sz="1200" spc="-15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AMITY</a:t>
            </a:r>
            <a:r>
              <a:rPr dirty="0" sz="1200" spc="-10" b="1">
                <a:latin typeface="Calibri"/>
                <a:cs typeface="Calibri"/>
              </a:rPr>
              <a:t> UNIVERSITY,</a:t>
            </a:r>
            <a:r>
              <a:rPr dirty="0" sz="1200" spc="-20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SECTOR-</a:t>
            </a:r>
            <a:r>
              <a:rPr dirty="0" sz="1200" spc="-15" b="1">
                <a:latin typeface="Calibri"/>
                <a:cs typeface="Calibri"/>
              </a:rPr>
              <a:t> </a:t>
            </a:r>
            <a:r>
              <a:rPr dirty="0" sz="1200" spc="-20" b="1">
                <a:latin typeface="Calibri"/>
                <a:cs typeface="Calibri"/>
              </a:rPr>
              <a:t>125,</a:t>
            </a:r>
            <a:endParaRPr sz="12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994"/>
              </a:spcBef>
            </a:pPr>
            <a:r>
              <a:rPr dirty="0" sz="1200" b="1">
                <a:latin typeface="Calibri"/>
                <a:cs typeface="Calibri"/>
              </a:rPr>
              <a:t>NOIDA,</a:t>
            </a:r>
            <a:r>
              <a:rPr dirty="0" sz="1200" spc="-45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UTTAR</a:t>
            </a:r>
            <a:r>
              <a:rPr dirty="0" sz="1200" spc="-35" b="1">
                <a:latin typeface="Calibri"/>
                <a:cs typeface="Calibri"/>
              </a:rPr>
              <a:t> </a:t>
            </a:r>
            <a:r>
              <a:rPr dirty="0" sz="1200" spc="-10" b="1">
                <a:latin typeface="Calibri"/>
                <a:cs typeface="Calibri"/>
              </a:rPr>
              <a:t>PRADESH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object 7" descr=""/>
          <p:cNvSpPr/>
          <p:nvPr/>
        </p:nvSpPr>
        <p:spPr>
          <a:xfrm>
            <a:off x="304800" y="304799"/>
            <a:ext cx="7164705" cy="9450705"/>
          </a:xfrm>
          <a:custGeom>
            <a:avLst/>
            <a:gdLst/>
            <a:ahLst/>
            <a:cxnLst/>
            <a:rect l="l" t="t" r="r" b="b"/>
            <a:pathLst>
              <a:path w="7164705" h="9450705">
                <a:moveTo>
                  <a:pt x="7164311" y="9444241"/>
                </a:moveTo>
                <a:lnTo>
                  <a:pt x="7158228" y="9444241"/>
                </a:lnTo>
                <a:lnTo>
                  <a:pt x="6096" y="9444241"/>
                </a:lnTo>
                <a:lnTo>
                  <a:pt x="0" y="9444241"/>
                </a:lnTo>
                <a:lnTo>
                  <a:pt x="0" y="9450324"/>
                </a:lnTo>
                <a:lnTo>
                  <a:pt x="6096" y="9450324"/>
                </a:lnTo>
                <a:lnTo>
                  <a:pt x="7158228" y="9450324"/>
                </a:lnTo>
                <a:lnTo>
                  <a:pt x="7164311" y="9450324"/>
                </a:lnTo>
                <a:lnTo>
                  <a:pt x="7164311" y="9444241"/>
                </a:lnTo>
                <a:close/>
              </a:path>
              <a:path w="7164705" h="9450705">
                <a:moveTo>
                  <a:pt x="7164311" y="0"/>
                </a:moveTo>
                <a:lnTo>
                  <a:pt x="7158228" y="0"/>
                </a:lnTo>
                <a:lnTo>
                  <a:pt x="6096" y="0"/>
                </a:lnTo>
                <a:lnTo>
                  <a:pt x="0" y="0"/>
                </a:lnTo>
                <a:lnTo>
                  <a:pt x="0" y="6096"/>
                </a:lnTo>
                <a:lnTo>
                  <a:pt x="0" y="9444228"/>
                </a:lnTo>
                <a:lnTo>
                  <a:pt x="6096" y="9444228"/>
                </a:lnTo>
                <a:lnTo>
                  <a:pt x="6096" y="6096"/>
                </a:lnTo>
                <a:lnTo>
                  <a:pt x="7158228" y="6096"/>
                </a:lnTo>
                <a:lnTo>
                  <a:pt x="7158228" y="9444228"/>
                </a:lnTo>
                <a:lnTo>
                  <a:pt x="7164311" y="9444228"/>
                </a:lnTo>
                <a:lnTo>
                  <a:pt x="7164311" y="6096"/>
                </a:lnTo>
                <a:lnTo>
                  <a:pt x="71643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02004" y="1442973"/>
            <a:ext cx="5967095" cy="42297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primary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objectives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of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this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NTCC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project</a:t>
            </a:r>
            <a:r>
              <a:rPr dirty="0" sz="1200" spc="-20">
                <a:latin typeface="Calibri"/>
                <a:cs typeface="Calibri"/>
              </a:rPr>
              <a:t> are: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5"/>
              </a:spcBef>
            </a:pPr>
            <a:endParaRPr sz="1200">
              <a:latin typeface="Calibri"/>
              <a:cs typeface="Calibri"/>
            </a:endParaRPr>
          </a:p>
          <a:p>
            <a:pPr algn="just" marL="471170" indent="-229870">
              <a:lnSpc>
                <a:spcPct val="100000"/>
              </a:lnSpc>
              <a:buFont typeface="Calibri"/>
              <a:buChar char="•"/>
              <a:tabLst>
                <a:tab pos="471170" algn="l"/>
              </a:tabLst>
            </a:pPr>
            <a:r>
              <a:rPr dirty="0" sz="1200" b="1">
                <a:latin typeface="Calibri"/>
                <a:cs typeface="Calibri"/>
              </a:rPr>
              <a:t>To</a:t>
            </a:r>
            <a:r>
              <a:rPr dirty="0" sz="1200" spc="-25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design</a:t>
            </a:r>
            <a:r>
              <a:rPr dirty="0" sz="1200" spc="-25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and</a:t>
            </a:r>
            <a:r>
              <a:rPr dirty="0" sz="1200" spc="-35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implement</a:t>
            </a:r>
            <a:r>
              <a:rPr dirty="0" sz="1200" spc="-20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a</a:t>
            </a:r>
            <a:r>
              <a:rPr dirty="0" sz="1200" spc="-35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modern,</a:t>
            </a:r>
            <a:r>
              <a:rPr dirty="0" sz="1200" spc="-25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responsive</a:t>
            </a:r>
            <a:r>
              <a:rPr dirty="0" sz="1200" spc="-30" b="1">
                <a:latin typeface="Calibri"/>
                <a:cs typeface="Calibri"/>
              </a:rPr>
              <a:t> </a:t>
            </a:r>
            <a:r>
              <a:rPr dirty="0" sz="1200" spc="-10" b="1">
                <a:latin typeface="Calibri"/>
                <a:cs typeface="Calibri"/>
              </a:rPr>
              <a:t>single-</a:t>
            </a:r>
            <a:r>
              <a:rPr dirty="0" sz="1200" b="1">
                <a:latin typeface="Calibri"/>
                <a:cs typeface="Calibri"/>
              </a:rPr>
              <a:t>page</a:t>
            </a:r>
            <a:r>
              <a:rPr dirty="0" sz="1200" spc="-35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portfolio</a:t>
            </a:r>
            <a:r>
              <a:rPr dirty="0" sz="1200" spc="-35" b="1">
                <a:latin typeface="Calibri"/>
                <a:cs typeface="Calibri"/>
              </a:rPr>
              <a:t> </a:t>
            </a:r>
            <a:r>
              <a:rPr dirty="0" sz="1200" spc="-10" b="1">
                <a:latin typeface="Calibri"/>
                <a:cs typeface="Calibri"/>
              </a:rPr>
              <a:t>website</a:t>
            </a:r>
            <a:endParaRPr sz="1200">
              <a:latin typeface="Calibri"/>
              <a:cs typeface="Calibri"/>
            </a:endParaRPr>
          </a:p>
          <a:p>
            <a:pPr algn="just" marL="469265" marR="6985">
              <a:lnSpc>
                <a:spcPts val="1510"/>
              </a:lnSpc>
              <a:spcBef>
                <a:spcPts val="55"/>
              </a:spcBef>
            </a:pPr>
            <a:r>
              <a:rPr dirty="0" sz="1200">
                <a:latin typeface="Calibri"/>
                <a:cs typeface="Calibri"/>
              </a:rPr>
              <a:t>Develop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website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with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clean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bold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aesthetic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that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adapts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seamlessly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across</a:t>
            </a:r>
            <a:r>
              <a:rPr dirty="0" sz="1200" spc="-10">
                <a:latin typeface="Calibri"/>
                <a:cs typeface="Calibri"/>
              </a:rPr>
              <a:t> devices </a:t>
            </a:r>
            <a:r>
              <a:rPr dirty="0" sz="1200">
                <a:latin typeface="Calibri"/>
                <a:cs typeface="Calibri"/>
              </a:rPr>
              <a:t>of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varying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screen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sizes,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including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desktops,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laptops,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tablets,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smartphones.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00">
              <a:latin typeface="Calibri"/>
              <a:cs typeface="Calibri"/>
            </a:endParaRPr>
          </a:p>
          <a:p>
            <a:pPr algn="just" marL="471170" indent="-229870">
              <a:lnSpc>
                <a:spcPct val="100000"/>
              </a:lnSpc>
              <a:buFont typeface="Calibri"/>
              <a:buChar char="•"/>
              <a:tabLst>
                <a:tab pos="471170" algn="l"/>
              </a:tabLst>
            </a:pPr>
            <a:r>
              <a:rPr dirty="0" sz="1200" b="1">
                <a:latin typeface="Calibri"/>
                <a:cs typeface="Calibri"/>
              </a:rPr>
              <a:t>To</a:t>
            </a:r>
            <a:r>
              <a:rPr dirty="0" sz="1200" spc="-35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integrate</a:t>
            </a:r>
            <a:r>
              <a:rPr dirty="0" sz="1200" spc="-30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HTML,</a:t>
            </a:r>
            <a:r>
              <a:rPr dirty="0" sz="1200" spc="-25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CSS,</a:t>
            </a:r>
            <a:r>
              <a:rPr dirty="0" sz="1200" spc="-30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and</a:t>
            </a:r>
            <a:r>
              <a:rPr dirty="0" sz="1200" spc="-25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JavaScript</a:t>
            </a:r>
            <a:r>
              <a:rPr dirty="0" sz="1200" spc="-25" b="1">
                <a:latin typeface="Calibri"/>
                <a:cs typeface="Calibri"/>
              </a:rPr>
              <a:t> </a:t>
            </a:r>
            <a:r>
              <a:rPr dirty="0" sz="1200" spc="-10" b="1">
                <a:latin typeface="Calibri"/>
                <a:cs typeface="Calibri"/>
              </a:rPr>
              <a:t>effectively</a:t>
            </a:r>
            <a:endParaRPr sz="1200">
              <a:latin typeface="Calibri"/>
              <a:cs typeface="Calibri"/>
            </a:endParaRPr>
          </a:p>
          <a:p>
            <a:pPr algn="just" marL="469265" marR="6985">
              <a:lnSpc>
                <a:spcPct val="104700"/>
              </a:lnSpc>
              <a:spcBef>
                <a:spcPts val="5"/>
              </a:spcBef>
            </a:pPr>
            <a:r>
              <a:rPr dirty="0" sz="1200">
                <a:latin typeface="Calibri"/>
                <a:cs typeface="Calibri"/>
              </a:rPr>
              <a:t>Demonstrate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practical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knowledge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of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core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web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technologies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by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using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HTML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for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structure, </a:t>
            </a:r>
            <a:r>
              <a:rPr dirty="0" sz="1200">
                <a:latin typeface="Calibri"/>
                <a:cs typeface="Calibri"/>
              </a:rPr>
              <a:t>CSS</a:t>
            </a:r>
            <a:r>
              <a:rPr dirty="0" sz="1200" spc="5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for</a:t>
            </a:r>
            <a:r>
              <a:rPr dirty="0" sz="1200" spc="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styling</a:t>
            </a:r>
            <a:r>
              <a:rPr dirty="0" sz="1200" spc="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5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layout,</a:t>
            </a:r>
            <a:r>
              <a:rPr dirty="0" sz="1200" spc="5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JavaScript</a:t>
            </a:r>
            <a:r>
              <a:rPr dirty="0" sz="1200" spc="4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for</a:t>
            </a:r>
            <a:r>
              <a:rPr dirty="0" sz="1200" spc="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interactive</a:t>
            </a:r>
            <a:r>
              <a:rPr dirty="0" sz="1200" spc="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functionality,</a:t>
            </a:r>
            <a:r>
              <a:rPr dirty="0" sz="1200" spc="4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including</a:t>
            </a:r>
            <a:r>
              <a:rPr dirty="0" sz="1200" spc="4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smooth </a:t>
            </a:r>
            <a:r>
              <a:rPr dirty="0" sz="1200">
                <a:latin typeface="Calibri"/>
                <a:cs typeface="Calibri"/>
              </a:rPr>
              <a:t>scrolling</a:t>
            </a:r>
            <a:r>
              <a:rPr dirty="0" sz="1200" spc="-4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navigation.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14"/>
              </a:spcBef>
            </a:pPr>
            <a:endParaRPr sz="1200">
              <a:latin typeface="Calibri"/>
              <a:cs typeface="Calibri"/>
            </a:endParaRPr>
          </a:p>
          <a:p>
            <a:pPr marL="469265" indent="-227965">
              <a:lnSpc>
                <a:spcPct val="100000"/>
              </a:lnSpc>
              <a:spcBef>
                <a:spcPts val="5"/>
              </a:spcBef>
              <a:buFont typeface="Calibri"/>
              <a:buChar char="•"/>
              <a:tabLst>
                <a:tab pos="469265" algn="l"/>
              </a:tabLst>
            </a:pPr>
            <a:r>
              <a:rPr dirty="0" sz="1200" b="1">
                <a:latin typeface="Calibri"/>
                <a:cs typeface="Calibri"/>
              </a:rPr>
              <a:t>To</a:t>
            </a:r>
            <a:r>
              <a:rPr dirty="0" sz="1200" spc="-25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create</a:t>
            </a:r>
            <a:r>
              <a:rPr dirty="0" sz="1200" spc="-30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a</a:t>
            </a:r>
            <a:r>
              <a:rPr dirty="0" sz="1200" spc="-30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professional</a:t>
            </a:r>
            <a:r>
              <a:rPr dirty="0" sz="1200" spc="-35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web</a:t>
            </a:r>
            <a:r>
              <a:rPr dirty="0" sz="1200" spc="-25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presence</a:t>
            </a:r>
            <a:r>
              <a:rPr dirty="0" sz="1200" spc="-30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for</a:t>
            </a:r>
            <a:r>
              <a:rPr dirty="0" sz="1200" spc="-25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personal</a:t>
            </a:r>
            <a:r>
              <a:rPr dirty="0" sz="1200" spc="-25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or</a:t>
            </a:r>
            <a:r>
              <a:rPr dirty="0" sz="1200" spc="-30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academic</a:t>
            </a:r>
            <a:r>
              <a:rPr dirty="0" sz="1200" spc="-25" b="1">
                <a:latin typeface="Calibri"/>
                <a:cs typeface="Calibri"/>
              </a:rPr>
              <a:t> use</a:t>
            </a:r>
            <a:endParaRPr sz="1200">
              <a:latin typeface="Calibri"/>
              <a:cs typeface="Calibri"/>
            </a:endParaRPr>
          </a:p>
          <a:p>
            <a:pPr marL="469265">
              <a:lnSpc>
                <a:spcPct val="100000"/>
              </a:lnSpc>
              <a:spcBef>
                <a:spcPts val="60"/>
              </a:spcBef>
            </a:pPr>
            <a:r>
              <a:rPr dirty="0" sz="1200">
                <a:latin typeface="Calibri"/>
                <a:cs typeface="Calibri"/>
              </a:rPr>
              <a:t>Build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website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that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can</a:t>
            </a:r>
            <a:r>
              <a:rPr dirty="0" sz="1200" spc="-4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showcase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individual’s</a:t>
            </a:r>
            <a:r>
              <a:rPr dirty="0" sz="1200" spc="-4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skills,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projects,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contact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information</a:t>
            </a:r>
            <a:endParaRPr sz="1200">
              <a:latin typeface="Calibri"/>
              <a:cs typeface="Calibri"/>
            </a:endParaRPr>
          </a:p>
          <a:p>
            <a:pPr marL="469265">
              <a:lnSpc>
                <a:spcPct val="100000"/>
              </a:lnSpc>
              <a:spcBef>
                <a:spcPts val="70"/>
              </a:spcBef>
            </a:pPr>
            <a:r>
              <a:rPr dirty="0" sz="1200">
                <a:latin typeface="Calibri"/>
                <a:cs typeface="Calibri"/>
              </a:rPr>
              <a:t>in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visually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appealing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user-friendly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format.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5"/>
              </a:spcBef>
            </a:pPr>
            <a:endParaRPr sz="1200">
              <a:latin typeface="Calibri"/>
              <a:cs typeface="Calibri"/>
            </a:endParaRPr>
          </a:p>
          <a:p>
            <a:pPr marL="469265" indent="-227965">
              <a:lnSpc>
                <a:spcPct val="100000"/>
              </a:lnSpc>
              <a:buFont typeface="Calibri"/>
              <a:buChar char="•"/>
              <a:tabLst>
                <a:tab pos="469265" algn="l"/>
              </a:tabLst>
            </a:pPr>
            <a:r>
              <a:rPr dirty="0" sz="1200" b="1">
                <a:latin typeface="Calibri"/>
                <a:cs typeface="Calibri"/>
              </a:rPr>
              <a:t>To</a:t>
            </a:r>
            <a:r>
              <a:rPr dirty="0" sz="1200" spc="-15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ensure</a:t>
            </a:r>
            <a:r>
              <a:rPr dirty="0" sz="1200" spc="-25" b="1">
                <a:latin typeface="Calibri"/>
                <a:cs typeface="Calibri"/>
              </a:rPr>
              <a:t> </a:t>
            </a:r>
            <a:r>
              <a:rPr dirty="0" sz="1200" spc="-10" b="1">
                <a:latin typeface="Calibri"/>
                <a:cs typeface="Calibri"/>
              </a:rPr>
              <a:t>user-</a:t>
            </a:r>
            <a:r>
              <a:rPr dirty="0" sz="1200" b="1">
                <a:latin typeface="Calibri"/>
                <a:cs typeface="Calibri"/>
              </a:rPr>
              <a:t>centered</a:t>
            </a:r>
            <a:r>
              <a:rPr dirty="0" sz="1200" spc="-20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design</a:t>
            </a:r>
            <a:r>
              <a:rPr dirty="0" sz="1200" spc="-25" b="1">
                <a:latin typeface="Calibri"/>
                <a:cs typeface="Calibri"/>
              </a:rPr>
              <a:t> </a:t>
            </a:r>
            <a:r>
              <a:rPr dirty="0" sz="1200" spc="-10" b="1">
                <a:latin typeface="Calibri"/>
                <a:cs typeface="Calibri"/>
              </a:rPr>
              <a:t>principles</a:t>
            </a:r>
            <a:endParaRPr sz="1200">
              <a:latin typeface="Calibri"/>
              <a:cs typeface="Calibri"/>
            </a:endParaRPr>
          </a:p>
          <a:p>
            <a:pPr algn="just" marL="469265" marR="5080">
              <a:lnSpc>
                <a:spcPct val="104200"/>
              </a:lnSpc>
              <a:spcBef>
                <a:spcPts val="15"/>
              </a:spcBef>
            </a:pPr>
            <a:r>
              <a:rPr dirty="0" sz="1200">
                <a:latin typeface="Calibri"/>
                <a:cs typeface="Calibri"/>
              </a:rPr>
              <a:t>Prioritize</a:t>
            </a:r>
            <a:r>
              <a:rPr dirty="0" sz="1200" spc="114">
                <a:latin typeface="Calibri"/>
                <a:cs typeface="Calibri"/>
              </a:rPr>
              <a:t>  </a:t>
            </a:r>
            <a:r>
              <a:rPr dirty="0" sz="1200">
                <a:latin typeface="Calibri"/>
                <a:cs typeface="Calibri"/>
              </a:rPr>
              <a:t>readability,</a:t>
            </a:r>
            <a:r>
              <a:rPr dirty="0" sz="1200" spc="120">
                <a:latin typeface="Calibri"/>
                <a:cs typeface="Calibri"/>
              </a:rPr>
              <a:t>  </a:t>
            </a:r>
            <a:r>
              <a:rPr dirty="0" sz="1200">
                <a:latin typeface="Calibri"/>
                <a:cs typeface="Calibri"/>
              </a:rPr>
              <a:t>intuitive</a:t>
            </a:r>
            <a:r>
              <a:rPr dirty="0" sz="1200" spc="114">
                <a:latin typeface="Calibri"/>
                <a:cs typeface="Calibri"/>
              </a:rPr>
              <a:t>  </a:t>
            </a:r>
            <a:r>
              <a:rPr dirty="0" sz="1200">
                <a:latin typeface="Calibri"/>
                <a:cs typeface="Calibri"/>
              </a:rPr>
              <a:t>navigation,</a:t>
            </a:r>
            <a:r>
              <a:rPr dirty="0" sz="1200" spc="114">
                <a:latin typeface="Calibri"/>
                <a:cs typeface="Calibri"/>
              </a:rPr>
              <a:t> 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125">
                <a:latin typeface="Calibri"/>
                <a:cs typeface="Calibri"/>
              </a:rPr>
              <a:t>  </a:t>
            </a:r>
            <a:r>
              <a:rPr dirty="0" sz="1200">
                <a:latin typeface="Calibri"/>
                <a:cs typeface="Calibri"/>
              </a:rPr>
              <a:t>accessibility</a:t>
            </a:r>
            <a:r>
              <a:rPr dirty="0" sz="1200" spc="120">
                <a:latin typeface="Calibri"/>
                <a:cs typeface="Calibri"/>
              </a:rPr>
              <a:t>  </a:t>
            </a:r>
            <a:r>
              <a:rPr dirty="0" sz="1200">
                <a:latin typeface="Calibri"/>
                <a:cs typeface="Calibri"/>
              </a:rPr>
              <a:t>to</a:t>
            </a:r>
            <a:r>
              <a:rPr dirty="0" sz="1200" spc="120">
                <a:latin typeface="Calibri"/>
                <a:cs typeface="Calibri"/>
              </a:rPr>
              <a:t>  </a:t>
            </a:r>
            <a:r>
              <a:rPr dirty="0" sz="1200">
                <a:latin typeface="Calibri"/>
                <a:cs typeface="Calibri"/>
              </a:rPr>
              <a:t>enhance</a:t>
            </a:r>
            <a:r>
              <a:rPr dirty="0" sz="1200" spc="120">
                <a:latin typeface="Calibri"/>
                <a:cs typeface="Calibri"/>
              </a:rPr>
              <a:t> 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120">
                <a:latin typeface="Calibri"/>
                <a:cs typeface="Calibri"/>
              </a:rPr>
              <a:t>  </a:t>
            </a:r>
            <a:r>
              <a:rPr dirty="0" sz="1200" spc="-20">
                <a:latin typeface="Calibri"/>
                <a:cs typeface="Calibri"/>
              </a:rPr>
              <a:t>user </a:t>
            </a:r>
            <a:r>
              <a:rPr dirty="0" sz="1200" spc="-10">
                <a:latin typeface="Calibri"/>
                <a:cs typeface="Calibri"/>
              </a:rPr>
              <a:t>experience.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14"/>
              </a:spcBef>
            </a:pPr>
            <a:endParaRPr sz="1200">
              <a:latin typeface="Calibri"/>
              <a:cs typeface="Calibri"/>
            </a:endParaRPr>
          </a:p>
          <a:p>
            <a:pPr marL="469265" indent="-227965">
              <a:lnSpc>
                <a:spcPct val="100000"/>
              </a:lnSpc>
              <a:spcBef>
                <a:spcPts val="5"/>
              </a:spcBef>
              <a:buFont typeface="Calibri"/>
              <a:buChar char="•"/>
              <a:tabLst>
                <a:tab pos="469265" algn="l"/>
              </a:tabLst>
            </a:pPr>
            <a:r>
              <a:rPr dirty="0" sz="1200" b="1">
                <a:latin typeface="Calibri"/>
                <a:cs typeface="Calibri"/>
              </a:rPr>
              <a:t>To</a:t>
            </a:r>
            <a:r>
              <a:rPr dirty="0" sz="1200" spc="-20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gain</a:t>
            </a:r>
            <a:r>
              <a:rPr dirty="0" sz="1200" spc="-30" b="1">
                <a:latin typeface="Calibri"/>
                <a:cs typeface="Calibri"/>
              </a:rPr>
              <a:t> </a:t>
            </a:r>
            <a:r>
              <a:rPr dirty="0" sz="1200" spc="-10" b="1">
                <a:latin typeface="Calibri"/>
                <a:cs typeface="Calibri"/>
              </a:rPr>
              <a:t>hands-</a:t>
            </a:r>
            <a:r>
              <a:rPr dirty="0" sz="1200" b="1">
                <a:latin typeface="Calibri"/>
                <a:cs typeface="Calibri"/>
              </a:rPr>
              <a:t>on</a:t>
            </a:r>
            <a:r>
              <a:rPr dirty="0" sz="1200" spc="-25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experience</a:t>
            </a:r>
            <a:r>
              <a:rPr dirty="0" sz="1200" spc="-25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in</a:t>
            </a:r>
            <a:r>
              <a:rPr dirty="0" sz="1200" spc="-30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responsive</a:t>
            </a:r>
            <a:r>
              <a:rPr dirty="0" sz="1200" spc="-25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web</a:t>
            </a:r>
            <a:r>
              <a:rPr dirty="0" sz="1200" spc="-40" b="1">
                <a:latin typeface="Calibri"/>
                <a:cs typeface="Calibri"/>
              </a:rPr>
              <a:t> </a:t>
            </a:r>
            <a:r>
              <a:rPr dirty="0" sz="1200" spc="-10" b="1">
                <a:latin typeface="Calibri"/>
                <a:cs typeface="Calibri"/>
              </a:rPr>
              <a:t>design</a:t>
            </a:r>
            <a:endParaRPr sz="1200">
              <a:latin typeface="Calibri"/>
              <a:cs typeface="Calibri"/>
            </a:endParaRPr>
          </a:p>
          <a:p>
            <a:pPr marL="469265" marR="5080">
              <a:lnSpc>
                <a:spcPts val="1510"/>
              </a:lnSpc>
              <a:spcBef>
                <a:spcPts val="50"/>
              </a:spcBef>
            </a:pPr>
            <a:r>
              <a:rPr dirty="0" sz="1200">
                <a:latin typeface="Calibri"/>
                <a:cs typeface="Calibri"/>
              </a:rPr>
              <a:t>Apply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concepts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of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modern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web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design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trends,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including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custom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fonts,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minimalistic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layout,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smooth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transitions.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914400" y="914400"/>
            <a:ext cx="5538470" cy="271780"/>
          </a:xfrm>
          <a:prstGeom prst="rect">
            <a:avLst/>
          </a:prstGeom>
          <a:solidFill>
            <a:srgbClr val="155F82"/>
          </a:solidFill>
        </p:spPr>
        <p:txBody>
          <a:bodyPr wrap="square" lIns="0" tIns="27940" rIns="0" bIns="0" rtlCol="0" vert="horz">
            <a:spAutoFit/>
          </a:bodyPr>
          <a:lstStyle/>
          <a:p>
            <a:pPr marL="54610">
              <a:lnSpc>
                <a:spcPct val="100000"/>
              </a:lnSpc>
              <a:spcBef>
                <a:spcPts val="220"/>
              </a:spcBef>
            </a:pPr>
            <a:r>
              <a:rPr dirty="0" sz="1100" spc="-10" b="1">
                <a:solidFill>
                  <a:srgbClr val="FFFFFF"/>
                </a:solidFill>
                <a:latin typeface="Trebuchet MS"/>
                <a:cs typeface="Trebuchet MS"/>
              </a:rPr>
              <a:t>OBJECTIVE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130604" y="1461261"/>
            <a:ext cx="5742305" cy="4302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00"/>
              </a:spcBef>
              <a:buFont typeface="Calibri"/>
              <a:buChar char="•"/>
              <a:tabLst>
                <a:tab pos="240665" algn="l"/>
              </a:tabLst>
            </a:pPr>
            <a:r>
              <a:rPr dirty="0" sz="1200" spc="-10" b="1">
                <a:latin typeface="Calibri"/>
                <a:cs typeface="Calibri"/>
              </a:rPr>
              <a:t>HTML5</a:t>
            </a:r>
            <a:endParaRPr sz="1200">
              <a:latin typeface="Calibri"/>
              <a:cs typeface="Calibri"/>
            </a:endParaRPr>
          </a:p>
          <a:p>
            <a:pPr marL="240665" marR="11430">
              <a:lnSpc>
                <a:spcPct val="101699"/>
              </a:lnSpc>
              <a:spcBef>
                <a:spcPts val="10"/>
              </a:spcBef>
            </a:pPr>
            <a:r>
              <a:rPr dirty="0" sz="1200">
                <a:latin typeface="Calibri"/>
                <a:cs typeface="Calibri"/>
              </a:rPr>
              <a:t>Used</a:t>
            </a:r>
            <a:r>
              <a:rPr dirty="0" sz="1200" spc="1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for</a:t>
            </a:r>
            <a:r>
              <a:rPr dirty="0" sz="1200" spc="1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structuring</a:t>
            </a:r>
            <a:r>
              <a:rPr dirty="0" sz="1200" spc="1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1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content</a:t>
            </a:r>
            <a:r>
              <a:rPr dirty="0" sz="1200" spc="1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of</a:t>
            </a:r>
            <a:r>
              <a:rPr dirty="0" sz="1200" spc="1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1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website,</a:t>
            </a:r>
            <a:r>
              <a:rPr dirty="0" sz="1200" spc="1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creating</a:t>
            </a:r>
            <a:r>
              <a:rPr dirty="0" sz="1200" spc="1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semantic</a:t>
            </a:r>
            <a:r>
              <a:rPr dirty="0" sz="1200" spc="1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elements</a:t>
            </a:r>
            <a:r>
              <a:rPr dirty="0" sz="1200" spc="1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for</a:t>
            </a:r>
            <a:r>
              <a:rPr dirty="0" sz="1200" spc="130">
                <a:latin typeface="Calibri"/>
                <a:cs typeface="Calibri"/>
              </a:rPr>
              <a:t> </a:t>
            </a:r>
            <a:r>
              <a:rPr dirty="0" sz="1200" spc="-20">
                <a:latin typeface="Calibri"/>
                <a:cs typeface="Calibri"/>
              </a:rPr>
              <a:t>each </a:t>
            </a:r>
            <a:r>
              <a:rPr dirty="0" sz="1200">
                <a:latin typeface="Calibri"/>
                <a:cs typeface="Calibri"/>
              </a:rPr>
              <a:t>section,</a:t>
            </a:r>
            <a:r>
              <a:rPr dirty="0" sz="1200" spc="-4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organizing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information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in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clean,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logical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 spc="-20">
                <a:latin typeface="Calibri"/>
                <a:cs typeface="Calibri"/>
              </a:rPr>
              <a:t>way.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5"/>
              </a:spcBef>
              <a:buFont typeface="Calibri"/>
              <a:buChar char="•"/>
              <a:tabLst>
                <a:tab pos="240665" algn="l"/>
              </a:tabLst>
            </a:pPr>
            <a:r>
              <a:rPr dirty="0" sz="1200" spc="-20" b="1">
                <a:latin typeface="Calibri"/>
                <a:cs typeface="Calibri"/>
              </a:rPr>
              <a:t>CSS3</a:t>
            </a:r>
            <a:endParaRPr sz="1200">
              <a:latin typeface="Calibri"/>
              <a:cs typeface="Calibri"/>
            </a:endParaRPr>
          </a:p>
          <a:p>
            <a:pPr marL="240665" marR="6985">
              <a:lnSpc>
                <a:spcPct val="101699"/>
              </a:lnSpc>
            </a:pPr>
            <a:r>
              <a:rPr dirty="0" sz="1200">
                <a:latin typeface="Calibri"/>
                <a:cs typeface="Calibri"/>
              </a:rPr>
              <a:t>Applied</a:t>
            </a:r>
            <a:r>
              <a:rPr dirty="0" sz="1200" spc="5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for</a:t>
            </a:r>
            <a:r>
              <a:rPr dirty="0" sz="1200" spc="6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styling</a:t>
            </a:r>
            <a:r>
              <a:rPr dirty="0" sz="1200" spc="6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6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website,</a:t>
            </a:r>
            <a:r>
              <a:rPr dirty="0" sz="1200" spc="5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including</a:t>
            </a:r>
            <a:r>
              <a:rPr dirty="0" sz="1200" spc="9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custom</a:t>
            </a:r>
            <a:r>
              <a:rPr dirty="0" sz="1200" spc="6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fonts,</a:t>
            </a:r>
            <a:r>
              <a:rPr dirty="0" sz="1200" spc="6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responsive</a:t>
            </a:r>
            <a:r>
              <a:rPr dirty="0" sz="1200" spc="5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layouts,</a:t>
            </a:r>
            <a:r>
              <a:rPr dirty="0" sz="1200" spc="6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colors,</a:t>
            </a:r>
            <a:r>
              <a:rPr dirty="0" sz="1200" spc="65">
                <a:latin typeface="Calibri"/>
                <a:cs typeface="Calibri"/>
              </a:rPr>
              <a:t> </a:t>
            </a:r>
            <a:r>
              <a:rPr dirty="0" sz="1200" spc="-20">
                <a:latin typeface="Calibri"/>
                <a:cs typeface="Calibri"/>
              </a:rPr>
              <a:t>text </a:t>
            </a:r>
            <a:r>
              <a:rPr dirty="0" sz="1200">
                <a:latin typeface="Calibri"/>
                <a:cs typeface="Calibri"/>
              </a:rPr>
              <a:t>shadows,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scroll-</a:t>
            </a:r>
            <a:r>
              <a:rPr dirty="0" sz="1200">
                <a:latin typeface="Calibri"/>
                <a:cs typeface="Calibri"/>
              </a:rPr>
              <a:t>snapping,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visual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transitions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to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enhance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aesthetic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appeal.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buFont typeface="Calibri"/>
              <a:buChar char="•"/>
              <a:tabLst>
                <a:tab pos="240665" algn="l"/>
              </a:tabLst>
            </a:pPr>
            <a:r>
              <a:rPr dirty="0" sz="1200" b="1">
                <a:latin typeface="Calibri"/>
                <a:cs typeface="Calibri"/>
              </a:rPr>
              <a:t>JavaScript</a:t>
            </a:r>
            <a:r>
              <a:rPr dirty="0" sz="1200" spc="-40" b="1">
                <a:latin typeface="Calibri"/>
                <a:cs typeface="Calibri"/>
              </a:rPr>
              <a:t> </a:t>
            </a:r>
            <a:r>
              <a:rPr dirty="0" sz="1200" spc="-10" b="1">
                <a:latin typeface="Calibri"/>
                <a:cs typeface="Calibri"/>
              </a:rPr>
              <a:t>(Vanilla)</a:t>
            </a:r>
            <a:endParaRPr sz="1200">
              <a:latin typeface="Calibri"/>
              <a:cs typeface="Calibri"/>
            </a:endParaRPr>
          </a:p>
          <a:p>
            <a:pPr marL="240665" marR="10795">
              <a:lnSpc>
                <a:spcPct val="101699"/>
              </a:lnSpc>
              <a:spcBef>
                <a:spcPts val="5"/>
              </a:spcBef>
            </a:pPr>
            <a:r>
              <a:rPr dirty="0" sz="1200">
                <a:latin typeface="Calibri"/>
                <a:cs typeface="Calibri"/>
              </a:rPr>
              <a:t>Implemented</a:t>
            </a:r>
            <a:r>
              <a:rPr dirty="0" sz="1200" spc="4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to</a:t>
            </a:r>
            <a:r>
              <a:rPr dirty="0" sz="1200" spc="4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add</a:t>
            </a:r>
            <a:r>
              <a:rPr dirty="0" sz="1200" spc="4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interactivity</a:t>
            </a:r>
            <a:r>
              <a:rPr dirty="0" sz="1200" spc="4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4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dynamic</a:t>
            </a:r>
            <a:r>
              <a:rPr dirty="0" sz="1200" spc="434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behaviors,</a:t>
            </a:r>
            <a:r>
              <a:rPr dirty="0" sz="1200" spc="434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such</a:t>
            </a:r>
            <a:r>
              <a:rPr dirty="0" sz="1200" spc="4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as</a:t>
            </a:r>
            <a:r>
              <a:rPr dirty="0" sz="1200" spc="4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smooth</a:t>
            </a:r>
            <a:r>
              <a:rPr dirty="0" sz="1200" spc="434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scroll </a:t>
            </a:r>
            <a:r>
              <a:rPr dirty="0" sz="1200">
                <a:latin typeface="Calibri"/>
                <a:cs typeface="Calibri"/>
              </a:rPr>
              <a:t>navigation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to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different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sections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resetting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page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view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to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homepage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on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reload.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buFont typeface="Calibri"/>
              <a:buChar char="•"/>
              <a:tabLst>
                <a:tab pos="240665" algn="l"/>
              </a:tabLst>
            </a:pPr>
            <a:r>
              <a:rPr dirty="0" sz="1200" b="1">
                <a:latin typeface="Calibri"/>
                <a:cs typeface="Calibri"/>
              </a:rPr>
              <a:t>Visual</a:t>
            </a:r>
            <a:r>
              <a:rPr dirty="0" sz="1200" spc="-25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Studio</a:t>
            </a:r>
            <a:r>
              <a:rPr dirty="0" sz="1200" spc="-25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Code</a:t>
            </a:r>
            <a:r>
              <a:rPr dirty="0" sz="1200" spc="-30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(VS</a:t>
            </a:r>
            <a:r>
              <a:rPr dirty="0" sz="1200" spc="-35" b="1">
                <a:latin typeface="Calibri"/>
                <a:cs typeface="Calibri"/>
              </a:rPr>
              <a:t> </a:t>
            </a:r>
            <a:r>
              <a:rPr dirty="0" sz="1200" spc="-10" b="1">
                <a:latin typeface="Calibri"/>
                <a:cs typeface="Calibri"/>
              </a:rPr>
              <a:t>Code)</a:t>
            </a:r>
            <a:endParaRPr sz="1200">
              <a:latin typeface="Calibri"/>
              <a:cs typeface="Calibri"/>
            </a:endParaRPr>
          </a:p>
          <a:p>
            <a:pPr marL="240665" marR="8890">
              <a:lnSpc>
                <a:spcPct val="101699"/>
              </a:lnSpc>
            </a:pP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-4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primary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code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editor</a:t>
            </a:r>
            <a:r>
              <a:rPr dirty="0" sz="1200" spc="-4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used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for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writing,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editing,</a:t>
            </a:r>
            <a:r>
              <a:rPr dirty="0" sz="1200" spc="-5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managing</a:t>
            </a:r>
            <a:r>
              <a:rPr dirty="0" sz="1200" spc="-5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project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files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with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features </a:t>
            </a:r>
            <a:r>
              <a:rPr dirty="0" sz="1200">
                <a:latin typeface="Calibri"/>
                <a:cs typeface="Calibri"/>
              </a:rPr>
              <a:t>like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live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preview,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syntax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highlighting,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version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control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integration.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buFont typeface="Calibri"/>
              <a:buChar char="•"/>
              <a:tabLst>
                <a:tab pos="240665" algn="l"/>
              </a:tabLst>
            </a:pPr>
            <a:r>
              <a:rPr dirty="0" sz="1200" b="1">
                <a:latin typeface="Calibri"/>
                <a:cs typeface="Calibri"/>
              </a:rPr>
              <a:t>Web</a:t>
            </a:r>
            <a:r>
              <a:rPr dirty="0" sz="1200" spc="-30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Browsers</a:t>
            </a:r>
            <a:r>
              <a:rPr dirty="0" sz="1200" spc="-40" b="1">
                <a:latin typeface="Calibri"/>
                <a:cs typeface="Calibri"/>
              </a:rPr>
              <a:t> </a:t>
            </a:r>
            <a:r>
              <a:rPr dirty="0" sz="1200" spc="-10" b="1">
                <a:latin typeface="Calibri"/>
                <a:cs typeface="Calibri"/>
              </a:rPr>
              <a:t>(Chrome)</a:t>
            </a:r>
            <a:endParaRPr sz="1200">
              <a:latin typeface="Calibri"/>
              <a:cs typeface="Calibri"/>
            </a:endParaRPr>
          </a:p>
          <a:p>
            <a:pPr marL="240665">
              <a:lnSpc>
                <a:spcPct val="100000"/>
              </a:lnSpc>
              <a:spcBef>
                <a:spcPts val="25"/>
              </a:spcBef>
            </a:pPr>
            <a:r>
              <a:rPr dirty="0" sz="1200">
                <a:latin typeface="Calibri"/>
                <a:cs typeface="Calibri"/>
              </a:rPr>
              <a:t>Used</a:t>
            </a:r>
            <a:r>
              <a:rPr dirty="0" sz="1200" spc="1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for</a:t>
            </a:r>
            <a:r>
              <a:rPr dirty="0" sz="1200" spc="10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testing</a:t>
            </a:r>
            <a:r>
              <a:rPr dirty="0" sz="1200" spc="114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9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debugging</a:t>
            </a:r>
            <a:r>
              <a:rPr dirty="0" sz="1200" spc="9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9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website’s</a:t>
            </a:r>
            <a:r>
              <a:rPr dirty="0" sz="1200" spc="1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compatibility</a:t>
            </a:r>
            <a:r>
              <a:rPr dirty="0" sz="1200" spc="1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10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responsiveness</a:t>
            </a:r>
            <a:r>
              <a:rPr dirty="0" sz="1200" spc="114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across</a:t>
            </a:r>
            <a:endParaRPr sz="1200">
              <a:latin typeface="Calibri"/>
              <a:cs typeface="Calibri"/>
            </a:endParaRPr>
          </a:p>
          <a:p>
            <a:pPr marL="240665">
              <a:lnSpc>
                <a:spcPct val="100000"/>
              </a:lnSpc>
              <a:spcBef>
                <a:spcPts val="25"/>
              </a:spcBef>
            </a:pPr>
            <a:r>
              <a:rPr dirty="0" sz="1200">
                <a:latin typeface="Calibri"/>
                <a:cs typeface="Calibri"/>
              </a:rPr>
              <a:t>different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platforms.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buFont typeface="Calibri"/>
              <a:buChar char="•"/>
              <a:tabLst>
                <a:tab pos="240665" algn="l"/>
              </a:tabLst>
            </a:pPr>
            <a:r>
              <a:rPr dirty="0" sz="1200" spc="-20" b="1">
                <a:latin typeface="Calibri"/>
                <a:cs typeface="Calibri"/>
              </a:rPr>
              <a:t>Fonts</a:t>
            </a:r>
            <a:endParaRPr sz="1200">
              <a:latin typeface="Calibri"/>
              <a:cs typeface="Calibri"/>
            </a:endParaRPr>
          </a:p>
          <a:p>
            <a:pPr marL="240665" marR="5080">
              <a:lnSpc>
                <a:spcPct val="101699"/>
              </a:lnSpc>
            </a:pPr>
            <a:r>
              <a:rPr dirty="0" sz="1200">
                <a:latin typeface="Calibri"/>
                <a:cs typeface="Calibri"/>
              </a:rPr>
              <a:t>Custom</a:t>
            </a:r>
            <a:r>
              <a:rPr dirty="0" sz="1200" spc="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fonts</a:t>
            </a:r>
            <a:r>
              <a:rPr dirty="0" sz="1200" spc="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such</a:t>
            </a:r>
            <a:r>
              <a:rPr dirty="0" sz="1200" spc="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as</a:t>
            </a:r>
            <a:r>
              <a:rPr dirty="0" sz="1200" spc="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Anton</a:t>
            </a:r>
            <a:r>
              <a:rPr dirty="0" sz="1200" spc="4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were</a:t>
            </a:r>
            <a:r>
              <a:rPr dirty="0" sz="1200" spc="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utilized</a:t>
            </a:r>
            <a:r>
              <a:rPr dirty="0" sz="1200" spc="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for</a:t>
            </a:r>
            <a:r>
              <a:rPr dirty="0" sz="1200" spc="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headings</a:t>
            </a:r>
            <a:r>
              <a:rPr dirty="0" sz="1200" spc="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Impact</a:t>
            </a:r>
            <a:r>
              <a:rPr dirty="0" sz="1200" spc="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Bold</a:t>
            </a:r>
            <a:r>
              <a:rPr dirty="0" sz="1200" spc="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supporting</a:t>
            </a:r>
            <a:r>
              <a:rPr dirty="0" sz="1200" spc="25">
                <a:latin typeface="Calibri"/>
                <a:cs typeface="Calibri"/>
              </a:rPr>
              <a:t> </a:t>
            </a:r>
            <a:r>
              <a:rPr dirty="0" sz="1200" spc="-20">
                <a:latin typeface="Calibri"/>
                <a:cs typeface="Calibri"/>
              </a:rPr>
              <a:t>text </a:t>
            </a:r>
            <a:r>
              <a:rPr dirty="0" sz="1200">
                <a:latin typeface="Calibri"/>
                <a:cs typeface="Calibri"/>
              </a:rPr>
              <a:t>to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achieve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modern,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bold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 spc="-20">
                <a:latin typeface="Calibri"/>
                <a:cs typeface="Calibri"/>
              </a:rPr>
              <a:t>look.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914400" y="914400"/>
            <a:ext cx="5538470" cy="268605"/>
          </a:xfrm>
          <a:prstGeom prst="rect">
            <a:avLst/>
          </a:prstGeom>
          <a:solidFill>
            <a:srgbClr val="155F82"/>
          </a:solidFill>
        </p:spPr>
        <p:txBody>
          <a:bodyPr wrap="square" lIns="0" tIns="27940" rIns="0" bIns="0" rtlCol="0" vert="horz">
            <a:spAutoFit/>
          </a:bodyPr>
          <a:lstStyle/>
          <a:p>
            <a:pPr marL="54610">
              <a:lnSpc>
                <a:spcPct val="100000"/>
              </a:lnSpc>
              <a:spcBef>
                <a:spcPts val="220"/>
              </a:spcBef>
            </a:pPr>
            <a:r>
              <a:rPr dirty="0" sz="1100" b="1">
                <a:solidFill>
                  <a:srgbClr val="FFFFFF"/>
                </a:solidFill>
                <a:latin typeface="Trebuchet MS"/>
                <a:cs typeface="Trebuchet MS"/>
              </a:rPr>
              <a:t>TOOLS</a:t>
            </a:r>
            <a:r>
              <a:rPr dirty="0" sz="1100" spc="19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b="1">
                <a:solidFill>
                  <a:srgbClr val="FFFFFF"/>
                </a:solidFill>
                <a:latin typeface="Trebuchet MS"/>
                <a:cs typeface="Trebuchet MS"/>
              </a:rPr>
              <a:t>&amp;</a:t>
            </a:r>
            <a:r>
              <a:rPr dirty="0" sz="1100" spc="21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spc="45" b="1">
                <a:solidFill>
                  <a:srgbClr val="FFFFFF"/>
                </a:solidFill>
                <a:latin typeface="Trebuchet MS"/>
                <a:cs typeface="Trebuchet MS"/>
              </a:rPr>
              <a:t>TECHNOLOGIES</a:t>
            </a:r>
            <a:r>
              <a:rPr dirty="0" sz="1100" spc="21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spc="-20" b="1">
                <a:solidFill>
                  <a:srgbClr val="FFFFFF"/>
                </a:solidFill>
                <a:latin typeface="Trebuchet MS"/>
                <a:cs typeface="Trebuchet MS"/>
              </a:rPr>
              <a:t>USED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02004" y="1343914"/>
            <a:ext cx="5969000" cy="1981200"/>
          </a:xfrm>
          <a:prstGeom prst="rect">
            <a:avLst/>
          </a:prstGeom>
        </p:spPr>
        <p:txBody>
          <a:bodyPr wrap="square" lIns="0" tIns="2603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 sz="1200" b="1">
                <a:latin typeface="Calibri"/>
                <a:cs typeface="Calibri"/>
              </a:rPr>
              <a:t>Website</a:t>
            </a:r>
            <a:r>
              <a:rPr dirty="0" sz="1200" spc="-20" b="1">
                <a:latin typeface="Calibri"/>
                <a:cs typeface="Calibri"/>
              </a:rPr>
              <a:t> </a:t>
            </a:r>
            <a:r>
              <a:rPr dirty="0" sz="1200" spc="-10" b="1">
                <a:latin typeface="Calibri"/>
                <a:cs typeface="Calibri"/>
              </a:rPr>
              <a:t>Structure</a:t>
            </a:r>
            <a:endParaRPr sz="1200">
              <a:latin typeface="Calibri"/>
              <a:cs typeface="Calibri"/>
            </a:endParaRPr>
          </a:p>
          <a:p>
            <a:pPr marL="12700" marR="5080">
              <a:lnSpc>
                <a:spcPct val="106700"/>
              </a:lnSpc>
              <a:spcBef>
                <a:spcPts val="15"/>
              </a:spcBef>
            </a:pP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website</a:t>
            </a:r>
            <a:r>
              <a:rPr dirty="0" sz="1200" spc="4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was</a:t>
            </a:r>
            <a:r>
              <a:rPr dirty="0" sz="1200" spc="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developed</a:t>
            </a:r>
            <a:r>
              <a:rPr dirty="0" sz="1200" spc="5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as</a:t>
            </a:r>
            <a:r>
              <a:rPr dirty="0" sz="1200" spc="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</a:t>
            </a:r>
            <a:r>
              <a:rPr dirty="0" sz="1200" spc="4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single-</a:t>
            </a:r>
            <a:r>
              <a:rPr dirty="0" sz="1200">
                <a:latin typeface="Calibri"/>
                <a:cs typeface="Calibri"/>
              </a:rPr>
              <a:t>page</a:t>
            </a:r>
            <a:r>
              <a:rPr dirty="0" sz="1200" spc="4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application</a:t>
            </a:r>
            <a:r>
              <a:rPr dirty="0" sz="1200" spc="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with</a:t>
            </a:r>
            <a:r>
              <a:rPr dirty="0" sz="1200" spc="4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scroll-</a:t>
            </a:r>
            <a:r>
              <a:rPr dirty="0" sz="1200">
                <a:latin typeface="Calibri"/>
                <a:cs typeface="Calibri"/>
              </a:rPr>
              <a:t>snapping,</a:t>
            </a:r>
            <a:r>
              <a:rPr dirty="0" sz="1200" spc="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allowing</a:t>
            </a:r>
            <a:r>
              <a:rPr dirty="0" sz="1200" spc="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users</a:t>
            </a:r>
            <a:r>
              <a:rPr dirty="0" sz="1200" spc="30">
                <a:latin typeface="Calibri"/>
                <a:cs typeface="Calibri"/>
              </a:rPr>
              <a:t> </a:t>
            </a:r>
            <a:r>
              <a:rPr dirty="0" sz="1200" spc="-25">
                <a:latin typeface="Calibri"/>
                <a:cs typeface="Calibri"/>
              </a:rPr>
              <a:t>to </a:t>
            </a:r>
            <a:r>
              <a:rPr dirty="0" sz="1200">
                <a:latin typeface="Calibri"/>
                <a:cs typeface="Calibri"/>
              </a:rPr>
              <a:t>navigate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seamlessly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between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distinct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sections.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main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sections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include:</a:t>
            </a:r>
            <a:endParaRPr sz="1200">
              <a:latin typeface="Calibri"/>
              <a:cs typeface="Calibri"/>
            </a:endParaRPr>
          </a:p>
          <a:p>
            <a:pPr marL="470534" indent="-229235">
              <a:lnSpc>
                <a:spcPct val="100000"/>
              </a:lnSpc>
              <a:spcBef>
                <a:spcPts val="95"/>
              </a:spcBef>
              <a:buFont typeface="Calibri"/>
              <a:buAutoNum type="arabicPeriod"/>
              <a:tabLst>
                <a:tab pos="470534" algn="l"/>
              </a:tabLst>
            </a:pPr>
            <a:r>
              <a:rPr dirty="0" sz="1200" spc="-10" b="1">
                <a:latin typeface="Calibri"/>
                <a:cs typeface="Calibri"/>
              </a:rPr>
              <a:t>Portfolio/Home</a:t>
            </a:r>
            <a:r>
              <a:rPr dirty="0" sz="1200" spc="-20" b="1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—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Features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website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title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navigation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menu.</a:t>
            </a:r>
            <a:endParaRPr sz="1200">
              <a:latin typeface="Calibri"/>
              <a:cs typeface="Calibri"/>
            </a:endParaRPr>
          </a:p>
          <a:p>
            <a:pPr marL="469265" marR="6350" indent="-228600">
              <a:lnSpc>
                <a:spcPct val="106700"/>
              </a:lnSpc>
              <a:buFont typeface="Calibri"/>
              <a:buAutoNum type="arabicPeriod"/>
              <a:tabLst>
                <a:tab pos="469265" algn="l"/>
              </a:tabLst>
            </a:pPr>
            <a:r>
              <a:rPr dirty="0" sz="1200" b="1">
                <a:latin typeface="Calibri"/>
                <a:cs typeface="Calibri"/>
              </a:rPr>
              <a:t>About</a:t>
            </a:r>
            <a:r>
              <a:rPr dirty="0" sz="1200" spc="145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Me</a:t>
            </a:r>
            <a:r>
              <a:rPr dirty="0" sz="1200" spc="135" b="1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—</a:t>
            </a:r>
            <a:r>
              <a:rPr dirty="0" sz="1200" spc="15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Contains</a:t>
            </a:r>
            <a:r>
              <a:rPr dirty="0" sz="1200" spc="1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</a:t>
            </a:r>
            <a:r>
              <a:rPr dirty="0" sz="1200" spc="15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brief</a:t>
            </a:r>
            <a:r>
              <a:rPr dirty="0" sz="1200" spc="14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self-</a:t>
            </a:r>
            <a:r>
              <a:rPr dirty="0" sz="1200">
                <a:latin typeface="Calibri"/>
                <a:cs typeface="Calibri"/>
              </a:rPr>
              <a:t>introduction</a:t>
            </a:r>
            <a:r>
              <a:rPr dirty="0" sz="1200" spc="14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highlighting</a:t>
            </a:r>
            <a:r>
              <a:rPr dirty="0" sz="1200" spc="1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personal</a:t>
            </a:r>
            <a:r>
              <a:rPr dirty="0" sz="1200" spc="1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14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professional details.</a:t>
            </a:r>
            <a:endParaRPr sz="1200">
              <a:latin typeface="Calibri"/>
              <a:cs typeface="Calibri"/>
            </a:endParaRPr>
          </a:p>
          <a:p>
            <a:pPr marL="470534" indent="-229235">
              <a:lnSpc>
                <a:spcPct val="100000"/>
              </a:lnSpc>
              <a:spcBef>
                <a:spcPts val="95"/>
              </a:spcBef>
              <a:buFont typeface="Calibri"/>
              <a:buAutoNum type="arabicPeriod"/>
              <a:tabLst>
                <a:tab pos="470534" algn="l"/>
              </a:tabLst>
            </a:pPr>
            <a:r>
              <a:rPr dirty="0" sz="1200" b="1">
                <a:latin typeface="Calibri"/>
                <a:cs typeface="Calibri"/>
              </a:rPr>
              <a:t>Projects</a:t>
            </a:r>
            <a:r>
              <a:rPr dirty="0" sz="1200" spc="-35" b="1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—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Presents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notable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projects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with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clear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headings.</a:t>
            </a:r>
            <a:endParaRPr sz="1200">
              <a:latin typeface="Calibri"/>
              <a:cs typeface="Calibri"/>
            </a:endParaRPr>
          </a:p>
          <a:p>
            <a:pPr marL="470534" indent="-229235">
              <a:lnSpc>
                <a:spcPct val="100000"/>
              </a:lnSpc>
              <a:spcBef>
                <a:spcPts val="110"/>
              </a:spcBef>
              <a:buFont typeface="Calibri"/>
              <a:buAutoNum type="arabicPeriod"/>
              <a:tabLst>
                <a:tab pos="470534" algn="l"/>
              </a:tabLst>
            </a:pPr>
            <a:r>
              <a:rPr dirty="0" sz="1200" b="1">
                <a:latin typeface="Calibri"/>
                <a:cs typeface="Calibri"/>
              </a:rPr>
              <a:t>Contact</a:t>
            </a:r>
            <a:r>
              <a:rPr dirty="0" sz="1200" spc="-20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Me</a:t>
            </a:r>
            <a:r>
              <a:rPr dirty="0" sz="1200" spc="-30" b="1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—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Provides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contact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form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for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visitors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to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send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messages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directly.</a:t>
            </a:r>
            <a:endParaRPr sz="1200">
              <a:latin typeface="Calibri"/>
              <a:cs typeface="Calibri"/>
            </a:endParaRPr>
          </a:p>
          <a:p>
            <a:pPr marL="12700" marR="7620">
              <a:lnSpc>
                <a:spcPts val="1540"/>
              </a:lnSpc>
              <a:spcBef>
                <a:spcPts val="60"/>
              </a:spcBef>
            </a:pPr>
            <a:r>
              <a:rPr dirty="0" sz="1200">
                <a:latin typeface="Calibri"/>
                <a:cs typeface="Calibri"/>
              </a:rPr>
              <a:t>All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sections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were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implemented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within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single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HTML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document,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using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IDs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for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each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section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 spc="-50">
                <a:latin typeface="Calibri"/>
                <a:cs typeface="Calibri"/>
              </a:rPr>
              <a:t>a </a:t>
            </a:r>
            <a:r>
              <a:rPr dirty="0" sz="1200">
                <a:latin typeface="Calibri"/>
                <a:cs typeface="Calibri"/>
              </a:rPr>
              <a:t>fixed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navigation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bar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with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anchor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links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enabling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smooth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scrolling.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914400" y="3660775"/>
            <a:ext cx="5944870" cy="20320"/>
            <a:chOff x="914400" y="3660775"/>
            <a:chExt cx="5944870" cy="20320"/>
          </a:xfrm>
        </p:grpSpPr>
        <p:sp>
          <p:nvSpPr>
            <p:cNvPr id="4" name="object 4" descr=""/>
            <p:cNvSpPr/>
            <p:nvPr/>
          </p:nvSpPr>
          <p:spPr>
            <a:xfrm>
              <a:off x="914400" y="3660774"/>
              <a:ext cx="5943600" cy="19685"/>
            </a:xfrm>
            <a:custGeom>
              <a:avLst/>
              <a:gdLst/>
              <a:ahLst/>
              <a:cxnLst/>
              <a:rect l="l" t="t" r="r" b="b"/>
              <a:pathLst>
                <a:path w="5943600" h="19685">
                  <a:moveTo>
                    <a:pt x="5943600" y="0"/>
                  </a:moveTo>
                  <a:lnTo>
                    <a:pt x="0" y="0"/>
                  </a:lnTo>
                  <a:lnTo>
                    <a:pt x="0" y="19685"/>
                  </a:lnTo>
                  <a:lnTo>
                    <a:pt x="5943600" y="19685"/>
                  </a:lnTo>
                  <a:lnTo>
                    <a:pt x="5943600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6856221" y="3661282"/>
              <a:ext cx="3175" cy="3175"/>
            </a:xfrm>
            <a:custGeom>
              <a:avLst/>
              <a:gdLst/>
              <a:ahLst/>
              <a:cxnLst/>
              <a:rect l="l" t="t" r="r" b="b"/>
              <a:pathLst>
                <a:path w="3175" h="3175">
                  <a:moveTo>
                    <a:pt x="3047" y="0"/>
                  </a:moveTo>
                  <a:lnTo>
                    <a:pt x="0" y="0"/>
                  </a:lnTo>
                  <a:lnTo>
                    <a:pt x="0" y="3048"/>
                  </a:lnTo>
                  <a:lnTo>
                    <a:pt x="3047" y="3048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914704" y="3661282"/>
              <a:ext cx="5944870" cy="17145"/>
            </a:xfrm>
            <a:custGeom>
              <a:avLst/>
              <a:gdLst/>
              <a:ahLst/>
              <a:cxnLst/>
              <a:rect l="l" t="t" r="r" b="b"/>
              <a:pathLst>
                <a:path w="5944870" h="17145">
                  <a:moveTo>
                    <a:pt x="3048" y="3060"/>
                  </a:moveTo>
                  <a:lnTo>
                    <a:pt x="0" y="3060"/>
                  </a:lnTo>
                  <a:lnTo>
                    <a:pt x="0" y="16764"/>
                  </a:lnTo>
                  <a:lnTo>
                    <a:pt x="3048" y="16764"/>
                  </a:lnTo>
                  <a:lnTo>
                    <a:pt x="3048" y="3060"/>
                  </a:lnTo>
                  <a:close/>
                </a:path>
                <a:path w="5944870" h="17145">
                  <a:moveTo>
                    <a:pt x="5944552" y="0"/>
                  </a:moveTo>
                  <a:lnTo>
                    <a:pt x="5941517" y="0"/>
                  </a:lnTo>
                  <a:lnTo>
                    <a:pt x="5941517" y="3048"/>
                  </a:lnTo>
                  <a:lnTo>
                    <a:pt x="5944552" y="3048"/>
                  </a:lnTo>
                  <a:lnTo>
                    <a:pt x="5944552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6856221" y="3664331"/>
              <a:ext cx="3175" cy="13970"/>
            </a:xfrm>
            <a:custGeom>
              <a:avLst/>
              <a:gdLst/>
              <a:ahLst/>
              <a:cxnLst/>
              <a:rect l="l" t="t" r="r" b="b"/>
              <a:pathLst>
                <a:path w="3175" h="13970">
                  <a:moveTo>
                    <a:pt x="3047" y="0"/>
                  </a:moveTo>
                  <a:lnTo>
                    <a:pt x="0" y="0"/>
                  </a:lnTo>
                  <a:lnTo>
                    <a:pt x="0" y="13715"/>
                  </a:lnTo>
                  <a:lnTo>
                    <a:pt x="3047" y="13715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914704" y="3678047"/>
              <a:ext cx="3175" cy="3175"/>
            </a:xfrm>
            <a:custGeom>
              <a:avLst/>
              <a:gdLst/>
              <a:ahLst/>
              <a:cxnLst/>
              <a:rect l="l" t="t" r="r" b="b"/>
              <a:pathLst>
                <a:path w="3175" h="3175">
                  <a:moveTo>
                    <a:pt x="3047" y="0"/>
                  </a:moveTo>
                  <a:lnTo>
                    <a:pt x="0" y="0"/>
                  </a:lnTo>
                  <a:lnTo>
                    <a:pt x="0" y="3047"/>
                  </a:lnTo>
                  <a:lnTo>
                    <a:pt x="3047" y="3047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914704" y="3678059"/>
              <a:ext cx="5944870" cy="3175"/>
            </a:xfrm>
            <a:custGeom>
              <a:avLst/>
              <a:gdLst/>
              <a:ahLst/>
              <a:cxnLst/>
              <a:rect l="l" t="t" r="r" b="b"/>
              <a:pathLst>
                <a:path w="5944870" h="3175">
                  <a:moveTo>
                    <a:pt x="5941428" y="0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3035"/>
                  </a:lnTo>
                  <a:lnTo>
                    <a:pt x="3048" y="3035"/>
                  </a:lnTo>
                  <a:lnTo>
                    <a:pt x="5941428" y="3035"/>
                  </a:lnTo>
                  <a:lnTo>
                    <a:pt x="5941428" y="0"/>
                  </a:lnTo>
                  <a:close/>
                </a:path>
                <a:path w="5944870" h="3175">
                  <a:moveTo>
                    <a:pt x="5944552" y="0"/>
                  </a:moveTo>
                  <a:lnTo>
                    <a:pt x="5941517" y="0"/>
                  </a:lnTo>
                  <a:lnTo>
                    <a:pt x="5941517" y="3035"/>
                  </a:lnTo>
                  <a:lnTo>
                    <a:pt x="5944552" y="3035"/>
                  </a:lnTo>
                  <a:lnTo>
                    <a:pt x="5944552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/>
          <p:nvPr/>
        </p:nvSpPr>
        <p:spPr>
          <a:xfrm>
            <a:off x="902004" y="3886327"/>
            <a:ext cx="5969635" cy="1000760"/>
          </a:xfrm>
          <a:prstGeom prst="rect">
            <a:avLst/>
          </a:prstGeom>
        </p:spPr>
        <p:txBody>
          <a:bodyPr wrap="square" lIns="0" tIns="247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 sz="1200" spc="-10" b="1">
                <a:latin typeface="Calibri"/>
                <a:cs typeface="Calibri"/>
              </a:rPr>
              <a:t>Navigation</a:t>
            </a:r>
            <a:endParaRPr sz="1200">
              <a:latin typeface="Calibri"/>
              <a:cs typeface="Calibri"/>
            </a:endParaRPr>
          </a:p>
          <a:p>
            <a:pPr algn="just" marL="12700" marR="5080">
              <a:lnSpc>
                <a:spcPct val="106700"/>
              </a:lnSpc>
            </a:pPr>
            <a:r>
              <a:rPr dirty="0" sz="1200">
                <a:latin typeface="Calibri"/>
                <a:cs typeface="Calibri"/>
              </a:rPr>
              <a:t>A</a:t>
            </a:r>
            <a:r>
              <a:rPr dirty="0" sz="1200" spc="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fixed</a:t>
            </a:r>
            <a:r>
              <a:rPr dirty="0" sz="1200" spc="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navigation</a:t>
            </a:r>
            <a:r>
              <a:rPr dirty="0" sz="1200" spc="4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bar</a:t>
            </a:r>
            <a:r>
              <a:rPr dirty="0" sz="1200" spc="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was</a:t>
            </a:r>
            <a:r>
              <a:rPr dirty="0" sz="1200" spc="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created</a:t>
            </a:r>
            <a:r>
              <a:rPr dirty="0" sz="1200" spc="4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at</a:t>
            </a:r>
            <a:r>
              <a:rPr dirty="0" sz="1200" spc="4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top</a:t>
            </a:r>
            <a:r>
              <a:rPr dirty="0" sz="1200" spc="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of</a:t>
            </a:r>
            <a:r>
              <a:rPr dirty="0" sz="1200" spc="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page</a:t>
            </a:r>
            <a:r>
              <a:rPr dirty="0" sz="1200" spc="4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with</a:t>
            </a:r>
            <a:r>
              <a:rPr dirty="0" sz="1200" spc="4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links</a:t>
            </a:r>
            <a:r>
              <a:rPr dirty="0" sz="1200" spc="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to</a:t>
            </a:r>
            <a:r>
              <a:rPr dirty="0" sz="1200" spc="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each</a:t>
            </a:r>
            <a:r>
              <a:rPr dirty="0" sz="1200" spc="4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section.</a:t>
            </a:r>
            <a:r>
              <a:rPr dirty="0" sz="1200" spc="4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JavaScript </a:t>
            </a:r>
            <a:r>
              <a:rPr dirty="0" sz="1200">
                <a:latin typeface="Calibri"/>
                <a:cs typeface="Calibri"/>
              </a:rPr>
              <a:t>was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used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to enable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smooth scrolling to the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relevant section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upon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clicking a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navigation</a:t>
            </a:r>
            <a:r>
              <a:rPr dirty="0" sz="1200" spc="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item.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25">
                <a:latin typeface="Calibri"/>
                <a:cs typeface="Calibri"/>
              </a:rPr>
              <a:t>An </a:t>
            </a:r>
            <a:r>
              <a:rPr dirty="0" sz="1200">
                <a:latin typeface="Calibri"/>
                <a:cs typeface="Calibri"/>
              </a:rPr>
              <a:t>additional</a:t>
            </a:r>
            <a:r>
              <a:rPr dirty="0" sz="1200" spc="29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script</a:t>
            </a:r>
            <a:r>
              <a:rPr dirty="0" sz="1200" spc="29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ensures</a:t>
            </a:r>
            <a:r>
              <a:rPr dirty="0" sz="1200" spc="29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28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page</a:t>
            </a:r>
            <a:r>
              <a:rPr dirty="0" sz="1200" spc="29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resets</a:t>
            </a:r>
            <a:r>
              <a:rPr dirty="0" sz="1200" spc="29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to</a:t>
            </a:r>
            <a:r>
              <a:rPr dirty="0" sz="1200" spc="28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29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top</a:t>
            </a:r>
            <a:r>
              <a:rPr dirty="0" sz="1200" spc="29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section</a:t>
            </a:r>
            <a:r>
              <a:rPr dirty="0" sz="1200" spc="30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when</a:t>
            </a:r>
            <a:r>
              <a:rPr dirty="0" sz="1200" spc="29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refreshed,</a:t>
            </a:r>
            <a:r>
              <a:rPr dirty="0" sz="1200" spc="29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maintaining </a:t>
            </a:r>
            <a:r>
              <a:rPr dirty="0" sz="1200">
                <a:latin typeface="Calibri"/>
                <a:cs typeface="Calibri"/>
              </a:rPr>
              <a:t>consistent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user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experience.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11" name="object 11" descr=""/>
          <p:cNvGrpSpPr/>
          <p:nvPr/>
        </p:nvGrpSpPr>
        <p:grpSpPr>
          <a:xfrm>
            <a:off x="914400" y="5224145"/>
            <a:ext cx="5944870" cy="20955"/>
            <a:chOff x="914400" y="5224145"/>
            <a:chExt cx="5944870" cy="20955"/>
          </a:xfrm>
        </p:grpSpPr>
        <p:sp>
          <p:nvSpPr>
            <p:cNvPr id="12" name="object 12" descr=""/>
            <p:cNvSpPr/>
            <p:nvPr/>
          </p:nvSpPr>
          <p:spPr>
            <a:xfrm>
              <a:off x="914400" y="5224144"/>
              <a:ext cx="5943600" cy="19685"/>
            </a:xfrm>
            <a:custGeom>
              <a:avLst/>
              <a:gdLst/>
              <a:ahLst/>
              <a:cxnLst/>
              <a:rect l="l" t="t" r="r" b="b"/>
              <a:pathLst>
                <a:path w="5943600" h="19685">
                  <a:moveTo>
                    <a:pt x="5943600" y="0"/>
                  </a:moveTo>
                  <a:lnTo>
                    <a:pt x="0" y="0"/>
                  </a:lnTo>
                  <a:lnTo>
                    <a:pt x="0" y="19685"/>
                  </a:lnTo>
                  <a:lnTo>
                    <a:pt x="5943600" y="19685"/>
                  </a:lnTo>
                  <a:lnTo>
                    <a:pt x="5943600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6856221" y="5224906"/>
              <a:ext cx="3175" cy="3175"/>
            </a:xfrm>
            <a:custGeom>
              <a:avLst/>
              <a:gdLst/>
              <a:ahLst/>
              <a:cxnLst/>
              <a:rect l="l" t="t" r="r" b="b"/>
              <a:pathLst>
                <a:path w="3175" h="3175">
                  <a:moveTo>
                    <a:pt x="3047" y="0"/>
                  </a:moveTo>
                  <a:lnTo>
                    <a:pt x="0" y="0"/>
                  </a:lnTo>
                  <a:lnTo>
                    <a:pt x="0" y="3048"/>
                  </a:lnTo>
                  <a:lnTo>
                    <a:pt x="3047" y="3048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914704" y="5224906"/>
              <a:ext cx="5944870" cy="17145"/>
            </a:xfrm>
            <a:custGeom>
              <a:avLst/>
              <a:gdLst/>
              <a:ahLst/>
              <a:cxnLst/>
              <a:rect l="l" t="t" r="r" b="b"/>
              <a:pathLst>
                <a:path w="5944870" h="17145">
                  <a:moveTo>
                    <a:pt x="3048" y="3060"/>
                  </a:moveTo>
                  <a:lnTo>
                    <a:pt x="0" y="3060"/>
                  </a:lnTo>
                  <a:lnTo>
                    <a:pt x="0" y="16764"/>
                  </a:lnTo>
                  <a:lnTo>
                    <a:pt x="3048" y="16764"/>
                  </a:lnTo>
                  <a:lnTo>
                    <a:pt x="3048" y="3060"/>
                  </a:lnTo>
                  <a:close/>
                </a:path>
                <a:path w="5944870" h="17145">
                  <a:moveTo>
                    <a:pt x="5944552" y="0"/>
                  </a:moveTo>
                  <a:lnTo>
                    <a:pt x="5941517" y="0"/>
                  </a:lnTo>
                  <a:lnTo>
                    <a:pt x="5941517" y="3048"/>
                  </a:lnTo>
                  <a:lnTo>
                    <a:pt x="5944552" y="3048"/>
                  </a:lnTo>
                  <a:lnTo>
                    <a:pt x="5944552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6856221" y="5227955"/>
              <a:ext cx="3175" cy="13970"/>
            </a:xfrm>
            <a:custGeom>
              <a:avLst/>
              <a:gdLst/>
              <a:ahLst/>
              <a:cxnLst/>
              <a:rect l="l" t="t" r="r" b="b"/>
              <a:pathLst>
                <a:path w="3175" h="13970">
                  <a:moveTo>
                    <a:pt x="3047" y="0"/>
                  </a:moveTo>
                  <a:lnTo>
                    <a:pt x="0" y="0"/>
                  </a:lnTo>
                  <a:lnTo>
                    <a:pt x="0" y="13715"/>
                  </a:lnTo>
                  <a:lnTo>
                    <a:pt x="3047" y="13715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914704" y="5241670"/>
              <a:ext cx="3175" cy="3175"/>
            </a:xfrm>
            <a:custGeom>
              <a:avLst/>
              <a:gdLst/>
              <a:ahLst/>
              <a:cxnLst/>
              <a:rect l="l" t="t" r="r" b="b"/>
              <a:pathLst>
                <a:path w="3175" h="3175">
                  <a:moveTo>
                    <a:pt x="3047" y="0"/>
                  </a:moveTo>
                  <a:lnTo>
                    <a:pt x="0" y="0"/>
                  </a:lnTo>
                  <a:lnTo>
                    <a:pt x="0" y="3048"/>
                  </a:lnTo>
                  <a:lnTo>
                    <a:pt x="3047" y="3048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914704" y="5241670"/>
              <a:ext cx="5944870" cy="3175"/>
            </a:xfrm>
            <a:custGeom>
              <a:avLst/>
              <a:gdLst/>
              <a:ahLst/>
              <a:cxnLst/>
              <a:rect l="l" t="t" r="r" b="b"/>
              <a:pathLst>
                <a:path w="5944870" h="3175">
                  <a:moveTo>
                    <a:pt x="5941428" y="0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3048" y="3048"/>
                  </a:lnTo>
                  <a:lnTo>
                    <a:pt x="5941428" y="3048"/>
                  </a:lnTo>
                  <a:lnTo>
                    <a:pt x="5941428" y="0"/>
                  </a:lnTo>
                  <a:close/>
                </a:path>
                <a:path w="5944870" h="3175">
                  <a:moveTo>
                    <a:pt x="5944552" y="0"/>
                  </a:moveTo>
                  <a:lnTo>
                    <a:pt x="5941517" y="0"/>
                  </a:lnTo>
                  <a:lnTo>
                    <a:pt x="5941517" y="3048"/>
                  </a:lnTo>
                  <a:lnTo>
                    <a:pt x="5944552" y="3048"/>
                  </a:lnTo>
                  <a:lnTo>
                    <a:pt x="5944552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 descr=""/>
          <p:cNvSpPr txBox="1"/>
          <p:nvPr/>
        </p:nvSpPr>
        <p:spPr>
          <a:xfrm>
            <a:off x="902004" y="5448680"/>
            <a:ext cx="5970270" cy="1587500"/>
          </a:xfrm>
          <a:prstGeom prst="rect">
            <a:avLst/>
          </a:prstGeom>
        </p:spPr>
        <p:txBody>
          <a:bodyPr wrap="square" lIns="0" tIns="24765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195"/>
              </a:spcBef>
            </a:pPr>
            <a:r>
              <a:rPr dirty="0" sz="1200" b="1">
                <a:latin typeface="Calibri"/>
                <a:cs typeface="Calibri"/>
              </a:rPr>
              <a:t>Styling</a:t>
            </a:r>
            <a:r>
              <a:rPr dirty="0" sz="1200" spc="-35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and</a:t>
            </a:r>
            <a:r>
              <a:rPr dirty="0" sz="1200" spc="-30" b="1">
                <a:latin typeface="Calibri"/>
                <a:cs typeface="Calibri"/>
              </a:rPr>
              <a:t> </a:t>
            </a:r>
            <a:r>
              <a:rPr dirty="0" sz="1200" spc="-10" b="1">
                <a:latin typeface="Calibri"/>
                <a:cs typeface="Calibri"/>
              </a:rPr>
              <a:t>Layout</a:t>
            </a:r>
            <a:endParaRPr sz="1200">
              <a:latin typeface="Calibri"/>
              <a:cs typeface="Calibri"/>
            </a:endParaRPr>
          </a:p>
          <a:p>
            <a:pPr algn="just" marL="12700" marR="6350">
              <a:lnSpc>
                <a:spcPct val="106700"/>
              </a:lnSpc>
            </a:pPr>
            <a:r>
              <a:rPr dirty="0" sz="1200">
                <a:latin typeface="Calibri"/>
                <a:cs typeface="Calibri"/>
              </a:rPr>
              <a:t>CSS</a:t>
            </a:r>
            <a:r>
              <a:rPr dirty="0" sz="1200" spc="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Flexbox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was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used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extensively to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center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content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both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vertically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horizontally within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20">
                <a:latin typeface="Calibri"/>
                <a:cs typeface="Calibri"/>
              </a:rPr>
              <a:t>each </a:t>
            </a:r>
            <a:r>
              <a:rPr dirty="0" sz="1200">
                <a:latin typeface="Calibri"/>
                <a:cs typeface="Calibri"/>
              </a:rPr>
              <a:t>section,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ensuring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each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segment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fills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viewport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completely.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Scroll-snapping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was</a:t>
            </a:r>
            <a:r>
              <a:rPr dirty="0" sz="1200" spc="-10">
                <a:latin typeface="Calibri"/>
                <a:cs typeface="Calibri"/>
              </a:rPr>
              <a:t> implemented</a:t>
            </a:r>
            <a:endParaRPr sz="1200">
              <a:latin typeface="Calibri"/>
              <a:cs typeface="Calibri"/>
            </a:endParaRPr>
          </a:p>
          <a:p>
            <a:pPr algn="just" marL="12700" marR="5080">
              <a:lnSpc>
                <a:spcPct val="106700"/>
              </a:lnSpc>
              <a:spcBef>
                <a:spcPts val="10"/>
              </a:spcBef>
            </a:pPr>
            <a:r>
              <a:rPr dirty="0" sz="1200">
                <a:latin typeface="Calibri"/>
                <a:cs typeface="Calibri"/>
              </a:rPr>
              <a:t>using</a:t>
            </a:r>
            <a:r>
              <a:rPr dirty="0" sz="1200" spc="20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CSS</a:t>
            </a:r>
            <a:r>
              <a:rPr dirty="0" sz="1200" spc="21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scroll-snap-</a:t>
            </a:r>
            <a:r>
              <a:rPr dirty="0" sz="1200">
                <a:latin typeface="Calibri"/>
                <a:cs typeface="Calibri"/>
              </a:rPr>
              <a:t>type</a:t>
            </a:r>
            <a:r>
              <a:rPr dirty="0" sz="1200" spc="204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20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scroll-snap-</a:t>
            </a:r>
            <a:r>
              <a:rPr dirty="0" sz="1200">
                <a:latin typeface="Calibri"/>
                <a:cs typeface="Calibri"/>
              </a:rPr>
              <a:t>align</a:t>
            </a:r>
            <a:r>
              <a:rPr dirty="0" sz="1200" spc="19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properties</a:t>
            </a:r>
            <a:r>
              <a:rPr dirty="0" sz="1200" spc="19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for</a:t>
            </a:r>
            <a:r>
              <a:rPr dirty="0" sz="1200" spc="19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</a:t>
            </a:r>
            <a:r>
              <a:rPr dirty="0" sz="1200" spc="22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presentation-</a:t>
            </a:r>
            <a:r>
              <a:rPr dirty="0" sz="1200">
                <a:latin typeface="Calibri"/>
                <a:cs typeface="Calibri"/>
              </a:rPr>
              <a:t>like</a:t>
            </a:r>
            <a:r>
              <a:rPr dirty="0" sz="1200" spc="20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experience </a:t>
            </a:r>
            <a:r>
              <a:rPr dirty="0" sz="1200">
                <a:latin typeface="Calibri"/>
                <a:cs typeface="Calibri"/>
              </a:rPr>
              <a:t>when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navigating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through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sections.</a:t>
            </a:r>
            <a:endParaRPr sz="1200">
              <a:latin typeface="Calibri"/>
              <a:cs typeface="Calibri"/>
            </a:endParaRPr>
          </a:p>
          <a:p>
            <a:pPr algn="just" marL="12700" marR="12065">
              <a:lnSpc>
                <a:spcPct val="106700"/>
              </a:lnSpc>
            </a:pP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1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headings</a:t>
            </a:r>
            <a:r>
              <a:rPr dirty="0" sz="1200" spc="10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were</a:t>
            </a:r>
            <a:r>
              <a:rPr dirty="0" sz="1200" spc="114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styled</a:t>
            </a:r>
            <a:r>
              <a:rPr dirty="0" sz="1200" spc="1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with</a:t>
            </a:r>
            <a:r>
              <a:rPr dirty="0" sz="1200" spc="114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</a:t>
            </a:r>
            <a:r>
              <a:rPr dirty="0" sz="1200" spc="114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bold,</a:t>
            </a:r>
            <a:r>
              <a:rPr dirty="0" sz="1200" spc="1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modern</a:t>
            </a:r>
            <a:r>
              <a:rPr dirty="0" sz="1200" spc="114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font,</a:t>
            </a:r>
            <a:r>
              <a:rPr dirty="0" sz="1200" spc="1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1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subtle</a:t>
            </a:r>
            <a:r>
              <a:rPr dirty="0" sz="1200" spc="114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text</a:t>
            </a:r>
            <a:r>
              <a:rPr dirty="0" sz="1200" spc="1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shadows</a:t>
            </a:r>
            <a:r>
              <a:rPr dirty="0" sz="1200" spc="10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were</a:t>
            </a:r>
            <a:r>
              <a:rPr dirty="0" sz="1200" spc="1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added</a:t>
            </a:r>
            <a:r>
              <a:rPr dirty="0" sz="1200" spc="114">
                <a:latin typeface="Calibri"/>
                <a:cs typeface="Calibri"/>
              </a:rPr>
              <a:t> </a:t>
            </a:r>
            <a:r>
              <a:rPr dirty="0" sz="1200" spc="-25">
                <a:latin typeface="Calibri"/>
                <a:cs typeface="Calibri"/>
              </a:rPr>
              <a:t>to </a:t>
            </a:r>
            <a:r>
              <a:rPr dirty="0" sz="1200">
                <a:latin typeface="Calibri"/>
                <a:cs typeface="Calibri"/>
              </a:rPr>
              <a:t>improve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readability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against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background.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minimalist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divider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was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included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in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-10">
                <a:latin typeface="Calibri"/>
                <a:cs typeface="Calibri"/>
              </a:rPr>
              <a:t> navigation </a:t>
            </a:r>
            <a:r>
              <a:rPr dirty="0" sz="1200">
                <a:latin typeface="Calibri"/>
                <a:cs typeface="Calibri"/>
              </a:rPr>
              <a:t>to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separate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links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clearly.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19" name="object 19" descr=""/>
          <p:cNvGrpSpPr/>
          <p:nvPr/>
        </p:nvGrpSpPr>
        <p:grpSpPr>
          <a:xfrm>
            <a:off x="914400" y="7372984"/>
            <a:ext cx="5944870" cy="21590"/>
            <a:chOff x="914400" y="7372984"/>
            <a:chExt cx="5944870" cy="21590"/>
          </a:xfrm>
        </p:grpSpPr>
        <p:sp>
          <p:nvSpPr>
            <p:cNvPr id="20" name="object 20" descr=""/>
            <p:cNvSpPr/>
            <p:nvPr/>
          </p:nvSpPr>
          <p:spPr>
            <a:xfrm>
              <a:off x="914400" y="7372984"/>
              <a:ext cx="5943600" cy="19685"/>
            </a:xfrm>
            <a:custGeom>
              <a:avLst/>
              <a:gdLst/>
              <a:ahLst/>
              <a:cxnLst/>
              <a:rect l="l" t="t" r="r" b="b"/>
              <a:pathLst>
                <a:path w="5943600" h="19684">
                  <a:moveTo>
                    <a:pt x="5943600" y="0"/>
                  </a:moveTo>
                  <a:lnTo>
                    <a:pt x="0" y="0"/>
                  </a:lnTo>
                  <a:lnTo>
                    <a:pt x="0" y="19685"/>
                  </a:lnTo>
                  <a:lnTo>
                    <a:pt x="5943600" y="19685"/>
                  </a:lnTo>
                  <a:lnTo>
                    <a:pt x="5943600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6856221" y="7374077"/>
              <a:ext cx="3175" cy="3810"/>
            </a:xfrm>
            <a:custGeom>
              <a:avLst/>
              <a:gdLst/>
              <a:ahLst/>
              <a:cxnLst/>
              <a:rect l="l" t="t" r="r" b="b"/>
              <a:pathLst>
                <a:path w="3175" h="3809">
                  <a:moveTo>
                    <a:pt x="3047" y="0"/>
                  </a:moveTo>
                  <a:lnTo>
                    <a:pt x="0" y="0"/>
                  </a:lnTo>
                  <a:lnTo>
                    <a:pt x="0" y="3352"/>
                  </a:lnTo>
                  <a:lnTo>
                    <a:pt x="3047" y="3352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914704" y="7374089"/>
              <a:ext cx="5944870" cy="17145"/>
            </a:xfrm>
            <a:custGeom>
              <a:avLst/>
              <a:gdLst/>
              <a:ahLst/>
              <a:cxnLst/>
              <a:rect l="l" t="t" r="r" b="b"/>
              <a:pathLst>
                <a:path w="5944870" h="17145">
                  <a:moveTo>
                    <a:pt x="3048" y="3340"/>
                  </a:moveTo>
                  <a:lnTo>
                    <a:pt x="0" y="3340"/>
                  </a:lnTo>
                  <a:lnTo>
                    <a:pt x="0" y="17056"/>
                  </a:lnTo>
                  <a:lnTo>
                    <a:pt x="3048" y="17056"/>
                  </a:lnTo>
                  <a:lnTo>
                    <a:pt x="3048" y="3340"/>
                  </a:lnTo>
                  <a:close/>
                </a:path>
                <a:path w="5944870" h="17145">
                  <a:moveTo>
                    <a:pt x="5944552" y="0"/>
                  </a:moveTo>
                  <a:lnTo>
                    <a:pt x="5941517" y="0"/>
                  </a:lnTo>
                  <a:lnTo>
                    <a:pt x="5941517" y="3340"/>
                  </a:lnTo>
                  <a:lnTo>
                    <a:pt x="5944552" y="3340"/>
                  </a:lnTo>
                  <a:lnTo>
                    <a:pt x="5944552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6856221" y="7377429"/>
              <a:ext cx="3175" cy="13970"/>
            </a:xfrm>
            <a:custGeom>
              <a:avLst/>
              <a:gdLst/>
              <a:ahLst/>
              <a:cxnLst/>
              <a:rect l="l" t="t" r="r" b="b"/>
              <a:pathLst>
                <a:path w="3175" h="13970">
                  <a:moveTo>
                    <a:pt x="3047" y="0"/>
                  </a:moveTo>
                  <a:lnTo>
                    <a:pt x="0" y="0"/>
                  </a:lnTo>
                  <a:lnTo>
                    <a:pt x="0" y="13716"/>
                  </a:lnTo>
                  <a:lnTo>
                    <a:pt x="3047" y="13716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914704" y="7391145"/>
              <a:ext cx="3175" cy="3175"/>
            </a:xfrm>
            <a:custGeom>
              <a:avLst/>
              <a:gdLst/>
              <a:ahLst/>
              <a:cxnLst/>
              <a:rect l="l" t="t" r="r" b="b"/>
              <a:pathLst>
                <a:path w="3175" h="3175">
                  <a:moveTo>
                    <a:pt x="3047" y="0"/>
                  </a:moveTo>
                  <a:lnTo>
                    <a:pt x="0" y="0"/>
                  </a:lnTo>
                  <a:lnTo>
                    <a:pt x="0" y="3047"/>
                  </a:lnTo>
                  <a:lnTo>
                    <a:pt x="3047" y="3047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914704" y="7391158"/>
              <a:ext cx="5944870" cy="3175"/>
            </a:xfrm>
            <a:custGeom>
              <a:avLst/>
              <a:gdLst/>
              <a:ahLst/>
              <a:cxnLst/>
              <a:rect l="l" t="t" r="r" b="b"/>
              <a:pathLst>
                <a:path w="5944870" h="3175">
                  <a:moveTo>
                    <a:pt x="5941428" y="0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3035"/>
                  </a:lnTo>
                  <a:lnTo>
                    <a:pt x="3048" y="3035"/>
                  </a:lnTo>
                  <a:lnTo>
                    <a:pt x="5941428" y="3035"/>
                  </a:lnTo>
                  <a:lnTo>
                    <a:pt x="5941428" y="0"/>
                  </a:lnTo>
                  <a:close/>
                </a:path>
                <a:path w="5944870" h="3175">
                  <a:moveTo>
                    <a:pt x="5944552" y="0"/>
                  </a:moveTo>
                  <a:lnTo>
                    <a:pt x="5941517" y="0"/>
                  </a:lnTo>
                  <a:lnTo>
                    <a:pt x="5941517" y="3035"/>
                  </a:lnTo>
                  <a:lnTo>
                    <a:pt x="5944552" y="3035"/>
                  </a:lnTo>
                  <a:lnTo>
                    <a:pt x="5944552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 descr=""/>
          <p:cNvSpPr txBox="1"/>
          <p:nvPr/>
        </p:nvSpPr>
        <p:spPr>
          <a:xfrm>
            <a:off x="902004" y="7597902"/>
            <a:ext cx="5965190" cy="807720"/>
          </a:xfrm>
          <a:prstGeom prst="rect">
            <a:avLst/>
          </a:prstGeom>
        </p:spPr>
        <p:txBody>
          <a:bodyPr wrap="square" lIns="0" tIns="247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 sz="1200" b="1">
                <a:latin typeface="Calibri"/>
                <a:cs typeface="Calibri"/>
              </a:rPr>
              <a:t>Responsive</a:t>
            </a:r>
            <a:r>
              <a:rPr dirty="0" sz="1200" spc="-45" b="1">
                <a:latin typeface="Calibri"/>
                <a:cs typeface="Calibri"/>
              </a:rPr>
              <a:t> </a:t>
            </a:r>
            <a:r>
              <a:rPr dirty="0" sz="1200" spc="-10" b="1">
                <a:latin typeface="Calibri"/>
                <a:cs typeface="Calibri"/>
              </a:rPr>
              <a:t>Design</a:t>
            </a:r>
            <a:endParaRPr sz="1200">
              <a:latin typeface="Calibri"/>
              <a:cs typeface="Calibri"/>
            </a:endParaRPr>
          </a:p>
          <a:p>
            <a:pPr marL="12700" marR="5080">
              <a:lnSpc>
                <a:spcPct val="106700"/>
              </a:lnSpc>
            </a:pPr>
            <a:r>
              <a:rPr dirty="0" sz="1200">
                <a:latin typeface="Calibri"/>
                <a:cs typeface="Calibri"/>
              </a:rPr>
              <a:t>Media queries were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added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to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ensure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layout adjusts gracefully on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various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screen</a:t>
            </a:r>
            <a:r>
              <a:rPr dirty="0" sz="1200" spc="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sizes,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20">
                <a:latin typeface="Calibri"/>
                <a:cs typeface="Calibri"/>
              </a:rPr>
              <a:t>from </a:t>
            </a:r>
            <a:r>
              <a:rPr dirty="0" sz="1200">
                <a:latin typeface="Calibri"/>
                <a:cs typeface="Calibri"/>
              </a:rPr>
              <a:t>large</a:t>
            </a:r>
            <a:r>
              <a:rPr dirty="0" sz="1200" spc="28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desktop</a:t>
            </a:r>
            <a:r>
              <a:rPr dirty="0" sz="1200" spc="30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monitors</a:t>
            </a:r>
            <a:r>
              <a:rPr dirty="0" sz="1200" spc="28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to</a:t>
            </a:r>
            <a:r>
              <a:rPr dirty="0" sz="1200" spc="29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tablets</a:t>
            </a:r>
            <a:r>
              <a:rPr dirty="0" sz="1200" spc="28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28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smartphones.</a:t>
            </a:r>
            <a:r>
              <a:rPr dirty="0" sz="1200" spc="28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29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flexible</a:t>
            </a:r>
            <a:r>
              <a:rPr dirty="0" sz="1200" spc="29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design</a:t>
            </a:r>
            <a:r>
              <a:rPr dirty="0" sz="1200" spc="29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prevents</a:t>
            </a:r>
            <a:r>
              <a:rPr dirty="0" sz="1200" spc="28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content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200">
                <a:latin typeface="Calibri"/>
                <a:cs typeface="Calibri"/>
              </a:rPr>
              <a:t>overflow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maintains</a:t>
            </a:r>
            <a:r>
              <a:rPr dirty="0" sz="1200" spc="-5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alignment,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providing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consistent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look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feel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across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devices.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27" name="object 27" descr=""/>
          <p:cNvGrpSpPr/>
          <p:nvPr/>
        </p:nvGrpSpPr>
        <p:grpSpPr>
          <a:xfrm>
            <a:off x="914400" y="8740140"/>
            <a:ext cx="5944870" cy="21590"/>
            <a:chOff x="914400" y="8740140"/>
            <a:chExt cx="5944870" cy="21590"/>
          </a:xfrm>
        </p:grpSpPr>
        <p:sp>
          <p:nvSpPr>
            <p:cNvPr id="28" name="object 28" descr=""/>
            <p:cNvSpPr/>
            <p:nvPr/>
          </p:nvSpPr>
          <p:spPr>
            <a:xfrm>
              <a:off x="914400" y="8740152"/>
              <a:ext cx="5943600" cy="19685"/>
            </a:xfrm>
            <a:custGeom>
              <a:avLst/>
              <a:gdLst/>
              <a:ahLst/>
              <a:cxnLst/>
              <a:rect l="l" t="t" r="r" b="b"/>
              <a:pathLst>
                <a:path w="5943600" h="19684">
                  <a:moveTo>
                    <a:pt x="5943600" y="0"/>
                  </a:moveTo>
                  <a:lnTo>
                    <a:pt x="0" y="0"/>
                  </a:lnTo>
                  <a:lnTo>
                    <a:pt x="0" y="19672"/>
                  </a:lnTo>
                  <a:lnTo>
                    <a:pt x="5943600" y="19672"/>
                  </a:lnTo>
                  <a:lnTo>
                    <a:pt x="5943600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6856221" y="8741409"/>
              <a:ext cx="3175" cy="3175"/>
            </a:xfrm>
            <a:custGeom>
              <a:avLst/>
              <a:gdLst/>
              <a:ahLst/>
              <a:cxnLst/>
              <a:rect l="l" t="t" r="r" b="b"/>
              <a:pathLst>
                <a:path w="3175" h="3175">
                  <a:moveTo>
                    <a:pt x="3047" y="0"/>
                  </a:moveTo>
                  <a:lnTo>
                    <a:pt x="0" y="0"/>
                  </a:lnTo>
                  <a:lnTo>
                    <a:pt x="0" y="3047"/>
                  </a:lnTo>
                  <a:lnTo>
                    <a:pt x="3047" y="3047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914704" y="8741422"/>
              <a:ext cx="5944870" cy="17145"/>
            </a:xfrm>
            <a:custGeom>
              <a:avLst/>
              <a:gdLst/>
              <a:ahLst/>
              <a:cxnLst/>
              <a:rect l="l" t="t" r="r" b="b"/>
              <a:pathLst>
                <a:path w="5944870" h="17145">
                  <a:moveTo>
                    <a:pt x="3048" y="3035"/>
                  </a:moveTo>
                  <a:lnTo>
                    <a:pt x="0" y="3035"/>
                  </a:lnTo>
                  <a:lnTo>
                    <a:pt x="0" y="16751"/>
                  </a:lnTo>
                  <a:lnTo>
                    <a:pt x="3048" y="16751"/>
                  </a:lnTo>
                  <a:lnTo>
                    <a:pt x="3048" y="3035"/>
                  </a:lnTo>
                  <a:close/>
                </a:path>
                <a:path w="5944870" h="17145">
                  <a:moveTo>
                    <a:pt x="5944552" y="0"/>
                  </a:moveTo>
                  <a:lnTo>
                    <a:pt x="5941517" y="0"/>
                  </a:lnTo>
                  <a:lnTo>
                    <a:pt x="5941517" y="3035"/>
                  </a:lnTo>
                  <a:lnTo>
                    <a:pt x="5944552" y="3035"/>
                  </a:lnTo>
                  <a:lnTo>
                    <a:pt x="5944552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6856221" y="8744457"/>
              <a:ext cx="3175" cy="13970"/>
            </a:xfrm>
            <a:custGeom>
              <a:avLst/>
              <a:gdLst/>
              <a:ahLst/>
              <a:cxnLst/>
              <a:rect l="l" t="t" r="r" b="b"/>
              <a:pathLst>
                <a:path w="3175" h="13970">
                  <a:moveTo>
                    <a:pt x="3047" y="0"/>
                  </a:moveTo>
                  <a:lnTo>
                    <a:pt x="0" y="0"/>
                  </a:lnTo>
                  <a:lnTo>
                    <a:pt x="0" y="13716"/>
                  </a:lnTo>
                  <a:lnTo>
                    <a:pt x="3047" y="13716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914704" y="8758173"/>
              <a:ext cx="3175" cy="3175"/>
            </a:xfrm>
            <a:custGeom>
              <a:avLst/>
              <a:gdLst/>
              <a:ahLst/>
              <a:cxnLst/>
              <a:rect l="l" t="t" r="r" b="b"/>
              <a:pathLst>
                <a:path w="3175" h="3175">
                  <a:moveTo>
                    <a:pt x="3047" y="0"/>
                  </a:moveTo>
                  <a:lnTo>
                    <a:pt x="0" y="0"/>
                  </a:lnTo>
                  <a:lnTo>
                    <a:pt x="0" y="3047"/>
                  </a:lnTo>
                  <a:lnTo>
                    <a:pt x="3047" y="3047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914704" y="8758186"/>
              <a:ext cx="5944870" cy="3175"/>
            </a:xfrm>
            <a:custGeom>
              <a:avLst/>
              <a:gdLst/>
              <a:ahLst/>
              <a:cxnLst/>
              <a:rect l="l" t="t" r="r" b="b"/>
              <a:pathLst>
                <a:path w="5944870" h="3175">
                  <a:moveTo>
                    <a:pt x="5941428" y="0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3035"/>
                  </a:lnTo>
                  <a:lnTo>
                    <a:pt x="3048" y="3035"/>
                  </a:lnTo>
                  <a:lnTo>
                    <a:pt x="5941428" y="3035"/>
                  </a:lnTo>
                  <a:lnTo>
                    <a:pt x="5941428" y="0"/>
                  </a:lnTo>
                  <a:close/>
                </a:path>
                <a:path w="5944870" h="3175">
                  <a:moveTo>
                    <a:pt x="5944552" y="0"/>
                  </a:moveTo>
                  <a:lnTo>
                    <a:pt x="5941517" y="0"/>
                  </a:lnTo>
                  <a:lnTo>
                    <a:pt x="5941517" y="3035"/>
                  </a:lnTo>
                  <a:lnTo>
                    <a:pt x="5944552" y="3035"/>
                  </a:lnTo>
                  <a:lnTo>
                    <a:pt x="5944552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" name="object 34" descr=""/>
          <p:cNvSpPr txBox="1"/>
          <p:nvPr/>
        </p:nvSpPr>
        <p:spPr>
          <a:xfrm>
            <a:off x="914400" y="914400"/>
            <a:ext cx="5538470" cy="268605"/>
          </a:xfrm>
          <a:prstGeom prst="rect">
            <a:avLst/>
          </a:prstGeom>
          <a:solidFill>
            <a:srgbClr val="155F82"/>
          </a:solidFill>
        </p:spPr>
        <p:txBody>
          <a:bodyPr wrap="square" lIns="0" tIns="27940" rIns="0" bIns="0" rtlCol="0" vert="horz">
            <a:spAutoFit/>
          </a:bodyPr>
          <a:lstStyle/>
          <a:p>
            <a:pPr marL="54610">
              <a:lnSpc>
                <a:spcPct val="100000"/>
              </a:lnSpc>
              <a:spcBef>
                <a:spcPts val="220"/>
              </a:spcBef>
            </a:pPr>
            <a:r>
              <a:rPr dirty="0" sz="1100" spc="45" b="1">
                <a:solidFill>
                  <a:srgbClr val="FFFFFF"/>
                </a:solidFill>
                <a:latin typeface="Trebuchet MS"/>
                <a:cs typeface="Trebuchet MS"/>
              </a:rPr>
              <a:t>Implementation</a:t>
            </a:r>
            <a:r>
              <a:rPr dirty="0" sz="1100" spc="16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spc="-10" b="1">
                <a:solidFill>
                  <a:srgbClr val="FFFFFF"/>
                </a:solidFill>
                <a:latin typeface="Trebuchet MS"/>
                <a:cs typeface="Trebuchet MS"/>
              </a:rPr>
              <a:t>Details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02004" y="1077214"/>
            <a:ext cx="5713095" cy="1002665"/>
          </a:xfrm>
          <a:prstGeom prst="rect">
            <a:avLst/>
          </a:prstGeom>
        </p:spPr>
        <p:txBody>
          <a:bodyPr wrap="square" lIns="0" tIns="247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 sz="1200" spc="-10" b="1">
                <a:latin typeface="Calibri"/>
                <a:cs typeface="Calibri"/>
              </a:rPr>
              <a:t>Interactivity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>
                <a:latin typeface="Calibri"/>
                <a:cs typeface="Calibri"/>
              </a:rPr>
              <a:t>JavaScript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was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used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 spc="-20">
                <a:latin typeface="Calibri"/>
                <a:cs typeface="Calibri"/>
              </a:rPr>
              <a:t>for:</a:t>
            </a:r>
            <a:endParaRPr sz="1200">
              <a:latin typeface="Calibri"/>
              <a:cs typeface="Calibri"/>
            </a:endParaRPr>
          </a:p>
          <a:p>
            <a:pPr marL="469265" indent="-227965">
              <a:lnSpc>
                <a:spcPct val="100000"/>
              </a:lnSpc>
              <a:spcBef>
                <a:spcPts val="110"/>
              </a:spcBef>
              <a:buSzPct val="83333"/>
              <a:buFont typeface="Symbol"/>
              <a:buChar char=""/>
              <a:tabLst>
                <a:tab pos="469265" algn="l"/>
              </a:tabLst>
            </a:pPr>
            <a:r>
              <a:rPr dirty="0" sz="1200">
                <a:latin typeface="Calibri"/>
                <a:cs typeface="Calibri"/>
              </a:rPr>
              <a:t>Smooth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scrolling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to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sections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upon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clicking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navigation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links.</a:t>
            </a:r>
            <a:endParaRPr sz="1200">
              <a:latin typeface="Calibri"/>
              <a:cs typeface="Calibri"/>
            </a:endParaRPr>
          </a:p>
          <a:p>
            <a:pPr marL="12700" marR="5080" indent="456565">
              <a:lnSpc>
                <a:spcPct val="106700"/>
              </a:lnSpc>
              <a:buSzPct val="83333"/>
              <a:buFont typeface="Symbol"/>
              <a:buChar char=""/>
              <a:tabLst>
                <a:tab pos="469265" algn="l"/>
              </a:tabLst>
            </a:pPr>
            <a:r>
              <a:rPr dirty="0" sz="1200">
                <a:latin typeface="Calibri"/>
                <a:cs typeface="Calibri"/>
              </a:rPr>
              <a:t>Returning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to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top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section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when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page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reloads,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enhancing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user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navigation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flow. </a:t>
            </a:r>
            <a:r>
              <a:rPr dirty="0" sz="1200">
                <a:latin typeface="Calibri"/>
                <a:cs typeface="Calibri"/>
              </a:rPr>
              <a:t>These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dynamic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features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enrich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user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experience </a:t>
            </a:r>
            <a:r>
              <a:rPr dirty="0" sz="1200">
                <a:latin typeface="Calibri"/>
                <a:cs typeface="Calibri"/>
              </a:rPr>
              <a:t>without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relying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on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external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libraries.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914400" y="2415539"/>
            <a:ext cx="5944870" cy="20320"/>
            <a:chOff x="914400" y="2415539"/>
            <a:chExt cx="5944870" cy="20320"/>
          </a:xfrm>
        </p:grpSpPr>
        <p:sp>
          <p:nvSpPr>
            <p:cNvPr id="4" name="object 4" descr=""/>
            <p:cNvSpPr/>
            <p:nvPr/>
          </p:nvSpPr>
          <p:spPr>
            <a:xfrm>
              <a:off x="914400" y="2415539"/>
              <a:ext cx="5943600" cy="19685"/>
            </a:xfrm>
            <a:custGeom>
              <a:avLst/>
              <a:gdLst/>
              <a:ahLst/>
              <a:cxnLst/>
              <a:rect l="l" t="t" r="r" b="b"/>
              <a:pathLst>
                <a:path w="5943600" h="19685">
                  <a:moveTo>
                    <a:pt x="5943600" y="0"/>
                  </a:moveTo>
                  <a:lnTo>
                    <a:pt x="0" y="0"/>
                  </a:lnTo>
                  <a:lnTo>
                    <a:pt x="0" y="19685"/>
                  </a:lnTo>
                  <a:lnTo>
                    <a:pt x="5943600" y="19685"/>
                  </a:lnTo>
                  <a:lnTo>
                    <a:pt x="5943600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6856221" y="2415793"/>
              <a:ext cx="3175" cy="3175"/>
            </a:xfrm>
            <a:custGeom>
              <a:avLst/>
              <a:gdLst/>
              <a:ahLst/>
              <a:cxnLst/>
              <a:rect l="l" t="t" r="r" b="b"/>
              <a:pathLst>
                <a:path w="3175" h="3175">
                  <a:moveTo>
                    <a:pt x="3047" y="0"/>
                  </a:moveTo>
                  <a:lnTo>
                    <a:pt x="0" y="0"/>
                  </a:lnTo>
                  <a:lnTo>
                    <a:pt x="0" y="3048"/>
                  </a:lnTo>
                  <a:lnTo>
                    <a:pt x="3047" y="3048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914704" y="2415793"/>
              <a:ext cx="5944870" cy="17145"/>
            </a:xfrm>
            <a:custGeom>
              <a:avLst/>
              <a:gdLst/>
              <a:ahLst/>
              <a:cxnLst/>
              <a:rect l="l" t="t" r="r" b="b"/>
              <a:pathLst>
                <a:path w="5944870" h="17144">
                  <a:moveTo>
                    <a:pt x="3048" y="3048"/>
                  </a:moveTo>
                  <a:lnTo>
                    <a:pt x="0" y="3048"/>
                  </a:lnTo>
                  <a:lnTo>
                    <a:pt x="0" y="16764"/>
                  </a:lnTo>
                  <a:lnTo>
                    <a:pt x="3048" y="16764"/>
                  </a:lnTo>
                  <a:lnTo>
                    <a:pt x="3048" y="3048"/>
                  </a:lnTo>
                  <a:close/>
                </a:path>
                <a:path w="5944870" h="17144">
                  <a:moveTo>
                    <a:pt x="5944552" y="0"/>
                  </a:moveTo>
                  <a:lnTo>
                    <a:pt x="5941517" y="0"/>
                  </a:lnTo>
                  <a:lnTo>
                    <a:pt x="5941517" y="3048"/>
                  </a:lnTo>
                  <a:lnTo>
                    <a:pt x="5944552" y="3048"/>
                  </a:lnTo>
                  <a:lnTo>
                    <a:pt x="5944552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6856221" y="2418841"/>
              <a:ext cx="3175" cy="13970"/>
            </a:xfrm>
            <a:custGeom>
              <a:avLst/>
              <a:gdLst/>
              <a:ahLst/>
              <a:cxnLst/>
              <a:rect l="l" t="t" r="r" b="b"/>
              <a:pathLst>
                <a:path w="3175" h="13969">
                  <a:moveTo>
                    <a:pt x="3047" y="0"/>
                  </a:moveTo>
                  <a:lnTo>
                    <a:pt x="0" y="0"/>
                  </a:lnTo>
                  <a:lnTo>
                    <a:pt x="0" y="13716"/>
                  </a:lnTo>
                  <a:lnTo>
                    <a:pt x="3047" y="13716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914704" y="2432558"/>
              <a:ext cx="3175" cy="3175"/>
            </a:xfrm>
            <a:custGeom>
              <a:avLst/>
              <a:gdLst/>
              <a:ahLst/>
              <a:cxnLst/>
              <a:rect l="l" t="t" r="r" b="b"/>
              <a:pathLst>
                <a:path w="3175" h="3175">
                  <a:moveTo>
                    <a:pt x="3047" y="0"/>
                  </a:moveTo>
                  <a:lnTo>
                    <a:pt x="0" y="0"/>
                  </a:lnTo>
                  <a:lnTo>
                    <a:pt x="0" y="3047"/>
                  </a:lnTo>
                  <a:lnTo>
                    <a:pt x="3047" y="3047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914704" y="2432570"/>
              <a:ext cx="5944870" cy="3175"/>
            </a:xfrm>
            <a:custGeom>
              <a:avLst/>
              <a:gdLst/>
              <a:ahLst/>
              <a:cxnLst/>
              <a:rect l="l" t="t" r="r" b="b"/>
              <a:pathLst>
                <a:path w="5944870" h="3175">
                  <a:moveTo>
                    <a:pt x="5941428" y="0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3035"/>
                  </a:lnTo>
                  <a:lnTo>
                    <a:pt x="3048" y="3035"/>
                  </a:lnTo>
                  <a:lnTo>
                    <a:pt x="5941428" y="3035"/>
                  </a:lnTo>
                  <a:lnTo>
                    <a:pt x="5941428" y="0"/>
                  </a:lnTo>
                  <a:close/>
                </a:path>
                <a:path w="5944870" h="3175">
                  <a:moveTo>
                    <a:pt x="5944552" y="0"/>
                  </a:moveTo>
                  <a:lnTo>
                    <a:pt x="5941517" y="0"/>
                  </a:lnTo>
                  <a:lnTo>
                    <a:pt x="5941517" y="3035"/>
                  </a:lnTo>
                  <a:lnTo>
                    <a:pt x="5944552" y="3035"/>
                  </a:lnTo>
                  <a:lnTo>
                    <a:pt x="5944552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/>
          <p:nvPr/>
        </p:nvSpPr>
        <p:spPr>
          <a:xfrm>
            <a:off x="902004" y="2640838"/>
            <a:ext cx="5970270" cy="1001394"/>
          </a:xfrm>
          <a:prstGeom prst="rect">
            <a:avLst/>
          </a:prstGeom>
        </p:spPr>
        <p:txBody>
          <a:bodyPr wrap="square" lIns="0" tIns="24765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195"/>
              </a:spcBef>
            </a:pPr>
            <a:r>
              <a:rPr dirty="0" sz="1200" b="1">
                <a:latin typeface="Calibri"/>
                <a:cs typeface="Calibri"/>
              </a:rPr>
              <a:t>Final</a:t>
            </a:r>
            <a:r>
              <a:rPr dirty="0" sz="1200" spc="-30" b="1">
                <a:latin typeface="Calibri"/>
                <a:cs typeface="Calibri"/>
              </a:rPr>
              <a:t> </a:t>
            </a:r>
            <a:r>
              <a:rPr dirty="0" sz="1200" spc="-10" b="1">
                <a:latin typeface="Calibri"/>
                <a:cs typeface="Calibri"/>
              </a:rPr>
              <a:t>Touches</a:t>
            </a:r>
            <a:endParaRPr sz="1200">
              <a:latin typeface="Calibri"/>
              <a:cs typeface="Calibri"/>
            </a:endParaRPr>
          </a:p>
          <a:p>
            <a:pPr algn="just" marL="12700">
              <a:lnSpc>
                <a:spcPct val="100000"/>
              </a:lnSpc>
              <a:spcBef>
                <a:spcPts val="95"/>
              </a:spcBef>
            </a:pPr>
            <a:r>
              <a:rPr dirty="0" sz="1200">
                <a:latin typeface="Calibri"/>
                <a:cs typeface="Calibri"/>
              </a:rPr>
              <a:t>A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modern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color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scheme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was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chosen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with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black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background,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white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text,</a:t>
            </a:r>
            <a:r>
              <a:rPr dirty="0" sz="1200" spc="-4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orange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accents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 spc="-25">
                <a:latin typeface="Calibri"/>
                <a:cs typeface="Calibri"/>
              </a:rPr>
              <a:t>for</a:t>
            </a:r>
            <a:endParaRPr sz="1200">
              <a:latin typeface="Calibri"/>
              <a:cs typeface="Calibri"/>
            </a:endParaRPr>
          </a:p>
          <a:p>
            <a:pPr algn="just" marL="12700" marR="5080">
              <a:lnSpc>
                <a:spcPct val="106700"/>
              </a:lnSpc>
              <a:spcBef>
                <a:spcPts val="5"/>
              </a:spcBef>
            </a:pPr>
            <a:r>
              <a:rPr dirty="0" sz="1200">
                <a:latin typeface="Calibri"/>
                <a:cs typeface="Calibri"/>
              </a:rPr>
              <a:t>borders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highlights.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visual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design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aims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to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balance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minimalism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with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boldness,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creating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 spc="-25">
                <a:latin typeface="Calibri"/>
                <a:cs typeface="Calibri"/>
              </a:rPr>
              <a:t>an </a:t>
            </a:r>
            <a:r>
              <a:rPr dirty="0" sz="1200">
                <a:latin typeface="Calibri"/>
                <a:cs typeface="Calibri"/>
              </a:rPr>
              <a:t>impactful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professional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look.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Font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choices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spacing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were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carefully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adjusted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for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readability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aesthetics.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02004" y="1343914"/>
            <a:ext cx="5965825" cy="6140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12700" marR="5080">
              <a:lnSpc>
                <a:spcPct val="107100"/>
              </a:lnSpc>
              <a:spcBef>
                <a:spcPts val="105"/>
              </a:spcBef>
            </a:pPr>
            <a:r>
              <a:rPr dirty="0" sz="1200">
                <a:latin typeface="Calibri"/>
                <a:cs typeface="Calibri"/>
              </a:rPr>
              <a:t>To</a:t>
            </a:r>
            <a:r>
              <a:rPr dirty="0" sz="1200" spc="8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demonstrate</a:t>
            </a:r>
            <a:r>
              <a:rPr dirty="0" sz="1200" spc="8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7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progress</a:t>
            </a:r>
            <a:r>
              <a:rPr dirty="0" sz="1200" spc="8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7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final</a:t>
            </a:r>
            <a:r>
              <a:rPr dirty="0" sz="1200" spc="8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look</a:t>
            </a:r>
            <a:r>
              <a:rPr dirty="0" sz="1200" spc="7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of</a:t>
            </a:r>
            <a:r>
              <a:rPr dirty="0" sz="1200" spc="7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8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project,</a:t>
            </a:r>
            <a:r>
              <a:rPr dirty="0" sz="1200" spc="7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screenshots</a:t>
            </a:r>
            <a:r>
              <a:rPr dirty="0" sz="1200" spc="6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of</a:t>
            </a:r>
            <a:r>
              <a:rPr dirty="0" sz="1200" spc="8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each</a:t>
            </a:r>
            <a:r>
              <a:rPr dirty="0" sz="1200" spc="7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section</a:t>
            </a:r>
            <a:r>
              <a:rPr dirty="0" sz="1200" spc="8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of</a:t>
            </a:r>
            <a:r>
              <a:rPr dirty="0" sz="1200" spc="70">
                <a:latin typeface="Calibri"/>
                <a:cs typeface="Calibri"/>
              </a:rPr>
              <a:t> </a:t>
            </a:r>
            <a:r>
              <a:rPr dirty="0" sz="1200" spc="-25">
                <a:latin typeface="Calibri"/>
                <a:cs typeface="Calibri"/>
              </a:rPr>
              <a:t>the </a:t>
            </a:r>
            <a:r>
              <a:rPr dirty="0" sz="1200">
                <a:latin typeface="Calibri"/>
                <a:cs typeface="Calibri"/>
              </a:rPr>
              <a:t>website</a:t>
            </a:r>
            <a:r>
              <a:rPr dirty="0" sz="1200" spc="7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will</a:t>
            </a:r>
            <a:r>
              <a:rPr dirty="0" sz="1200" spc="7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be</a:t>
            </a:r>
            <a:r>
              <a:rPr dirty="0" sz="1200" spc="8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included</a:t>
            </a:r>
            <a:r>
              <a:rPr dirty="0" sz="1200" spc="8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below.</a:t>
            </a:r>
            <a:r>
              <a:rPr dirty="0" sz="1200" spc="7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These</a:t>
            </a:r>
            <a:r>
              <a:rPr dirty="0" sz="1200" spc="8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images</a:t>
            </a:r>
            <a:r>
              <a:rPr dirty="0" sz="1200" spc="7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will</a:t>
            </a:r>
            <a:r>
              <a:rPr dirty="0" sz="1200" spc="9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showcase</a:t>
            </a:r>
            <a:r>
              <a:rPr dirty="0" sz="1200" spc="8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7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layout,</a:t>
            </a:r>
            <a:r>
              <a:rPr dirty="0" sz="1200" spc="7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design</a:t>
            </a:r>
            <a:r>
              <a:rPr dirty="0" sz="1200" spc="8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elements,</a:t>
            </a:r>
            <a:r>
              <a:rPr dirty="0" sz="1200" spc="85">
                <a:latin typeface="Calibri"/>
                <a:cs typeface="Calibri"/>
              </a:rPr>
              <a:t> </a:t>
            </a:r>
            <a:r>
              <a:rPr dirty="0" sz="1200" spc="-25">
                <a:latin typeface="Calibri"/>
                <a:cs typeface="Calibri"/>
              </a:rPr>
              <a:t>and </a:t>
            </a:r>
            <a:r>
              <a:rPr dirty="0" sz="1200" spc="-10">
                <a:latin typeface="Calibri"/>
                <a:cs typeface="Calibri"/>
              </a:rPr>
              <a:t>responsiveness </a:t>
            </a:r>
            <a:r>
              <a:rPr dirty="0" sz="1200">
                <a:latin typeface="Calibri"/>
                <a:cs typeface="Calibri"/>
              </a:rPr>
              <a:t>across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different </a:t>
            </a:r>
            <a:r>
              <a:rPr dirty="0" sz="1200" spc="-10">
                <a:latin typeface="Calibri"/>
                <a:cs typeface="Calibri"/>
              </a:rPr>
              <a:t>devices.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1394460" y="2293620"/>
            <a:ext cx="5251450" cy="20320"/>
            <a:chOff x="1394460" y="2293620"/>
            <a:chExt cx="5251450" cy="20320"/>
          </a:xfrm>
        </p:grpSpPr>
        <p:sp>
          <p:nvSpPr>
            <p:cNvPr id="4" name="object 4" descr=""/>
            <p:cNvSpPr/>
            <p:nvPr/>
          </p:nvSpPr>
          <p:spPr>
            <a:xfrm>
              <a:off x="1394460" y="2293619"/>
              <a:ext cx="5250180" cy="19685"/>
            </a:xfrm>
            <a:custGeom>
              <a:avLst/>
              <a:gdLst/>
              <a:ahLst/>
              <a:cxnLst/>
              <a:rect l="l" t="t" r="r" b="b"/>
              <a:pathLst>
                <a:path w="5250180" h="19685">
                  <a:moveTo>
                    <a:pt x="5250167" y="0"/>
                  </a:moveTo>
                  <a:lnTo>
                    <a:pt x="0" y="0"/>
                  </a:lnTo>
                  <a:lnTo>
                    <a:pt x="0" y="19685"/>
                  </a:lnTo>
                  <a:lnTo>
                    <a:pt x="5250167" y="19685"/>
                  </a:lnTo>
                  <a:lnTo>
                    <a:pt x="5250167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6642862" y="2293874"/>
              <a:ext cx="3175" cy="3175"/>
            </a:xfrm>
            <a:custGeom>
              <a:avLst/>
              <a:gdLst/>
              <a:ahLst/>
              <a:cxnLst/>
              <a:rect l="l" t="t" r="r" b="b"/>
              <a:pathLst>
                <a:path w="3175" h="3175">
                  <a:moveTo>
                    <a:pt x="3047" y="0"/>
                  </a:moveTo>
                  <a:lnTo>
                    <a:pt x="0" y="0"/>
                  </a:lnTo>
                  <a:lnTo>
                    <a:pt x="0" y="3047"/>
                  </a:lnTo>
                  <a:lnTo>
                    <a:pt x="3047" y="3047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394714" y="2293886"/>
              <a:ext cx="5251450" cy="17145"/>
            </a:xfrm>
            <a:custGeom>
              <a:avLst/>
              <a:gdLst/>
              <a:ahLst/>
              <a:cxnLst/>
              <a:rect l="l" t="t" r="r" b="b"/>
              <a:pathLst>
                <a:path w="5251450" h="17144">
                  <a:moveTo>
                    <a:pt x="3048" y="3035"/>
                  </a:moveTo>
                  <a:lnTo>
                    <a:pt x="0" y="3035"/>
                  </a:lnTo>
                  <a:lnTo>
                    <a:pt x="0" y="16751"/>
                  </a:lnTo>
                  <a:lnTo>
                    <a:pt x="3048" y="16751"/>
                  </a:lnTo>
                  <a:lnTo>
                    <a:pt x="3048" y="3035"/>
                  </a:lnTo>
                  <a:close/>
                </a:path>
                <a:path w="5251450" h="17144">
                  <a:moveTo>
                    <a:pt x="5251183" y="0"/>
                  </a:moveTo>
                  <a:lnTo>
                    <a:pt x="5248135" y="0"/>
                  </a:lnTo>
                  <a:lnTo>
                    <a:pt x="5248135" y="3035"/>
                  </a:lnTo>
                  <a:lnTo>
                    <a:pt x="5251183" y="3035"/>
                  </a:lnTo>
                  <a:lnTo>
                    <a:pt x="5251183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6642862" y="2296922"/>
              <a:ext cx="3175" cy="13970"/>
            </a:xfrm>
            <a:custGeom>
              <a:avLst/>
              <a:gdLst/>
              <a:ahLst/>
              <a:cxnLst/>
              <a:rect l="l" t="t" r="r" b="b"/>
              <a:pathLst>
                <a:path w="3175" h="13969">
                  <a:moveTo>
                    <a:pt x="3047" y="0"/>
                  </a:moveTo>
                  <a:lnTo>
                    <a:pt x="0" y="0"/>
                  </a:lnTo>
                  <a:lnTo>
                    <a:pt x="0" y="13716"/>
                  </a:lnTo>
                  <a:lnTo>
                    <a:pt x="3047" y="13716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394714" y="2310637"/>
              <a:ext cx="3175" cy="3175"/>
            </a:xfrm>
            <a:custGeom>
              <a:avLst/>
              <a:gdLst/>
              <a:ahLst/>
              <a:cxnLst/>
              <a:rect l="l" t="t" r="r" b="b"/>
              <a:pathLst>
                <a:path w="3175" h="3175">
                  <a:moveTo>
                    <a:pt x="3048" y="0"/>
                  </a:moveTo>
                  <a:lnTo>
                    <a:pt x="0" y="0"/>
                  </a:lnTo>
                  <a:lnTo>
                    <a:pt x="0" y="3048"/>
                  </a:lnTo>
                  <a:lnTo>
                    <a:pt x="3048" y="3048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394714" y="2310637"/>
              <a:ext cx="5251450" cy="3175"/>
            </a:xfrm>
            <a:custGeom>
              <a:avLst/>
              <a:gdLst/>
              <a:ahLst/>
              <a:cxnLst/>
              <a:rect l="l" t="t" r="r" b="b"/>
              <a:pathLst>
                <a:path w="5251450" h="3175">
                  <a:moveTo>
                    <a:pt x="5248008" y="0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3048" y="3048"/>
                  </a:lnTo>
                  <a:lnTo>
                    <a:pt x="5248008" y="3048"/>
                  </a:lnTo>
                  <a:lnTo>
                    <a:pt x="5248008" y="0"/>
                  </a:lnTo>
                  <a:close/>
                </a:path>
                <a:path w="5251450" h="3175">
                  <a:moveTo>
                    <a:pt x="5251183" y="0"/>
                  </a:moveTo>
                  <a:lnTo>
                    <a:pt x="5248135" y="0"/>
                  </a:lnTo>
                  <a:lnTo>
                    <a:pt x="5248135" y="3048"/>
                  </a:lnTo>
                  <a:lnTo>
                    <a:pt x="5251183" y="3048"/>
                  </a:lnTo>
                  <a:lnTo>
                    <a:pt x="5251183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/>
          <p:nvPr/>
        </p:nvSpPr>
        <p:spPr>
          <a:xfrm>
            <a:off x="1382013" y="2567685"/>
            <a:ext cx="214249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490">
                <a:solidFill>
                  <a:srgbClr val="433A6B"/>
                </a:solidFill>
                <a:latin typeface="Segoe UI Emoji"/>
                <a:cs typeface="Segoe UI Emoji"/>
              </a:rPr>
              <a:t>•</a:t>
            </a:r>
            <a:r>
              <a:rPr dirty="0" sz="1200" spc="-1200">
                <a:solidFill>
                  <a:srgbClr val="9B9B9B"/>
                </a:solidFill>
                <a:latin typeface="Segoe UI Emoji"/>
                <a:cs typeface="Segoe UI Emoji"/>
              </a:rPr>
              <a:t>。</a:t>
            </a:r>
            <a:r>
              <a:rPr dirty="0" sz="1200" spc="-10">
                <a:solidFill>
                  <a:srgbClr val="311B41"/>
                </a:solidFill>
                <a:latin typeface="Segoe UI Emoji"/>
                <a:cs typeface="Segoe UI Emoji"/>
              </a:rPr>
              <a:t>.</a:t>
            </a:r>
            <a:r>
              <a:rPr dirty="0" sz="1200" spc="-290">
                <a:solidFill>
                  <a:srgbClr val="E6E6E6"/>
                </a:solidFill>
                <a:latin typeface="Segoe UI Emoji"/>
                <a:cs typeface="Segoe UI Emoji"/>
              </a:rPr>
              <a:t>ç</a:t>
            </a:r>
            <a:r>
              <a:rPr dirty="0" sz="1200" spc="-190">
                <a:solidFill>
                  <a:srgbClr val="D2D2D2"/>
                </a:solidFill>
                <a:latin typeface="Segoe UI Emoji"/>
                <a:cs typeface="Segoe UI Emoji"/>
              </a:rPr>
              <a:t>ˆ</a:t>
            </a:r>
            <a:r>
              <a:rPr dirty="0" sz="1200" spc="-15">
                <a:solidFill>
                  <a:srgbClr val="D2D2D2"/>
                </a:solidFill>
                <a:latin typeface="Segoe UI Emoji"/>
                <a:cs typeface="Segoe UI Emoji"/>
              </a:rPr>
              <a:t>'</a:t>
            </a:r>
            <a:r>
              <a:rPr dirty="0" sz="1200" spc="265">
                <a:solidFill>
                  <a:srgbClr val="FFFFFF"/>
                </a:solidFill>
                <a:latin typeface="Segoe UI Emoji"/>
                <a:cs typeface="Segoe UI Emoji"/>
              </a:rPr>
              <a:t>·</a:t>
            </a:r>
            <a:r>
              <a:rPr dirty="0" sz="1200" spc="-60">
                <a:solidFill>
                  <a:srgbClr val="FFFFFF"/>
                </a:solidFill>
                <a:latin typeface="Segoe UI Emoji"/>
                <a:cs typeface="Segoe UI Emoji"/>
              </a:rPr>
              <a:t> </a:t>
            </a:r>
            <a:r>
              <a:rPr dirty="0" sz="1200" spc="-10" b="1">
                <a:latin typeface="Calibri"/>
                <a:cs typeface="Calibri"/>
              </a:rPr>
              <a:t>Homepage</a:t>
            </a:r>
            <a:r>
              <a:rPr dirty="0" sz="1200" spc="-20" b="1">
                <a:latin typeface="Calibri"/>
                <a:cs typeface="Calibri"/>
              </a:rPr>
              <a:t> (</a:t>
            </a:r>
            <a:r>
              <a:rPr dirty="0" sz="1200" b="1">
                <a:latin typeface="Calibri"/>
                <a:cs typeface="Calibri"/>
              </a:rPr>
              <a:t>Portfolio</a:t>
            </a:r>
            <a:r>
              <a:rPr dirty="0" sz="1200" spc="-10" b="1">
                <a:latin typeface="Calibri"/>
                <a:cs typeface="Calibri"/>
              </a:rPr>
              <a:t> Section)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11" name="object 11" descr=""/>
          <p:cNvGrpSpPr/>
          <p:nvPr/>
        </p:nvGrpSpPr>
        <p:grpSpPr>
          <a:xfrm>
            <a:off x="1394460" y="5835650"/>
            <a:ext cx="5251450" cy="20955"/>
            <a:chOff x="1394460" y="5835650"/>
            <a:chExt cx="5251450" cy="20955"/>
          </a:xfrm>
        </p:grpSpPr>
        <p:sp>
          <p:nvSpPr>
            <p:cNvPr id="12" name="object 12" descr=""/>
            <p:cNvSpPr/>
            <p:nvPr/>
          </p:nvSpPr>
          <p:spPr>
            <a:xfrm>
              <a:off x="1394460" y="5835649"/>
              <a:ext cx="5250180" cy="19685"/>
            </a:xfrm>
            <a:custGeom>
              <a:avLst/>
              <a:gdLst/>
              <a:ahLst/>
              <a:cxnLst/>
              <a:rect l="l" t="t" r="r" b="b"/>
              <a:pathLst>
                <a:path w="5250180" h="19685">
                  <a:moveTo>
                    <a:pt x="5250167" y="0"/>
                  </a:moveTo>
                  <a:lnTo>
                    <a:pt x="0" y="0"/>
                  </a:lnTo>
                  <a:lnTo>
                    <a:pt x="0" y="19685"/>
                  </a:lnTo>
                  <a:lnTo>
                    <a:pt x="5250167" y="19685"/>
                  </a:lnTo>
                  <a:lnTo>
                    <a:pt x="5250167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6642862" y="5836285"/>
              <a:ext cx="3175" cy="3175"/>
            </a:xfrm>
            <a:custGeom>
              <a:avLst/>
              <a:gdLst/>
              <a:ahLst/>
              <a:cxnLst/>
              <a:rect l="l" t="t" r="r" b="b"/>
              <a:pathLst>
                <a:path w="3175" h="3175">
                  <a:moveTo>
                    <a:pt x="3047" y="0"/>
                  </a:moveTo>
                  <a:lnTo>
                    <a:pt x="0" y="0"/>
                  </a:lnTo>
                  <a:lnTo>
                    <a:pt x="0" y="3047"/>
                  </a:lnTo>
                  <a:lnTo>
                    <a:pt x="3047" y="3047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1394714" y="5836297"/>
              <a:ext cx="5251450" cy="17145"/>
            </a:xfrm>
            <a:custGeom>
              <a:avLst/>
              <a:gdLst/>
              <a:ahLst/>
              <a:cxnLst/>
              <a:rect l="l" t="t" r="r" b="b"/>
              <a:pathLst>
                <a:path w="5251450" h="17145">
                  <a:moveTo>
                    <a:pt x="3048" y="3035"/>
                  </a:moveTo>
                  <a:lnTo>
                    <a:pt x="0" y="3035"/>
                  </a:lnTo>
                  <a:lnTo>
                    <a:pt x="0" y="16751"/>
                  </a:lnTo>
                  <a:lnTo>
                    <a:pt x="3048" y="16751"/>
                  </a:lnTo>
                  <a:lnTo>
                    <a:pt x="3048" y="3035"/>
                  </a:lnTo>
                  <a:close/>
                </a:path>
                <a:path w="5251450" h="17145">
                  <a:moveTo>
                    <a:pt x="5251183" y="0"/>
                  </a:moveTo>
                  <a:lnTo>
                    <a:pt x="5248135" y="0"/>
                  </a:lnTo>
                  <a:lnTo>
                    <a:pt x="5248135" y="3035"/>
                  </a:lnTo>
                  <a:lnTo>
                    <a:pt x="5251183" y="3035"/>
                  </a:lnTo>
                  <a:lnTo>
                    <a:pt x="5251183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6642862" y="5839332"/>
              <a:ext cx="3175" cy="13970"/>
            </a:xfrm>
            <a:custGeom>
              <a:avLst/>
              <a:gdLst/>
              <a:ahLst/>
              <a:cxnLst/>
              <a:rect l="l" t="t" r="r" b="b"/>
              <a:pathLst>
                <a:path w="3175" h="13970">
                  <a:moveTo>
                    <a:pt x="3047" y="0"/>
                  </a:moveTo>
                  <a:lnTo>
                    <a:pt x="0" y="0"/>
                  </a:lnTo>
                  <a:lnTo>
                    <a:pt x="0" y="13715"/>
                  </a:lnTo>
                  <a:lnTo>
                    <a:pt x="3047" y="13715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1394714" y="5853049"/>
              <a:ext cx="3175" cy="3175"/>
            </a:xfrm>
            <a:custGeom>
              <a:avLst/>
              <a:gdLst/>
              <a:ahLst/>
              <a:cxnLst/>
              <a:rect l="l" t="t" r="r" b="b"/>
              <a:pathLst>
                <a:path w="3175" h="3175">
                  <a:moveTo>
                    <a:pt x="3048" y="0"/>
                  </a:moveTo>
                  <a:lnTo>
                    <a:pt x="0" y="0"/>
                  </a:lnTo>
                  <a:lnTo>
                    <a:pt x="0" y="3047"/>
                  </a:lnTo>
                  <a:lnTo>
                    <a:pt x="3048" y="3047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1394714" y="5853061"/>
              <a:ext cx="5251450" cy="3175"/>
            </a:xfrm>
            <a:custGeom>
              <a:avLst/>
              <a:gdLst/>
              <a:ahLst/>
              <a:cxnLst/>
              <a:rect l="l" t="t" r="r" b="b"/>
              <a:pathLst>
                <a:path w="5251450" h="3175">
                  <a:moveTo>
                    <a:pt x="5248008" y="0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3035"/>
                  </a:lnTo>
                  <a:lnTo>
                    <a:pt x="3048" y="3035"/>
                  </a:lnTo>
                  <a:lnTo>
                    <a:pt x="5248008" y="3035"/>
                  </a:lnTo>
                  <a:lnTo>
                    <a:pt x="5248008" y="0"/>
                  </a:lnTo>
                  <a:close/>
                </a:path>
                <a:path w="5251450" h="3175">
                  <a:moveTo>
                    <a:pt x="5251183" y="0"/>
                  </a:moveTo>
                  <a:lnTo>
                    <a:pt x="5248135" y="0"/>
                  </a:lnTo>
                  <a:lnTo>
                    <a:pt x="5248135" y="3035"/>
                  </a:lnTo>
                  <a:lnTo>
                    <a:pt x="5251183" y="3035"/>
                  </a:lnTo>
                  <a:lnTo>
                    <a:pt x="5251183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 descr=""/>
          <p:cNvSpPr txBox="1"/>
          <p:nvPr/>
        </p:nvSpPr>
        <p:spPr>
          <a:xfrm>
            <a:off x="1382013" y="6110096"/>
            <a:ext cx="140525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55">
                <a:solidFill>
                  <a:srgbClr val="D2D2D2"/>
                </a:solidFill>
                <a:latin typeface="Segoe UI Emoji"/>
                <a:cs typeface="Segoe UI Emoji"/>
              </a:rPr>
              <a:t>ˆ'</a:t>
            </a:r>
            <a:r>
              <a:rPr dirty="0" sz="1200" spc="-555">
                <a:solidFill>
                  <a:srgbClr val="E6E6E6"/>
                </a:solidFill>
                <a:latin typeface="Segoe UI Emoji"/>
                <a:cs typeface="Segoe UI Emoji"/>
              </a:rPr>
              <a:t>ç</a:t>
            </a:r>
            <a:r>
              <a:rPr dirty="0" sz="1200" spc="-555">
                <a:solidFill>
                  <a:srgbClr val="311B41"/>
                </a:solidFill>
                <a:latin typeface="Segoe UI Emoji"/>
                <a:cs typeface="Segoe UI Emoji"/>
              </a:rPr>
              <a:t>.</a:t>
            </a:r>
            <a:r>
              <a:rPr dirty="0" sz="1200" spc="-1200">
                <a:solidFill>
                  <a:srgbClr val="9B9B9B"/>
                </a:solidFill>
                <a:latin typeface="Segoe UI Emoji"/>
                <a:cs typeface="Segoe UI Emoji"/>
              </a:rPr>
              <a:t>。</a:t>
            </a:r>
            <a:r>
              <a:rPr dirty="0" sz="1200" spc="185">
                <a:solidFill>
                  <a:srgbClr val="433A6B"/>
                </a:solidFill>
                <a:latin typeface="Segoe UI Emoji"/>
                <a:cs typeface="Segoe UI Emoji"/>
              </a:rPr>
              <a:t>•</a:t>
            </a:r>
            <a:r>
              <a:rPr dirty="0" sz="1200" spc="185">
                <a:solidFill>
                  <a:srgbClr val="FFFFFF"/>
                </a:solidFill>
                <a:latin typeface="Segoe UI Emoji"/>
                <a:cs typeface="Segoe UI Emoji"/>
              </a:rPr>
              <a:t>·</a:t>
            </a:r>
            <a:r>
              <a:rPr dirty="0" sz="1200" spc="55">
                <a:solidFill>
                  <a:srgbClr val="625893"/>
                </a:solidFill>
                <a:latin typeface="Segoe UI Emoji"/>
                <a:cs typeface="Segoe UI Emoji"/>
              </a:rPr>
              <a:t>. </a:t>
            </a:r>
            <a:r>
              <a:rPr dirty="0" sz="1200" b="1">
                <a:latin typeface="Calibri"/>
                <a:cs typeface="Calibri"/>
              </a:rPr>
              <a:t>About</a:t>
            </a:r>
            <a:r>
              <a:rPr dirty="0" sz="1200" spc="-10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Me</a:t>
            </a:r>
            <a:r>
              <a:rPr dirty="0" sz="1200" spc="-15" b="1">
                <a:latin typeface="Calibri"/>
                <a:cs typeface="Calibri"/>
              </a:rPr>
              <a:t> </a:t>
            </a:r>
            <a:r>
              <a:rPr dirty="0" sz="1200" spc="-10" b="1">
                <a:latin typeface="Calibri"/>
                <a:cs typeface="Calibri"/>
              </a:rPr>
              <a:t>Section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19" name="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93825" y="2979420"/>
            <a:ext cx="5759323" cy="2518917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93825" y="6521183"/>
            <a:ext cx="5759323" cy="2519299"/>
          </a:xfrm>
          <a:prstGeom prst="rect">
            <a:avLst/>
          </a:prstGeom>
        </p:spPr>
      </p:pic>
      <p:sp>
        <p:nvSpPr>
          <p:cNvPr id="21" name="object 21" descr=""/>
          <p:cNvSpPr txBox="1"/>
          <p:nvPr/>
        </p:nvSpPr>
        <p:spPr>
          <a:xfrm>
            <a:off x="914400" y="914400"/>
            <a:ext cx="5538470" cy="268605"/>
          </a:xfrm>
          <a:prstGeom prst="rect">
            <a:avLst/>
          </a:prstGeom>
          <a:solidFill>
            <a:srgbClr val="155F82"/>
          </a:solidFill>
        </p:spPr>
        <p:txBody>
          <a:bodyPr wrap="square" lIns="0" tIns="27940" rIns="0" bIns="0" rtlCol="0" vert="horz">
            <a:spAutoFit/>
          </a:bodyPr>
          <a:lstStyle/>
          <a:p>
            <a:pPr marL="54610">
              <a:lnSpc>
                <a:spcPct val="100000"/>
              </a:lnSpc>
              <a:spcBef>
                <a:spcPts val="220"/>
              </a:spcBef>
            </a:pPr>
            <a:r>
              <a:rPr dirty="0" sz="1100" spc="45" b="1">
                <a:solidFill>
                  <a:srgbClr val="FFFFFF"/>
                </a:solidFill>
                <a:latin typeface="Trebuchet MS"/>
                <a:cs typeface="Trebuchet MS"/>
              </a:rPr>
              <a:t>Screenshots</a:t>
            </a:r>
            <a:r>
              <a:rPr dirty="0" sz="1100" spc="12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b="1">
                <a:solidFill>
                  <a:srgbClr val="FFFFFF"/>
                </a:solidFill>
                <a:latin typeface="Trebuchet MS"/>
                <a:cs typeface="Trebuchet MS"/>
              </a:rPr>
              <a:t>&amp;</a:t>
            </a:r>
            <a:r>
              <a:rPr dirty="0" sz="1100" spc="12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spc="-10" b="1">
                <a:solidFill>
                  <a:srgbClr val="FFFFFF"/>
                </a:solidFill>
                <a:latin typeface="Trebuchet MS"/>
                <a:cs typeface="Trebuchet MS"/>
              </a:rPr>
              <a:t>Images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394460" y="1243330"/>
            <a:ext cx="5251450" cy="20320"/>
            <a:chOff x="1394460" y="1243330"/>
            <a:chExt cx="5251450" cy="20320"/>
          </a:xfrm>
        </p:grpSpPr>
        <p:sp>
          <p:nvSpPr>
            <p:cNvPr id="3" name="object 3" descr=""/>
            <p:cNvSpPr/>
            <p:nvPr/>
          </p:nvSpPr>
          <p:spPr>
            <a:xfrm>
              <a:off x="1394460" y="1243329"/>
              <a:ext cx="5250180" cy="20320"/>
            </a:xfrm>
            <a:custGeom>
              <a:avLst/>
              <a:gdLst/>
              <a:ahLst/>
              <a:cxnLst/>
              <a:rect l="l" t="t" r="r" b="b"/>
              <a:pathLst>
                <a:path w="5250180" h="20319">
                  <a:moveTo>
                    <a:pt x="5250167" y="0"/>
                  </a:moveTo>
                  <a:lnTo>
                    <a:pt x="0" y="0"/>
                  </a:lnTo>
                  <a:lnTo>
                    <a:pt x="0" y="20320"/>
                  </a:lnTo>
                  <a:lnTo>
                    <a:pt x="5250167" y="20320"/>
                  </a:lnTo>
                  <a:lnTo>
                    <a:pt x="5250167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6642862" y="1243838"/>
              <a:ext cx="3175" cy="3175"/>
            </a:xfrm>
            <a:custGeom>
              <a:avLst/>
              <a:gdLst/>
              <a:ahLst/>
              <a:cxnLst/>
              <a:rect l="l" t="t" r="r" b="b"/>
              <a:pathLst>
                <a:path w="3175" h="3175">
                  <a:moveTo>
                    <a:pt x="3047" y="0"/>
                  </a:moveTo>
                  <a:lnTo>
                    <a:pt x="0" y="0"/>
                  </a:lnTo>
                  <a:lnTo>
                    <a:pt x="0" y="3048"/>
                  </a:lnTo>
                  <a:lnTo>
                    <a:pt x="3047" y="3048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394714" y="1243837"/>
              <a:ext cx="5251450" cy="17145"/>
            </a:xfrm>
            <a:custGeom>
              <a:avLst/>
              <a:gdLst/>
              <a:ahLst/>
              <a:cxnLst/>
              <a:rect l="l" t="t" r="r" b="b"/>
              <a:pathLst>
                <a:path w="5251450" h="17144">
                  <a:moveTo>
                    <a:pt x="3048" y="3048"/>
                  </a:moveTo>
                  <a:lnTo>
                    <a:pt x="0" y="3048"/>
                  </a:lnTo>
                  <a:lnTo>
                    <a:pt x="0" y="16764"/>
                  </a:lnTo>
                  <a:lnTo>
                    <a:pt x="3048" y="16764"/>
                  </a:lnTo>
                  <a:lnTo>
                    <a:pt x="3048" y="3048"/>
                  </a:lnTo>
                  <a:close/>
                </a:path>
                <a:path w="5251450" h="17144">
                  <a:moveTo>
                    <a:pt x="5251183" y="0"/>
                  </a:moveTo>
                  <a:lnTo>
                    <a:pt x="5248135" y="0"/>
                  </a:lnTo>
                  <a:lnTo>
                    <a:pt x="5248135" y="3048"/>
                  </a:lnTo>
                  <a:lnTo>
                    <a:pt x="5251183" y="3048"/>
                  </a:lnTo>
                  <a:lnTo>
                    <a:pt x="5251183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6642862" y="1246886"/>
              <a:ext cx="3175" cy="13970"/>
            </a:xfrm>
            <a:custGeom>
              <a:avLst/>
              <a:gdLst/>
              <a:ahLst/>
              <a:cxnLst/>
              <a:rect l="l" t="t" r="r" b="b"/>
              <a:pathLst>
                <a:path w="3175" h="13969">
                  <a:moveTo>
                    <a:pt x="3047" y="0"/>
                  </a:moveTo>
                  <a:lnTo>
                    <a:pt x="0" y="0"/>
                  </a:lnTo>
                  <a:lnTo>
                    <a:pt x="0" y="13716"/>
                  </a:lnTo>
                  <a:lnTo>
                    <a:pt x="3047" y="13716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394714" y="1260602"/>
              <a:ext cx="3175" cy="3175"/>
            </a:xfrm>
            <a:custGeom>
              <a:avLst/>
              <a:gdLst/>
              <a:ahLst/>
              <a:cxnLst/>
              <a:rect l="l" t="t" r="r" b="b"/>
              <a:pathLst>
                <a:path w="3175" h="3175">
                  <a:moveTo>
                    <a:pt x="3048" y="0"/>
                  </a:moveTo>
                  <a:lnTo>
                    <a:pt x="0" y="0"/>
                  </a:lnTo>
                  <a:lnTo>
                    <a:pt x="0" y="3048"/>
                  </a:lnTo>
                  <a:lnTo>
                    <a:pt x="3048" y="3048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394714" y="1260601"/>
              <a:ext cx="5251450" cy="3175"/>
            </a:xfrm>
            <a:custGeom>
              <a:avLst/>
              <a:gdLst/>
              <a:ahLst/>
              <a:cxnLst/>
              <a:rect l="l" t="t" r="r" b="b"/>
              <a:pathLst>
                <a:path w="5251450" h="3175">
                  <a:moveTo>
                    <a:pt x="5248008" y="0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3048" y="3048"/>
                  </a:lnTo>
                  <a:lnTo>
                    <a:pt x="5248008" y="3048"/>
                  </a:lnTo>
                  <a:lnTo>
                    <a:pt x="5248008" y="0"/>
                  </a:lnTo>
                  <a:close/>
                </a:path>
                <a:path w="5251450" h="3175">
                  <a:moveTo>
                    <a:pt x="5251183" y="0"/>
                  </a:moveTo>
                  <a:lnTo>
                    <a:pt x="5248135" y="0"/>
                  </a:lnTo>
                  <a:lnTo>
                    <a:pt x="5248135" y="3048"/>
                  </a:lnTo>
                  <a:lnTo>
                    <a:pt x="5251183" y="3048"/>
                  </a:lnTo>
                  <a:lnTo>
                    <a:pt x="5251183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 txBox="1"/>
          <p:nvPr/>
        </p:nvSpPr>
        <p:spPr>
          <a:xfrm>
            <a:off x="1382013" y="1517650"/>
            <a:ext cx="128143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55">
                <a:solidFill>
                  <a:srgbClr val="D2D2D2"/>
                </a:solidFill>
                <a:latin typeface="Segoe UI Emoji"/>
                <a:cs typeface="Segoe UI Emoji"/>
              </a:rPr>
              <a:t>ˆ</a:t>
            </a:r>
            <a:r>
              <a:rPr dirty="0" sz="1200" spc="-555">
                <a:solidFill>
                  <a:srgbClr val="E6E6E6"/>
                </a:solidFill>
                <a:latin typeface="Segoe UI Emoji"/>
                <a:cs typeface="Segoe UI Emoji"/>
              </a:rPr>
              <a:t>ç</a:t>
            </a:r>
            <a:r>
              <a:rPr dirty="0" sz="1200" spc="-555">
                <a:solidFill>
                  <a:srgbClr val="311B41"/>
                </a:solidFill>
                <a:latin typeface="Segoe UI Emoji"/>
                <a:cs typeface="Segoe UI Emoji"/>
              </a:rPr>
              <a:t>.</a:t>
            </a:r>
            <a:r>
              <a:rPr dirty="0" sz="1200" spc="-1200">
                <a:solidFill>
                  <a:srgbClr val="9B9B9B"/>
                </a:solidFill>
                <a:latin typeface="Segoe UI Emoji"/>
                <a:cs typeface="Segoe UI Emoji"/>
              </a:rPr>
              <a:t>。</a:t>
            </a:r>
            <a:r>
              <a:rPr dirty="0" sz="1200" spc="204">
                <a:solidFill>
                  <a:srgbClr val="433A6B"/>
                </a:solidFill>
                <a:latin typeface="Segoe UI Emoji"/>
                <a:cs typeface="Segoe UI Emoji"/>
              </a:rPr>
              <a:t>•</a:t>
            </a:r>
            <a:r>
              <a:rPr dirty="0" sz="1200" spc="204">
                <a:solidFill>
                  <a:srgbClr val="FFFFFF"/>
                </a:solidFill>
                <a:latin typeface="Segoe UI Emoji"/>
                <a:cs typeface="Segoe UI Emoji"/>
              </a:rPr>
              <a:t>·</a:t>
            </a:r>
            <a:r>
              <a:rPr dirty="0" sz="1200" spc="65">
                <a:solidFill>
                  <a:srgbClr val="D2D2D2"/>
                </a:solidFill>
                <a:latin typeface="Segoe UI Emoji"/>
                <a:cs typeface="Segoe UI Emoji"/>
              </a:rPr>
              <a:t>' </a:t>
            </a:r>
            <a:r>
              <a:rPr dirty="0" sz="1200" b="1">
                <a:latin typeface="Calibri"/>
                <a:cs typeface="Calibri"/>
              </a:rPr>
              <a:t>Projects</a:t>
            </a:r>
            <a:r>
              <a:rPr dirty="0" sz="1200" spc="-20" b="1">
                <a:latin typeface="Calibri"/>
                <a:cs typeface="Calibri"/>
              </a:rPr>
              <a:t> </a:t>
            </a:r>
            <a:r>
              <a:rPr dirty="0" sz="1200" spc="-10" b="1">
                <a:latin typeface="Calibri"/>
                <a:cs typeface="Calibri"/>
              </a:rPr>
              <a:t>Section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10" name="object 10" descr=""/>
          <p:cNvGrpSpPr/>
          <p:nvPr/>
        </p:nvGrpSpPr>
        <p:grpSpPr>
          <a:xfrm>
            <a:off x="1394460" y="4785359"/>
            <a:ext cx="5251450" cy="20955"/>
            <a:chOff x="1394460" y="4785359"/>
            <a:chExt cx="5251450" cy="20955"/>
          </a:xfrm>
        </p:grpSpPr>
        <p:sp>
          <p:nvSpPr>
            <p:cNvPr id="11" name="object 11" descr=""/>
            <p:cNvSpPr/>
            <p:nvPr/>
          </p:nvSpPr>
          <p:spPr>
            <a:xfrm>
              <a:off x="1394460" y="4785359"/>
              <a:ext cx="5250180" cy="19685"/>
            </a:xfrm>
            <a:custGeom>
              <a:avLst/>
              <a:gdLst/>
              <a:ahLst/>
              <a:cxnLst/>
              <a:rect l="l" t="t" r="r" b="b"/>
              <a:pathLst>
                <a:path w="5250180" h="19685">
                  <a:moveTo>
                    <a:pt x="5250167" y="0"/>
                  </a:moveTo>
                  <a:lnTo>
                    <a:pt x="0" y="0"/>
                  </a:lnTo>
                  <a:lnTo>
                    <a:pt x="0" y="19685"/>
                  </a:lnTo>
                  <a:lnTo>
                    <a:pt x="5250167" y="19685"/>
                  </a:lnTo>
                  <a:lnTo>
                    <a:pt x="5250167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6642862" y="4785994"/>
              <a:ext cx="3175" cy="3175"/>
            </a:xfrm>
            <a:custGeom>
              <a:avLst/>
              <a:gdLst/>
              <a:ahLst/>
              <a:cxnLst/>
              <a:rect l="l" t="t" r="r" b="b"/>
              <a:pathLst>
                <a:path w="3175" h="3175">
                  <a:moveTo>
                    <a:pt x="3047" y="0"/>
                  </a:moveTo>
                  <a:lnTo>
                    <a:pt x="0" y="0"/>
                  </a:lnTo>
                  <a:lnTo>
                    <a:pt x="0" y="3048"/>
                  </a:lnTo>
                  <a:lnTo>
                    <a:pt x="3047" y="3048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1394714" y="4785994"/>
              <a:ext cx="5251450" cy="17145"/>
            </a:xfrm>
            <a:custGeom>
              <a:avLst/>
              <a:gdLst/>
              <a:ahLst/>
              <a:cxnLst/>
              <a:rect l="l" t="t" r="r" b="b"/>
              <a:pathLst>
                <a:path w="5251450" h="17145">
                  <a:moveTo>
                    <a:pt x="3048" y="3060"/>
                  </a:moveTo>
                  <a:lnTo>
                    <a:pt x="0" y="3060"/>
                  </a:lnTo>
                  <a:lnTo>
                    <a:pt x="0" y="16764"/>
                  </a:lnTo>
                  <a:lnTo>
                    <a:pt x="3048" y="16764"/>
                  </a:lnTo>
                  <a:lnTo>
                    <a:pt x="3048" y="3060"/>
                  </a:lnTo>
                  <a:close/>
                </a:path>
                <a:path w="5251450" h="17145">
                  <a:moveTo>
                    <a:pt x="5251183" y="0"/>
                  </a:moveTo>
                  <a:lnTo>
                    <a:pt x="5248135" y="0"/>
                  </a:lnTo>
                  <a:lnTo>
                    <a:pt x="5248135" y="3048"/>
                  </a:lnTo>
                  <a:lnTo>
                    <a:pt x="5251183" y="3048"/>
                  </a:lnTo>
                  <a:lnTo>
                    <a:pt x="5251183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6642862" y="4789042"/>
              <a:ext cx="3175" cy="13970"/>
            </a:xfrm>
            <a:custGeom>
              <a:avLst/>
              <a:gdLst/>
              <a:ahLst/>
              <a:cxnLst/>
              <a:rect l="l" t="t" r="r" b="b"/>
              <a:pathLst>
                <a:path w="3175" h="13970">
                  <a:moveTo>
                    <a:pt x="3047" y="0"/>
                  </a:moveTo>
                  <a:lnTo>
                    <a:pt x="0" y="0"/>
                  </a:lnTo>
                  <a:lnTo>
                    <a:pt x="0" y="13715"/>
                  </a:lnTo>
                  <a:lnTo>
                    <a:pt x="3047" y="13715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1394714" y="4802758"/>
              <a:ext cx="3175" cy="3175"/>
            </a:xfrm>
            <a:custGeom>
              <a:avLst/>
              <a:gdLst/>
              <a:ahLst/>
              <a:cxnLst/>
              <a:rect l="l" t="t" r="r" b="b"/>
              <a:pathLst>
                <a:path w="3175" h="3175">
                  <a:moveTo>
                    <a:pt x="3048" y="0"/>
                  </a:moveTo>
                  <a:lnTo>
                    <a:pt x="0" y="0"/>
                  </a:lnTo>
                  <a:lnTo>
                    <a:pt x="0" y="3047"/>
                  </a:lnTo>
                  <a:lnTo>
                    <a:pt x="3048" y="3047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1394714" y="4802771"/>
              <a:ext cx="5251450" cy="3175"/>
            </a:xfrm>
            <a:custGeom>
              <a:avLst/>
              <a:gdLst/>
              <a:ahLst/>
              <a:cxnLst/>
              <a:rect l="l" t="t" r="r" b="b"/>
              <a:pathLst>
                <a:path w="5251450" h="3175">
                  <a:moveTo>
                    <a:pt x="5248008" y="0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3035"/>
                  </a:lnTo>
                  <a:lnTo>
                    <a:pt x="3048" y="3035"/>
                  </a:lnTo>
                  <a:lnTo>
                    <a:pt x="5248008" y="3035"/>
                  </a:lnTo>
                  <a:lnTo>
                    <a:pt x="5248008" y="0"/>
                  </a:lnTo>
                  <a:close/>
                </a:path>
                <a:path w="5251450" h="3175">
                  <a:moveTo>
                    <a:pt x="5251183" y="0"/>
                  </a:moveTo>
                  <a:lnTo>
                    <a:pt x="5248135" y="0"/>
                  </a:lnTo>
                  <a:lnTo>
                    <a:pt x="5248135" y="3035"/>
                  </a:lnTo>
                  <a:lnTo>
                    <a:pt x="5251183" y="3035"/>
                  </a:lnTo>
                  <a:lnTo>
                    <a:pt x="5251183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 descr=""/>
          <p:cNvSpPr txBox="1"/>
          <p:nvPr/>
        </p:nvSpPr>
        <p:spPr>
          <a:xfrm>
            <a:off x="1382013" y="5059807"/>
            <a:ext cx="150431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495">
                <a:solidFill>
                  <a:srgbClr val="D2D2D2"/>
                </a:solidFill>
                <a:latin typeface="Segoe UI Emoji"/>
                <a:cs typeface="Segoe UI Emoji"/>
              </a:rPr>
              <a:t>'</a:t>
            </a:r>
            <a:r>
              <a:rPr dirty="0" sz="1200" spc="-495">
                <a:solidFill>
                  <a:srgbClr val="FFFFFF"/>
                </a:solidFill>
                <a:latin typeface="Segoe UI Emoji"/>
                <a:cs typeface="Segoe UI Emoji"/>
              </a:rPr>
              <a:t>·</a:t>
            </a:r>
            <a:r>
              <a:rPr dirty="0" sz="1200" spc="-495">
                <a:solidFill>
                  <a:srgbClr val="433A6B"/>
                </a:solidFill>
                <a:latin typeface="Segoe UI Emoji"/>
                <a:cs typeface="Segoe UI Emoji"/>
              </a:rPr>
              <a:t>•</a:t>
            </a:r>
            <a:r>
              <a:rPr dirty="0" sz="1200" spc="-1200">
                <a:solidFill>
                  <a:srgbClr val="9B9B9B"/>
                </a:solidFill>
                <a:latin typeface="Segoe UI Emoji"/>
                <a:cs typeface="Segoe UI Emoji"/>
              </a:rPr>
              <a:t>。</a:t>
            </a:r>
            <a:r>
              <a:rPr dirty="0" sz="1200" spc="130">
                <a:solidFill>
                  <a:srgbClr val="311B41"/>
                </a:solidFill>
                <a:latin typeface="Segoe UI Emoji"/>
                <a:cs typeface="Segoe UI Emoji"/>
              </a:rPr>
              <a:t>.</a:t>
            </a:r>
            <a:r>
              <a:rPr dirty="0" sz="1200" spc="-150">
                <a:solidFill>
                  <a:srgbClr val="E6E6E6"/>
                </a:solidFill>
                <a:latin typeface="Segoe UI Emoji"/>
                <a:cs typeface="Segoe UI Emoji"/>
              </a:rPr>
              <a:t>ç</a:t>
            </a:r>
            <a:r>
              <a:rPr dirty="0" sz="1200" spc="405">
                <a:solidFill>
                  <a:srgbClr val="D2D2D2"/>
                </a:solidFill>
                <a:latin typeface="Segoe UI Emoji"/>
                <a:cs typeface="Segoe UI Emoji"/>
              </a:rPr>
              <a:t>ˆ</a:t>
            </a:r>
            <a:r>
              <a:rPr dirty="0" sz="1200" spc="-70">
                <a:solidFill>
                  <a:srgbClr val="D2D2D2"/>
                </a:solidFill>
                <a:latin typeface="Segoe UI Emoji"/>
                <a:cs typeface="Segoe UI Emoji"/>
              </a:rPr>
              <a:t> </a:t>
            </a:r>
            <a:r>
              <a:rPr dirty="0" sz="1200" b="1">
                <a:latin typeface="Calibri"/>
                <a:cs typeface="Calibri"/>
              </a:rPr>
              <a:t>Contact</a:t>
            </a:r>
            <a:r>
              <a:rPr dirty="0" sz="1200" spc="-20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Me</a:t>
            </a:r>
            <a:r>
              <a:rPr dirty="0" sz="1200" spc="-20" b="1">
                <a:latin typeface="Calibri"/>
                <a:cs typeface="Calibri"/>
              </a:rPr>
              <a:t> </a:t>
            </a:r>
            <a:r>
              <a:rPr dirty="0" sz="1200" spc="-10" b="1">
                <a:latin typeface="Calibri"/>
                <a:cs typeface="Calibri"/>
              </a:rPr>
              <a:t>Section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18" name="object 18" descr=""/>
          <p:cNvGrpSpPr/>
          <p:nvPr/>
        </p:nvGrpSpPr>
        <p:grpSpPr>
          <a:xfrm>
            <a:off x="1394460" y="8328659"/>
            <a:ext cx="5251450" cy="21590"/>
            <a:chOff x="1394460" y="8328659"/>
            <a:chExt cx="5251450" cy="21590"/>
          </a:xfrm>
        </p:grpSpPr>
        <p:sp>
          <p:nvSpPr>
            <p:cNvPr id="19" name="object 19" descr=""/>
            <p:cNvSpPr/>
            <p:nvPr/>
          </p:nvSpPr>
          <p:spPr>
            <a:xfrm>
              <a:off x="1394460" y="8328659"/>
              <a:ext cx="5250180" cy="19685"/>
            </a:xfrm>
            <a:custGeom>
              <a:avLst/>
              <a:gdLst/>
              <a:ahLst/>
              <a:cxnLst/>
              <a:rect l="l" t="t" r="r" b="b"/>
              <a:pathLst>
                <a:path w="5250180" h="19684">
                  <a:moveTo>
                    <a:pt x="5250167" y="0"/>
                  </a:moveTo>
                  <a:lnTo>
                    <a:pt x="0" y="0"/>
                  </a:lnTo>
                  <a:lnTo>
                    <a:pt x="0" y="19685"/>
                  </a:lnTo>
                  <a:lnTo>
                    <a:pt x="5250167" y="19685"/>
                  </a:lnTo>
                  <a:lnTo>
                    <a:pt x="5250167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6642862" y="8329929"/>
              <a:ext cx="3175" cy="3175"/>
            </a:xfrm>
            <a:custGeom>
              <a:avLst/>
              <a:gdLst/>
              <a:ahLst/>
              <a:cxnLst/>
              <a:rect l="l" t="t" r="r" b="b"/>
              <a:pathLst>
                <a:path w="3175" h="3175">
                  <a:moveTo>
                    <a:pt x="3047" y="0"/>
                  </a:moveTo>
                  <a:lnTo>
                    <a:pt x="0" y="0"/>
                  </a:lnTo>
                  <a:lnTo>
                    <a:pt x="0" y="3047"/>
                  </a:lnTo>
                  <a:lnTo>
                    <a:pt x="3047" y="3047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1394714" y="8329942"/>
              <a:ext cx="5251450" cy="17145"/>
            </a:xfrm>
            <a:custGeom>
              <a:avLst/>
              <a:gdLst/>
              <a:ahLst/>
              <a:cxnLst/>
              <a:rect l="l" t="t" r="r" b="b"/>
              <a:pathLst>
                <a:path w="5251450" h="17145">
                  <a:moveTo>
                    <a:pt x="3048" y="3035"/>
                  </a:moveTo>
                  <a:lnTo>
                    <a:pt x="0" y="3035"/>
                  </a:lnTo>
                  <a:lnTo>
                    <a:pt x="0" y="16751"/>
                  </a:lnTo>
                  <a:lnTo>
                    <a:pt x="3048" y="16751"/>
                  </a:lnTo>
                  <a:lnTo>
                    <a:pt x="3048" y="3035"/>
                  </a:lnTo>
                  <a:close/>
                </a:path>
                <a:path w="5251450" h="17145">
                  <a:moveTo>
                    <a:pt x="5251183" y="0"/>
                  </a:moveTo>
                  <a:lnTo>
                    <a:pt x="5248135" y="0"/>
                  </a:lnTo>
                  <a:lnTo>
                    <a:pt x="5248135" y="3035"/>
                  </a:lnTo>
                  <a:lnTo>
                    <a:pt x="5251183" y="3035"/>
                  </a:lnTo>
                  <a:lnTo>
                    <a:pt x="5251183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6642862" y="8332977"/>
              <a:ext cx="3175" cy="13970"/>
            </a:xfrm>
            <a:custGeom>
              <a:avLst/>
              <a:gdLst/>
              <a:ahLst/>
              <a:cxnLst/>
              <a:rect l="l" t="t" r="r" b="b"/>
              <a:pathLst>
                <a:path w="3175" h="13970">
                  <a:moveTo>
                    <a:pt x="3047" y="0"/>
                  </a:moveTo>
                  <a:lnTo>
                    <a:pt x="0" y="0"/>
                  </a:lnTo>
                  <a:lnTo>
                    <a:pt x="0" y="13716"/>
                  </a:lnTo>
                  <a:lnTo>
                    <a:pt x="3047" y="13716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1394714" y="8346693"/>
              <a:ext cx="3175" cy="3175"/>
            </a:xfrm>
            <a:custGeom>
              <a:avLst/>
              <a:gdLst/>
              <a:ahLst/>
              <a:cxnLst/>
              <a:rect l="l" t="t" r="r" b="b"/>
              <a:pathLst>
                <a:path w="3175" h="3175">
                  <a:moveTo>
                    <a:pt x="3048" y="0"/>
                  </a:moveTo>
                  <a:lnTo>
                    <a:pt x="0" y="0"/>
                  </a:lnTo>
                  <a:lnTo>
                    <a:pt x="0" y="3047"/>
                  </a:lnTo>
                  <a:lnTo>
                    <a:pt x="3048" y="3047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1394714" y="8346706"/>
              <a:ext cx="5251450" cy="3175"/>
            </a:xfrm>
            <a:custGeom>
              <a:avLst/>
              <a:gdLst/>
              <a:ahLst/>
              <a:cxnLst/>
              <a:rect l="l" t="t" r="r" b="b"/>
              <a:pathLst>
                <a:path w="5251450" h="3175">
                  <a:moveTo>
                    <a:pt x="5248008" y="0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3035"/>
                  </a:lnTo>
                  <a:lnTo>
                    <a:pt x="3048" y="3035"/>
                  </a:lnTo>
                  <a:lnTo>
                    <a:pt x="5248008" y="3035"/>
                  </a:lnTo>
                  <a:lnTo>
                    <a:pt x="5248008" y="0"/>
                  </a:lnTo>
                  <a:close/>
                </a:path>
                <a:path w="5251450" h="3175">
                  <a:moveTo>
                    <a:pt x="5251183" y="0"/>
                  </a:moveTo>
                  <a:lnTo>
                    <a:pt x="5248135" y="0"/>
                  </a:lnTo>
                  <a:lnTo>
                    <a:pt x="5248135" y="3035"/>
                  </a:lnTo>
                  <a:lnTo>
                    <a:pt x="5251183" y="3035"/>
                  </a:lnTo>
                  <a:lnTo>
                    <a:pt x="5251183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25" name="object 2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93825" y="1929383"/>
            <a:ext cx="5759323" cy="2519045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93825" y="5471159"/>
            <a:ext cx="5759323" cy="2519426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382013" y="1109218"/>
            <a:ext cx="133794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55">
                <a:solidFill>
                  <a:srgbClr val="D2D2D2"/>
                </a:solidFill>
                <a:latin typeface="Segoe UI Emoji"/>
                <a:cs typeface="Segoe UI Emoji"/>
              </a:rPr>
              <a:t>ˆ</a:t>
            </a:r>
            <a:r>
              <a:rPr dirty="0" sz="1200" spc="-555">
                <a:solidFill>
                  <a:srgbClr val="E6E6E6"/>
                </a:solidFill>
                <a:latin typeface="Segoe UI Emoji"/>
                <a:cs typeface="Segoe UI Emoji"/>
              </a:rPr>
              <a:t>ç</a:t>
            </a:r>
            <a:r>
              <a:rPr dirty="0" sz="1200" spc="-555">
                <a:solidFill>
                  <a:srgbClr val="311B41"/>
                </a:solidFill>
                <a:latin typeface="Segoe UI Emoji"/>
                <a:cs typeface="Segoe UI Emoji"/>
              </a:rPr>
              <a:t>.</a:t>
            </a:r>
            <a:r>
              <a:rPr dirty="0" sz="1200" spc="-1200">
                <a:solidFill>
                  <a:srgbClr val="9B9B9B"/>
                </a:solidFill>
                <a:latin typeface="Segoe UI Emoji"/>
                <a:cs typeface="Segoe UI Emoji"/>
              </a:rPr>
              <a:t>。</a:t>
            </a:r>
            <a:r>
              <a:rPr dirty="0" sz="1200" spc="204">
                <a:solidFill>
                  <a:srgbClr val="433A6B"/>
                </a:solidFill>
                <a:latin typeface="Segoe UI Emoji"/>
                <a:cs typeface="Segoe UI Emoji"/>
              </a:rPr>
              <a:t>•</a:t>
            </a:r>
            <a:r>
              <a:rPr dirty="0" sz="1200" spc="204">
                <a:solidFill>
                  <a:srgbClr val="FFFFFF"/>
                </a:solidFill>
                <a:latin typeface="Segoe UI Emoji"/>
                <a:cs typeface="Segoe UI Emoji"/>
              </a:rPr>
              <a:t>·</a:t>
            </a:r>
            <a:r>
              <a:rPr dirty="0" sz="1200" spc="60">
                <a:solidFill>
                  <a:srgbClr val="D2D2D2"/>
                </a:solidFill>
                <a:latin typeface="Segoe UI Emoji"/>
                <a:cs typeface="Segoe UI Emoji"/>
              </a:rPr>
              <a:t>' </a:t>
            </a:r>
            <a:r>
              <a:rPr dirty="0" sz="1200" b="1">
                <a:latin typeface="Calibri"/>
                <a:cs typeface="Calibri"/>
              </a:rPr>
              <a:t>Responsive</a:t>
            </a:r>
            <a:r>
              <a:rPr dirty="0" sz="1200" spc="-20" b="1">
                <a:latin typeface="Calibri"/>
                <a:cs typeface="Calibri"/>
              </a:rPr>
              <a:t> View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1394460" y="9066530"/>
            <a:ext cx="5251450" cy="20955"/>
            <a:chOff x="1394460" y="9066530"/>
            <a:chExt cx="5251450" cy="20955"/>
          </a:xfrm>
        </p:grpSpPr>
        <p:sp>
          <p:nvSpPr>
            <p:cNvPr id="4" name="object 4" descr=""/>
            <p:cNvSpPr/>
            <p:nvPr/>
          </p:nvSpPr>
          <p:spPr>
            <a:xfrm>
              <a:off x="1394460" y="9066530"/>
              <a:ext cx="5250180" cy="19685"/>
            </a:xfrm>
            <a:custGeom>
              <a:avLst/>
              <a:gdLst/>
              <a:ahLst/>
              <a:cxnLst/>
              <a:rect l="l" t="t" r="r" b="b"/>
              <a:pathLst>
                <a:path w="5250180" h="19684">
                  <a:moveTo>
                    <a:pt x="5250167" y="0"/>
                  </a:moveTo>
                  <a:lnTo>
                    <a:pt x="0" y="0"/>
                  </a:lnTo>
                  <a:lnTo>
                    <a:pt x="0" y="19685"/>
                  </a:lnTo>
                  <a:lnTo>
                    <a:pt x="5250167" y="19685"/>
                  </a:lnTo>
                  <a:lnTo>
                    <a:pt x="5250167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6642862" y="9067495"/>
              <a:ext cx="3175" cy="3175"/>
            </a:xfrm>
            <a:custGeom>
              <a:avLst/>
              <a:gdLst/>
              <a:ahLst/>
              <a:cxnLst/>
              <a:rect l="l" t="t" r="r" b="b"/>
              <a:pathLst>
                <a:path w="3175" h="3175">
                  <a:moveTo>
                    <a:pt x="3047" y="0"/>
                  </a:moveTo>
                  <a:lnTo>
                    <a:pt x="0" y="0"/>
                  </a:lnTo>
                  <a:lnTo>
                    <a:pt x="0" y="3047"/>
                  </a:lnTo>
                  <a:lnTo>
                    <a:pt x="3047" y="3047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394714" y="9067508"/>
              <a:ext cx="5251450" cy="17145"/>
            </a:xfrm>
            <a:custGeom>
              <a:avLst/>
              <a:gdLst/>
              <a:ahLst/>
              <a:cxnLst/>
              <a:rect l="l" t="t" r="r" b="b"/>
              <a:pathLst>
                <a:path w="5251450" h="17145">
                  <a:moveTo>
                    <a:pt x="3048" y="3048"/>
                  </a:moveTo>
                  <a:lnTo>
                    <a:pt x="0" y="3048"/>
                  </a:lnTo>
                  <a:lnTo>
                    <a:pt x="0" y="16751"/>
                  </a:lnTo>
                  <a:lnTo>
                    <a:pt x="3048" y="16751"/>
                  </a:lnTo>
                  <a:lnTo>
                    <a:pt x="3048" y="3048"/>
                  </a:lnTo>
                  <a:close/>
                </a:path>
                <a:path w="5251450" h="17145">
                  <a:moveTo>
                    <a:pt x="5251183" y="0"/>
                  </a:moveTo>
                  <a:lnTo>
                    <a:pt x="5248135" y="0"/>
                  </a:lnTo>
                  <a:lnTo>
                    <a:pt x="5248135" y="3035"/>
                  </a:lnTo>
                  <a:lnTo>
                    <a:pt x="5251183" y="3035"/>
                  </a:lnTo>
                  <a:lnTo>
                    <a:pt x="5251183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6642862" y="9070543"/>
              <a:ext cx="3175" cy="13970"/>
            </a:xfrm>
            <a:custGeom>
              <a:avLst/>
              <a:gdLst/>
              <a:ahLst/>
              <a:cxnLst/>
              <a:rect l="l" t="t" r="r" b="b"/>
              <a:pathLst>
                <a:path w="3175" h="13970">
                  <a:moveTo>
                    <a:pt x="3047" y="0"/>
                  </a:moveTo>
                  <a:lnTo>
                    <a:pt x="0" y="0"/>
                  </a:lnTo>
                  <a:lnTo>
                    <a:pt x="0" y="13715"/>
                  </a:lnTo>
                  <a:lnTo>
                    <a:pt x="3047" y="13715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394714" y="9084259"/>
              <a:ext cx="3175" cy="3175"/>
            </a:xfrm>
            <a:custGeom>
              <a:avLst/>
              <a:gdLst/>
              <a:ahLst/>
              <a:cxnLst/>
              <a:rect l="l" t="t" r="r" b="b"/>
              <a:pathLst>
                <a:path w="3175" h="3175">
                  <a:moveTo>
                    <a:pt x="3048" y="0"/>
                  </a:moveTo>
                  <a:lnTo>
                    <a:pt x="0" y="0"/>
                  </a:lnTo>
                  <a:lnTo>
                    <a:pt x="0" y="3047"/>
                  </a:lnTo>
                  <a:lnTo>
                    <a:pt x="3048" y="3047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394714" y="9084272"/>
              <a:ext cx="5251450" cy="3175"/>
            </a:xfrm>
            <a:custGeom>
              <a:avLst/>
              <a:gdLst/>
              <a:ahLst/>
              <a:cxnLst/>
              <a:rect l="l" t="t" r="r" b="b"/>
              <a:pathLst>
                <a:path w="5251450" h="3175">
                  <a:moveTo>
                    <a:pt x="5248008" y="0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3035"/>
                  </a:lnTo>
                  <a:lnTo>
                    <a:pt x="3048" y="3035"/>
                  </a:lnTo>
                  <a:lnTo>
                    <a:pt x="5248008" y="3035"/>
                  </a:lnTo>
                  <a:lnTo>
                    <a:pt x="5248008" y="0"/>
                  </a:lnTo>
                  <a:close/>
                </a:path>
                <a:path w="5251450" h="3175">
                  <a:moveTo>
                    <a:pt x="5251183" y="0"/>
                  </a:moveTo>
                  <a:lnTo>
                    <a:pt x="5248135" y="0"/>
                  </a:lnTo>
                  <a:lnTo>
                    <a:pt x="5248135" y="3035"/>
                  </a:lnTo>
                  <a:lnTo>
                    <a:pt x="5251183" y="3035"/>
                  </a:lnTo>
                  <a:lnTo>
                    <a:pt x="5251183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93825" y="1520952"/>
            <a:ext cx="1663064" cy="3598418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93029" y="1520952"/>
            <a:ext cx="1663064" cy="3598418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93825" y="5324805"/>
            <a:ext cx="1663064" cy="3598417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193029" y="5324805"/>
            <a:ext cx="1663064" cy="3598417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02004" y="1549653"/>
            <a:ext cx="5969000" cy="686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8890">
              <a:lnSpc>
                <a:spcPct val="106700"/>
              </a:lnSpc>
              <a:spcBef>
                <a:spcPts val="100"/>
              </a:spcBef>
            </a:pPr>
            <a:r>
              <a:rPr dirty="0" sz="1200">
                <a:latin typeface="Calibri"/>
                <a:cs typeface="Calibri"/>
              </a:rPr>
              <a:t>During</a:t>
            </a:r>
            <a:r>
              <a:rPr dirty="0" sz="1200" spc="49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49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development</a:t>
            </a:r>
            <a:r>
              <a:rPr dirty="0" sz="1200" spc="114">
                <a:latin typeface="Calibri"/>
                <a:cs typeface="Calibri"/>
              </a:rPr>
              <a:t>  </a:t>
            </a:r>
            <a:r>
              <a:rPr dirty="0" sz="1200">
                <a:latin typeface="Calibri"/>
                <a:cs typeface="Calibri"/>
              </a:rPr>
              <a:t>of</a:t>
            </a:r>
            <a:r>
              <a:rPr dirty="0" sz="1200" spc="114">
                <a:latin typeface="Calibri"/>
                <a:cs typeface="Calibri"/>
              </a:rPr>
              <a:t> 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114">
                <a:latin typeface="Calibri"/>
                <a:cs typeface="Calibri"/>
              </a:rPr>
              <a:t>  </a:t>
            </a:r>
            <a:r>
              <a:rPr dirty="0" sz="1200">
                <a:latin typeface="Calibri"/>
                <a:cs typeface="Calibri"/>
              </a:rPr>
              <a:t>responsive</a:t>
            </a:r>
            <a:r>
              <a:rPr dirty="0" sz="1200" spc="110">
                <a:latin typeface="Calibri"/>
                <a:cs typeface="Calibri"/>
              </a:rPr>
              <a:t>  </a:t>
            </a:r>
            <a:r>
              <a:rPr dirty="0" sz="1200">
                <a:latin typeface="Calibri"/>
                <a:cs typeface="Calibri"/>
              </a:rPr>
              <a:t>portfolio</a:t>
            </a:r>
            <a:r>
              <a:rPr dirty="0" sz="1200" spc="110">
                <a:latin typeface="Calibri"/>
                <a:cs typeface="Calibri"/>
              </a:rPr>
              <a:t>  </a:t>
            </a:r>
            <a:r>
              <a:rPr dirty="0" sz="1200">
                <a:latin typeface="Calibri"/>
                <a:cs typeface="Calibri"/>
              </a:rPr>
              <a:t>website,</a:t>
            </a:r>
            <a:r>
              <a:rPr dirty="0" sz="1200" spc="114">
                <a:latin typeface="Calibri"/>
                <a:cs typeface="Calibri"/>
              </a:rPr>
              <a:t>  </a:t>
            </a:r>
            <a:r>
              <a:rPr dirty="0" sz="1200">
                <a:latin typeface="Calibri"/>
                <a:cs typeface="Calibri"/>
              </a:rPr>
              <a:t>several</a:t>
            </a:r>
            <a:r>
              <a:rPr dirty="0" sz="1200" spc="120">
                <a:latin typeface="Calibri"/>
                <a:cs typeface="Calibri"/>
              </a:rPr>
              <a:t>  </a:t>
            </a:r>
            <a:r>
              <a:rPr dirty="0" sz="1200">
                <a:latin typeface="Calibri"/>
                <a:cs typeface="Calibri"/>
              </a:rPr>
              <a:t>challenges</a:t>
            </a:r>
            <a:r>
              <a:rPr dirty="0" sz="1200" spc="110">
                <a:latin typeface="Calibri"/>
                <a:cs typeface="Calibri"/>
              </a:rPr>
              <a:t>  </a:t>
            </a:r>
            <a:r>
              <a:rPr dirty="0" sz="1200" spc="-20">
                <a:latin typeface="Calibri"/>
                <a:cs typeface="Calibri"/>
              </a:rPr>
              <a:t>were </a:t>
            </a:r>
            <a:r>
              <a:rPr dirty="0" sz="1200" spc="-10">
                <a:latin typeface="Calibri"/>
                <a:cs typeface="Calibri"/>
              </a:rPr>
              <a:t>encountered: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65"/>
              </a:spcBef>
            </a:pPr>
            <a:endParaRPr sz="1200">
              <a:latin typeface="Calibri"/>
              <a:cs typeface="Calibri"/>
            </a:endParaRPr>
          </a:p>
          <a:p>
            <a:pPr algn="just" marL="471170" indent="-229870">
              <a:lnSpc>
                <a:spcPct val="100000"/>
              </a:lnSpc>
              <a:buFont typeface="Calibri"/>
              <a:buChar char="•"/>
              <a:tabLst>
                <a:tab pos="471170" algn="l"/>
              </a:tabLst>
            </a:pPr>
            <a:r>
              <a:rPr dirty="0" sz="1200" b="1">
                <a:latin typeface="Calibri"/>
                <a:cs typeface="Calibri"/>
              </a:rPr>
              <a:t>Responsive</a:t>
            </a:r>
            <a:r>
              <a:rPr dirty="0" sz="1200" spc="-50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Design</a:t>
            </a:r>
            <a:r>
              <a:rPr dirty="0" sz="1200" spc="-40" b="1">
                <a:latin typeface="Calibri"/>
                <a:cs typeface="Calibri"/>
              </a:rPr>
              <a:t> </a:t>
            </a:r>
            <a:r>
              <a:rPr dirty="0" sz="1200" spc="-10" b="1">
                <a:latin typeface="Calibri"/>
                <a:cs typeface="Calibri"/>
              </a:rPr>
              <a:t>Adjustments</a:t>
            </a:r>
            <a:endParaRPr sz="1200">
              <a:latin typeface="Calibri"/>
              <a:cs typeface="Calibri"/>
            </a:endParaRPr>
          </a:p>
          <a:p>
            <a:pPr algn="just" marL="469265" marR="8890">
              <a:lnSpc>
                <a:spcPct val="106700"/>
              </a:lnSpc>
              <a:spcBef>
                <a:spcPts val="10"/>
              </a:spcBef>
            </a:pPr>
            <a:r>
              <a:rPr dirty="0" sz="1200">
                <a:latin typeface="Calibri"/>
                <a:cs typeface="Calibri"/>
              </a:rPr>
              <a:t>Ensuring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that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 website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displayed consistently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across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wide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range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of screen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sizes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 spc="-25">
                <a:latin typeface="Calibri"/>
                <a:cs typeface="Calibri"/>
              </a:rPr>
              <a:t>was </a:t>
            </a:r>
            <a:r>
              <a:rPr dirty="0" sz="1200">
                <a:latin typeface="Calibri"/>
                <a:cs typeface="Calibri"/>
              </a:rPr>
              <a:t>challenging.</a:t>
            </a:r>
            <a:r>
              <a:rPr dirty="0" sz="1200" spc="2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Aligning</a:t>
            </a:r>
            <a:r>
              <a:rPr dirty="0" sz="1200" spc="2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elements</a:t>
            </a:r>
            <a:r>
              <a:rPr dirty="0" sz="1200" spc="2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perfectly</a:t>
            </a:r>
            <a:r>
              <a:rPr dirty="0" sz="1200" spc="2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in</a:t>
            </a:r>
            <a:r>
              <a:rPr dirty="0" sz="1200" spc="229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both</a:t>
            </a:r>
            <a:r>
              <a:rPr dirty="0" sz="1200" spc="2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desktop</a:t>
            </a:r>
            <a:r>
              <a:rPr dirty="0" sz="1200" spc="24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2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mobile</a:t>
            </a:r>
            <a:r>
              <a:rPr dirty="0" sz="1200" spc="2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views</a:t>
            </a:r>
            <a:r>
              <a:rPr dirty="0" sz="1200" spc="23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required </a:t>
            </a:r>
            <a:r>
              <a:rPr dirty="0" sz="1200">
                <a:latin typeface="Calibri"/>
                <a:cs typeface="Calibri"/>
              </a:rPr>
              <a:t>multiple </a:t>
            </a:r>
            <a:r>
              <a:rPr dirty="0" sz="1200" spc="-10">
                <a:latin typeface="Calibri"/>
                <a:cs typeface="Calibri"/>
              </a:rPr>
              <a:t>iterations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of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CSS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adjustments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testing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on different </a:t>
            </a:r>
            <a:r>
              <a:rPr dirty="0" sz="1200" spc="-10">
                <a:latin typeface="Calibri"/>
                <a:cs typeface="Calibri"/>
              </a:rPr>
              <a:t>devices.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70"/>
              </a:spcBef>
            </a:pPr>
            <a:endParaRPr sz="1200">
              <a:latin typeface="Calibri"/>
              <a:cs typeface="Calibri"/>
            </a:endParaRPr>
          </a:p>
          <a:p>
            <a:pPr marL="469265" indent="-227965">
              <a:lnSpc>
                <a:spcPct val="100000"/>
              </a:lnSpc>
              <a:buFont typeface="Calibri"/>
              <a:buChar char="•"/>
              <a:tabLst>
                <a:tab pos="469265" algn="l"/>
              </a:tabLst>
            </a:pPr>
            <a:r>
              <a:rPr dirty="0" sz="1200" b="1">
                <a:latin typeface="Calibri"/>
                <a:cs typeface="Calibri"/>
              </a:rPr>
              <a:t>Scroll</a:t>
            </a:r>
            <a:r>
              <a:rPr dirty="0" sz="1200" spc="-50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Snapping</a:t>
            </a:r>
            <a:r>
              <a:rPr dirty="0" sz="1200" spc="-45" b="1">
                <a:latin typeface="Calibri"/>
                <a:cs typeface="Calibri"/>
              </a:rPr>
              <a:t> </a:t>
            </a:r>
            <a:r>
              <a:rPr dirty="0" sz="1200" spc="-10" b="1">
                <a:latin typeface="Calibri"/>
                <a:cs typeface="Calibri"/>
              </a:rPr>
              <a:t>Behavior</a:t>
            </a:r>
            <a:endParaRPr sz="1200">
              <a:latin typeface="Calibri"/>
              <a:cs typeface="Calibri"/>
            </a:endParaRPr>
          </a:p>
          <a:p>
            <a:pPr marL="469265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Calibri"/>
                <a:cs typeface="Calibri"/>
              </a:rPr>
              <a:t>Implementing</a:t>
            </a:r>
            <a:r>
              <a:rPr dirty="0" sz="1200" spc="4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smooth</a:t>
            </a:r>
            <a:r>
              <a:rPr dirty="0" sz="1200" spc="42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scroll-</a:t>
            </a:r>
            <a:r>
              <a:rPr dirty="0" sz="1200">
                <a:latin typeface="Calibri"/>
                <a:cs typeface="Calibri"/>
              </a:rPr>
              <a:t>snapping</a:t>
            </a:r>
            <a:r>
              <a:rPr dirty="0" sz="1200" spc="4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across</a:t>
            </a:r>
            <a:r>
              <a:rPr dirty="0" sz="1200" spc="4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all</a:t>
            </a:r>
            <a:r>
              <a:rPr dirty="0" sz="1200" spc="434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sections</a:t>
            </a:r>
            <a:r>
              <a:rPr dirty="0" sz="1200" spc="434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without</a:t>
            </a:r>
            <a:r>
              <a:rPr dirty="0" sz="1200" spc="4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causing</a:t>
            </a:r>
            <a:r>
              <a:rPr dirty="0" sz="1200" spc="434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content</a:t>
            </a:r>
            <a:endParaRPr sz="1200">
              <a:latin typeface="Calibri"/>
              <a:cs typeface="Calibri"/>
            </a:endParaRPr>
          </a:p>
          <a:p>
            <a:pPr marL="469265" marR="5080">
              <a:lnSpc>
                <a:spcPct val="106700"/>
              </a:lnSpc>
              <a:spcBef>
                <a:spcPts val="10"/>
              </a:spcBef>
            </a:pPr>
            <a:r>
              <a:rPr dirty="0" sz="1200">
                <a:latin typeface="Calibri"/>
                <a:cs typeface="Calibri"/>
              </a:rPr>
              <a:t>overflow</a:t>
            </a:r>
            <a:r>
              <a:rPr dirty="0" sz="1200" spc="7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or</a:t>
            </a:r>
            <a:r>
              <a:rPr dirty="0" sz="1200" spc="7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misalignment</a:t>
            </a:r>
            <a:r>
              <a:rPr dirty="0" sz="1200" spc="8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took</a:t>
            </a:r>
            <a:r>
              <a:rPr dirty="0" sz="1200" spc="7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significant</a:t>
            </a:r>
            <a:r>
              <a:rPr dirty="0" sz="1200" spc="7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fine-tuning</a:t>
            </a:r>
            <a:r>
              <a:rPr dirty="0" sz="1200" spc="7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of</a:t>
            </a:r>
            <a:r>
              <a:rPr dirty="0" sz="1200" spc="9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CSS</a:t>
            </a:r>
            <a:r>
              <a:rPr dirty="0" sz="1200" spc="7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scroll-</a:t>
            </a:r>
            <a:r>
              <a:rPr dirty="0" sz="1200">
                <a:latin typeface="Calibri"/>
                <a:cs typeface="Calibri"/>
              </a:rPr>
              <a:t>snap</a:t>
            </a:r>
            <a:r>
              <a:rPr dirty="0" sz="1200" spc="6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properties</a:t>
            </a:r>
            <a:r>
              <a:rPr dirty="0" sz="1200" spc="75">
                <a:latin typeface="Calibri"/>
                <a:cs typeface="Calibri"/>
              </a:rPr>
              <a:t> </a:t>
            </a:r>
            <a:r>
              <a:rPr dirty="0" sz="1200" spc="-25">
                <a:latin typeface="Calibri"/>
                <a:cs typeface="Calibri"/>
              </a:rPr>
              <a:t>and </a:t>
            </a:r>
            <a:r>
              <a:rPr dirty="0" sz="1200">
                <a:latin typeface="Calibri"/>
                <a:cs typeface="Calibri"/>
              </a:rPr>
              <a:t>section</a:t>
            </a:r>
            <a:r>
              <a:rPr dirty="0" sz="1200" spc="-5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heights.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65"/>
              </a:spcBef>
            </a:pPr>
            <a:endParaRPr sz="1200">
              <a:latin typeface="Calibri"/>
              <a:cs typeface="Calibri"/>
            </a:endParaRPr>
          </a:p>
          <a:p>
            <a:pPr marL="469265" indent="-227965">
              <a:lnSpc>
                <a:spcPct val="100000"/>
              </a:lnSpc>
              <a:buFont typeface="Calibri"/>
              <a:buChar char="•"/>
              <a:tabLst>
                <a:tab pos="469265" algn="l"/>
              </a:tabLst>
            </a:pPr>
            <a:r>
              <a:rPr dirty="0" sz="1200" b="1">
                <a:latin typeface="Calibri"/>
                <a:cs typeface="Calibri"/>
              </a:rPr>
              <a:t>Font</a:t>
            </a:r>
            <a:r>
              <a:rPr dirty="0" sz="1200" spc="-25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and</a:t>
            </a:r>
            <a:r>
              <a:rPr dirty="0" sz="1200" spc="-25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Visual</a:t>
            </a:r>
            <a:r>
              <a:rPr dirty="0" sz="1200" spc="-25" b="1">
                <a:latin typeface="Calibri"/>
                <a:cs typeface="Calibri"/>
              </a:rPr>
              <a:t> </a:t>
            </a:r>
            <a:r>
              <a:rPr dirty="0" sz="1200" spc="-10" b="1">
                <a:latin typeface="Calibri"/>
                <a:cs typeface="Calibri"/>
              </a:rPr>
              <a:t>Styling</a:t>
            </a:r>
            <a:endParaRPr sz="1200">
              <a:latin typeface="Calibri"/>
              <a:cs typeface="Calibri"/>
            </a:endParaRPr>
          </a:p>
          <a:p>
            <a:pPr marL="469265" marR="7620">
              <a:lnSpc>
                <a:spcPct val="106700"/>
              </a:lnSpc>
            </a:pPr>
            <a:r>
              <a:rPr dirty="0" sz="1200" spc="-10">
                <a:latin typeface="Calibri"/>
                <a:cs typeface="Calibri"/>
              </a:rPr>
              <a:t>Selecting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bold,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modern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font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that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rendered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correctly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on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all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devices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browsers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proved to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be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tricky.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Some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fonts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displayed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differently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on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certain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devices,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requiring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fallback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options</a:t>
            </a:r>
            <a:endParaRPr sz="1200">
              <a:latin typeface="Calibri"/>
              <a:cs typeface="Calibri"/>
            </a:endParaRPr>
          </a:p>
          <a:p>
            <a:pPr marL="469265">
              <a:lnSpc>
                <a:spcPct val="100000"/>
              </a:lnSpc>
              <a:spcBef>
                <a:spcPts val="110"/>
              </a:spcBef>
            </a:pP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testing.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65"/>
              </a:spcBef>
            </a:pPr>
            <a:endParaRPr sz="1200">
              <a:latin typeface="Calibri"/>
              <a:cs typeface="Calibri"/>
            </a:endParaRPr>
          </a:p>
          <a:p>
            <a:pPr marL="469265" indent="-227965">
              <a:lnSpc>
                <a:spcPct val="100000"/>
              </a:lnSpc>
              <a:buFont typeface="Calibri"/>
              <a:buChar char="•"/>
              <a:tabLst>
                <a:tab pos="469265" algn="l"/>
              </a:tabLst>
            </a:pPr>
            <a:r>
              <a:rPr dirty="0" sz="1200" b="1">
                <a:latin typeface="Calibri"/>
                <a:cs typeface="Calibri"/>
              </a:rPr>
              <a:t>Navigation</a:t>
            </a:r>
            <a:r>
              <a:rPr dirty="0" sz="1200" spc="-45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Divider</a:t>
            </a:r>
            <a:r>
              <a:rPr dirty="0" sz="1200" spc="-55" b="1">
                <a:latin typeface="Calibri"/>
                <a:cs typeface="Calibri"/>
              </a:rPr>
              <a:t> </a:t>
            </a:r>
            <a:r>
              <a:rPr dirty="0" sz="1200" spc="-10" b="1">
                <a:latin typeface="Calibri"/>
                <a:cs typeface="Calibri"/>
              </a:rPr>
              <a:t>Alignment</a:t>
            </a:r>
            <a:endParaRPr sz="1200">
              <a:latin typeface="Calibri"/>
              <a:cs typeface="Calibri"/>
            </a:endParaRPr>
          </a:p>
          <a:p>
            <a:pPr marL="469265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Calibri"/>
                <a:cs typeface="Calibri"/>
              </a:rPr>
              <a:t>Maintaining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perfect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alignment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of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divider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symbols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(“|”)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between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navigation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links</a:t>
            </a:r>
            <a:r>
              <a:rPr dirty="0" sz="1200" spc="-25">
                <a:latin typeface="Calibri"/>
                <a:cs typeface="Calibri"/>
              </a:rPr>
              <a:t> was</a:t>
            </a:r>
            <a:endParaRPr sz="1200">
              <a:latin typeface="Calibri"/>
              <a:cs typeface="Calibri"/>
            </a:endParaRPr>
          </a:p>
          <a:p>
            <a:pPr marL="469265" marR="9525">
              <a:lnSpc>
                <a:spcPts val="1550"/>
              </a:lnSpc>
              <a:spcBef>
                <a:spcPts val="55"/>
              </a:spcBef>
            </a:pPr>
            <a:r>
              <a:rPr dirty="0" sz="1200">
                <a:latin typeface="Calibri"/>
                <a:cs typeface="Calibri"/>
              </a:rPr>
              <a:t>unexpectedly</a:t>
            </a:r>
            <a:r>
              <a:rPr dirty="0" sz="1200" spc="7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difficult,</a:t>
            </a:r>
            <a:r>
              <a:rPr dirty="0" sz="1200" spc="8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as</a:t>
            </a:r>
            <a:r>
              <a:rPr dirty="0" sz="1200" spc="9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it</a:t>
            </a:r>
            <a:r>
              <a:rPr dirty="0" sz="1200" spc="8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varied</a:t>
            </a:r>
            <a:r>
              <a:rPr dirty="0" sz="1200" spc="8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based</a:t>
            </a:r>
            <a:r>
              <a:rPr dirty="0" sz="1200" spc="9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on</a:t>
            </a:r>
            <a:r>
              <a:rPr dirty="0" sz="1200" spc="8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font</a:t>
            </a:r>
            <a:r>
              <a:rPr dirty="0" sz="1200" spc="10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size,</a:t>
            </a:r>
            <a:r>
              <a:rPr dirty="0" sz="1200" spc="9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spacing,</a:t>
            </a:r>
            <a:r>
              <a:rPr dirty="0" sz="1200" spc="8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9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browser</a:t>
            </a:r>
            <a:r>
              <a:rPr dirty="0" sz="1200" spc="8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rendering. </a:t>
            </a:r>
            <a:r>
              <a:rPr dirty="0" sz="1200">
                <a:latin typeface="Calibri"/>
                <a:cs typeface="Calibri"/>
              </a:rPr>
              <a:t>Several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adjustments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were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made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to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achieve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consistent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clean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appearance.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sz="1200">
              <a:latin typeface="Calibri"/>
              <a:cs typeface="Calibri"/>
            </a:endParaRPr>
          </a:p>
          <a:p>
            <a:pPr algn="just" marL="471170" indent="-229870">
              <a:lnSpc>
                <a:spcPct val="100000"/>
              </a:lnSpc>
              <a:buFont typeface="Calibri"/>
              <a:buChar char="•"/>
              <a:tabLst>
                <a:tab pos="471170" algn="l"/>
              </a:tabLst>
            </a:pPr>
            <a:r>
              <a:rPr dirty="0" sz="1200" b="1">
                <a:latin typeface="Calibri"/>
                <a:cs typeface="Calibri"/>
              </a:rPr>
              <a:t>Consistent</a:t>
            </a:r>
            <a:r>
              <a:rPr dirty="0" sz="1200" spc="-35" b="1">
                <a:latin typeface="Calibri"/>
                <a:cs typeface="Calibri"/>
              </a:rPr>
              <a:t> </a:t>
            </a:r>
            <a:r>
              <a:rPr dirty="0" sz="1200" spc="-10" b="1">
                <a:latin typeface="Calibri"/>
                <a:cs typeface="Calibri"/>
              </a:rPr>
              <a:t>Spacing</a:t>
            </a:r>
            <a:endParaRPr sz="1200">
              <a:latin typeface="Calibri"/>
              <a:cs typeface="Calibri"/>
            </a:endParaRPr>
          </a:p>
          <a:p>
            <a:pPr algn="just" marL="469265" marR="6985">
              <a:lnSpc>
                <a:spcPct val="106700"/>
              </a:lnSpc>
            </a:pPr>
            <a:r>
              <a:rPr dirty="0" sz="1200">
                <a:latin typeface="Calibri"/>
                <a:cs typeface="Calibri"/>
              </a:rPr>
              <a:t>Balancing</a:t>
            </a:r>
            <a:r>
              <a:rPr dirty="0" sz="1200" spc="-5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-4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space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occupied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by</a:t>
            </a:r>
            <a:r>
              <a:rPr dirty="0" sz="1200" spc="-4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headings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-4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text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in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each</a:t>
            </a:r>
            <a:r>
              <a:rPr dirty="0" sz="1200" spc="-4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section</a:t>
            </a:r>
            <a:r>
              <a:rPr dirty="0" sz="1200" spc="-4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to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make</a:t>
            </a:r>
            <a:r>
              <a:rPr dirty="0" sz="1200" spc="-4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-4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pages</a:t>
            </a:r>
            <a:r>
              <a:rPr dirty="0" sz="1200" spc="-50">
                <a:latin typeface="Calibri"/>
                <a:cs typeface="Calibri"/>
              </a:rPr>
              <a:t> </a:t>
            </a:r>
            <a:r>
              <a:rPr dirty="0" sz="1200" spc="-20">
                <a:latin typeface="Calibri"/>
                <a:cs typeface="Calibri"/>
              </a:rPr>
              <a:t>feel </a:t>
            </a:r>
            <a:r>
              <a:rPr dirty="0" sz="1200">
                <a:latin typeface="Calibri"/>
                <a:cs typeface="Calibri"/>
              </a:rPr>
              <a:t>neither</a:t>
            </a:r>
            <a:r>
              <a:rPr dirty="0" sz="1200" spc="25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empty</a:t>
            </a:r>
            <a:r>
              <a:rPr dirty="0" sz="1200" spc="24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nor</a:t>
            </a:r>
            <a:r>
              <a:rPr dirty="0" sz="1200" spc="254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cluttered</a:t>
            </a:r>
            <a:r>
              <a:rPr dirty="0" sz="1200" spc="254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required</a:t>
            </a:r>
            <a:r>
              <a:rPr dirty="0" sz="1200" spc="254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careful</a:t>
            </a:r>
            <a:r>
              <a:rPr dirty="0" sz="1200" spc="2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tuning</a:t>
            </a:r>
            <a:r>
              <a:rPr dirty="0" sz="1200" spc="2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of</a:t>
            </a:r>
            <a:r>
              <a:rPr dirty="0" sz="1200" spc="254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font</a:t>
            </a:r>
            <a:r>
              <a:rPr dirty="0" sz="1200" spc="25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sizes,</a:t>
            </a:r>
            <a:r>
              <a:rPr dirty="0" sz="1200" spc="25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line</a:t>
            </a:r>
            <a:r>
              <a:rPr dirty="0" sz="1200" spc="25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spacing,</a:t>
            </a:r>
            <a:r>
              <a:rPr dirty="0" sz="1200" spc="250">
                <a:latin typeface="Calibri"/>
                <a:cs typeface="Calibri"/>
              </a:rPr>
              <a:t> </a:t>
            </a:r>
            <a:r>
              <a:rPr dirty="0" sz="1200" spc="-25">
                <a:latin typeface="Calibri"/>
                <a:cs typeface="Calibri"/>
              </a:rPr>
              <a:t>and </a:t>
            </a:r>
            <a:r>
              <a:rPr dirty="0" sz="1200" spc="-10">
                <a:latin typeface="Calibri"/>
                <a:cs typeface="Calibri"/>
              </a:rPr>
              <a:t>padding.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80"/>
              </a:spcBef>
            </a:pPr>
            <a:endParaRPr sz="1200">
              <a:latin typeface="Calibri"/>
              <a:cs typeface="Calibri"/>
            </a:endParaRPr>
          </a:p>
          <a:p>
            <a:pPr algn="just" marL="471170" indent="-229870">
              <a:lnSpc>
                <a:spcPct val="100000"/>
              </a:lnSpc>
              <a:buFont typeface="Calibri"/>
              <a:buChar char="•"/>
              <a:tabLst>
                <a:tab pos="471170" algn="l"/>
              </a:tabLst>
            </a:pPr>
            <a:r>
              <a:rPr dirty="0" sz="1200" spc="-10" b="1">
                <a:latin typeface="Calibri"/>
                <a:cs typeface="Calibri"/>
              </a:rPr>
              <a:t>Maintaining</a:t>
            </a:r>
            <a:r>
              <a:rPr dirty="0" sz="1200" spc="-15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Smooth</a:t>
            </a:r>
            <a:r>
              <a:rPr dirty="0" sz="1200" spc="-10" b="1">
                <a:latin typeface="Calibri"/>
                <a:cs typeface="Calibri"/>
              </a:rPr>
              <a:t> Transitions</a:t>
            </a:r>
            <a:endParaRPr sz="1200">
              <a:latin typeface="Calibri"/>
              <a:cs typeface="Calibri"/>
            </a:endParaRPr>
          </a:p>
          <a:p>
            <a:pPr algn="just" marL="469265" marR="6350">
              <a:lnSpc>
                <a:spcPct val="106700"/>
              </a:lnSpc>
            </a:pPr>
            <a:r>
              <a:rPr dirty="0" sz="1200">
                <a:latin typeface="Calibri"/>
                <a:cs typeface="Calibri"/>
              </a:rPr>
              <a:t>Creating</a:t>
            </a:r>
            <a:r>
              <a:rPr dirty="0" sz="1200" spc="3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</a:t>
            </a:r>
            <a:r>
              <a:rPr dirty="0" sz="1200" spc="3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seamless,</a:t>
            </a:r>
            <a:r>
              <a:rPr dirty="0" sz="1200" spc="33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presentation-</a:t>
            </a:r>
            <a:r>
              <a:rPr dirty="0" sz="1200">
                <a:latin typeface="Calibri"/>
                <a:cs typeface="Calibri"/>
              </a:rPr>
              <a:t>like</a:t>
            </a:r>
            <a:r>
              <a:rPr dirty="0" sz="1200" spc="3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experience</a:t>
            </a:r>
            <a:r>
              <a:rPr dirty="0" sz="1200" spc="35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when</a:t>
            </a:r>
            <a:r>
              <a:rPr dirty="0" sz="1200" spc="3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scrolling</a:t>
            </a:r>
            <a:r>
              <a:rPr dirty="0" sz="1200" spc="3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between</a:t>
            </a:r>
            <a:r>
              <a:rPr dirty="0" sz="1200" spc="34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sections </a:t>
            </a:r>
            <a:r>
              <a:rPr dirty="0" sz="1200">
                <a:latin typeface="Calibri"/>
                <a:cs typeface="Calibri"/>
              </a:rPr>
              <a:t>involved</a:t>
            </a:r>
            <a:r>
              <a:rPr dirty="0" sz="1200" spc="2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tweaking</a:t>
            </a:r>
            <a:r>
              <a:rPr dirty="0" sz="1200" spc="204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both</a:t>
            </a:r>
            <a:r>
              <a:rPr dirty="0" sz="1200" spc="2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JavaScript</a:t>
            </a:r>
            <a:r>
              <a:rPr dirty="0" sz="1200" spc="2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2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CSS</a:t>
            </a:r>
            <a:r>
              <a:rPr dirty="0" sz="1200" spc="2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to</a:t>
            </a:r>
            <a:r>
              <a:rPr dirty="0" sz="1200" spc="20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avoid</a:t>
            </a:r>
            <a:r>
              <a:rPr dirty="0" sz="1200" spc="2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jarring</a:t>
            </a:r>
            <a:r>
              <a:rPr dirty="0" sz="1200" spc="204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transitions</a:t>
            </a:r>
            <a:r>
              <a:rPr dirty="0" sz="1200" spc="204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2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ensure</a:t>
            </a:r>
            <a:r>
              <a:rPr dirty="0" sz="1200" spc="220">
                <a:latin typeface="Calibri"/>
                <a:cs typeface="Calibri"/>
              </a:rPr>
              <a:t> </a:t>
            </a:r>
            <a:r>
              <a:rPr dirty="0" sz="1200" spc="-50">
                <a:latin typeface="Calibri"/>
                <a:cs typeface="Calibri"/>
              </a:rPr>
              <a:t>a </a:t>
            </a:r>
            <a:r>
              <a:rPr dirty="0" sz="1200">
                <a:latin typeface="Calibri"/>
                <a:cs typeface="Calibri"/>
              </a:rPr>
              <a:t>natural</a:t>
            </a:r>
            <a:r>
              <a:rPr dirty="0" sz="1200" spc="-10">
                <a:latin typeface="Calibri"/>
                <a:cs typeface="Calibri"/>
              </a:rPr>
              <a:t> flow.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85"/>
              </a:spcBef>
            </a:pPr>
            <a:endParaRPr sz="1200">
              <a:latin typeface="Calibri"/>
              <a:cs typeface="Calibri"/>
            </a:endParaRPr>
          </a:p>
          <a:p>
            <a:pPr marL="12700" marR="6985">
              <a:lnSpc>
                <a:spcPct val="106700"/>
              </a:lnSpc>
            </a:pPr>
            <a:r>
              <a:rPr dirty="0" sz="1200" spc="-10">
                <a:latin typeface="Calibri"/>
                <a:cs typeface="Calibri"/>
              </a:rPr>
              <a:t>Despite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these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challenges,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iterative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refinement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helped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achieve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polished,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functional,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visually </a:t>
            </a:r>
            <a:r>
              <a:rPr dirty="0" sz="1200">
                <a:latin typeface="Calibri"/>
                <a:cs typeface="Calibri"/>
              </a:rPr>
              <a:t>appealing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final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product.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914400" y="1109725"/>
            <a:ext cx="5538470" cy="268605"/>
          </a:xfrm>
          <a:prstGeom prst="rect">
            <a:avLst/>
          </a:prstGeom>
          <a:solidFill>
            <a:srgbClr val="155F82"/>
          </a:solidFill>
        </p:spPr>
        <p:txBody>
          <a:bodyPr wrap="square" lIns="0" tIns="27940" rIns="0" bIns="0" rtlCol="0" vert="horz">
            <a:spAutoFit/>
          </a:bodyPr>
          <a:lstStyle/>
          <a:p>
            <a:pPr marL="54610">
              <a:lnSpc>
                <a:spcPct val="100000"/>
              </a:lnSpc>
              <a:spcBef>
                <a:spcPts val="220"/>
              </a:spcBef>
            </a:pPr>
            <a:r>
              <a:rPr dirty="0" sz="1100" spc="45" b="1">
                <a:solidFill>
                  <a:srgbClr val="FFFFFF"/>
                </a:solidFill>
                <a:latin typeface="Trebuchet MS"/>
                <a:cs typeface="Trebuchet MS"/>
              </a:rPr>
              <a:t>Challenges</a:t>
            </a:r>
            <a:r>
              <a:rPr dirty="0" sz="1100" spc="13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spc="-20" b="1">
                <a:solidFill>
                  <a:srgbClr val="FFFFFF"/>
                </a:solidFill>
                <a:latin typeface="Trebuchet MS"/>
                <a:cs typeface="Trebuchet MS"/>
              </a:rPr>
              <a:t>Faced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02004" y="1537461"/>
            <a:ext cx="5971540" cy="3930650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algn="just" marL="12700" marR="9525">
              <a:lnSpc>
                <a:spcPct val="101899"/>
              </a:lnSpc>
              <a:spcBef>
                <a:spcPts val="70"/>
              </a:spcBef>
            </a:pP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38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development</a:t>
            </a:r>
            <a:r>
              <a:rPr dirty="0" sz="1200" spc="39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of</a:t>
            </a:r>
            <a:r>
              <a:rPr dirty="0" sz="1200" spc="39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40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Responsive</a:t>
            </a:r>
            <a:r>
              <a:rPr dirty="0" sz="1200" spc="38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Portfolio</a:t>
            </a:r>
            <a:r>
              <a:rPr dirty="0" sz="1200" spc="39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Website</a:t>
            </a:r>
            <a:r>
              <a:rPr dirty="0" sz="1200" spc="39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using</a:t>
            </a:r>
            <a:r>
              <a:rPr dirty="0" sz="1200" spc="38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HTML,</a:t>
            </a:r>
            <a:r>
              <a:rPr dirty="0" sz="1200" spc="40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CSS,</a:t>
            </a:r>
            <a:r>
              <a:rPr dirty="0" sz="1200" spc="40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40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JavaScript </a:t>
            </a:r>
            <a:r>
              <a:rPr dirty="0" sz="1200">
                <a:latin typeface="Calibri"/>
                <a:cs typeface="Calibri"/>
              </a:rPr>
              <a:t>successfully</a:t>
            </a:r>
            <a:r>
              <a:rPr dirty="0" sz="1200" spc="17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met</a:t>
            </a:r>
            <a:r>
              <a:rPr dirty="0" sz="1200" spc="17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18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objectives</a:t>
            </a:r>
            <a:r>
              <a:rPr dirty="0" sz="1200" spc="17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of</a:t>
            </a:r>
            <a:r>
              <a:rPr dirty="0" sz="1200" spc="17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18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NTCC</a:t>
            </a:r>
            <a:r>
              <a:rPr dirty="0" sz="1200" spc="17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project.</a:t>
            </a:r>
            <a:r>
              <a:rPr dirty="0" sz="1200" spc="17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18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website</a:t>
            </a:r>
            <a:r>
              <a:rPr dirty="0" sz="1200" spc="17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combines</a:t>
            </a:r>
            <a:r>
              <a:rPr dirty="0" sz="1200" spc="18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</a:t>
            </a:r>
            <a:r>
              <a:rPr dirty="0" sz="1200" spc="17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bold,</a:t>
            </a:r>
            <a:r>
              <a:rPr dirty="0" sz="1200" spc="18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modern </a:t>
            </a:r>
            <a:r>
              <a:rPr dirty="0" sz="1200">
                <a:latin typeface="Calibri"/>
                <a:cs typeface="Calibri"/>
              </a:rPr>
              <a:t>aesthetic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with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functional,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responsive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design,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resulting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in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professional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online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presence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suitable </a:t>
            </a:r>
            <a:r>
              <a:rPr dirty="0" sz="1200">
                <a:latin typeface="Calibri"/>
                <a:cs typeface="Calibri"/>
              </a:rPr>
              <a:t>for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showcasing </a:t>
            </a:r>
            <a:r>
              <a:rPr dirty="0" sz="1200">
                <a:latin typeface="Calibri"/>
                <a:cs typeface="Calibri"/>
              </a:rPr>
              <a:t>skills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projects.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Calibri"/>
              <a:cs typeface="Calibri"/>
            </a:endParaRPr>
          </a:p>
          <a:p>
            <a:pPr algn="just" marL="12700">
              <a:lnSpc>
                <a:spcPct val="100000"/>
              </a:lnSpc>
            </a:pPr>
            <a:r>
              <a:rPr dirty="0" sz="1200">
                <a:latin typeface="Calibri"/>
                <a:cs typeface="Calibri"/>
              </a:rPr>
              <a:t>Through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this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project,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practical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experience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was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gained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 spc="-25">
                <a:latin typeface="Calibri"/>
                <a:cs typeface="Calibri"/>
              </a:rPr>
              <a:t>in: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Calibri"/>
              <a:cs typeface="Calibri"/>
            </a:endParaRPr>
          </a:p>
          <a:p>
            <a:pPr marL="469265" indent="-227965">
              <a:lnSpc>
                <a:spcPct val="100000"/>
              </a:lnSpc>
              <a:buChar char="•"/>
              <a:tabLst>
                <a:tab pos="469265" algn="l"/>
              </a:tabLst>
            </a:pPr>
            <a:r>
              <a:rPr dirty="0" sz="1200">
                <a:latin typeface="Calibri"/>
                <a:cs typeface="Calibri"/>
              </a:rPr>
              <a:t>Structuring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content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with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semantic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 spc="-20">
                <a:latin typeface="Calibri"/>
                <a:cs typeface="Calibri"/>
              </a:rPr>
              <a:t>HTML,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Calibri"/>
              <a:buChar char="•"/>
            </a:pPr>
            <a:endParaRPr sz="1200">
              <a:latin typeface="Calibri"/>
              <a:cs typeface="Calibri"/>
            </a:endParaRPr>
          </a:p>
          <a:p>
            <a:pPr marL="469265" indent="-227965">
              <a:lnSpc>
                <a:spcPct val="100000"/>
              </a:lnSpc>
              <a:buChar char="•"/>
              <a:tabLst>
                <a:tab pos="469265" algn="l"/>
              </a:tabLst>
            </a:pPr>
            <a:r>
              <a:rPr dirty="0" sz="1200">
                <a:latin typeface="Calibri"/>
                <a:cs typeface="Calibri"/>
              </a:rPr>
              <a:t>Styling layouts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2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implementing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responsiveness </a:t>
            </a:r>
            <a:r>
              <a:rPr dirty="0" sz="1200">
                <a:latin typeface="Calibri"/>
                <a:cs typeface="Calibri"/>
              </a:rPr>
              <a:t>with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20">
                <a:latin typeface="Calibri"/>
                <a:cs typeface="Calibri"/>
              </a:rPr>
              <a:t>CSS,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Calibri"/>
              <a:buChar char="•"/>
            </a:pPr>
            <a:endParaRPr sz="1200">
              <a:latin typeface="Calibri"/>
              <a:cs typeface="Calibri"/>
            </a:endParaRPr>
          </a:p>
          <a:p>
            <a:pPr marL="469265" indent="-227965">
              <a:lnSpc>
                <a:spcPct val="100000"/>
              </a:lnSpc>
              <a:buChar char="•"/>
              <a:tabLst>
                <a:tab pos="469265" algn="l"/>
              </a:tabLst>
            </a:pPr>
            <a:r>
              <a:rPr dirty="0" sz="1200">
                <a:latin typeface="Calibri"/>
                <a:cs typeface="Calibri"/>
              </a:rPr>
              <a:t>Adding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interactivity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-4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enhancing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user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experience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with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JavaScript.</a:t>
            </a:r>
            <a:endParaRPr sz="1200">
              <a:latin typeface="Calibri"/>
              <a:cs typeface="Calibri"/>
            </a:endParaRPr>
          </a:p>
          <a:p>
            <a:pPr algn="just" marL="12700" marR="5080">
              <a:lnSpc>
                <a:spcPct val="101899"/>
              </a:lnSpc>
              <a:spcBef>
                <a:spcPts val="1460"/>
              </a:spcBef>
            </a:pP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final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website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delivers</a:t>
            </a:r>
            <a:r>
              <a:rPr dirty="0" sz="1200">
                <a:latin typeface="Calibri"/>
                <a:cs typeface="Calibri"/>
              </a:rPr>
              <a:t> a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smooth,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scroll-snapping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presentation-like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experience,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demonstrating </a:t>
            </a:r>
            <a:r>
              <a:rPr dirty="0" sz="1200">
                <a:latin typeface="Calibri"/>
                <a:cs typeface="Calibri"/>
              </a:rPr>
              <a:t>an</a:t>
            </a:r>
            <a:r>
              <a:rPr dirty="0" sz="1200" spc="5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understanding</a:t>
            </a:r>
            <a:r>
              <a:rPr dirty="0" sz="1200" spc="5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of</a:t>
            </a:r>
            <a:r>
              <a:rPr dirty="0" sz="1200" spc="5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user-centered</a:t>
            </a:r>
            <a:r>
              <a:rPr dirty="0" sz="1200" spc="4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design</a:t>
            </a:r>
            <a:r>
              <a:rPr dirty="0" sz="1200" spc="5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5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compatibility</a:t>
            </a:r>
            <a:r>
              <a:rPr dirty="0" sz="1200" spc="4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across</a:t>
            </a:r>
            <a:r>
              <a:rPr dirty="0" sz="1200" spc="5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various</a:t>
            </a:r>
            <a:r>
              <a:rPr dirty="0" sz="1200" spc="5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devices</a:t>
            </a:r>
            <a:r>
              <a:rPr dirty="0" sz="1200" spc="5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5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screen </a:t>
            </a:r>
            <a:r>
              <a:rPr dirty="0" sz="1200">
                <a:latin typeface="Calibri"/>
                <a:cs typeface="Calibri"/>
              </a:rPr>
              <a:t>sizes.</a:t>
            </a:r>
            <a:r>
              <a:rPr dirty="0" sz="1200" spc="135">
                <a:latin typeface="Calibri"/>
                <a:cs typeface="Calibri"/>
              </a:rPr>
              <a:t>  </a:t>
            </a:r>
            <a:r>
              <a:rPr dirty="0" sz="1200">
                <a:latin typeface="Calibri"/>
                <a:cs typeface="Calibri"/>
              </a:rPr>
              <a:t>Challenges</a:t>
            </a:r>
            <a:r>
              <a:rPr dirty="0" sz="1200" spc="135">
                <a:latin typeface="Calibri"/>
                <a:cs typeface="Calibri"/>
              </a:rPr>
              <a:t>  </a:t>
            </a:r>
            <a:r>
              <a:rPr dirty="0" sz="1200">
                <a:latin typeface="Calibri"/>
                <a:cs typeface="Calibri"/>
              </a:rPr>
              <a:t>encountered</a:t>
            </a:r>
            <a:r>
              <a:rPr dirty="0" sz="1200" spc="135">
                <a:latin typeface="Calibri"/>
                <a:cs typeface="Calibri"/>
              </a:rPr>
              <a:t>  </a:t>
            </a:r>
            <a:r>
              <a:rPr dirty="0" sz="1200">
                <a:latin typeface="Calibri"/>
                <a:cs typeface="Calibri"/>
              </a:rPr>
              <a:t>during</a:t>
            </a:r>
            <a:r>
              <a:rPr dirty="0" sz="1200" spc="130">
                <a:latin typeface="Calibri"/>
                <a:cs typeface="Calibri"/>
              </a:rPr>
              <a:t>  </a:t>
            </a:r>
            <a:r>
              <a:rPr dirty="0" sz="1200">
                <a:latin typeface="Calibri"/>
                <a:cs typeface="Calibri"/>
              </a:rPr>
              <a:t>development</a:t>
            </a:r>
            <a:r>
              <a:rPr dirty="0" sz="1200" spc="135">
                <a:latin typeface="Calibri"/>
                <a:cs typeface="Calibri"/>
              </a:rPr>
              <a:t>  </a:t>
            </a:r>
            <a:r>
              <a:rPr dirty="0" sz="1200">
                <a:latin typeface="Calibri"/>
                <a:cs typeface="Calibri"/>
              </a:rPr>
              <a:t>strengthened</a:t>
            </a:r>
            <a:r>
              <a:rPr dirty="0" sz="1200" spc="135">
                <a:latin typeface="Calibri"/>
                <a:cs typeface="Calibri"/>
              </a:rPr>
              <a:t>  </a:t>
            </a:r>
            <a:r>
              <a:rPr dirty="0" sz="1200">
                <a:latin typeface="Calibri"/>
                <a:cs typeface="Calibri"/>
              </a:rPr>
              <a:t>problem-solving</a:t>
            </a:r>
            <a:r>
              <a:rPr dirty="0" sz="1200" spc="135">
                <a:latin typeface="Calibri"/>
                <a:cs typeface="Calibri"/>
              </a:rPr>
              <a:t>  </a:t>
            </a:r>
            <a:r>
              <a:rPr dirty="0" sz="1200" spc="-10">
                <a:latin typeface="Calibri"/>
                <a:cs typeface="Calibri"/>
              </a:rPr>
              <a:t>skills, </a:t>
            </a:r>
            <a:r>
              <a:rPr dirty="0" sz="1200">
                <a:latin typeface="Calibri"/>
                <a:cs typeface="Calibri"/>
              </a:rPr>
              <a:t>especially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in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areas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such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as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cross-</a:t>
            </a:r>
            <a:r>
              <a:rPr dirty="0" sz="1200">
                <a:latin typeface="Calibri"/>
                <a:cs typeface="Calibri"/>
              </a:rPr>
              <a:t>device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compatibility,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layout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alignment,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typography.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200">
              <a:latin typeface="Calibri"/>
              <a:cs typeface="Calibri"/>
            </a:endParaRPr>
          </a:p>
          <a:p>
            <a:pPr algn="just" marL="12700" marR="6985">
              <a:lnSpc>
                <a:spcPct val="101699"/>
              </a:lnSpc>
            </a:pPr>
            <a:r>
              <a:rPr dirty="0" sz="1200">
                <a:latin typeface="Calibri"/>
                <a:cs typeface="Calibri"/>
              </a:rPr>
              <a:t>Overall,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this project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not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only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deepened technical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knowledge in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front-end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web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development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 spc="-25">
                <a:latin typeface="Calibri"/>
                <a:cs typeface="Calibri"/>
              </a:rPr>
              <a:t>but </a:t>
            </a:r>
            <a:r>
              <a:rPr dirty="0" sz="1200">
                <a:latin typeface="Calibri"/>
                <a:cs typeface="Calibri"/>
              </a:rPr>
              <a:t>also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emphasized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importance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of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design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aesthetics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usability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in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creating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engaging,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modern websites.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914400" y="1100455"/>
            <a:ext cx="5538470" cy="271780"/>
          </a:xfrm>
          <a:prstGeom prst="rect">
            <a:avLst/>
          </a:prstGeom>
          <a:solidFill>
            <a:srgbClr val="155F82"/>
          </a:solidFill>
        </p:spPr>
        <p:txBody>
          <a:bodyPr wrap="square" lIns="0" tIns="27940" rIns="0" bIns="0" rtlCol="0" vert="horz">
            <a:spAutoFit/>
          </a:bodyPr>
          <a:lstStyle/>
          <a:p>
            <a:pPr marL="54610">
              <a:lnSpc>
                <a:spcPct val="100000"/>
              </a:lnSpc>
              <a:spcBef>
                <a:spcPts val="220"/>
              </a:spcBef>
            </a:pPr>
            <a:r>
              <a:rPr dirty="0" sz="1100" spc="35" b="1">
                <a:solidFill>
                  <a:srgbClr val="FFFFFF"/>
                </a:solidFill>
                <a:latin typeface="Trebuchet MS"/>
                <a:cs typeface="Trebuchet MS"/>
              </a:rPr>
              <a:t>Conclusion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130604" y="1537461"/>
            <a:ext cx="4178300" cy="31870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241300" algn="l"/>
              </a:tabLst>
            </a:pPr>
            <a:r>
              <a:rPr dirty="0" sz="1200" b="1">
                <a:latin typeface="Calibri"/>
                <a:cs typeface="Calibri"/>
              </a:rPr>
              <a:t>MDN</a:t>
            </a:r>
            <a:r>
              <a:rPr dirty="0" sz="1200" spc="-25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Web</a:t>
            </a:r>
            <a:r>
              <a:rPr dirty="0" sz="1200" spc="-20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Docs</a:t>
            </a:r>
            <a:r>
              <a:rPr dirty="0" sz="1200" spc="-25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—</a:t>
            </a:r>
            <a:r>
              <a:rPr dirty="0" sz="1200" spc="-30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HTML,</a:t>
            </a:r>
            <a:r>
              <a:rPr dirty="0" sz="1200" spc="-20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CSS,</a:t>
            </a:r>
            <a:r>
              <a:rPr dirty="0" sz="1200" spc="-20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JavaScript</a:t>
            </a:r>
            <a:r>
              <a:rPr dirty="0" sz="1200" spc="-15" b="1">
                <a:latin typeface="Calibri"/>
                <a:cs typeface="Calibri"/>
              </a:rPr>
              <a:t> </a:t>
            </a:r>
            <a:r>
              <a:rPr dirty="0" sz="1200" spc="-10" b="1">
                <a:latin typeface="Calibri"/>
                <a:cs typeface="Calibri"/>
              </a:rPr>
              <a:t>Documentation</a:t>
            </a:r>
            <a:endParaRPr sz="1200">
              <a:latin typeface="Calibri"/>
              <a:cs typeface="Calibri"/>
            </a:endParaRPr>
          </a:p>
          <a:p>
            <a:pPr marL="240665">
              <a:lnSpc>
                <a:spcPct val="100000"/>
              </a:lnSpc>
              <a:spcBef>
                <a:spcPts val="35"/>
              </a:spcBef>
            </a:pPr>
            <a:r>
              <a:rPr dirty="0" sz="1200" spc="-10">
                <a:latin typeface="Calibri"/>
                <a:cs typeface="Calibri"/>
              </a:rPr>
              <a:t>https://developer.mozilla.org/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AutoNum type="arabicPeriod" startAt="2"/>
              <a:tabLst>
                <a:tab pos="241300" algn="l"/>
              </a:tabLst>
            </a:pPr>
            <a:r>
              <a:rPr dirty="0" sz="1200" b="1">
                <a:latin typeface="Calibri"/>
                <a:cs typeface="Calibri"/>
              </a:rPr>
              <a:t>W3Schools</a:t>
            </a:r>
            <a:r>
              <a:rPr dirty="0" sz="1200" spc="-50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Tutorials</a:t>
            </a:r>
            <a:r>
              <a:rPr dirty="0" sz="1200" spc="-30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—</a:t>
            </a:r>
            <a:r>
              <a:rPr dirty="0" sz="1200" spc="-40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HTML,</a:t>
            </a:r>
            <a:r>
              <a:rPr dirty="0" sz="1200" spc="-35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CSS,</a:t>
            </a:r>
            <a:r>
              <a:rPr dirty="0" sz="1200" spc="-30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JavaScript</a:t>
            </a:r>
            <a:r>
              <a:rPr dirty="0" sz="1200" spc="-35" b="1">
                <a:latin typeface="Calibri"/>
                <a:cs typeface="Calibri"/>
              </a:rPr>
              <a:t> </a:t>
            </a:r>
            <a:r>
              <a:rPr dirty="0" sz="1200" spc="-10" b="1">
                <a:latin typeface="Calibri"/>
                <a:cs typeface="Calibri"/>
              </a:rPr>
              <a:t>Basics</a:t>
            </a:r>
            <a:endParaRPr sz="1200">
              <a:latin typeface="Calibri"/>
              <a:cs typeface="Calibri"/>
            </a:endParaRPr>
          </a:p>
          <a:p>
            <a:pPr marL="240665">
              <a:lnSpc>
                <a:spcPct val="100000"/>
              </a:lnSpc>
              <a:spcBef>
                <a:spcPts val="20"/>
              </a:spcBef>
            </a:pPr>
            <a:r>
              <a:rPr dirty="0" sz="1200" spc="-10">
                <a:latin typeface="Calibri"/>
                <a:cs typeface="Calibri"/>
              </a:rPr>
              <a:t>https://</a:t>
            </a:r>
            <a:r>
              <a:rPr dirty="0" sz="1200" spc="-10">
                <a:latin typeface="Calibri"/>
                <a:cs typeface="Calibri"/>
                <a:hlinkClick r:id="rId2"/>
              </a:rPr>
              <a:t>www.w3schools.com/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Calibri"/>
              <a:cs typeface="Calibri"/>
            </a:endParaRPr>
          </a:p>
          <a:p>
            <a:pPr algn="ctr" marL="228600" marR="2065020" indent="-228600">
              <a:lnSpc>
                <a:spcPct val="100000"/>
              </a:lnSpc>
              <a:buAutoNum type="arabicPeriod" startAt="3"/>
              <a:tabLst>
                <a:tab pos="228600" algn="l"/>
              </a:tabLst>
            </a:pPr>
            <a:r>
              <a:rPr dirty="0" sz="1200" b="1">
                <a:latin typeface="Calibri"/>
                <a:cs typeface="Calibri"/>
              </a:rPr>
              <a:t>Google</a:t>
            </a:r>
            <a:r>
              <a:rPr dirty="0" sz="1200" spc="-40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Fonts</a:t>
            </a:r>
            <a:r>
              <a:rPr dirty="0" sz="1200" spc="-25" b="1">
                <a:latin typeface="Calibri"/>
                <a:cs typeface="Calibri"/>
              </a:rPr>
              <a:t> </a:t>
            </a:r>
            <a:r>
              <a:rPr dirty="0" sz="1200" spc="-10" b="1">
                <a:latin typeface="Calibri"/>
                <a:cs typeface="Calibri"/>
              </a:rPr>
              <a:t>Documentation</a:t>
            </a:r>
            <a:endParaRPr sz="1200">
              <a:latin typeface="Calibri"/>
              <a:cs typeface="Calibri"/>
            </a:endParaRPr>
          </a:p>
          <a:p>
            <a:pPr algn="ctr" marR="2073910">
              <a:lnSpc>
                <a:spcPct val="100000"/>
              </a:lnSpc>
              <a:spcBef>
                <a:spcPts val="25"/>
              </a:spcBef>
            </a:pPr>
            <a:r>
              <a:rPr dirty="0" sz="1200" spc="-10">
                <a:latin typeface="Calibri"/>
                <a:cs typeface="Calibri"/>
              </a:rPr>
              <a:t>https://fonts.google.com/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buAutoNum type="arabicPeriod" startAt="4"/>
              <a:tabLst>
                <a:tab pos="241300" algn="l"/>
              </a:tabLst>
            </a:pPr>
            <a:r>
              <a:rPr dirty="0" sz="1200" b="1">
                <a:latin typeface="Calibri"/>
                <a:cs typeface="Calibri"/>
              </a:rPr>
              <a:t>Stack</a:t>
            </a:r>
            <a:r>
              <a:rPr dirty="0" sz="1200" spc="-25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Overflow</a:t>
            </a:r>
            <a:r>
              <a:rPr dirty="0" sz="1200" spc="-25" b="1">
                <a:latin typeface="Calibri"/>
                <a:cs typeface="Calibri"/>
              </a:rPr>
              <a:t> </a:t>
            </a:r>
            <a:r>
              <a:rPr dirty="0" sz="1200" spc="-10" b="1">
                <a:latin typeface="Calibri"/>
                <a:cs typeface="Calibri"/>
              </a:rPr>
              <a:t>Discussions</a:t>
            </a:r>
            <a:endParaRPr sz="1200">
              <a:latin typeface="Calibri"/>
              <a:cs typeface="Calibri"/>
            </a:endParaRPr>
          </a:p>
          <a:p>
            <a:pPr marL="240665">
              <a:lnSpc>
                <a:spcPct val="100000"/>
              </a:lnSpc>
              <a:spcBef>
                <a:spcPts val="25"/>
              </a:spcBef>
            </a:pPr>
            <a:r>
              <a:rPr dirty="0" sz="1200">
                <a:latin typeface="Calibri"/>
                <a:cs typeface="Calibri"/>
              </a:rPr>
              <a:t>Used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to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troubleshoot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specific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layout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responsiveness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issues.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buAutoNum type="arabicPeriod" startAt="5"/>
              <a:tabLst>
                <a:tab pos="241300" algn="l"/>
              </a:tabLst>
            </a:pPr>
            <a:r>
              <a:rPr dirty="0" sz="1200" b="1">
                <a:latin typeface="Calibri"/>
                <a:cs typeface="Calibri"/>
              </a:rPr>
              <a:t>Visual</a:t>
            </a:r>
            <a:r>
              <a:rPr dirty="0" sz="1200" spc="-30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Studio</a:t>
            </a:r>
            <a:r>
              <a:rPr dirty="0" sz="1200" spc="-25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Code</a:t>
            </a:r>
            <a:r>
              <a:rPr dirty="0" sz="1200" spc="-20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—</a:t>
            </a:r>
            <a:r>
              <a:rPr dirty="0" sz="1200" spc="-35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Official</a:t>
            </a:r>
            <a:r>
              <a:rPr dirty="0" sz="1200" spc="-35" b="1">
                <a:latin typeface="Calibri"/>
                <a:cs typeface="Calibri"/>
              </a:rPr>
              <a:t> </a:t>
            </a:r>
            <a:r>
              <a:rPr dirty="0" sz="1200" spc="-10" b="1">
                <a:latin typeface="Calibri"/>
                <a:cs typeface="Calibri"/>
              </a:rPr>
              <a:t>Website</a:t>
            </a:r>
            <a:endParaRPr sz="1200">
              <a:latin typeface="Calibri"/>
              <a:cs typeface="Calibri"/>
            </a:endParaRPr>
          </a:p>
          <a:p>
            <a:pPr marL="240665">
              <a:lnSpc>
                <a:spcPct val="100000"/>
              </a:lnSpc>
              <a:spcBef>
                <a:spcPts val="25"/>
              </a:spcBef>
            </a:pPr>
            <a:r>
              <a:rPr dirty="0" sz="1200" spc="-10">
                <a:latin typeface="Calibri"/>
                <a:cs typeface="Calibri"/>
              </a:rPr>
              <a:t>https://code.visualstudio.com/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buAutoNum type="arabicPeriod" startAt="6"/>
              <a:tabLst>
                <a:tab pos="241300" algn="l"/>
              </a:tabLst>
            </a:pPr>
            <a:r>
              <a:rPr dirty="0" sz="1200" b="1">
                <a:latin typeface="Calibri"/>
                <a:cs typeface="Calibri"/>
              </a:rPr>
              <a:t>Personal</a:t>
            </a:r>
            <a:r>
              <a:rPr dirty="0" sz="1200" spc="-5" b="1">
                <a:latin typeface="Calibri"/>
                <a:cs typeface="Calibri"/>
              </a:rPr>
              <a:t> </a:t>
            </a:r>
            <a:r>
              <a:rPr dirty="0" sz="1200" spc="-10" b="1">
                <a:latin typeface="Calibri"/>
                <a:cs typeface="Calibri"/>
              </a:rPr>
              <a:t>Experimentation</a:t>
            </a:r>
            <a:r>
              <a:rPr dirty="0" sz="1200" spc="-5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&amp;</a:t>
            </a:r>
            <a:r>
              <a:rPr dirty="0" sz="1200" spc="-10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Practice</a:t>
            </a:r>
            <a:r>
              <a:rPr dirty="0" sz="1200" spc="-10" b="1">
                <a:latin typeface="Calibri"/>
                <a:cs typeface="Calibri"/>
              </a:rPr>
              <a:t> </a:t>
            </a:r>
            <a:r>
              <a:rPr dirty="0" sz="1200" spc="-20" b="1">
                <a:latin typeface="Calibri"/>
                <a:cs typeface="Calibri"/>
              </a:rPr>
              <a:t>Code</a:t>
            </a:r>
            <a:endParaRPr sz="1200">
              <a:latin typeface="Calibri"/>
              <a:cs typeface="Calibri"/>
            </a:endParaRPr>
          </a:p>
          <a:p>
            <a:pPr marL="240665">
              <a:lnSpc>
                <a:spcPct val="100000"/>
              </a:lnSpc>
              <a:spcBef>
                <a:spcPts val="25"/>
              </a:spcBef>
            </a:pPr>
            <a:r>
              <a:rPr dirty="0" sz="1200">
                <a:latin typeface="Calibri"/>
                <a:cs typeface="Calibri"/>
              </a:rPr>
              <a:t>Iterative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code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writing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debugging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during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NTCC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project.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914400" y="1100455"/>
            <a:ext cx="5538470" cy="271780"/>
          </a:xfrm>
          <a:prstGeom prst="rect">
            <a:avLst/>
          </a:prstGeom>
          <a:solidFill>
            <a:srgbClr val="155F82"/>
          </a:solidFill>
        </p:spPr>
        <p:txBody>
          <a:bodyPr wrap="square" lIns="0" tIns="27940" rIns="0" bIns="0" rtlCol="0" vert="horz">
            <a:spAutoFit/>
          </a:bodyPr>
          <a:lstStyle/>
          <a:p>
            <a:pPr marL="54610">
              <a:lnSpc>
                <a:spcPct val="100000"/>
              </a:lnSpc>
              <a:spcBef>
                <a:spcPts val="220"/>
              </a:spcBef>
            </a:pPr>
            <a:r>
              <a:rPr dirty="0" sz="1100" spc="-10" b="1">
                <a:solidFill>
                  <a:srgbClr val="FFFFFF"/>
                </a:solidFill>
                <a:latin typeface="Trebuchet MS"/>
                <a:cs typeface="Trebuchet MS"/>
              </a:rPr>
              <a:t>References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167180" y="933958"/>
            <a:ext cx="5203825" cy="34004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dirty="0" u="sng" sz="1600" spc="-10" b="1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DECLARATION</a:t>
            </a:r>
            <a:endParaRPr sz="16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545"/>
              </a:spcBef>
            </a:pPr>
            <a:endParaRPr sz="1600">
              <a:latin typeface="Cambria"/>
              <a:cs typeface="Cambria"/>
            </a:endParaRPr>
          </a:p>
          <a:p>
            <a:pPr algn="just" marL="18415" marR="5080" indent="-6350">
              <a:lnSpc>
                <a:spcPct val="107700"/>
              </a:lnSpc>
            </a:pPr>
            <a:r>
              <a:rPr dirty="0" sz="1200">
                <a:latin typeface="Calibri"/>
                <a:cs typeface="Calibri"/>
              </a:rPr>
              <a:t>I</a:t>
            </a:r>
            <a:r>
              <a:rPr dirty="0" sz="1200" spc="-9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Ankit</a:t>
            </a:r>
            <a:r>
              <a:rPr dirty="0" sz="1200" spc="-6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Dhingra,</a:t>
            </a:r>
            <a:r>
              <a:rPr dirty="0" sz="1200" spc="-9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student</a:t>
            </a:r>
            <a:r>
              <a:rPr dirty="0" sz="1200" spc="-9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of</a:t>
            </a:r>
            <a:r>
              <a:rPr dirty="0" sz="1200" spc="-9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BCA</a:t>
            </a:r>
            <a:r>
              <a:rPr dirty="0" sz="1200" spc="-9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(2022-</a:t>
            </a:r>
            <a:r>
              <a:rPr dirty="0" sz="1200" spc="-10">
                <a:latin typeface="Calibri"/>
                <a:cs typeface="Calibri"/>
              </a:rPr>
              <a:t>25),</a:t>
            </a:r>
            <a:r>
              <a:rPr dirty="0" sz="1200" spc="-9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hereby</a:t>
            </a:r>
            <a:r>
              <a:rPr dirty="0" sz="1200" spc="-9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declare</a:t>
            </a:r>
            <a:r>
              <a:rPr dirty="0" sz="1200" spc="-9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</a:t>
            </a:r>
            <a:r>
              <a:rPr dirty="0" sz="1200" spc="-10">
                <a:latin typeface="Calibri"/>
                <a:cs typeface="Calibri"/>
              </a:rPr>
              <a:t>h</a:t>
            </a:r>
            <a:r>
              <a:rPr dirty="0" sz="1200">
                <a:latin typeface="Calibri"/>
                <a:cs typeface="Calibri"/>
              </a:rPr>
              <a:t>at</a:t>
            </a:r>
            <a:r>
              <a:rPr dirty="0" sz="1200" spc="-95">
                <a:latin typeface="Calibri"/>
                <a:cs typeface="Calibri"/>
              </a:rPr>
              <a:t> </a:t>
            </a:r>
            <a:r>
              <a:rPr dirty="0" sz="1200" spc="5">
                <a:latin typeface="Calibri"/>
                <a:cs typeface="Calibri"/>
              </a:rPr>
              <a:t>th</a:t>
            </a:r>
            <a:r>
              <a:rPr dirty="0" sz="1200">
                <a:latin typeface="Calibri"/>
                <a:cs typeface="Calibri"/>
              </a:rPr>
              <a:t>e</a:t>
            </a:r>
            <a:r>
              <a:rPr dirty="0" sz="1200" spc="-9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Summer</a:t>
            </a:r>
            <a:r>
              <a:rPr dirty="0" sz="1200" spc="-6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Internship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titled</a:t>
            </a:r>
            <a:r>
              <a:rPr dirty="0" sz="1200" spc="2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“Responsive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Portfolio</a:t>
            </a:r>
            <a:r>
              <a:rPr dirty="0" sz="1200" spc="2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Website</a:t>
            </a:r>
            <a:r>
              <a:rPr dirty="0" sz="1200" spc="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u</a:t>
            </a:r>
            <a:r>
              <a:rPr dirty="0" sz="1200" spc="-5">
                <a:latin typeface="Calibri"/>
                <a:cs typeface="Calibri"/>
              </a:rPr>
              <a:t>si</a:t>
            </a:r>
            <a:r>
              <a:rPr dirty="0" sz="1200">
                <a:latin typeface="Calibri"/>
                <a:cs typeface="Calibri"/>
              </a:rPr>
              <a:t>ng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HTML,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C</a:t>
            </a:r>
            <a:r>
              <a:rPr dirty="0" sz="1200">
                <a:latin typeface="Calibri"/>
                <a:cs typeface="Calibri"/>
              </a:rPr>
              <a:t>SS,</a:t>
            </a:r>
            <a:r>
              <a:rPr dirty="0" sz="1200" spc="3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a</a:t>
            </a:r>
            <a:r>
              <a:rPr dirty="0" sz="1200" spc="-10">
                <a:latin typeface="Calibri"/>
                <a:cs typeface="Calibri"/>
              </a:rPr>
              <a:t>n</a:t>
            </a:r>
            <a:r>
              <a:rPr dirty="0" sz="1200">
                <a:latin typeface="Calibri"/>
                <a:cs typeface="Calibri"/>
              </a:rPr>
              <a:t>d</a:t>
            </a:r>
            <a:r>
              <a:rPr dirty="0" sz="1200" spc="3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JavaScript”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submitted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to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Amity</a:t>
            </a:r>
            <a:r>
              <a:rPr dirty="0" sz="1200" spc="12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Institute</a:t>
            </a:r>
            <a:r>
              <a:rPr dirty="0" sz="1200" spc="12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of</a:t>
            </a:r>
            <a:r>
              <a:rPr dirty="0" sz="1200" spc="114">
                <a:latin typeface="Calibri"/>
                <a:cs typeface="Calibri"/>
              </a:rPr>
              <a:t> </a:t>
            </a:r>
            <a:r>
              <a:rPr dirty="0" sz="1200" spc="-15">
                <a:latin typeface="Calibri"/>
                <a:cs typeface="Calibri"/>
              </a:rPr>
              <a:t>Information</a:t>
            </a:r>
            <a:r>
              <a:rPr dirty="0" sz="1200" spc="17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Technology,</a:t>
            </a:r>
            <a:r>
              <a:rPr dirty="0" sz="1200" spc="17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AMITY</a:t>
            </a:r>
            <a:r>
              <a:rPr dirty="0" sz="1200" spc="19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UNIVERSITY,</a:t>
            </a:r>
            <a:r>
              <a:rPr dirty="0" sz="1200" spc="17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NOIDA,</a:t>
            </a:r>
            <a:r>
              <a:rPr dirty="0" sz="1200" spc="16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UP,</a:t>
            </a:r>
            <a:r>
              <a:rPr dirty="0" sz="1200" spc="18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is</a:t>
            </a:r>
            <a:r>
              <a:rPr dirty="0" sz="1200" spc="17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my or</a:t>
            </a:r>
            <a:r>
              <a:rPr dirty="0" sz="1200" spc="-5">
                <a:latin typeface="Calibri"/>
                <a:cs typeface="Calibri"/>
              </a:rPr>
              <a:t>igi</a:t>
            </a:r>
            <a:r>
              <a:rPr dirty="0" sz="1200">
                <a:latin typeface="Calibri"/>
                <a:cs typeface="Calibri"/>
              </a:rPr>
              <a:t>nal</a:t>
            </a:r>
            <a:r>
              <a:rPr dirty="0" sz="1200" spc="-5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work</a:t>
            </a:r>
            <a:r>
              <a:rPr dirty="0" sz="1200" spc="-5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a</a:t>
            </a:r>
            <a:r>
              <a:rPr dirty="0" sz="1200" spc="-10">
                <a:latin typeface="Calibri"/>
                <a:cs typeface="Calibri"/>
              </a:rPr>
              <a:t>n</a:t>
            </a:r>
            <a:r>
              <a:rPr dirty="0" sz="1200">
                <a:latin typeface="Calibri"/>
                <a:cs typeface="Calibri"/>
              </a:rPr>
              <a:t>d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has</a:t>
            </a:r>
            <a:r>
              <a:rPr dirty="0" sz="1200" spc="-6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been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written</a:t>
            </a:r>
            <a:r>
              <a:rPr dirty="0" sz="1200" spc="-5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u</a:t>
            </a:r>
            <a:r>
              <a:rPr dirty="0" sz="1200" spc="-10">
                <a:latin typeface="Calibri"/>
                <a:cs typeface="Calibri"/>
              </a:rPr>
              <a:t>n</a:t>
            </a:r>
            <a:r>
              <a:rPr dirty="0" sz="1200">
                <a:latin typeface="Calibri"/>
                <a:cs typeface="Calibri"/>
              </a:rPr>
              <a:t>der</a:t>
            </a:r>
            <a:r>
              <a:rPr dirty="0" sz="1200" spc="-4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the</a:t>
            </a:r>
            <a:r>
              <a:rPr dirty="0" sz="1200" spc="-4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guidance</a:t>
            </a:r>
            <a:r>
              <a:rPr dirty="0" sz="1200" spc="-4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and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supervision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of</a:t>
            </a:r>
            <a:r>
              <a:rPr dirty="0" sz="1200" spc="-5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Dr.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Seema</a:t>
            </a:r>
            <a:r>
              <a:rPr dirty="0" sz="1200" spc="-5">
                <a:latin typeface="Calibri"/>
                <a:cs typeface="Calibri"/>
              </a:rPr>
              <a:t> Ra</a:t>
            </a:r>
            <a:r>
              <a:rPr dirty="0" sz="1200">
                <a:latin typeface="Calibri"/>
                <a:cs typeface="Calibri"/>
              </a:rPr>
              <a:t>ni.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All</a:t>
            </a:r>
            <a:r>
              <a:rPr dirty="0" sz="1200" spc="-10">
                <a:latin typeface="Calibri"/>
                <a:cs typeface="Calibri"/>
              </a:rPr>
              <a:t> the</a:t>
            </a:r>
            <a:r>
              <a:rPr dirty="0" sz="1200" spc="-5">
                <a:latin typeface="Calibri"/>
                <a:cs typeface="Calibri"/>
              </a:rPr>
              <a:t> information,</a:t>
            </a:r>
            <a:r>
              <a:rPr dirty="0" sz="1200" spc="-7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ideas,</a:t>
            </a:r>
            <a:r>
              <a:rPr dirty="0" sz="1200" spc="-6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a</a:t>
            </a:r>
            <a:r>
              <a:rPr dirty="0" sz="1200" spc="5">
                <a:latin typeface="Calibri"/>
                <a:cs typeface="Calibri"/>
              </a:rPr>
              <a:t>n</a:t>
            </a:r>
            <a:r>
              <a:rPr dirty="0" sz="1200">
                <a:latin typeface="Calibri"/>
                <a:cs typeface="Calibri"/>
              </a:rPr>
              <a:t>d</a:t>
            </a:r>
            <a:r>
              <a:rPr dirty="0" sz="1200" spc="-6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concepts</a:t>
            </a:r>
            <a:r>
              <a:rPr dirty="0" sz="1200" spc="-6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presented</a:t>
            </a:r>
            <a:r>
              <a:rPr dirty="0" sz="1200" spc="-6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i</a:t>
            </a:r>
            <a:r>
              <a:rPr dirty="0" sz="1200">
                <a:latin typeface="Calibri"/>
                <a:cs typeface="Calibri"/>
              </a:rPr>
              <a:t>n</a:t>
            </a:r>
            <a:r>
              <a:rPr dirty="0" sz="1200" spc="-6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this</a:t>
            </a:r>
            <a:r>
              <a:rPr dirty="0" sz="1200" spc="-7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term</a:t>
            </a:r>
            <a:r>
              <a:rPr dirty="0" sz="1200" spc="-6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p</a:t>
            </a:r>
            <a:r>
              <a:rPr dirty="0" sz="1200" spc="-5">
                <a:latin typeface="Calibri"/>
                <a:cs typeface="Calibri"/>
              </a:rPr>
              <a:t>a</a:t>
            </a:r>
            <a:r>
              <a:rPr dirty="0" sz="1200" spc="5">
                <a:latin typeface="Calibri"/>
                <a:cs typeface="Calibri"/>
              </a:rPr>
              <a:t>p</a:t>
            </a:r>
            <a:r>
              <a:rPr dirty="0" sz="1200">
                <a:latin typeface="Calibri"/>
                <a:cs typeface="Calibri"/>
              </a:rPr>
              <a:t>er</a:t>
            </a:r>
            <a:r>
              <a:rPr dirty="0" sz="1200" spc="-7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are</a:t>
            </a:r>
            <a:r>
              <a:rPr dirty="0" sz="1200" spc="-6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based</a:t>
            </a:r>
            <a:r>
              <a:rPr dirty="0" sz="1200">
                <a:latin typeface="Calibri"/>
                <a:cs typeface="Calibri"/>
              </a:rPr>
              <a:t> on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my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 spc="-15">
                <a:latin typeface="Calibri"/>
                <a:cs typeface="Calibri"/>
              </a:rPr>
              <a:t>own</a:t>
            </a:r>
            <a:r>
              <a:rPr dirty="0" sz="1200" spc="5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research,</a:t>
            </a:r>
            <a:r>
              <a:rPr dirty="0" sz="1200" spc="3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analysis</a:t>
            </a:r>
            <a:r>
              <a:rPr dirty="0" sz="1200" spc="4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a</a:t>
            </a:r>
            <a:r>
              <a:rPr dirty="0" sz="1200" spc="-10">
                <a:latin typeface="Calibri"/>
                <a:cs typeface="Calibri"/>
              </a:rPr>
              <a:t>n</a:t>
            </a:r>
            <a:r>
              <a:rPr dirty="0" sz="1200">
                <a:latin typeface="Calibri"/>
                <a:cs typeface="Calibri"/>
              </a:rPr>
              <a:t>d</a:t>
            </a:r>
            <a:r>
              <a:rPr dirty="0" sz="1200" spc="3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understanding</a:t>
            </a:r>
            <a:r>
              <a:rPr dirty="0" sz="1200" spc="3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of</a:t>
            </a:r>
            <a:r>
              <a:rPr dirty="0" sz="1200" spc="3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the</a:t>
            </a:r>
            <a:r>
              <a:rPr dirty="0" sz="1200" spc="2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topic.</a:t>
            </a:r>
            <a:r>
              <a:rPr dirty="0" sz="1200" spc="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</a:t>
            </a:r>
            <a:r>
              <a:rPr dirty="0" sz="1200" spc="2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further</a:t>
            </a:r>
            <a:r>
              <a:rPr dirty="0" sz="1200" spc="2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declare</a:t>
            </a:r>
            <a:r>
              <a:rPr dirty="0" sz="1200" spc="3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that</a:t>
            </a:r>
            <a:r>
              <a:rPr dirty="0" sz="1200">
                <a:latin typeface="Calibri"/>
                <a:cs typeface="Calibri"/>
              </a:rPr>
              <a:t> all</a:t>
            </a:r>
            <a:r>
              <a:rPr dirty="0" sz="1200" spc="1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sources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used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for</a:t>
            </a:r>
            <a:r>
              <a:rPr dirty="0" sz="1200" spc="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ga</a:t>
            </a:r>
            <a:r>
              <a:rPr dirty="0" sz="1200" spc="-10">
                <a:latin typeface="Calibri"/>
                <a:cs typeface="Calibri"/>
              </a:rPr>
              <a:t>th</a:t>
            </a:r>
            <a:r>
              <a:rPr dirty="0" sz="1200">
                <a:latin typeface="Calibri"/>
                <a:cs typeface="Calibri"/>
              </a:rPr>
              <a:t>er</a:t>
            </a:r>
            <a:r>
              <a:rPr dirty="0" sz="1200" spc="-5">
                <a:latin typeface="Calibri"/>
                <a:cs typeface="Calibri"/>
              </a:rPr>
              <a:t>i</a:t>
            </a:r>
            <a:r>
              <a:rPr dirty="0" sz="1200">
                <a:latin typeface="Calibri"/>
                <a:cs typeface="Calibri"/>
              </a:rPr>
              <a:t>ng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information</a:t>
            </a:r>
            <a:r>
              <a:rPr dirty="0" sz="1200" spc="2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and</a:t>
            </a:r>
            <a:r>
              <a:rPr dirty="0" sz="1200" spc="2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references</a:t>
            </a:r>
            <a:r>
              <a:rPr dirty="0" sz="1200" spc="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have</a:t>
            </a:r>
            <a:r>
              <a:rPr dirty="0" sz="1200" spc="1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been</a:t>
            </a:r>
            <a:r>
              <a:rPr dirty="0" sz="1200" spc="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duly </a:t>
            </a:r>
            <a:r>
              <a:rPr dirty="0" sz="1200" spc="-5">
                <a:latin typeface="Calibri"/>
                <a:cs typeface="Calibri"/>
              </a:rPr>
              <a:t>cited</a:t>
            </a:r>
            <a:r>
              <a:rPr dirty="0" sz="1200" spc="2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a</a:t>
            </a:r>
            <a:r>
              <a:rPr dirty="0" sz="1200" spc="-10">
                <a:latin typeface="Calibri"/>
                <a:cs typeface="Calibri"/>
              </a:rPr>
              <a:t>n</a:t>
            </a:r>
            <a:r>
              <a:rPr dirty="0" sz="1200">
                <a:latin typeface="Calibri"/>
                <a:cs typeface="Calibri"/>
              </a:rPr>
              <a:t>d </a:t>
            </a:r>
            <a:r>
              <a:rPr dirty="0" sz="1200" spc="-10">
                <a:latin typeface="Calibri"/>
                <a:cs typeface="Calibri"/>
              </a:rPr>
              <a:t>acknowledged</a:t>
            </a:r>
            <a:r>
              <a:rPr dirty="0" sz="1200" spc="22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i</a:t>
            </a:r>
            <a:r>
              <a:rPr dirty="0" sz="1200">
                <a:latin typeface="Calibri"/>
                <a:cs typeface="Calibri"/>
              </a:rPr>
              <a:t>n</a:t>
            </a:r>
            <a:r>
              <a:rPr dirty="0" sz="1200" spc="21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the</a:t>
            </a:r>
            <a:r>
              <a:rPr dirty="0" sz="1200" spc="22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appropriate</a:t>
            </a:r>
            <a:r>
              <a:rPr dirty="0" sz="1200" spc="2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format.</a:t>
            </a:r>
            <a:r>
              <a:rPr dirty="0" sz="1200" spc="22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Any</a:t>
            </a:r>
            <a:r>
              <a:rPr dirty="0" sz="1200" spc="22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external</a:t>
            </a:r>
            <a:r>
              <a:rPr dirty="0" sz="1200" spc="22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sources</a:t>
            </a:r>
            <a:r>
              <a:rPr dirty="0" sz="1200" spc="22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including</a:t>
            </a:r>
            <a:r>
              <a:rPr dirty="0" sz="1200" spc="229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books,</a:t>
            </a:r>
            <a:r>
              <a:rPr dirty="0" sz="1200" spc="-5">
                <a:latin typeface="Calibri"/>
                <a:cs typeface="Calibri"/>
              </a:rPr>
              <a:t> articles.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Websites,</a:t>
            </a:r>
            <a:r>
              <a:rPr dirty="0" sz="1200" spc="-4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and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ot</a:t>
            </a:r>
            <a:r>
              <a:rPr dirty="0" sz="1200">
                <a:latin typeface="Calibri"/>
                <a:cs typeface="Calibri"/>
              </a:rPr>
              <a:t>her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publications</a:t>
            </a:r>
            <a:r>
              <a:rPr dirty="0" sz="1200" spc="-4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have</a:t>
            </a:r>
            <a:r>
              <a:rPr dirty="0" sz="1200" spc="-4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been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appropriately</a:t>
            </a:r>
            <a:r>
              <a:rPr dirty="0" sz="1200" spc="-4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referenced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 spc="-15">
                <a:latin typeface="Calibri"/>
                <a:cs typeface="Calibri"/>
              </a:rPr>
              <a:t>i</a:t>
            </a:r>
            <a:r>
              <a:rPr dirty="0" sz="1200">
                <a:latin typeface="Calibri"/>
                <a:cs typeface="Calibri"/>
              </a:rPr>
              <a:t>n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the reference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list.</a:t>
            </a:r>
            <a:endParaRPr sz="1200">
              <a:latin typeface="Calibri"/>
              <a:cs typeface="Calibri"/>
            </a:endParaRPr>
          </a:p>
          <a:p>
            <a:pPr algn="just" marL="18415" marR="5715" indent="-6350">
              <a:lnSpc>
                <a:spcPct val="110000"/>
              </a:lnSpc>
              <a:spcBef>
                <a:spcPts val="969"/>
              </a:spcBef>
            </a:pPr>
            <a:r>
              <a:rPr dirty="0" sz="1200">
                <a:latin typeface="Calibri"/>
                <a:cs typeface="Calibri"/>
              </a:rPr>
              <a:t>I</a:t>
            </a:r>
            <a:r>
              <a:rPr dirty="0" sz="1200" spc="15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affirm</a:t>
            </a:r>
            <a:r>
              <a:rPr dirty="0" sz="1200" spc="14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that</a:t>
            </a:r>
            <a:r>
              <a:rPr dirty="0" sz="1200" spc="15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this</a:t>
            </a:r>
            <a:r>
              <a:rPr dirty="0" sz="1200" spc="15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Summer</a:t>
            </a:r>
            <a:r>
              <a:rPr dirty="0" sz="1200" spc="15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Internship</a:t>
            </a:r>
            <a:r>
              <a:rPr dirty="0" sz="1200" spc="17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represents</a:t>
            </a:r>
            <a:r>
              <a:rPr dirty="0" sz="1200" spc="15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my</a:t>
            </a:r>
            <a:r>
              <a:rPr dirty="0" sz="1200" spc="15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original</a:t>
            </a:r>
            <a:r>
              <a:rPr dirty="0" sz="1200" spc="15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work</a:t>
            </a:r>
            <a:r>
              <a:rPr dirty="0" sz="1200" spc="14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1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meets</a:t>
            </a:r>
            <a:r>
              <a:rPr dirty="0" sz="1200" spc="145">
                <a:latin typeface="Calibri"/>
                <a:cs typeface="Calibri"/>
              </a:rPr>
              <a:t> </a:t>
            </a:r>
            <a:r>
              <a:rPr dirty="0" sz="1200" spc="-25">
                <a:latin typeface="Calibri"/>
                <a:cs typeface="Calibri"/>
              </a:rPr>
              <a:t>the </a:t>
            </a:r>
            <a:r>
              <a:rPr dirty="0" sz="1200">
                <a:latin typeface="Calibri"/>
                <a:cs typeface="Calibri"/>
              </a:rPr>
              <a:t>requirements</a:t>
            </a:r>
            <a:r>
              <a:rPr dirty="0" sz="1200" spc="15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set</a:t>
            </a:r>
            <a:r>
              <a:rPr dirty="0" sz="1200" spc="16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forth</a:t>
            </a:r>
            <a:r>
              <a:rPr dirty="0" sz="1200" spc="16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by</a:t>
            </a:r>
            <a:r>
              <a:rPr dirty="0" sz="1200" spc="16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Amity</a:t>
            </a:r>
            <a:r>
              <a:rPr dirty="0" sz="1200" spc="17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University</a:t>
            </a:r>
            <a:r>
              <a:rPr dirty="0" sz="1200" spc="15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for</a:t>
            </a:r>
            <a:r>
              <a:rPr dirty="0" sz="1200" spc="15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16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successful</a:t>
            </a:r>
            <a:r>
              <a:rPr dirty="0" sz="1200" spc="17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completion</a:t>
            </a:r>
            <a:r>
              <a:rPr dirty="0" sz="1200" spc="16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of</a:t>
            </a:r>
            <a:r>
              <a:rPr dirty="0" sz="1200" spc="170">
                <a:latin typeface="Calibri"/>
                <a:cs typeface="Calibri"/>
              </a:rPr>
              <a:t> </a:t>
            </a:r>
            <a:r>
              <a:rPr dirty="0" sz="1200" spc="-25">
                <a:latin typeface="Calibri"/>
                <a:cs typeface="Calibri"/>
              </a:rPr>
              <a:t>the </a:t>
            </a:r>
            <a:r>
              <a:rPr dirty="0" sz="1200" spc="-10">
                <a:latin typeface="Calibri"/>
                <a:cs typeface="Calibri"/>
              </a:rPr>
              <a:t>course.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902004" y="5046090"/>
            <a:ext cx="39814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0">
                <a:latin typeface="Calibri"/>
                <a:cs typeface="Calibri"/>
              </a:rPr>
              <a:t>DATE: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902004" y="7587233"/>
            <a:ext cx="986790" cy="87121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latin typeface="Calibri"/>
                <a:cs typeface="Calibri"/>
              </a:rPr>
              <a:t>(Signature)</a:t>
            </a:r>
            <a:endParaRPr sz="1200">
              <a:latin typeface="Calibri"/>
              <a:cs typeface="Calibri"/>
            </a:endParaRPr>
          </a:p>
          <a:p>
            <a:pPr marL="12700" marR="5080">
              <a:lnSpc>
                <a:spcPct val="180800"/>
              </a:lnSpc>
              <a:spcBef>
                <a:spcPts val="10"/>
              </a:spcBef>
            </a:pPr>
            <a:r>
              <a:rPr dirty="0" sz="1200" b="1">
                <a:latin typeface="Calibri"/>
                <a:cs typeface="Calibri"/>
              </a:rPr>
              <a:t>Ankit</a:t>
            </a:r>
            <a:r>
              <a:rPr dirty="0" sz="1200" spc="-25" b="1">
                <a:latin typeface="Calibri"/>
                <a:cs typeface="Calibri"/>
              </a:rPr>
              <a:t> </a:t>
            </a:r>
            <a:r>
              <a:rPr dirty="0" sz="1200" spc="-10" b="1">
                <a:latin typeface="Calibri"/>
                <a:cs typeface="Calibri"/>
              </a:rPr>
              <a:t>Dhingra (A1004822257)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304800" y="304799"/>
            <a:ext cx="7164705" cy="9450705"/>
          </a:xfrm>
          <a:custGeom>
            <a:avLst/>
            <a:gdLst/>
            <a:ahLst/>
            <a:cxnLst/>
            <a:rect l="l" t="t" r="r" b="b"/>
            <a:pathLst>
              <a:path w="7164705" h="9450705">
                <a:moveTo>
                  <a:pt x="7164311" y="9444241"/>
                </a:moveTo>
                <a:lnTo>
                  <a:pt x="7158228" y="9444241"/>
                </a:lnTo>
                <a:lnTo>
                  <a:pt x="6096" y="9444241"/>
                </a:lnTo>
                <a:lnTo>
                  <a:pt x="0" y="9444241"/>
                </a:lnTo>
                <a:lnTo>
                  <a:pt x="0" y="9450324"/>
                </a:lnTo>
                <a:lnTo>
                  <a:pt x="6096" y="9450324"/>
                </a:lnTo>
                <a:lnTo>
                  <a:pt x="7158228" y="9450324"/>
                </a:lnTo>
                <a:lnTo>
                  <a:pt x="7164311" y="9450324"/>
                </a:lnTo>
                <a:lnTo>
                  <a:pt x="7164311" y="9444241"/>
                </a:lnTo>
                <a:close/>
              </a:path>
              <a:path w="7164705" h="9450705">
                <a:moveTo>
                  <a:pt x="7164311" y="0"/>
                </a:moveTo>
                <a:lnTo>
                  <a:pt x="7158228" y="0"/>
                </a:lnTo>
                <a:lnTo>
                  <a:pt x="6096" y="0"/>
                </a:lnTo>
                <a:lnTo>
                  <a:pt x="0" y="0"/>
                </a:lnTo>
                <a:lnTo>
                  <a:pt x="0" y="6096"/>
                </a:lnTo>
                <a:lnTo>
                  <a:pt x="0" y="9444228"/>
                </a:lnTo>
                <a:lnTo>
                  <a:pt x="6096" y="9444228"/>
                </a:lnTo>
                <a:lnTo>
                  <a:pt x="6096" y="6096"/>
                </a:lnTo>
                <a:lnTo>
                  <a:pt x="7158228" y="6096"/>
                </a:lnTo>
                <a:lnTo>
                  <a:pt x="7158228" y="9444228"/>
                </a:lnTo>
                <a:lnTo>
                  <a:pt x="7164311" y="9444228"/>
                </a:lnTo>
                <a:lnTo>
                  <a:pt x="7164311" y="6096"/>
                </a:lnTo>
                <a:lnTo>
                  <a:pt x="71643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744851" y="892810"/>
            <a:ext cx="204660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sng" sz="1600" spc="-10" b="1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ACKNOWLEDGEMENT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167180" y="1647190"/>
            <a:ext cx="5207000" cy="22117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18415" marR="5080" indent="-6350">
              <a:lnSpc>
                <a:spcPct val="108600"/>
              </a:lnSpc>
              <a:spcBef>
                <a:spcPts val="105"/>
              </a:spcBef>
            </a:pPr>
            <a:r>
              <a:rPr dirty="0" sz="1200" spc="-35">
                <a:latin typeface="Calibri"/>
                <a:cs typeface="Calibri"/>
              </a:rPr>
              <a:t>The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20">
                <a:latin typeface="Calibri"/>
                <a:cs typeface="Calibri"/>
              </a:rPr>
              <a:t>satisfaction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 spc="-20">
                <a:latin typeface="Calibri"/>
                <a:cs typeface="Calibri"/>
              </a:rPr>
              <a:t>that</a:t>
            </a:r>
            <a:r>
              <a:rPr dirty="0" sz="1200" spc="15">
                <a:latin typeface="Calibri"/>
                <a:cs typeface="Calibri"/>
              </a:rPr>
              <a:t> </a:t>
            </a:r>
            <a:r>
              <a:rPr dirty="0" sz="1200" spc="-20">
                <a:latin typeface="Calibri"/>
                <a:cs typeface="Calibri"/>
              </a:rPr>
              <a:t>accompanies</a:t>
            </a:r>
            <a:r>
              <a:rPr dirty="0" sz="1200" spc="-25">
                <a:latin typeface="Calibri"/>
                <a:cs typeface="Calibri"/>
              </a:rPr>
              <a:t> that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35">
                <a:latin typeface="Calibri"/>
                <a:cs typeface="Calibri"/>
              </a:rPr>
              <a:t>the </a:t>
            </a:r>
            <a:r>
              <a:rPr dirty="0" sz="1200" spc="-20">
                <a:latin typeface="Calibri"/>
                <a:cs typeface="Calibri"/>
              </a:rPr>
              <a:t>successful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20">
                <a:latin typeface="Calibri"/>
                <a:cs typeface="Calibri"/>
              </a:rPr>
              <a:t>completion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65">
                <a:latin typeface="Calibri"/>
                <a:cs typeface="Calibri"/>
              </a:rPr>
              <a:t>of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40">
                <a:latin typeface="Calibri"/>
                <a:cs typeface="Calibri"/>
              </a:rPr>
              <a:t>any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taskwould</a:t>
            </a:r>
            <a:r>
              <a:rPr dirty="0" sz="1200" spc="105">
                <a:latin typeface="Calibri"/>
                <a:cs typeface="Calibri"/>
              </a:rPr>
              <a:t> </a:t>
            </a:r>
            <a:r>
              <a:rPr dirty="0" sz="1200" spc="-25">
                <a:latin typeface="Calibri"/>
                <a:cs typeface="Calibri"/>
              </a:rPr>
              <a:t>be </a:t>
            </a:r>
            <a:r>
              <a:rPr dirty="0" sz="1200">
                <a:latin typeface="Calibri"/>
                <a:cs typeface="Calibri"/>
              </a:rPr>
              <a:t>incomplete</a:t>
            </a:r>
            <a:r>
              <a:rPr dirty="0" sz="1200" spc="10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without</a:t>
            </a:r>
            <a:r>
              <a:rPr dirty="0" sz="1200" spc="1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10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mention</a:t>
            </a:r>
            <a:r>
              <a:rPr dirty="0" sz="1200" spc="1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of</a:t>
            </a:r>
            <a:r>
              <a:rPr dirty="0" sz="1200" spc="10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people</a:t>
            </a:r>
            <a:r>
              <a:rPr dirty="0" sz="1200" spc="10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whose</a:t>
            </a:r>
            <a:r>
              <a:rPr dirty="0" sz="1200" spc="114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ceaseless</a:t>
            </a:r>
            <a:r>
              <a:rPr dirty="0" sz="1200" spc="1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cooperation</a:t>
            </a:r>
            <a:r>
              <a:rPr dirty="0" sz="1200" spc="1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made</a:t>
            </a:r>
            <a:r>
              <a:rPr dirty="0" sz="1200" spc="114">
                <a:latin typeface="Calibri"/>
                <a:cs typeface="Calibri"/>
              </a:rPr>
              <a:t> </a:t>
            </a:r>
            <a:r>
              <a:rPr dirty="0" sz="1200" spc="-25">
                <a:latin typeface="Calibri"/>
                <a:cs typeface="Calibri"/>
              </a:rPr>
              <a:t>it </a:t>
            </a:r>
            <a:r>
              <a:rPr dirty="0" sz="1200">
                <a:latin typeface="Calibri"/>
                <a:cs typeface="Calibri"/>
              </a:rPr>
              <a:t>possible,</a:t>
            </a:r>
            <a:r>
              <a:rPr dirty="0" sz="1200" spc="28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whose</a:t>
            </a:r>
            <a:r>
              <a:rPr dirty="0" sz="1200" spc="30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constant</a:t>
            </a:r>
            <a:r>
              <a:rPr dirty="0" sz="1200" spc="30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guidance</a:t>
            </a:r>
            <a:r>
              <a:rPr dirty="0" sz="1200" spc="29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29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encouragement</a:t>
            </a:r>
            <a:r>
              <a:rPr dirty="0" sz="1200" spc="30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crown</a:t>
            </a:r>
            <a:r>
              <a:rPr dirty="0" sz="1200" spc="3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all</a:t>
            </a:r>
            <a:r>
              <a:rPr dirty="0" sz="1200" spc="29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efforts</a:t>
            </a:r>
            <a:r>
              <a:rPr dirty="0" sz="1200" spc="290">
                <a:latin typeface="Calibri"/>
                <a:cs typeface="Calibri"/>
              </a:rPr>
              <a:t> </a:t>
            </a:r>
            <a:r>
              <a:rPr dirty="0" sz="1200" spc="-20">
                <a:latin typeface="Calibri"/>
                <a:cs typeface="Calibri"/>
              </a:rPr>
              <a:t>with </a:t>
            </a:r>
            <a:r>
              <a:rPr dirty="0" sz="1200">
                <a:latin typeface="Calibri"/>
                <a:cs typeface="Calibri"/>
              </a:rPr>
              <a:t>success.</a:t>
            </a:r>
            <a:r>
              <a:rPr dirty="0" sz="1200" spc="6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</a:t>
            </a:r>
            <a:r>
              <a:rPr dirty="0" sz="1200" spc="6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would</a:t>
            </a:r>
            <a:r>
              <a:rPr dirty="0" sz="1200" spc="7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like</a:t>
            </a:r>
            <a:r>
              <a:rPr dirty="0" sz="1200" spc="7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to</a:t>
            </a:r>
            <a:r>
              <a:rPr dirty="0" sz="1200" spc="5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thank</a:t>
            </a:r>
            <a:r>
              <a:rPr dirty="0" sz="1200" spc="6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Amity</a:t>
            </a:r>
            <a:r>
              <a:rPr dirty="0" sz="1200" spc="6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University,</a:t>
            </a:r>
            <a:r>
              <a:rPr dirty="0" sz="1200" spc="6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Sector-</a:t>
            </a:r>
            <a:r>
              <a:rPr dirty="0" sz="1200" spc="6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125,</a:t>
            </a:r>
            <a:r>
              <a:rPr dirty="0" sz="1200" spc="6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NOIDA,</a:t>
            </a:r>
            <a:r>
              <a:rPr dirty="0" sz="1200" spc="6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UP,</a:t>
            </a:r>
            <a:r>
              <a:rPr dirty="0" sz="1200" spc="5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for</a:t>
            </a:r>
            <a:r>
              <a:rPr dirty="0" sz="1200" spc="7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giving </a:t>
            </a:r>
            <a:r>
              <a:rPr dirty="0" sz="1200">
                <a:latin typeface="Calibri"/>
                <a:cs typeface="Calibri"/>
              </a:rPr>
              <a:t>me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opportunity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to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undertake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this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project.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would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like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to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thank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my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faculty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guide </a:t>
            </a:r>
            <a:r>
              <a:rPr dirty="0" sz="1200">
                <a:latin typeface="Calibri"/>
                <a:cs typeface="Calibri"/>
              </a:rPr>
              <a:t>Dr.</a:t>
            </a:r>
            <a:r>
              <a:rPr dirty="0" sz="1200" spc="28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Seema</a:t>
            </a:r>
            <a:r>
              <a:rPr dirty="0" sz="1200" spc="28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Rani,</a:t>
            </a:r>
            <a:r>
              <a:rPr dirty="0" sz="1200" spc="27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AIIT,</a:t>
            </a:r>
            <a:r>
              <a:rPr dirty="0" sz="1200" spc="27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NOIDA,</a:t>
            </a:r>
            <a:r>
              <a:rPr dirty="0" sz="1200" spc="28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UP,</a:t>
            </a:r>
            <a:r>
              <a:rPr dirty="0" sz="1200" spc="27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who</a:t>
            </a:r>
            <a:r>
              <a:rPr dirty="0" sz="1200" spc="29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is</a:t>
            </a:r>
            <a:r>
              <a:rPr dirty="0" sz="1200" spc="26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27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biggest</a:t>
            </a:r>
            <a:r>
              <a:rPr dirty="0" sz="1200" spc="28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driving</a:t>
            </a:r>
            <a:r>
              <a:rPr dirty="0" sz="1200" spc="28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force</a:t>
            </a:r>
            <a:r>
              <a:rPr dirty="0" sz="1200" spc="24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behind</a:t>
            </a:r>
            <a:r>
              <a:rPr dirty="0" sz="1200" spc="240">
                <a:latin typeface="Calibri"/>
                <a:cs typeface="Calibri"/>
              </a:rPr>
              <a:t> </a:t>
            </a:r>
            <a:r>
              <a:rPr dirty="0" sz="1200" spc="-25">
                <a:latin typeface="Calibri"/>
                <a:cs typeface="Calibri"/>
              </a:rPr>
              <a:t>my </a:t>
            </a:r>
            <a:r>
              <a:rPr dirty="0" sz="1200">
                <a:latin typeface="Calibri"/>
                <a:cs typeface="Calibri"/>
              </a:rPr>
              <a:t>successful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completion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of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project.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She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has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been always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there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to</a:t>
            </a:r>
            <a:r>
              <a:rPr dirty="0" sz="1200" spc="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solve</a:t>
            </a:r>
            <a:r>
              <a:rPr dirty="0" sz="1200" spc="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any</a:t>
            </a:r>
            <a:r>
              <a:rPr dirty="0" sz="1200" spc="3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query </a:t>
            </a:r>
            <a:r>
              <a:rPr dirty="0" sz="1200">
                <a:latin typeface="Calibri"/>
                <a:cs typeface="Calibri"/>
              </a:rPr>
              <a:t>of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mine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also</a:t>
            </a:r>
            <a:r>
              <a:rPr dirty="0" sz="1200" spc="-4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guided</a:t>
            </a:r>
            <a:r>
              <a:rPr dirty="0" sz="1200" spc="-4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me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in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-4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right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direction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regarding</a:t>
            </a:r>
            <a:r>
              <a:rPr dirty="0" sz="1200" spc="-4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-4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project.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Without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 spc="-25">
                <a:latin typeface="Calibri"/>
                <a:cs typeface="Calibri"/>
              </a:rPr>
              <a:t>her </a:t>
            </a:r>
            <a:r>
              <a:rPr dirty="0" sz="1200">
                <a:latin typeface="Calibri"/>
                <a:cs typeface="Calibri"/>
              </a:rPr>
              <a:t>help</a:t>
            </a:r>
            <a:r>
              <a:rPr dirty="0" sz="1200" spc="1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1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inspiration,</a:t>
            </a:r>
            <a:r>
              <a:rPr dirty="0" sz="1200" spc="1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</a:t>
            </a:r>
            <a:r>
              <a:rPr dirty="0" sz="1200" spc="10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would</a:t>
            </a:r>
            <a:r>
              <a:rPr dirty="0" sz="1200" spc="1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not</a:t>
            </a:r>
            <a:r>
              <a:rPr dirty="0" sz="1200" spc="1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have</a:t>
            </a:r>
            <a:r>
              <a:rPr dirty="0" sz="1200" spc="1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been</a:t>
            </a:r>
            <a:r>
              <a:rPr dirty="0" sz="1200" spc="114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able</a:t>
            </a:r>
            <a:r>
              <a:rPr dirty="0" sz="1200" spc="1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to</a:t>
            </a:r>
            <a:r>
              <a:rPr dirty="0" sz="1200" spc="1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complete</a:t>
            </a:r>
            <a:r>
              <a:rPr dirty="0" sz="1200" spc="114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10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project.</a:t>
            </a:r>
            <a:r>
              <a:rPr dirty="0" sz="1200" spc="5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Also,</a:t>
            </a:r>
            <a:r>
              <a:rPr dirty="0" sz="1200" spc="60">
                <a:latin typeface="Calibri"/>
                <a:cs typeface="Calibri"/>
              </a:rPr>
              <a:t> </a:t>
            </a:r>
            <a:r>
              <a:rPr dirty="0" sz="1200" spc="-50">
                <a:latin typeface="Calibri"/>
                <a:cs typeface="Calibri"/>
              </a:rPr>
              <a:t>I </a:t>
            </a:r>
            <a:r>
              <a:rPr dirty="0" sz="1200">
                <a:latin typeface="Calibri"/>
                <a:cs typeface="Calibri"/>
              </a:rPr>
              <a:t>would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like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to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thank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my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batch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mates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who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guided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me,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helped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me</a:t>
            </a:r>
            <a:r>
              <a:rPr dirty="0" sz="1200" spc="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gave</a:t>
            </a:r>
            <a:r>
              <a:rPr dirty="0" sz="1200" spc="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ideas</a:t>
            </a:r>
            <a:r>
              <a:rPr dirty="0" sz="1200" spc="30">
                <a:latin typeface="Calibri"/>
                <a:cs typeface="Calibri"/>
              </a:rPr>
              <a:t> </a:t>
            </a:r>
            <a:r>
              <a:rPr dirty="0" sz="1200" spc="-25">
                <a:latin typeface="Calibri"/>
                <a:cs typeface="Calibri"/>
              </a:rPr>
              <a:t>and </a:t>
            </a:r>
            <a:r>
              <a:rPr dirty="0" sz="1200">
                <a:latin typeface="Calibri"/>
                <a:cs typeface="Calibri"/>
              </a:rPr>
              <a:t>motivation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at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each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 spc="-20">
                <a:latin typeface="Calibri"/>
                <a:cs typeface="Calibri"/>
              </a:rPr>
              <a:t>step.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902004" y="5149977"/>
            <a:ext cx="2165985" cy="15328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latin typeface="Calibri"/>
                <a:cs typeface="Calibri"/>
              </a:rPr>
              <a:t>(Signature)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60"/>
              </a:spcBef>
            </a:pPr>
            <a:r>
              <a:rPr dirty="0" sz="1200" b="1">
                <a:latin typeface="Calibri"/>
                <a:cs typeface="Calibri"/>
              </a:rPr>
              <a:t>Ankit</a:t>
            </a:r>
            <a:r>
              <a:rPr dirty="0" sz="1200" spc="-25" b="1">
                <a:latin typeface="Calibri"/>
                <a:cs typeface="Calibri"/>
              </a:rPr>
              <a:t> </a:t>
            </a:r>
            <a:r>
              <a:rPr dirty="0" sz="1200" spc="-10" b="1">
                <a:latin typeface="Calibri"/>
                <a:cs typeface="Calibri"/>
              </a:rPr>
              <a:t>Dhingra</a:t>
            </a:r>
            <a:endParaRPr sz="1200">
              <a:latin typeface="Calibri"/>
              <a:cs typeface="Calibri"/>
            </a:endParaRPr>
          </a:p>
          <a:p>
            <a:pPr marL="12700" marR="1184275">
              <a:lnSpc>
                <a:spcPct val="180800"/>
              </a:lnSpc>
              <a:spcBef>
                <a:spcPts val="15"/>
              </a:spcBef>
            </a:pPr>
            <a:r>
              <a:rPr dirty="0" sz="1200" spc="-10" b="1">
                <a:latin typeface="Calibri"/>
                <a:cs typeface="Calibri"/>
              </a:rPr>
              <a:t>(A1004822257) </a:t>
            </a:r>
            <a:r>
              <a:rPr dirty="0" sz="1200" b="1">
                <a:latin typeface="Calibri"/>
                <a:cs typeface="Calibri"/>
              </a:rPr>
              <a:t>BCA</a:t>
            </a:r>
            <a:r>
              <a:rPr dirty="0" sz="1200" spc="5" b="1">
                <a:latin typeface="Calibri"/>
                <a:cs typeface="Calibri"/>
              </a:rPr>
              <a:t> </a:t>
            </a:r>
            <a:r>
              <a:rPr dirty="0" sz="1200" spc="-10" b="1">
                <a:latin typeface="Calibri"/>
                <a:cs typeface="Calibri"/>
              </a:rPr>
              <a:t>(2022-</a:t>
            </a:r>
            <a:r>
              <a:rPr dirty="0" sz="1200" spc="-25" b="1">
                <a:latin typeface="Calibri"/>
                <a:cs typeface="Calibri"/>
              </a:rPr>
              <a:t>25)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65"/>
              </a:spcBef>
            </a:pPr>
            <a:r>
              <a:rPr dirty="0" sz="1200" b="1">
                <a:latin typeface="Calibri"/>
                <a:cs typeface="Calibri"/>
              </a:rPr>
              <a:t>AIIT,</a:t>
            </a:r>
            <a:r>
              <a:rPr dirty="0" sz="1200" spc="-45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Amity</a:t>
            </a:r>
            <a:r>
              <a:rPr dirty="0" sz="1200" spc="-35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University,</a:t>
            </a:r>
            <a:r>
              <a:rPr dirty="0" sz="1200" spc="-45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NOIDA,</a:t>
            </a:r>
            <a:r>
              <a:rPr dirty="0" sz="1200" spc="-45" b="1">
                <a:latin typeface="Calibri"/>
                <a:cs typeface="Calibri"/>
              </a:rPr>
              <a:t> </a:t>
            </a:r>
            <a:r>
              <a:rPr dirty="0" sz="1200" spc="-25" b="1">
                <a:latin typeface="Calibri"/>
                <a:cs typeface="Calibri"/>
              </a:rPr>
              <a:t>UP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304800" y="304799"/>
            <a:ext cx="7164705" cy="9450705"/>
          </a:xfrm>
          <a:custGeom>
            <a:avLst/>
            <a:gdLst/>
            <a:ahLst/>
            <a:cxnLst/>
            <a:rect l="l" t="t" r="r" b="b"/>
            <a:pathLst>
              <a:path w="7164705" h="9450705">
                <a:moveTo>
                  <a:pt x="7164311" y="9444241"/>
                </a:moveTo>
                <a:lnTo>
                  <a:pt x="7158228" y="9444241"/>
                </a:lnTo>
                <a:lnTo>
                  <a:pt x="6096" y="9444241"/>
                </a:lnTo>
                <a:lnTo>
                  <a:pt x="0" y="9444241"/>
                </a:lnTo>
                <a:lnTo>
                  <a:pt x="0" y="9450324"/>
                </a:lnTo>
                <a:lnTo>
                  <a:pt x="6096" y="9450324"/>
                </a:lnTo>
                <a:lnTo>
                  <a:pt x="7158228" y="9450324"/>
                </a:lnTo>
                <a:lnTo>
                  <a:pt x="7164311" y="9450324"/>
                </a:lnTo>
                <a:lnTo>
                  <a:pt x="7164311" y="9444241"/>
                </a:lnTo>
                <a:close/>
              </a:path>
              <a:path w="7164705" h="9450705">
                <a:moveTo>
                  <a:pt x="7164311" y="0"/>
                </a:moveTo>
                <a:lnTo>
                  <a:pt x="7158228" y="0"/>
                </a:lnTo>
                <a:lnTo>
                  <a:pt x="6096" y="0"/>
                </a:lnTo>
                <a:lnTo>
                  <a:pt x="0" y="0"/>
                </a:lnTo>
                <a:lnTo>
                  <a:pt x="0" y="6096"/>
                </a:lnTo>
                <a:lnTo>
                  <a:pt x="0" y="9444228"/>
                </a:lnTo>
                <a:lnTo>
                  <a:pt x="6096" y="9444228"/>
                </a:lnTo>
                <a:lnTo>
                  <a:pt x="6096" y="6096"/>
                </a:lnTo>
                <a:lnTo>
                  <a:pt x="7158228" y="6096"/>
                </a:lnTo>
                <a:lnTo>
                  <a:pt x="7158228" y="9444228"/>
                </a:lnTo>
                <a:lnTo>
                  <a:pt x="7164311" y="9444228"/>
                </a:lnTo>
                <a:lnTo>
                  <a:pt x="7164311" y="6096"/>
                </a:lnTo>
                <a:lnTo>
                  <a:pt x="71643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3179191" y="891286"/>
            <a:ext cx="141414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sng" sz="1600" spc="-10" b="1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OFFER</a:t>
            </a:r>
            <a:r>
              <a:rPr dirty="0" u="sng" sz="1600" spc="-65" b="1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 </a:t>
            </a:r>
            <a:r>
              <a:rPr dirty="0" u="sng" sz="1600" spc="-10" b="1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LETTER</a:t>
            </a:r>
            <a:endParaRPr sz="1600">
              <a:latin typeface="Cambria"/>
              <a:cs typeface="Cambri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3810" y="1631022"/>
            <a:ext cx="5224780" cy="7379589"/>
          </a:xfrm>
          <a:prstGeom prst="rect">
            <a:avLst/>
          </a:prstGeom>
        </p:spPr>
      </p:pic>
      <p:sp>
        <p:nvSpPr>
          <p:cNvPr id="4" name="object 4" descr=""/>
          <p:cNvSpPr/>
          <p:nvPr/>
        </p:nvSpPr>
        <p:spPr>
          <a:xfrm>
            <a:off x="304800" y="304799"/>
            <a:ext cx="7164705" cy="9450705"/>
          </a:xfrm>
          <a:custGeom>
            <a:avLst/>
            <a:gdLst/>
            <a:ahLst/>
            <a:cxnLst/>
            <a:rect l="l" t="t" r="r" b="b"/>
            <a:pathLst>
              <a:path w="7164705" h="9450705">
                <a:moveTo>
                  <a:pt x="7164311" y="9444241"/>
                </a:moveTo>
                <a:lnTo>
                  <a:pt x="7158228" y="9444241"/>
                </a:lnTo>
                <a:lnTo>
                  <a:pt x="6096" y="9444241"/>
                </a:lnTo>
                <a:lnTo>
                  <a:pt x="0" y="9444241"/>
                </a:lnTo>
                <a:lnTo>
                  <a:pt x="0" y="9450324"/>
                </a:lnTo>
                <a:lnTo>
                  <a:pt x="6096" y="9450324"/>
                </a:lnTo>
                <a:lnTo>
                  <a:pt x="7158228" y="9450324"/>
                </a:lnTo>
                <a:lnTo>
                  <a:pt x="7164311" y="9450324"/>
                </a:lnTo>
                <a:lnTo>
                  <a:pt x="7164311" y="9444241"/>
                </a:lnTo>
                <a:close/>
              </a:path>
              <a:path w="7164705" h="9450705">
                <a:moveTo>
                  <a:pt x="7164311" y="0"/>
                </a:moveTo>
                <a:lnTo>
                  <a:pt x="7158228" y="0"/>
                </a:lnTo>
                <a:lnTo>
                  <a:pt x="6096" y="0"/>
                </a:lnTo>
                <a:lnTo>
                  <a:pt x="0" y="0"/>
                </a:lnTo>
                <a:lnTo>
                  <a:pt x="0" y="6096"/>
                </a:lnTo>
                <a:lnTo>
                  <a:pt x="0" y="9444228"/>
                </a:lnTo>
                <a:lnTo>
                  <a:pt x="6096" y="9444228"/>
                </a:lnTo>
                <a:lnTo>
                  <a:pt x="6096" y="6096"/>
                </a:lnTo>
                <a:lnTo>
                  <a:pt x="7158228" y="6096"/>
                </a:lnTo>
                <a:lnTo>
                  <a:pt x="7158228" y="9444228"/>
                </a:lnTo>
                <a:lnTo>
                  <a:pt x="7164311" y="9444228"/>
                </a:lnTo>
                <a:lnTo>
                  <a:pt x="7164311" y="6096"/>
                </a:lnTo>
                <a:lnTo>
                  <a:pt x="71643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607691" y="891286"/>
            <a:ext cx="255714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sng" sz="1600" spc="-20" b="1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COMPLETION</a:t>
            </a:r>
            <a:r>
              <a:rPr dirty="0" u="sng" sz="1600" spc="15" b="1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 </a:t>
            </a:r>
            <a:r>
              <a:rPr dirty="0" u="sng" sz="1600" spc="-10" b="1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CERTIFICATE</a:t>
            </a:r>
            <a:endParaRPr sz="1600">
              <a:latin typeface="Cambria"/>
              <a:cs typeface="Cambri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1630933"/>
            <a:ext cx="5943600" cy="4207509"/>
          </a:xfrm>
          <a:prstGeom prst="rect">
            <a:avLst/>
          </a:prstGeom>
        </p:spPr>
      </p:pic>
      <p:sp>
        <p:nvSpPr>
          <p:cNvPr id="4" name="object 4" descr=""/>
          <p:cNvSpPr/>
          <p:nvPr/>
        </p:nvSpPr>
        <p:spPr>
          <a:xfrm>
            <a:off x="304800" y="304799"/>
            <a:ext cx="7164705" cy="9450705"/>
          </a:xfrm>
          <a:custGeom>
            <a:avLst/>
            <a:gdLst/>
            <a:ahLst/>
            <a:cxnLst/>
            <a:rect l="l" t="t" r="r" b="b"/>
            <a:pathLst>
              <a:path w="7164705" h="9450705">
                <a:moveTo>
                  <a:pt x="7164311" y="9444241"/>
                </a:moveTo>
                <a:lnTo>
                  <a:pt x="7158228" y="9444241"/>
                </a:lnTo>
                <a:lnTo>
                  <a:pt x="6096" y="9444241"/>
                </a:lnTo>
                <a:lnTo>
                  <a:pt x="0" y="9444241"/>
                </a:lnTo>
                <a:lnTo>
                  <a:pt x="0" y="9450324"/>
                </a:lnTo>
                <a:lnTo>
                  <a:pt x="6096" y="9450324"/>
                </a:lnTo>
                <a:lnTo>
                  <a:pt x="7158228" y="9450324"/>
                </a:lnTo>
                <a:lnTo>
                  <a:pt x="7164311" y="9450324"/>
                </a:lnTo>
                <a:lnTo>
                  <a:pt x="7164311" y="9444241"/>
                </a:lnTo>
                <a:close/>
              </a:path>
              <a:path w="7164705" h="9450705">
                <a:moveTo>
                  <a:pt x="7164311" y="0"/>
                </a:moveTo>
                <a:lnTo>
                  <a:pt x="7158228" y="0"/>
                </a:lnTo>
                <a:lnTo>
                  <a:pt x="6096" y="0"/>
                </a:lnTo>
                <a:lnTo>
                  <a:pt x="0" y="0"/>
                </a:lnTo>
                <a:lnTo>
                  <a:pt x="0" y="6096"/>
                </a:lnTo>
                <a:lnTo>
                  <a:pt x="0" y="9444228"/>
                </a:lnTo>
                <a:lnTo>
                  <a:pt x="6096" y="9444228"/>
                </a:lnTo>
                <a:lnTo>
                  <a:pt x="6096" y="6096"/>
                </a:lnTo>
                <a:lnTo>
                  <a:pt x="7158228" y="6096"/>
                </a:lnTo>
                <a:lnTo>
                  <a:pt x="7158228" y="9444228"/>
                </a:lnTo>
                <a:lnTo>
                  <a:pt x="7164311" y="9444228"/>
                </a:lnTo>
                <a:lnTo>
                  <a:pt x="7164311" y="6096"/>
                </a:lnTo>
                <a:lnTo>
                  <a:pt x="71643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02004" y="892810"/>
            <a:ext cx="5930265" cy="22263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R="189865">
              <a:lnSpc>
                <a:spcPct val="100000"/>
              </a:lnSpc>
              <a:spcBef>
                <a:spcPts val="95"/>
              </a:spcBef>
            </a:pPr>
            <a:r>
              <a:rPr dirty="0" u="sng" sz="1600" spc="-10" b="1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GUIDE</a:t>
            </a:r>
            <a:r>
              <a:rPr dirty="0" u="sng" sz="1600" spc="-45" b="1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 </a:t>
            </a:r>
            <a:r>
              <a:rPr dirty="0" u="sng" sz="1600" spc="-10" b="1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CERTIFICATE</a:t>
            </a:r>
            <a:endParaRPr sz="16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875"/>
              </a:spcBef>
            </a:pPr>
            <a:endParaRPr sz="1600">
              <a:latin typeface="Cambria"/>
              <a:cs typeface="Cambria"/>
            </a:endParaRPr>
          </a:p>
          <a:p>
            <a:pPr algn="just" marL="12700" marR="5080">
              <a:lnSpc>
                <a:spcPct val="109900"/>
              </a:lnSpc>
            </a:pPr>
            <a:r>
              <a:rPr dirty="0" sz="1200">
                <a:latin typeface="Calibri"/>
                <a:cs typeface="Calibri"/>
              </a:rPr>
              <a:t>I</a:t>
            </a:r>
            <a:r>
              <a:rPr dirty="0" sz="1200" spc="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hereby</a:t>
            </a:r>
            <a:r>
              <a:rPr dirty="0" sz="1200" spc="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certify</a:t>
            </a:r>
            <a:r>
              <a:rPr dirty="0" sz="1200" spc="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that</a:t>
            </a:r>
            <a:r>
              <a:rPr dirty="0" sz="1200" spc="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Summer</a:t>
            </a:r>
            <a:r>
              <a:rPr dirty="0" sz="1200" spc="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Internship</a:t>
            </a:r>
            <a:r>
              <a:rPr dirty="0" sz="1200" spc="5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Report</a:t>
            </a:r>
            <a:r>
              <a:rPr dirty="0" sz="1200" spc="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by</a:t>
            </a:r>
            <a:r>
              <a:rPr dirty="0" sz="1200" spc="45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Mr.</a:t>
            </a:r>
            <a:r>
              <a:rPr dirty="0" sz="1200" spc="30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Ankit</a:t>
            </a:r>
            <a:r>
              <a:rPr dirty="0" sz="1200" spc="45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Dhingra</a:t>
            </a:r>
            <a:r>
              <a:rPr dirty="0" sz="1200">
                <a:latin typeface="Calibri"/>
                <a:cs typeface="Calibri"/>
              </a:rPr>
              <a:t>,</a:t>
            </a:r>
            <a:r>
              <a:rPr dirty="0" sz="1200" spc="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student</a:t>
            </a:r>
            <a:r>
              <a:rPr dirty="0" sz="1200" spc="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of</a:t>
            </a:r>
            <a:r>
              <a:rPr dirty="0" sz="1200" spc="4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BCA,</a:t>
            </a:r>
            <a:r>
              <a:rPr dirty="0" sz="1200" spc="30">
                <a:latin typeface="Calibri"/>
                <a:cs typeface="Calibri"/>
              </a:rPr>
              <a:t> </a:t>
            </a:r>
            <a:r>
              <a:rPr dirty="0" sz="1200" spc="-25">
                <a:latin typeface="Calibri"/>
                <a:cs typeface="Calibri"/>
              </a:rPr>
              <a:t>Vth </a:t>
            </a:r>
            <a:r>
              <a:rPr dirty="0" sz="1200">
                <a:latin typeface="Calibri"/>
                <a:cs typeface="Calibri"/>
              </a:rPr>
              <a:t>semester,</a:t>
            </a:r>
            <a:r>
              <a:rPr dirty="0" sz="1200" spc="29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batch</a:t>
            </a:r>
            <a:r>
              <a:rPr dirty="0" sz="1200" spc="29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of</a:t>
            </a:r>
            <a:r>
              <a:rPr dirty="0" sz="1200" spc="30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2022-</a:t>
            </a:r>
            <a:r>
              <a:rPr dirty="0" sz="1200">
                <a:latin typeface="Calibri"/>
                <a:cs typeface="Calibri"/>
              </a:rPr>
              <a:t>25</a:t>
            </a:r>
            <a:r>
              <a:rPr dirty="0" sz="1200" spc="30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3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Enrollment</a:t>
            </a:r>
            <a:r>
              <a:rPr dirty="0" sz="1200" spc="3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no.</a:t>
            </a:r>
            <a:r>
              <a:rPr dirty="0" sz="1200" spc="320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A1004822126</a:t>
            </a:r>
            <a:r>
              <a:rPr dirty="0" sz="1200" spc="305" b="1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with</a:t>
            </a:r>
            <a:r>
              <a:rPr dirty="0" sz="1200" spc="29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29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title</a:t>
            </a:r>
            <a:r>
              <a:rPr dirty="0" sz="1200" spc="29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“Responsive </a:t>
            </a:r>
            <a:r>
              <a:rPr dirty="0" sz="1200">
                <a:latin typeface="Calibri"/>
                <a:cs typeface="Calibri"/>
              </a:rPr>
              <a:t>Portfolio</a:t>
            </a:r>
            <a:r>
              <a:rPr dirty="0" sz="1200" spc="1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Website</a:t>
            </a:r>
            <a:r>
              <a:rPr dirty="0" sz="1200" spc="1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using</a:t>
            </a:r>
            <a:r>
              <a:rPr dirty="0" sz="1200" spc="1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HTML,</a:t>
            </a:r>
            <a:r>
              <a:rPr dirty="0" sz="1200" spc="14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CSS,</a:t>
            </a:r>
            <a:r>
              <a:rPr dirty="0" sz="1200" spc="1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1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JavaScript”</a:t>
            </a:r>
            <a:r>
              <a:rPr dirty="0" sz="1200" spc="10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which</a:t>
            </a:r>
            <a:r>
              <a:rPr dirty="0" sz="1200" spc="1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is</a:t>
            </a:r>
            <a:r>
              <a:rPr dirty="0" sz="1200" spc="1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submitted</a:t>
            </a:r>
            <a:r>
              <a:rPr dirty="0" sz="1200" spc="1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to</a:t>
            </a:r>
            <a:r>
              <a:rPr dirty="0" sz="1200" spc="14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Amity</a:t>
            </a:r>
            <a:r>
              <a:rPr dirty="0" sz="1200" spc="14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Institute</a:t>
            </a:r>
            <a:r>
              <a:rPr dirty="0" sz="1200" spc="135">
                <a:latin typeface="Calibri"/>
                <a:cs typeface="Calibri"/>
              </a:rPr>
              <a:t> </a:t>
            </a:r>
            <a:r>
              <a:rPr dirty="0" sz="1200" spc="-25">
                <a:latin typeface="Calibri"/>
                <a:cs typeface="Calibri"/>
              </a:rPr>
              <a:t>of </a:t>
            </a:r>
            <a:r>
              <a:rPr dirty="0" sz="1200">
                <a:latin typeface="Calibri"/>
                <a:cs typeface="Calibri"/>
              </a:rPr>
              <a:t>Information</a:t>
            </a:r>
            <a:r>
              <a:rPr dirty="0" sz="1200" spc="204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Technology,</a:t>
            </a:r>
            <a:r>
              <a:rPr dirty="0" sz="1200" spc="204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Amity</a:t>
            </a:r>
            <a:r>
              <a:rPr dirty="0" sz="1200" spc="204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University,</a:t>
            </a:r>
            <a:r>
              <a:rPr dirty="0" sz="1200" spc="19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Noida,</a:t>
            </a:r>
            <a:r>
              <a:rPr dirty="0" sz="1200" spc="204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Uttar</a:t>
            </a:r>
            <a:r>
              <a:rPr dirty="0" sz="1200" spc="2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Pradesh</a:t>
            </a:r>
            <a:r>
              <a:rPr dirty="0" sz="1200" spc="204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in</a:t>
            </a:r>
            <a:r>
              <a:rPr dirty="0" sz="1200" spc="20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partial</a:t>
            </a:r>
            <a:r>
              <a:rPr dirty="0" sz="1200" spc="2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fulfilment</a:t>
            </a:r>
            <a:r>
              <a:rPr dirty="0" sz="1200" spc="2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of</a:t>
            </a:r>
            <a:r>
              <a:rPr dirty="0" sz="1200" spc="200">
                <a:latin typeface="Calibri"/>
                <a:cs typeface="Calibri"/>
              </a:rPr>
              <a:t> </a:t>
            </a:r>
            <a:r>
              <a:rPr dirty="0" sz="1200" spc="-25">
                <a:latin typeface="Calibri"/>
                <a:cs typeface="Calibri"/>
              </a:rPr>
              <a:t>the </a:t>
            </a:r>
            <a:r>
              <a:rPr dirty="0" sz="1200">
                <a:latin typeface="Calibri"/>
                <a:cs typeface="Calibri"/>
              </a:rPr>
              <a:t>requirements</a:t>
            </a:r>
            <a:r>
              <a:rPr dirty="0" sz="1200" spc="4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for</a:t>
            </a:r>
            <a:r>
              <a:rPr dirty="0" sz="1200" spc="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5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award</a:t>
            </a:r>
            <a:r>
              <a:rPr dirty="0" sz="1200" spc="5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of</a:t>
            </a:r>
            <a:r>
              <a:rPr dirty="0" sz="1200" spc="5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5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degree</a:t>
            </a:r>
            <a:r>
              <a:rPr dirty="0" sz="1200" spc="5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of</a:t>
            </a:r>
            <a:r>
              <a:rPr dirty="0" sz="1200" spc="5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Bachelor</a:t>
            </a:r>
            <a:r>
              <a:rPr dirty="0" sz="1200" spc="5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of</a:t>
            </a:r>
            <a:r>
              <a:rPr dirty="0" sz="1200" spc="6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Computer</a:t>
            </a:r>
            <a:r>
              <a:rPr dirty="0" sz="1200" spc="5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Applications</a:t>
            </a:r>
            <a:r>
              <a:rPr dirty="0" sz="1200" spc="4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is</a:t>
            </a:r>
            <a:r>
              <a:rPr dirty="0" sz="1200" spc="6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</a:t>
            </a:r>
            <a:r>
              <a:rPr dirty="0" sz="1200" spc="5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original </a:t>
            </a:r>
            <a:r>
              <a:rPr dirty="0" sz="1200">
                <a:latin typeface="Calibri"/>
                <a:cs typeface="Calibri"/>
              </a:rPr>
              <a:t>contribution</a:t>
            </a:r>
            <a:r>
              <a:rPr dirty="0" sz="1200" spc="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with</a:t>
            </a:r>
            <a:r>
              <a:rPr dirty="0" sz="1200" spc="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existing</a:t>
            </a:r>
            <a:r>
              <a:rPr dirty="0" sz="1200" spc="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knowledge</a:t>
            </a:r>
            <a:r>
              <a:rPr dirty="0" sz="1200" spc="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faithful</a:t>
            </a:r>
            <a:r>
              <a:rPr dirty="0" sz="1200" spc="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record</a:t>
            </a:r>
            <a:r>
              <a:rPr dirty="0" sz="1200" spc="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of</a:t>
            </a:r>
            <a:r>
              <a:rPr dirty="0" sz="1200" spc="4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work</a:t>
            </a:r>
            <a:r>
              <a:rPr dirty="0" sz="1200" spc="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carried</a:t>
            </a:r>
            <a:r>
              <a:rPr dirty="0" sz="1200" spc="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out</a:t>
            </a:r>
            <a:r>
              <a:rPr dirty="0" sz="1200" spc="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by</a:t>
            </a:r>
            <a:r>
              <a:rPr dirty="0" sz="1200" spc="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him</a:t>
            </a:r>
            <a:r>
              <a:rPr dirty="0" sz="1200" spc="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under</a:t>
            </a:r>
            <a:r>
              <a:rPr dirty="0" sz="1200" spc="30">
                <a:latin typeface="Calibri"/>
                <a:cs typeface="Calibri"/>
              </a:rPr>
              <a:t> </a:t>
            </a:r>
            <a:r>
              <a:rPr dirty="0" sz="1200" spc="-25">
                <a:latin typeface="Calibri"/>
                <a:cs typeface="Calibri"/>
              </a:rPr>
              <a:t>my </a:t>
            </a:r>
            <a:r>
              <a:rPr dirty="0" sz="1200">
                <a:latin typeface="Calibri"/>
                <a:cs typeface="Calibri"/>
              </a:rPr>
              <a:t>guidance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supervision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to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best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of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my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knowledge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this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work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has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not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been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submitted</a:t>
            </a:r>
            <a:r>
              <a:rPr dirty="0" sz="1200" spc="-25">
                <a:latin typeface="Calibri"/>
                <a:cs typeface="Calibri"/>
              </a:rPr>
              <a:t> in </a:t>
            </a:r>
            <a:r>
              <a:rPr dirty="0" sz="1200">
                <a:latin typeface="Calibri"/>
                <a:cs typeface="Calibri"/>
              </a:rPr>
              <a:t>part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or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full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for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any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Degree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or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Diploma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to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this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University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or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elsewhere.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167180" y="5758053"/>
            <a:ext cx="4500245" cy="87756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latin typeface="Calibri"/>
                <a:cs typeface="Calibri"/>
              </a:rPr>
              <a:t>(Signature)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25"/>
              </a:spcBef>
            </a:pPr>
            <a:r>
              <a:rPr dirty="0" sz="1200" b="1">
                <a:latin typeface="Calibri"/>
                <a:cs typeface="Calibri"/>
              </a:rPr>
              <a:t>Dr.</a:t>
            </a:r>
            <a:r>
              <a:rPr dirty="0" sz="1200" spc="-55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Seema</a:t>
            </a:r>
            <a:r>
              <a:rPr dirty="0" sz="1200" spc="-30" b="1">
                <a:latin typeface="Calibri"/>
                <a:cs typeface="Calibri"/>
              </a:rPr>
              <a:t> </a:t>
            </a:r>
            <a:r>
              <a:rPr dirty="0" sz="1200" spc="-20" b="1">
                <a:latin typeface="Calibri"/>
                <a:cs typeface="Calibri"/>
              </a:rPr>
              <a:t>Rani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60"/>
              </a:spcBef>
            </a:pPr>
            <a:r>
              <a:rPr dirty="0" sz="1200" b="1">
                <a:latin typeface="Calibri"/>
                <a:cs typeface="Calibri"/>
              </a:rPr>
              <a:t>Amity</a:t>
            </a:r>
            <a:r>
              <a:rPr dirty="0" sz="1200" spc="-45" b="1">
                <a:latin typeface="Calibri"/>
                <a:cs typeface="Calibri"/>
              </a:rPr>
              <a:t> </a:t>
            </a:r>
            <a:r>
              <a:rPr dirty="0" sz="1200" spc="-10" b="1">
                <a:latin typeface="Calibri"/>
                <a:cs typeface="Calibri"/>
              </a:rPr>
              <a:t>Institute</a:t>
            </a:r>
            <a:r>
              <a:rPr dirty="0" sz="1200" spc="-25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of</a:t>
            </a:r>
            <a:r>
              <a:rPr dirty="0" sz="1200" spc="-35" b="1">
                <a:latin typeface="Calibri"/>
                <a:cs typeface="Calibri"/>
              </a:rPr>
              <a:t> </a:t>
            </a:r>
            <a:r>
              <a:rPr dirty="0" sz="1200" spc="-10" b="1">
                <a:latin typeface="Calibri"/>
                <a:cs typeface="Calibri"/>
              </a:rPr>
              <a:t>Information</a:t>
            </a:r>
            <a:r>
              <a:rPr dirty="0" sz="1200" spc="-25" b="1">
                <a:latin typeface="Calibri"/>
                <a:cs typeface="Calibri"/>
              </a:rPr>
              <a:t> </a:t>
            </a:r>
            <a:r>
              <a:rPr dirty="0" sz="1200" spc="-10" b="1">
                <a:latin typeface="Calibri"/>
                <a:cs typeface="Calibri"/>
              </a:rPr>
              <a:t>Technology,</a:t>
            </a:r>
            <a:r>
              <a:rPr dirty="0" sz="1200" spc="-35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AUUP,</a:t>
            </a:r>
            <a:r>
              <a:rPr dirty="0" sz="1200" spc="-25" b="1">
                <a:latin typeface="Calibri"/>
                <a:cs typeface="Calibri"/>
              </a:rPr>
              <a:t> </a:t>
            </a:r>
            <a:r>
              <a:rPr dirty="0" sz="1200" spc="-10" b="1">
                <a:latin typeface="Calibri"/>
                <a:cs typeface="Calibri"/>
              </a:rPr>
              <a:t>Noida,</a:t>
            </a:r>
            <a:r>
              <a:rPr dirty="0" sz="1200" spc="-25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Uttar</a:t>
            </a:r>
            <a:r>
              <a:rPr dirty="0" sz="1200" spc="-20" b="1">
                <a:latin typeface="Calibri"/>
                <a:cs typeface="Calibri"/>
              </a:rPr>
              <a:t> </a:t>
            </a:r>
            <a:r>
              <a:rPr dirty="0" sz="1200" spc="-10" b="1">
                <a:latin typeface="Calibri"/>
                <a:cs typeface="Calibri"/>
              </a:rPr>
              <a:t>Pradesh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167180" y="7364730"/>
            <a:ext cx="78613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Calibri"/>
                <a:cs typeface="Calibri"/>
              </a:rPr>
              <a:t>Place:</a:t>
            </a:r>
            <a:r>
              <a:rPr dirty="0" sz="1200" spc="-6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Noida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304800" y="304799"/>
            <a:ext cx="7164705" cy="9450705"/>
          </a:xfrm>
          <a:custGeom>
            <a:avLst/>
            <a:gdLst/>
            <a:ahLst/>
            <a:cxnLst/>
            <a:rect l="l" t="t" r="r" b="b"/>
            <a:pathLst>
              <a:path w="7164705" h="9450705">
                <a:moveTo>
                  <a:pt x="7164311" y="9444241"/>
                </a:moveTo>
                <a:lnTo>
                  <a:pt x="7158228" y="9444241"/>
                </a:lnTo>
                <a:lnTo>
                  <a:pt x="6096" y="9444241"/>
                </a:lnTo>
                <a:lnTo>
                  <a:pt x="0" y="9444241"/>
                </a:lnTo>
                <a:lnTo>
                  <a:pt x="0" y="9450324"/>
                </a:lnTo>
                <a:lnTo>
                  <a:pt x="6096" y="9450324"/>
                </a:lnTo>
                <a:lnTo>
                  <a:pt x="7158228" y="9450324"/>
                </a:lnTo>
                <a:lnTo>
                  <a:pt x="7164311" y="9450324"/>
                </a:lnTo>
                <a:lnTo>
                  <a:pt x="7164311" y="9444241"/>
                </a:lnTo>
                <a:close/>
              </a:path>
              <a:path w="7164705" h="9450705">
                <a:moveTo>
                  <a:pt x="7164311" y="0"/>
                </a:moveTo>
                <a:lnTo>
                  <a:pt x="7158228" y="0"/>
                </a:lnTo>
                <a:lnTo>
                  <a:pt x="6096" y="0"/>
                </a:lnTo>
                <a:lnTo>
                  <a:pt x="0" y="0"/>
                </a:lnTo>
                <a:lnTo>
                  <a:pt x="0" y="6096"/>
                </a:lnTo>
                <a:lnTo>
                  <a:pt x="0" y="9444228"/>
                </a:lnTo>
                <a:lnTo>
                  <a:pt x="6096" y="9444228"/>
                </a:lnTo>
                <a:lnTo>
                  <a:pt x="6096" y="6096"/>
                </a:lnTo>
                <a:lnTo>
                  <a:pt x="7158228" y="6096"/>
                </a:lnTo>
                <a:lnTo>
                  <a:pt x="7158228" y="9444228"/>
                </a:lnTo>
                <a:lnTo>
                  <a:pt x="7164311" y="9444228"/>
                </a:lnTo>
                <a:lnTo>
                  <a:pt x="7164311" y="6096"/>
                </a:lnTo>
                <a:lnTo>
                  <a:pt x="71643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02004" y="1065022"/>
            <a:ext cx="5950585" cy="747140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90170">
              <a:lnSpc>
                <a:spcPct val="100000"/>
              </a:lnSpc>
              <a:spcBef>
                <a:spcPts val="95"/>
              </a:spcBef>
            </a:pPr>
            <a:r>
              <a:rPr dirty="0" sz="1600" b="1">
                <a:latin typeface="Cambria"/>
                <a:cs typeface="Cambria"/>
              </a:rPr>
              <a:t>AMITY</a:t>
            </a:r>
            <a:r>
              <a:rPr dirty="0" sz="1600" spc="-90" b="1">
                <a:latin typeface="Cambria"/>
                <a:cs typeface="Cambria"/>
              </a:rPr>
              <a:t> </a:t>
            </a:r>
            <a:r>
              <a:rPr dirty="0" sz="1600" spc="-10" b="1">
                <a:latin typeface="Cambria"/>
                <a:cs typeface="Cambria"/>
              </a:rPr>
              <a:t>UNIVERSITY</a:t>
            </a:r>
            <a:endParaRPr sz="1600">
              <a:latin typeface="Cambria"/>
              <a:cs typeface="Cambria"/>
            </a:endParaRPr>
          </a:p>
          <a:p>
            <a:pPr algn="ctr" marL="95250">
              <a:lnSpc>
                <a:spcPct val="100000"/>
              </a:lnSpc>
              <a:spcBef>
                <a:spcPts val="1305"/>
              </a:spcBef>
            </a:pPr>
            <a:r>
              <a:rPr dirty="0" sz="1600" spc="-10" b="1">
                <a:latin typeface="Cambria"/>
                <a:cs typeface="Cambria"/>
              </a:rPr>
              <a:t>-----UTTAR</a:t>
            </a:r>
            <a:r>
              <a:rPr dirty="0" sz="1600" spc="-20" b="1">
                <a:latin typeface="Cambria"/>
                <a:cs typeface="Cambria"/>
              </a:rPr>
              <a:t> PRADESH-</a:t>
            </a:r>
            <a:r>
              <a:rPr dirty="0" sz="1600" b="1">
                <a:latin typeface="Cambria"/>
                <a:cs typeface="Cambria"/>
              </a:rPr>
              <a:t>-</a:t>
            </a:r>
            <a:r>
              <a:rPr dirty="0" sz="1600" spc="-10" b="1">
                <a:latin typeface="Cambria"/>
                <a:cs typeface="Cambria"/>
              </a:rPr>
              <a:t>--</a:t>
            </a:r>
            <a:r>
              <a:rPr dirty="0" sz="1600" spc="-50" b="1">
                <a:latin typeface="Cambria"/>
                <a:cs typeface="Cambria"/>
              </a:rPr>
              <a:t>-</a:t>
            </a:r>
            <a:endParaRPr sz="1600">
              <a:latin typeface="Cambria"/>
              <a:cs typeface="Cambria"/>
            </a:endParaRPr>
          </a:p>
          <a:p>
            <a:pPr algn="ctr" marL="1063625" marR="967105">
              <a:lnSpc>
                <a:spcPts val="2230"/>
              </a:lnSpc>
              <a:spcBef>
                <a:spcPts val="120"/>
              </a:spcBef>
            </a:pPr>
            <a:r>
              <a:rPr dirty="0" sz="1600" spc="-10" b="1">
                <a:latin typeface="Cambria"/>
                <a:cs typeface="Cambria"/>
              </a:rPr>
              <a:t>Amity</a:t>
            </a:r>
            <a:r>
              <a:rPr dirty="0" sz="1600" spc="-35" b="1">
                <a:latin typeface="Cambria"/>
                <a:cs typeface="Cambria"/>
              </a:rPr>
              <a:t> </a:t>
            </a:r>
            <a:r>
              <a:rPr dirty="0" sz="1600" spc="-10" b="1">
                <a:latin typeface="Cambria"/>
                <a:cs typeface="Cambria"/>
              </a:rPr>
              <a:t>Institute</a:t>
            </a:r>
            <a:r>
              <a:rPr dirty="0" sz="1600" spc="-25" b="1">
                <a:latin typeface="Cambria"/>
                <a:cs typeface="Cambria"/>
              </a:rPr>
              <a:t> </a:t>
            </a:r>
            <a:r>
              <a:rPr dirty="0" sz="1600" b="1">
                <a:latin typeface="Cambria"/>
                <a:cs typeface="Cambria"/>
              </a:rPr>
              <a:t>of</a:t>
            </a:r>
            <a:r>
              <a:rPr dirty="0" sz="1600" spc="-50" b="1">
                <a:latin typeface="Cambria"/>
                <a:cs typeface="Cambria"/>
              </a:rPr>
              <a:t> </a:t>
            </a:r>
            <a:r>
              <a:rPr dirty="0" sz="1600" spc="-10" b="1">
                <a:latin typeface="Cambria"/>
                <a:cs typeface="Cambria"/>
              </a:rPr>
              <a:t>Information</a:t>
            </a:r>
            <a:r>
              <a:rPr dirty="0" sz="1600" spc="-30" b="1">
                <a:latin typeface="Cambria"/>
                <a:cs typeface="Cambria"/>
              </a:rPr>
              <a:t> </a:t>
            </a:r>
            <a:r>
              <a:rPr dirty="0" sz="1600" spc="-10" b="1">
                <a:latin typeface="Cambria"/>
                <a:cs typeface="Cambria"/>
              </a:rPr>
              <a:t>Technology </a:t>
            </a:r>
            <a:r>
              <a:rPr dirty="0" sz="1600" b="1">
                <a:latin typeface="Cambria"/>
                <a:cs typeface="Cambria"/>
              </a:rPr>
              <a:t>Summer</a:t>
            </a:r>
            <a:r>
              <a:rPr dirty="0" sz="1600" spc="-65" b="1">
                <a:latin typeface="Cambria"/>
                <a:cs typeface="Cambria"/>
              </a:rPr>
              <a:t> </a:t>
            </a:r>
            <a:r>
              <a:rPr dirty="0" sz="1600" spc="-10" b="1">
                <a:latin typeface="Cambria"/>
                <a:cs typeface="Cambria"/>
              </a:rPr>
              <a:t>Internship</a:t>
            </a:r>
            <a:endParaRPr sz="1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714"/>
              </a:spcBef>
            </a:pPr>
            <a:r>
              <a:rPr dirty="0" sz="1200" b="1">
                <a:latin typeface="Calibri"/>
                <a:cs typeface="Calibri"/>
              </a:rPr>
              <a:t>Student</a:t>
            </a:r>
            <a:r>
              <a:rPr dirty="0" sz="1200" spc="-25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Name:</a:t>
            </a:r>
            <a:r>
              <a:rPr dirty="0" sz="1200" spc="-10" b="1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Ankit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Dhingra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z="1200" b="1">
                <a:latin typeface="Calibri"/>
                <a:cs typeface="Calibri"/>
              </a:rPr>
              <a:t>Enrollment</a:t>
            </a:r>
            <a:r>
              <a:rPr dirty="0" sz="1200" spc="-40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No:</a:t>
            </a:r>
            <a:r>
              <a:rPr dirty="0" sz="1200" spc="-30" b="1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A1004822257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z="1200" b="1">
                <a:latin typeface="Calibri"/>
                <a:cs typeface="Calibri"/>
              </a:rPr>
              <a:t>Programme:</a:t>
            </a:r>
            <a:r>
              <a:rPr dirty="0" sz="1200" spc="-20" b="1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Bachelor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of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Computer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Applications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z="1200" b="1">
                <a:latin typeface="Calibri"/>
                <a:cs typeface="Calibri"/>
              </a:rPr>
              <a:t>Company's</a:t>
            </a:r>
            <a:r>
              <a:rPr dirty="0" sz="1200" spc="-30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Name:</a:t>
            </a:r>
            <a:r>
              <a:rPr dirty="0" sz="1200" spc="-15" b="1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Main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Flow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Services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Technologies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dirty="0" sz="1200" spc="-10" b="1">
                <a:latin typeface="Calibri"/>
                <a:cs typeface="Calibri"/>
              </a:rPr>
              <a:t>Address: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>
              <a:latin typeface="Calibri"/>
              <a:cs typeface="Calibri"/>
            </a:endParaRPr>
          </a:p>
          <a:p>
            <a:pPr marL="12700" marR="4994910">
              <a:lnSpc>
                <a:spcPct val="105000"/>
              </a:lnSpc>
            </a:pPr>
            <a:r>
              <a:rPr dirty="0" sz="1200" b="1">
                <a:latin typeface="Calibri"/>
                <a:cs typeface="Calibri"/>
              </a:rPr>
              <a:t>Industry</a:t>
            </a:r>
            <a:r>
              <a:rPr dirty="0" sz="1200" spc="-55" b="1">
                <a:latin typeface="Calibri"/>
                <a:cs typeface="Calibri"/>
              </a:rPr>
              <a:t> </a:t>
            </a:r>
            <a:r>
              <a:rPr dirty="0" sz="1200" spc="-10" b="1">
                <a:latin typeface="Calibri"/>
                <a:cs typeface="Calibri"/>
              </a:rPr>
              <a:t>Guide Name: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dirty="0" sz="1200" spc="-10" b="1">
                <a:latin typeface="Calibri"/>
                <a:cs typeface="Calibri"/>
              </a:rPr>
              <a:t>Designation:</a:t>
            </a:r>
            <a:endParaRPr sz="1200">
              <a:latin typeface="Calibri"/>
              <a:cs typeface="Calibri"/>
            </a:endParaRPr>
          </a:p>
          <a:p>
            <a:pPr marL="12700" marR="4886960">
              <a:lnSpc>
                <a:spcPct val="105000"/>
              </a:lnSpc>
            </a:pPr>
            <a:r>
              <a:rPr dirty="0" sz="1200" b="1">
                <a:latin typeface="Calibri"/>
                <a:cs typeface="Calibri"/>
              </a:rPr>
              <a:t>Contact</a:t>
            </a:r>
            <a:r>
              <a:rPr dirty="0" sz="1200" spc="-25" b="1">
                <a:latin typeface="Calibri"/>
                <a:cs typeface="Calibri"/>
              </a:rPr>
              <a:t> </a:t>
            </a:r>
            <a:r>
              <a:rPr dirty="0" sz="1200" spc="-10" b="1">
                <a:latin typeface="Calibri"/>
                <a:cs typeface="Calibri"/>
              </a:rPr>
              <a:t>Number </a:t>
            </a:r>
            <a:r>
              <a:rPr dirty="0" sz="1200" b="1">
                <a:latin typeface="Calibri"/>
                <a:cs typeface="Calibri"/>
              </a:rPr>
              <a:t>Ph.(O)</a:t>
            </a:r>
            <a:r>
              <a:rPr dirty="0" sz="1200" spc="-45" b="1">
                <a:latin typeface="Calibri"/>
                <a:cs typeface="Calibri"/>
              </a:rPr>
              <a:t> </a:t>
            </a:r>
            <a:r>
              <a:rPr dirty="0" sz="1200" spc="-50" b="1">
                <a:latin typeface="Calibri"/>
                <a:cs typeface="Calibri"/>
              </a:rPr>
              <a:t>: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z="1200" b="1">
                <a:latin typeface="Calibri"/>
                <a:cs typeface="Calibri"/>
              </a:rPr>
              <a:t>Mobile</a:t>
            </a:r>
            <a:r>
              <a:rPr dirty="0" sz="1200" spc="-45" b="1">
                <a:latin typeface="Calibri"/>
                <a:cs typeface="Calibri"/>
              </a:rPr>
              <a:t> </a:t>
            </a:r>
            <a:r>
              <a:rPr dirty="0" sz="1200" spc="-50" b="1">
                <a:latin typeface="Calibri"/>
                <a:cs typeface="Calibri"/>
              </a:rPr>
              <a:t>: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dirty="0" sz="1200" b="1">
                <a:latin typeface="Calibri"/>
                <a:cs typeface="Calibri"/>
              </a:rPr>
              <a:t>Fax</a:t>
            </a:r>
            <a:r>
              <a:rPr dirty="0" sz="1200" spc="-25" b="1">
                <a:latin typeface="Calibri"/>
                <a:cs typeface="Calibri"/>
              </a:rPr>
              <a:t> </a:t>
            </a:r>
            <a:r>
              <a:rPr dirty="0" sz="1200" spc="-50" b="1">
                <a:latin typeface="Calibri"/>
                <a:cs typeface="Calibri"/>
              </a:rPr>
              <a:t>: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z="1200" spc="-10" b="1">
                <a:latin typeface="Calibri"/>
                <a:cs typeface="Calibri"/>
              </a:rPr>
              <a:t>E-</a:t>
            </a:r>
            <a:r>
              <a:rPr dirty="0" sz="1200" b="1">
                <a:latin typeface="Calibri"/>
                <a:cs typeface="Calibri"/>
              </a:rPr>
              <a:t>mail</a:t>
            </a:r>
            <a:r>
              <a:rPr dirty="0" sz="1200" spc="-10" b="1">
                <a:latin typeface="Calibri"/>
                <a:cs typeface="Calibri"/>
              </a:rPr>
              <a:t> </a:t>
            </a:r>
            <a:r>
              <a:rPr dirty="0" sz="1200" spc="-50" b="1">
                <a:latin typeface="Calibri"/>
                <a:cs typeface="Calibri"/>
              </a:rPr>
              <a:t>: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z="1200" b="1">
                <a:latin typeface="Calibri"/>
                <a:cs typeface="Calibri"/>
              </a:rPr>
              <a:t>--</a:t>
            </a:r>
            <a:r>
              <a:rPr dirty="0" sz="1200" spc="-10" b="1">
                <a:latin typeface="Calibri"/>
                <a:cs typeface="Calibri"/>
              </a:rPr>
              <a:t>-</a:t>
            </a:r>
            <a:r>
              <a:rPr dirty="0" sz="1200" b="1">
                <a:latin typeface="Calibri"/>
                <a:cs typeface="Calibri"/>
              </a:rPr>
              <a:t>--</a:t>
            </a:r>
            <a:r>
              <a:rPr dirty="0" sz="1200" spc="-10" b="1">
                <a:latin typeface="Calibri"/>
                <a:cs typeface="Calibri"/>
              </a:rPr>
              <a:t>-</a:t>
            </a:r>
            <a:r>
              <a:rPr dirty="0" sz="1200" b="1">
                <a:latin typeface="Calibri"/>
                <a:cs typeface="Calibri"/>
              </a:rPr>
              <a:t>--</a:t>
            </a:r>
            <a:r>
              <a:rPr dirty="0" sz="1200" spc="-10" b="1">
                <a:latin typeface="Calibri"/>
                <a:cs typeface="Calibri"/>
              </a:rPr>
              <a:t>-</a:t>
            </a:r>
            <a:r>
              <a:rPr dirty="0" sz="1200" b="1">
                <a:latin typeface="Calibri"/>
                <a:cs typeface="Calibri"/>
              </a:rPr>
              <a:t>-</a:t>
            </a:r>
            <a:r>
              <a:rPr dirty="0" sz="1200" spc="-10" b="1">
                <a:latin typeface="Calibri"/>
                <a:cs typeface="Calibri"/>
              </a:rPr>
              <a:t>-</a:t>
            </a:r>
            <a:r>
              <a:rPr dirty="0" sz="1200" b="1">
                <a:latin typeface="Calibri"/>
                <a:cs typeface="Calibri"/>
              </a:rPr>
              <a:t>--</a:t>
            </a:r>
            <a:r>
              <a:rPr dirty="0" sz="1200" spc="-10" b="1">
                <a:latin typeface="Calibri"/>
                <a:cs typeface="Calibri"/>
              </a:rPr>
              <a:t>-</a:t>
            </a:r>
            <a:r>
              <a:rPr dirty="0" sz="1200" b="1">
                <a:latin typeface="Calibri"/>
                <a:cs typeface="Calibri"/>
              </a:rPr>
              <a:t>-</a:t>
            </a:r>
            <a:r>
              <a:rPr dirty="0" sz="1200" spc="-10" b="1">
                <a:latin typeface="Calibri"/>
                <a:cs typeface="Calibri"/>
              </a:rPr>
              <a:t>-</a:t>
            </a:r>
            <a:r>
              <a:rPr dirty="0" sz="1200" b="1">
                <a:latin typeface="Calibri"/>
                <a:cs typeface="Calibri"/>
              </a:rPr>
              <a:t>--</a:t>
            </a:r>
            <a:r>
              <a:rPr dirty="0" sz="1200" spc="-10" b="1">
                <a:latin typeface="Calibri"/>
                <a:cs typeface="Calibri"/>
              </a:rPr>
              <a:t>-</a:t>
            </a:r>
            <a:r>
              <a:rPr dirty="0" sz="1200" b="1">
                <a:latin typeface="Calibri"/>
                <a:cs typeface="Calibri"/>
              </a:rPr>
              <a:t>--</a:t>
            </a:r>
            <a:r>
              <a:rPr dirty="0" sz="1200" spc="-10" b="1">
                <a:latin typeface="Calibri"/>
                <a:cs typeface="Calibri"/>
              </a:rPr>
              <a:t>-</a:t>
            </a:r>
            <a:r>
              <a:rPr dirty="0" sz="1200" b="1">
                <a:latin typeface="Calibri"/>
                <a:cs typeface="Calibri"/>
              </a:rPr>
              <a:t>-</a:t>
            </a:r>
            <a:r>
              <a:rPr dirty="0" sz="1200" spc="-10" b="1">
                <a:latin typeface="Calibri"/>
                <a:cs typeface="Calibri"/>
              </a:rPr>
              <a:t>-</a:t>
            </a:r>
            <a:r>
              <a:rPr dirty="0" sz="1200" b="1">
                <a:latin typeface="Calibri"/>
                <a:cs typeface="Calibri"/>
              </a:rPr>
              <a:t>--</a:t>
            </a:r>
            <a:r>
              <a:rPr dirty="0" sz="1200" spc="-10" b="1">
                <a:latin typeface="Calibri"/>
                <a:cs typeface="Calibri"/>
              </a:rPr>
              <a:t>-</a:t>
            </a:r>
            <a:r>
              <a:rPr dirty="0" sz="1200" b="1">
                <a:latin typeface="Calibri"/>
                <a:cs typeface="Calibri"/>
              </a:rPr>
              <a:t>--</a:t>
            </a:r>
            <a:r>
              <a:rPr dirty="0" sz="1200" spc="-10" b="1">
                <a:latin typeface="Calibri"/>
                <a:cs typeface="Calibri"/>
              </a:rPr>
              <a:t>-</a:t>
            </a:r>
            <a:r>
              <a:rPr dirty="0" sz="1200" b="1">
                <a:latin typeface="Calibri"/>
                <a:cs typeface="Calibri"/>
              </a:rPr>
              <a:t>-</a:t>
            </a:r>
            <a:r>
              <a:rPr dirty="0" sz="1200" spc="-10" b="1">
                <a:latin typeface="Calibri"/>
                <a:cs typeface="Calibri"/>
              </a:rPr>
              <a:t>--</a:t>
            </a:r>
            <a:r>
              <a:rPr dirty="0" sz="1200" b="1">
                <a:latin typeface="Calibri"/>
                <a:cs typeface="Calibri"/>
              </a:rPr>
              <a:t>--</a:t>
            </a:r>
            <a:r>
              <a:rPr dirty="0" sz="1200" spc="-10" b="1">
                <a:latin typeface="Calibri"/>
                <a:cs typeface="Calibri"/>
              </a:rPr>
              <a:t>-</a:t>
            </a:r>
            <a:r>
              <a:rPr dirty="0" sz="1200" b="1">
                <a:latin typeface="Calibri"/>
                <a:cs typeface="Calibri"/>
              </a:rPr>
              <a:t>--</a:t>
            </a:r>
            <a:r>
              <a:rPr dirty="0" sz="1200" spc="-10" b="1">
                <a:latin typeface="Calibri"/>
                <a:cs typeface="Calibri"/>
              </a:rPr>
              <a:t>-</a:t>
            </a:r>
            <a:r>
              <a:rPr dirty="0" sz="1200" b="1">
                <a:latin typeface="Calibri"/>
                <a:cs typeface="Calibri"/>
              </a:rPr>
              <a:t>--</a:t>
            </a:r>
            <a:r>
              <a:rPr dirty="0" sz="1200" spc="-10" b="1">
                <a:latin typeface="Calibri"/>
                <a:cs typeface="Calibri"/>
              </a:rPr>
              <a:t>-</a:t>
            </a:r>
            <a:r>
              <a:rPr dirty="0" sz="1200" b="1">
                <a:latin typeface="Calibri"/>
                <a:cs typeface="Calibri"/>
              </a:rPr>
              <a:t>-</a:t>
            </a:r>
            <a:r>
              <a:rPr dirty="0" sz="1200" spc="-10" b="1">
                <a:latin typeface="Calibri"/>
                <a:cs typeface="Calibri"/>
              </a:rPr>
              <a:t>-</a:t>
            </a:r>
            <a:r>
              <a:rPr dirty="0" sz="1200" b="1">
                <a:latin typeface="Calibri"/>
                <a:cs typeface="Calibri"/>
              </a:rPr>
              <a:t>--</a:t>
            </a:r>
            <a:r>
              <a:rPr dirty="0" sz="1200" spc="-10" b="1">
                <a:latin typeface="Calibri"/>
                <a:cs typeface="Calibri"/>
              </a:rPr>
              <a:t>-</a:t>
            </a:r>
            <a:r>
              <a:rPr dirty="0" sz="1200" b="1">
                <a:latin typeface="Calibri"/>
                <a:cs typeface="Calibri"/>
              </a:rPr>
              <a:t>-</a:t>
            </a:r>
            <a:r>
              <a:rPr dirty="0" sz="1200" spc="-10" b="1">
                <a:latin typeface="Calibri"/>
                <a:cs typeface="Calibri"/>
              </a:rPr>
              <a:t>-</a:t>
            </a:r>
            <a:r>
              <a:rPr dirty="0" sz="1200" b="1">
                <a:latin typeface="Calibri"/>
                <a:cs typeface="Calibri"/>
              </a:rPr>
              <a:t>--</a:t>
            </a:r>
            <a:r>
              <a:rPr dirty="0" sz="1200" spc="-10" b="1">
                <a:latin typeface="Calibri"/>
                <a:cs typeface="Calibri"/>
              </a:rPr>
              <a:t>-</a:t>
            </a:r>
            <a:r>
              <a:rPr dirty="0" sz="1200" b="1">
                <a:latin typeface="Calibri"/>
                <a:cs typeface="Calibri"/>
              </a:rPr>
              <a:t>--</a:t>
            </a:r>
            <a:r>
              <a:rPr dirty="0" sz="1200" spc="-10" b="1">
                <a:latin typeface="Calibri"/>
                <a:cs typeface="Calibri"/>
              </a:rPr>
              <a:t>-</a:t>
            </a:r>
            <a:r>
              <a:rPr dirty="0" sz="1200" b="1">
                <a:latin typeface="Calibri"/>
                <a:cs typeface="Calibri"/>
              </a:rPr>
              <a:t>-</a:t>
            </a:r>
            <a:r>
              <a:rPr dirty="0" sz="1200" spc="-10" b="1">
                <a:latin typeface="Calibri"/>
                <a:cs typeface="Calibri"/>
              </a:rPr>
              <a:t>-</a:t>
            </a:r>
            <a:r>
              <a:rPr dirty="0" sz="1200" b="1">
                <a:latin typeface="Calibri"/>
                <a:cs typeface="Calibri"/>
              </a:rPr>
              <a:t>--</a:t>
            </a:r>
            <a:r>
              <a:rPr dirty="0" sz="1200" spc="-10" b="1">
                <a:latin typeface="Calibri"/>
                <a:cs typeface="Calibri"/>
              </a:rPr>
              <a:t>-</a:t>
            </a:r>
            <a:r>
              <a:rPr dirty="0" sz="1200" b="1">
                <a:latin typeface="Calibri"/>
                <a:cs typeface="Calibri"/>
              </a:rPr>
              <a:t>--</a:t>
            </a:r>
            <a:r>
              <a:rPr dirty="0" sz="1200" spc="-10" b="1">
                <a:latin typeface="Calibri"/>
                <a:cs typeface="Calibri"/>
              </a:rPr>
              <a:t>-</a:t>
            </a:r>
            <a:r>
              <a:rPr dirty="0" sz="1200" b="1">
                <a:latin typeface="Calibri"/>
                <a:cs typeface="Calibri"/>
              </a:rPr>
              <a:t>-</a:t>
            </a:r>
            <a:r>
              <a:rPr dirty="0" sz="1200" spc="-10" b="1">
                <a:latin typeface="Calibri"/>
                <a:cs typeface="Calibri"/>
              </a:rPr>
              <a:t>--</a:t>
            </a:r>
            <a:r>
              <a:rPr dirty="0" sz="1200" b="1">
                <a:latin typeface="Calibri"/>
                <a:cs typeface="Calibri"/>
              </a:rPr>
              <a:t>--</a:t>
            </a:r>
            <a:r>
              <a:rPr dirty="0" sz="1200" spc="-10" b="1">
                <a:latin typeface="Calibri"/>
                <a:cs typeface="Calibri"/>
              </a:rPr>
              <a:t>-</a:t>
            </a:r>
            <a:r>
              <a:rPr dirty="0" sz="1200" b="1">
                <a:latin typeface="Calibri"/>
                <a:cs typeface="Calibri"/>
              </a:rPr>
              <a:t>--</a:t>
            </a:r>
            <a:r>
              <a:rPr dirty="0" sz="1200" spc="-10" b="1">
                <a:latin typeface="Calibri"/>
                <a:cs typeface="Calibri"/>
              </a:rPr>
              <a:t>-</a:t>
            </a:r>
            <a:r>
              <a:rPr dirty="0" sz="1200" b="1">
                <a:latin typeface="Calibri"/>
                <a:cs typeface="Calibri"/>
              </a:rPr>
              <a:t>--</a:t>
            </a:r>
            <a:r>
              <a:rPr dirty="0" sz="1200" spc="-10" b="1">
                <a:latin typeface="Calibri"/>
                <a:cs typeface="Calibri"/>
              </a:rPr>
              <a:t>-</a:t>
            </a:r>
            <a:r>
              <a:rPr dirty="0" sz="1200" b="1">
                <a:latin typeface="Calibri"/>
                <a:cs typeface="Calibri"/>
              </a:rPr>
              <a:t>-</a:t>
            </a:r>
            <a:r>
              <a:rPr dirty="0" sz="1200" spc="-10" b="1">
                <a:latin typeface="Calibri"/>
                <a:cs typeface="Calibri"/>
              </a:rPr>
              <a:t>-</a:t>
            </a:r>
            <a:r>
              <a:rPr dirty="0" sz="1200" b="1">
                <a:latin typeface="Calibri"/>
                <a:cs typeface="Calibri"/>
              </a:rPr>
              <a:t>--</a:t>
            </a:r>
            <a:r>
              <a:rPr dirty="0" sz="1200" spc="-10" b="1">
                <a:latin typeface="Calibri"/>
                <a:cs typeface="Calibri"/>
              </a:rPr>
              <a:t>-</a:t>
            </a:r>
            <a:r>
              <a:rPr dirty="0" sz="1200" b="1">
                <a:latin typeface="Calibri"/>
                <a:cs typeface="Calibri"/>
              </a:rPr>
              <a:t>-</a:t>
            </a:r>
            <a:r>
              <a:rPr dirty="0" sz="1200" spc="-10" b="1">
                <a:latin typeface="Calibri"/>
                <a:cs typeface="Calibri"/>
              </a:rPr>
              <a:t>-</a:t>
            </a:r>
            <a:r>
              <a:rPr dirty="0" sz="1200" b="1">
                <a:latin typeface="Calibri"/>
                <a:cs typeface="Calibri"/>
              </a:rPr>
              <a:t>--</a:t>
            </a:r>
            <a:r>
              <a:rPr dirty="0" sz="1200" spc="-10" b="1">
                <a:latin typeface="Calibri"/>
                <a:cs typeface="Calibri"/>
              </a:rPr>
              <a:t>-</a:t>
            </a:r>
            <a:r>
              <a:rPr dirty="0" sz="1200" b="1">
                <a:latin typeface="Calibri"/>
                <a:cs typeface="Calibri"/>
              </a:rPr>
              <a:t>--</a:t>
            </a:r>
            <a:r>
              <a:rPr dirty="0" sz="1200" spc="-10" b="1">
                <a:latin typeface="Calibri"/>
                <a:cs typeface="Calibri"/>
              </a:rPr>
              <a:t>-</a:t>
            </a:r>
            <a:r>
              <a:rPr dirty="0" sz="1200" b="1">
                <a:latin typeface="Calibri"/>
                <a:cs typeface="Calibri"/>
              </a:rPr>
              <a:t>-</a:t>
            </a:r>
            <a:r>
              <a:rPr dirty="0" sz="1200" spc="-10" b="1">
                <a:latin typeface="Calibri"/>
                <a:cs typeface="Calibri"/>
              </a:rPr>
              <a:t>-</a:t>
            </a:r>
            <a:r>
              <a:rPr dirty="0" sz="1200" b="1">
                <a:latin typeface="Calibri"/>
                <a:cs typeface="Calibri"/>
              </a:rPr>
              <a:t>--</a:t>
            </a:r>
            <a:r>
              <a:rPr dirty="0" sz="1200" spc="-10" b="1">
                <a:latin typeface="Calibri"/>
                <a:cs typeface="Calibri"/>
              </a:rPr>
              <a:t>-</a:t>
            </a:r>
            <a:r>
              <a:rPr dirty="0" sz="1200" b="1">
                <a:latin typeface="Calibri"/>
                <a:cs typeface="Calibri"/>
              </a:rPr>
              <a:t>--</a:t>
            </a:r>
            <a:r>
              <a:rPr dirty="0" sz="1200" spc="-10" b="1">
                <a:latin typeface="Calibri"/>
                <a:cs typeface="Calibri"/>
              </a:rPr>
              <a:t>-</a:t>
            </a:r>
            <a:r>
              <a:rPr dirty="0" sz="1200" b="1">
                <a:latin typeface="Calibri"/>
                <a:cs typeface="Calibri"/>
              </a:rPr>
              <a:t>-</a:t>
            </a:r>
            <a:r>
              <a:rPr dirty="0" sz="1200" spc="-10" b="1">
                <a:latin typeface="Calibri"/>
                <a:cs typeface="Calibri"/>
              </a:rPr>
              <a:t>--</a:t>
            </a:r>
            <a:r>
              <a:rPr dirty="0" sz="1200" b="1">
                <a:latin typeface="Calibri"/>
                <a:cs typeface="Calibri"/>
              </a:rPr>
              <a:t>--</a:t>
            </a:r>
            <a:r>
              <a:rPr dirty="0" sz="1200" spc="-10" b="1">
                <a:latin typeface="Calibri"/>
                <a:cs typeface="Calibri"/>
              </a:rPr>
              <a:t>-</a:t>
            </a:r>
            <a:r>
              <a:rPr dirty="0" sz="1200" b="1">
                <a:latin typeface="Calibri"/>
                <a:cs typeface="Calibri"/>
              </a:rPr>
              <a:t>--</a:t>
            </a:r>
            <a:r>
              <a:rPr dirty="0" sz="1200" spc="-10" b="1">
                <a:latin typeface="Calibri"/>
                <a:cs typeface="Calibri"/>
              </a:rPr>
              <a:t>-</a:t>
            </a:r>
            <a:r>
              <a:rPr dirty="0" sz="1200" b="1">
                <a:latin typeface="Calibri"/>
                <a:cs typeface="Calibri"/>
              </a:rPr>
              <a:t>--</a:t>
            </a:r>
            <a:r>
              <a:rPr dirty="0" sz="1200" spc="-10" b="1">
                <a:latin typeface="Calibri"/>
                <a:cs typeface="Calibri"/>
              </a:rPr>
              <a:t>-</a:t>
            </a:r>
            <a:r>
              <a:rPr dirty="0" sz="1200" b="1">
                <a:latin typeface="Calibri"/>
                <a:cs typeface="Calibri"/>
              </a:rPr>
              <a:t>-</a:t>
            </a:r>
            <a:r>
              <a:rPr dirty="0" sz="1200" spc="-10" b="1">
                <a:latin typeface="Calibri"/>
                <a:cs typeface="Calibri"/>
              </a:rPr>
              <a:t>-</a:t>
            </a:r>
            <a:r>
              <a:rPr dirty="0" sz="1200" b="1">
                <a:latin typeface="Calibri"/>
                <a:cs typeface="Calibri"/>
              </a:rPr>
              <a:t>--</a:t>
            </a:r>
            <a:r>
              <a:rPr dirty="0" sz="1200" spc="-10" b="1">
                <a:latin typeface="Calibri"/>
                <a:cs typeface="Calibri"/>
              </a:rPr>
              <a:t>-</a:t>
            </a:r>
            <a:r>
              <a:rPr dirty="0" sz="1200" b="1">
                <a:latin typeface="Calibri"/>
                <a:cs typeface="Calibri"/>
              </a:rPr>
              <a:t>-</a:t>
            </a:r>
            <a:r>
              <a:rPr dirty="0" sz="1200" spc="-10" b="1">
                <a:latin typeface="Calibri"/>
                <a:cs typeface="Calibri"/>
              </a:rPr>
              <a:t>-</a:t>
            </a:r>
            <a:r>
              <a:rPr dirty="0" sz="1200" b="1">
                <a:latin typeface="Calibri"/>
                <a:cs typeface="Calibri"/>
              </a:rPr>
              <a:t>--</a:t>
            </a:r>
            <a:r>
              <a:rPr dirty="0" sz="1200" spc="-10" b="1">
                <a:latin typeface="Calibri"/>
                <a:cs typeface="Calibri"/>
              </a:rPr>
              <a:t>-</a:t>
            </a:r>
            <a:r>
              <a:rPr dirty="0" sz="1200" b="1">
                <a:latin typeface="Calibri"/>
                <a:cs typeface="Calibri"/>
              </a:rPr>
              <a:t>--</a:t>
            </a:r>
            <a:r>
              <a:rPr dirty="0" sz="1200" spc="-10" b="1">
                <a:latin typeface="Calibri"/>
                <a:cs typeface="Calibri"/>
              </a:rPr>
              <a:t>-</a:t>
            </a:r>
            <a:r>
              <a:rPr dirty="0" sz="1200" b="1">
                <a:latin typeface="Calibri"/>
                <a:cs typeface="Calibri"/>
              </a:rPr>
              <a:t>-</a:t>
            </a:r>
            <a:r>
              <a:rPr dirty="0" sz="1200" spc="-10" b="1">
                <a:latin typeface="Calibri"/>
                <a:cs typeface="Calibri"/>
              </a:rPr>
              <a:t>-</a:t>
            </a:r>
            <a:r>
              <a:rPr dirty="0" sz="1200" b="1">
                <a:latin typeface="Calibri"/>
                <a:cs typeface="Calibri"/>
              </a:rPr>
              <a:t>-</a:t>
            </a:r>
            <a:r>
              <a:rPr dirty="0" sz="1200" spc="100" b="1">
                <a:latin typeface="Calibri"/>
                <a:cs typeface="Calibri"/>
              </a:rPr>
              <a:t>-</a:t>
            </a:r>
            <a:r>
              <a:rPr dirty="0" sz="1200" spc="-10" b="1">
                <a:latin typeface="Calibri"/>
                <a:cs typeface="Calibri"/>
              </a:rPr>
              <a:t>-</a:t>
            </a:r>
            <a:r>
              <a:rPr dirty="0" sz="1200" spc="-50" b="1">
                <a:latin typeface="Calibri"/>
                <a:cs typeface="Calibri"/>
              </a:rPr>
              <a:t>-</a:t>
            </a:r>
            <a:endParaRPr sz="1200">
              <a:latin typeface="Calibri"/>
              <a:cs typeface="Calibri"/>
            </a:endParaRPr>
          </a:p>
          <a:p>
            <a:pPr marL="2592705">
              <a:lnSpc>
                <a:spcPct val="100000"/>
              </a:lnSpc>
              <a:spcBef>
                <a:spcPts val="780"/>
              </a:spcBef>
            </a:pPr>
            <a:r>
              <a:rPr dirty="0" sz="1200" spc="-10" b="1">
                <a:latin typeface="Calibri"/>
                <a:cs typeface="Calibri"/>
              </a:rPr>
              <a:t>Project</a:t>
            </a:r>
            <a:r>
              <a:rPr dirty="0" sz="1200" spc="-20" b="1">
                <a:latin typeface="Calibri"/>
                <a:cs typeface="Calibri"/>
              </a:rPr>
              <a:t> </a:t>
            </a:r>
            <a:r>
              <a:rPr dirty="0" sz="1200" spc="-10" b="1">
                <a:latin typeface="Calibri"/>
                <a:cs typeface="Calibri"/>
              </a:rPr>
              <a:t>Information</a:t>
            </a:r>
            <a:endParaRPr sz="1200">
              <a:latin typeface="Calibri"/>
              <a:cs typeface="Calibri"/>
            </a:endParaRPr>
          </a:p>
          <a:p>
            <a:pPr marL="469900" indent="-228600">
              <a:lnSpc>
                <a:spcPct val="100000"/>
              </a:lnSpc>
              <a:spcBef>
                <a:spcPts val="710"/>
              </a:spcBef>
              <a:buAutoNum type="arabicPeriod"/>
              <a:tabLst>
                <a:tab pos="469900" algn="l"/>
              </a:tabLst>
            </a:pPr>
            <a:r>
              <a:rPr dirty="0" sz="1200" b="1">
                <a:latin typeface="Calibri"/>
                <a:cs typeface="Calibri"/>
              </a:rPr>
              <a:t>Project</a:t>
            </a:r>
            <a:r>
              <a:rPr dirty="0" sz="1200" spc="-20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Duration</a:t>
            </a:r>
            <a:r>
              <a:rPr dirty="0" sz="1200" spc="-30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:</a:t>
            </a:r>
            <a:r>
              <a:rPr dirty="0" sz="1200" spc="-20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(6</a:t>
            </a:r>
            <a:r>
              <a:rPr dirty="0" sz="1200" spc="-20" b="1">
                <a:latin typeface="Calibri"/>
                <a:cs typeface="Calibri"/>
              </a:rPr>
              <a:t> </a:t>
            </a:r>
            <a:r>
              <a:rPr dirty="0" sz="1200" spc="-10" b="1">
                <a:latin typeface="Calibri"/>
                <a:cs typeface="Calibri"/>
              </a:rPr>
              <a:t>Weeks)</a:t>
            </a:r>
            <a:endParaRPr sz="1200">
              <a:latin typeface="Calibri"/>
              <a:cs typeface="Calibri"/>
            </a:endParaRPr>
          </a:p>
          <a:p>
            <a:pPr marL="469265" marR="1880870">
              <a:lnSpc>
                <a:spcPct val="149200"/>
              </a:lnSpc>
              <a:spcBef>
                <a:spcPts val="10"/>
              </a:spcBef>
            </a:pPr>
            <a:r>
              <a:rPr dirty="0" sz="1200">
                <a:latin typeface="Calibri"/>
                <a:cs typeface="Calibri"/>
              </a:rPr>
              <a:t>Date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of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Summer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Internship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commencement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(26/05/2025) </a:t>
            </a:r>
            <a:r>
              <a:rPr dirty="0" sz="1200">
                <a:latin typeface="Calibri"/>
                <a:cs typeface="Calibri"/>
              </a:rPr>
              <a:t>Date</a:t>
            </a:r>
            <a:r>
              <a:rPr dirty="0" sz="1200" spc="-4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of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Summer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Internship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Completion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(04/07/2025)</a:t>
            </a:r>
            <a:endParaRPr sz="1200">
              <a:latin typeface="Calibri"/>
              <a:cs typeface="Calibri"/>
            </a:endParaRPr>
          </a:p>
          <a:p>
            <a:pPr marL="469900" indent="-228600">
              <a:lnSpc>
                <a:spcPct val="100000"/>
              </a:lnSpc>
              <a:spcBef>
                <a:spcPts val="720"/>
              </a:spcBef>
              <a:buAutoNum type="arabicPeriod" startAt="2"/>
              <a:tabLst>
                <a:tab pos="469900" algn="l"/>
              </a:tabLst>
            </a:pPr>
            <a:r>
              <a:rPr dirty="0" sz="1200" spc="-10" b="1">
                <a:latin typeface="Calibri"/>
                <a:cs typeface="Calibri"/>
              </a:rPr>
              <a:t>Topic</a:t>
            </a:r>
            <a:endParaRPr sz="1200">
              <a:latin typeface="Calibri"/>
              <a:cs typeface="Calibri"/>
            </a:endParaRPr>
          </a:p>
          <a:p>
            <a:pPr marL="469265">
              <a:lnSpc>
                <a:spcPct val="100000"/>
              </a:lnSpc>
              <a:spcBef>
                <a:spcPts val="720"/>
              </a:spcBef>
            </a:pPr>
            <a:r>
              <a:rPr dirty="0" sz="1200" spc="-10">
                <a:latin typeface="Calibri"/>
                <a:cs typeface="Calibri"/>
              </a:rPr>
              <a:t>Responsive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Portfolio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Website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using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HTML,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CSS,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-10">
                <a:latin typeface="Calibri"/>
                <a:cs typeface="Calibri"/>
              </a:rPr>
              <a:t> JavaScript</a:t>
            </a:r>
            <a:endParaRPr sz="1200">
              <a:latin typeface="Calibri"/>
              <a:cs typeface="Calibri"/>
            </a:endParaRPr>
          </a:p>
          <a:p>
            <a:pPr marL="469900" indent="-228600">
              <a:lnSpc>
                <a:spcPct val="100000"/>
              </a:lnSpc>
              <a:spcBef>
                <a:spcPts val="710"/>
              </a:spcBef>
              <a:buAutoNum type="arabicPeriod" startAt="3"/>
              <a:tabLst>
                <a:tab pos="469900" algn="l"/>
              </a:tabLst>
            </a:pPr>
            <a:r>
              <a:rPr dirty="0" sz="1200" b="1">
                <a:latin typeface="Calibri"/>
                <a:cs typeface="Calibri"/>
              </a:rPr>
              <a:t>Project</a:t>
            </a:r>
            <a:r>
              <a:rPr dirty="0" sz="1200" spc="-35" b="1">
                <a:latin typeface="Calibri"/>
                <a:cs typeface="Calibri"/>
              </a:rPr>
              <a:t> </a:t>
            </a:r>
            <a:r>
              <a:rPr dirty="0" sz="1200" spc="-10" b="1">
                <a:latin typeface="Calibri"/>
                <a:cs typeface="Calibri"/>
              </a:rPr>
              <a:t>Objective</a:t>
            </a:r>
            <a:endParaRPr sz="1200">
              <a:latin typeface="Calibri"/>
              <a:cs typeface="Calibri"/>
            </a:endParaRPr>
          </a:p>
          <a:p>
            <a:pPr marL="469265" marR="40005">
              <a:lnSpc>
                <a:spcPct val="101699"/>
              </a:lnSpc>
              <a:spcBef>
                <a:spcPts val="695"/>
              </a:spcBef>
            </a:pPr>
            <a:r>
              <a:rPr dirty="0" sz="1200">
                <a:latin typeface="Calibri"/>
                <a:cs typeface="Calibri"/>
              </a:rPr>
              <a:t>To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design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develop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responsive,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single-</a:t>
            </a:r>
            <a:r>
              <a:rPr dirty="0" sz="1200">
                <a:latin typeface="Calibri"/>
                <a:cs typeface="Calibri"/>
              </a:rPr>
              <a:t>page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portfolio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website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using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HTML,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CSS,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 spc="-25">
                <a:latin typeface="Calibri"/>
                <a:cs typeface="Calibri"/>
              </a:rPr>
              <a:t>and </a:t>
            </a:r>
            <a:r>
              <a:rPr dirty="0" sz="1200">
                <a:latin typeface="Calibri"/>
                <a:cs typeface="Calibri"/>
              </a:rPr>
              <a:t>JavaScript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that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effectively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showcases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personal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skills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projects.</a:t>
            </a:r>
            <a:endParaRPr sz="1200">
              <a:latin typeface="Calibri"/>
              <a:cs typeface="Calibri"/>
            </a:endParaRPr>
          </a:p>
          <a:p>
            <a:pPr marL="469900" indent="-228600">
              <a:lnSpc>
                <a:spcPct val="100000"/>
              </a:lnSpc>
              <a:spcBef>
                <a:spcPts val="710"/>
              </a:spcBef>
              <a:buAutoNum type="arabicPeriod" startAt="4"/>
              <a:tabLst>
                <a:tab pos="469900" algn="l"/>
              </a:tabLst>
            </a:pPr>
            <a:r>
              <a:rPr dirty="0" sz="1200" spc="-10" b="1">
                <a:latin typeface="Calibri"/>
                <a:cs typeface="Calibri"/>
              </a:rPr>
              <a:t>Methodology</a:t>
            </a:r>
            <a:r>
              <a:rPr dirty="0" sz="1200" b="1">
                <a:latin typeface="Calibri"/>
                <a:cs typeface="Calibri"/>
              </a:rPr>
              <a:t> to</a:t>
            </a:r>
            <a:r>
              <a:rPr dirty="0" sz="1200" spc="10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be</a:t>
            </a:r>
            <a:r>
              <a:rPr dirty="0" sz="1200" spc="5" b="1">
                <a:latin typeface="Calibri"/>
                <a:cs typeface="Calibri"/>
              </a:rPr>
              <a:t> </a:t>
            </a:r>
            <a:r>
              <a:rPr dirty="0" sz="1200" spc="-10" b="1">
                <a:latin typeface="Calibri"/>
                <a:cs typeface="Calibri"/>
              </a:rPr>
              <a:t>adopted</a:t>
            </a:r>
            <a:endParaRPr sz="1200">
              <a:latin typeface="Calibri"/>
              <a:cs typeface="Calibri"/>
            </a:endParaRPr>
          </a:p>
          <a:p>
            <a:pPr marL="469265" marR="139065">
              <a:lnSpc>
                <a:spcPct val="101699"/>
              </a:lnSpc>
              <a:spcBef>
                <a:spcPts val="695"/>
              </a:spcBef>
            </a:pP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-4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project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follows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iterative</a:t>
            </a:r>
            <a:r>
              <a:rPr dirty="0" sz="1200" spc="-4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development</a:t>
            </a:r>
            <a:r>
              <a:rPr dirty="0" sz="1200" spc="-4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process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involving</a:t>
            </a:r>
            <a:r>
              <a:rPr dirty="0" sz="1200" spc="-4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design,</a:t>
            </a:r>
            <a:r>
              <a:rPr dirty="0" sz="1200" spc="-5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coding,</a:t>
            </a:r>
            <a:r>
              <a:rPr dirty="0" sz="1200" spc="-4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testing,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refinement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to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ensure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responsive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user-friendly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final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website.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304800" y="304799"/>
            <a:ext cx="7164705" cy="9450705"/>
          </a:xfrm>
          <a:custGeom>
            <a:avLst/>
            <a:gdLst/>
            <a:ahLst/>
            <a:cxnLst/>
            <a:rect l="l" t="t" r="r" b="b"/>
            <a:pathLst>
              <a:path w="7164705" h="9450705">
                <a:moveTo>
                  <a:pt x="7164311" y="9444241"/>
                </a:moveTo>
                <a:lnTo>
                  <a:pt x="7158228" y="9444241"/>
                </a:lnTo>
                <a:lnTo>
                  <a:pt x="6096" y="9444241"/>
                </a:lnTo>
                <a:lnTo>
                  <a:pt x="0" y="9444241"/>
                </a:lnTo>
                <a:lnTo>
                  <a:pt x="0" y="9450324"/>
                </a:lnTo>
                <a:lnTo>
                  <a:pt x="6096" y="9450324"/>
                </a:lnTo>
                <a:lnTo>
                  <a:pt x="7158228" y="9450324"/>
                </a:lnTo>
                <a:lnTo>
                  <a:pt x="7164311" y="9450324"/>
                </a:lnTo>
                <a:lnTo>
                  <a:pt x="7164311" y="9444241"/>
                </a:lnTo>
                <a:close/>
              </a:path>
              <a:path w="7164705" h="9450705">
                <a:moveTo>
                  <a:pt x="7164311" y="0"/>
                </a:moveTo>
                <a:lnTo>
                  <a:pt x="7158228" y="0"/>
                </a:lnTo>
                <a:lnTo>
                  <a:pt x="6096" y="0"/>
                </a:lnTo>
                <a:lnTo>
                  <a:pt x="0" y="0"/>
                </a:lnTo>
                <a:lnTo>
                  <a:pt x="0" y="6096"/>
                </a:lnTo>
                <a:lnTo>
                  <a:pt x="0" y="9444228"/>
                </a:lnTo>
                <a:lnTo>
                  <a:pt x="6096" y="9444228"/>
                </a:lnTo>
                <a:lnTo>
                  <a:pt x="6096" y="6096"/>
                </a:lnTo>
                <a:lnTo>
                  <a:pt x="7158228" y="6096"/>
                </a:lnTo>
                <a:lnTo>
                  <a:pt x="7158228" y="9444228"/>
                </a:lnTo>
                <a:lnTo>
                  <a:pt x="7164311" y="9444228"/>
                </a:lnTo>
                <a:lnTo>
                  <a:pt x="7164311" y="6096"/>
                </a:lnTo>
                <a:lnTo>
                  <a:pt x="71643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726563" y="892810"/>
            <a:ext cx="1990089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sng" sz="1600" b="1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TABLE</a:t>
            </a:r>
            <a:r>
              <a:rPr dirty="0" u="sng" sz="1600" spc="-55" b="1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 </a:t>
            </a:r>
            <a:r>
              <a:rPr dirty="0" u="sng" sz="1600" b="1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OF</a:t>
            </a:r>
            <a:r>
              <a:rPr dirty="0" u="sng" sz="1600" spc="-50" b="1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 </a:t>
            </a:r>
            <a:r>
              <a:rPr dirty="0" u="sng" sz="1600" spc="-10" b="1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CONTENTS</a:t>
            </a:r>
            <a:endParaRPr sz="1600">
              <a:latin typeface="Cambria"/>
              <a:cs typeface="Cambria"/>
            </a:endParaRPr>
          </a:p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914704" y="1390141"/>
          <a:ext cx="5457190" cy="5059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5650"/>
                <a:gridCol w="3717290"/>
                <a:gridCol w="900430"/>
              </a:tblGrid>
              <a:tr h="415925">
                <a:tc>
                  <a:txBody>
                    <a:bodyPr/>
                    <a:lstStyle/>
                    <a:p>
                      <a:pPr algn="ctr" marL="10160">
                        <a:lnSpc>
                          <a:spcPct val="100000"/>
                        </a:lnSpc>
                        <a:spcBef>
                          <a:spcPts val="1295"/>
                        </a:spcBef>
                      </a:pPr>
                      <a:r>
                        <a:rPr dirty="0" sz="1200" b="1">
                          <a:latin typeface="Calibri"/>
                          <a:cs typeface="Calibri"/>
                        </a:rPr>
                        <a:t>S</a:t>
                      </a:r>
                      <a:r>
                        <a:rPr dirty="0" sz="1200" spc="-5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5" b="1">
                          <a:latin typeface="Calibri"/>
                          <a:cs typeface="Calibri"/>
                        </a:rPr>
                        <a:t>No.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16446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1295"/>
                        </a:spcBef>
                      </a:pPr>
                      <a:r>
                        <a:rPr dirty="0" sz="1200" spc="-10" b="1">
                          <a:latin typeface="Calibri"/>
                          <a:cs typeface="Calibri"/>
                        </a:rPr>
                        <a:t>TOPIC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16446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3970">
                        <a:lnSpc>
                          <a:spcPct val="100000"/>
                        </a:lnSpc>
                        <a:spcBef>
                          <a:spcPts val="1295"/>
                        </a:spcBef>
                      </a:pPr>
                      <a:r>
                        <a:rPr dirty="0" sz="1200" spc="-30" b="1">
                          <a:latin typeface="Calibri"/>
                          <a:cs typeface="Calibri"/>
                        </a:rPr>
                        <a:t>Page</a:t>
                      </a:r>
                      <a:r>
                        <a:rPr dirty="0" sz="1200" spc="-3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5" b="1">
                          <a:latin typeface="Calibri"/>
                          <a:cs typeface="Calibri"/>
                        </a:rPr>
                        <a:t>No.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16446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17195"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1305"/>
                        </a:spcBef>
                      </a:pPr>
                      <a:r>
                        <a:rPr dirty="0" sz="1200" spc="-25">
                          <a:latin typeface="Calibri"/>
                          <a:cs typeface="Calibri"/>
                        </a:rPr>
                        <a:t>1.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1657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1305"/>
                        </a:spcBef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Abstract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1657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065">
                        <a:lnSpc>
                          <a:spcPct val="100000"/>
                        </a:lnSpc>
                        <a:spcBef>
                          <a:spcPts val="1305"/>
                        </a:spcBef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1657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20370"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1295"/>
                        </a:spcBef>
                      </a:pPr>
                      <a:r>
                        <a:rPr dirty="0" sz="1200" spc="-25">
                          <a:latin typeface="Calibri"/>
                          <a:cs typeface="Calibri"/>
                        </a:rPr>
                        <a:t>2.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16446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1295"/>
                        </a:spcBef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Objective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16446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8890">
                        <a:lnSpc>
                          <a:spcPct val="100000"/>
                        </a:lnSpc>
                        <a:spcBef>
                          <a:spcPts val="1295"/>
                        </a:spcBef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16446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17195"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1295"/>
                        </a:spcBef>
                      </a:pPr>
                      <a:r>
                        <a:rPr dirty="0" sz="1200" spc="-25">
                          <a:latin typeface="Calibri"/>
                          <a:cs typeface="Calibri"/>
                        </a:rPr>
                        <a:t>3.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16446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95"/>
                        </a:spcBef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Tools</a:t>
                      </a:r>
                      <a:r>
                        <a:rPr dirty="0" sz="1200" spc="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&amp;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 Technologies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Used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16446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065">
                        <a:lnSpc>
                          <a:spcPct val="100000"/>
                        </a:lnSpc>
                        <a:spcBef>
                          <a:spcPts val="1295"/>
                        </a:spcBef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16446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38784"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1300"/>
                        </a:spcBef>
                      </a:pPr>
                      <a:r>
                        <a:rPr dirty="0" sz="1200" spc="-25">
                          <a:latin typeface="Calibri"/>
                          <a:cs typeface="Calibri"/>
                        </a:rPr>
                        <a:t>4.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1651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300"/>
                        </a:spcBef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Implementation</a:t>
                      </a:r>
                      <a:r>
                        <a:rPr dirty="0" sz="1200" spc="6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Details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1651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8890">
                        <a:lnSpc>
                          <a:spcPct val="100000"/>
                        </a:lnSpc>
                        <a:spcBef>
                          <a:spcPts val="1300"/>
                        </a:spcBef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4-</a:t>
                      </a:r>
                      <a:r>
                        <a:rPr dirty="0" sz="1200" spc="-50">
                          <a:latin typeface="Calibri"/>
                          <a:cs typeface="Calibri"/>
                        </a:rPr>
                        <a:t>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1651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15925"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1295"/>
                        </a:spcBef>
                      </a:pPr>
                      <a:r>
                        <a:rPr dirty="0" sz="1200" spc="-25">
                          <a:latin typeface="Calibri"/>
                          <a:cs typeface="Calibri"/>
                        </a:rPr>
                        <a:t>5.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16446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95"/>
                        </a:spcBef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Screenshots</a:t>
                      </a:r>
                      <a:r>
                        <a:rPr dirty="0" sz="12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&amp;</a:t>
                      </a:r>
                      <a:r>
                        <a:rPr dirty="0" sz="12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Images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16446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065">
                        <a:lnSpc>
                          <a:spcPct val="100000"/>
                        </a:lnSpc>
                        <a:spcBef>
                          <a:spcPts val="1295"/>
                        </a:spcBef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6-</a:t>
                      </a:r>
                      <a:r>
                        <a:rPr dirty="0" sz="1200" spc="-50">
                          <a:latin typeface="Calibri"/>
                          <a:cs typeface="Calibri"/>
                        </a:rPr>
                        <a:t>8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16446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23545"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1305"/>
                        </a:spcBef>
                      </a:pPr>
                      <a:r>
                        <a:rPr dirty="0" sz="1200" spc="-25">
                          <a:latin typeface="Calibri"/>
                          <a:cs typeface="Calibri"/>
                        </a:rPr>
                        <a:t>6.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1657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1305"/>
                        </a:spcBef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Challenges</a:t>
                      </a:r>
                      <a:r>
                        <a:rPr dirty="0" sz="1200" spc="-6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Faced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1657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1305"/>
                        </a:spcBef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9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1657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17195"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dirty="0" sz="1200" spc="-25">
                          <a:latin typeface="Calibri"/>
                          <a:cs typeface="Calibri"/>
                        </a:rPr>
                        <a:t>7.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16129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Conclusion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16129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3970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dirty="0" sz="1200" spc="-25">
                          <a:latin typeface="Calibri"/>
                          <a:cs typeface="Calibri"/>
                        </a:rPr>
                        <a:t>10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16129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35609"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1295"/>
                        </a:spcBef>
                      </a:pPr>
                      <a:r>
                        <a:rPr dirty="0" sz="1200" spc="-25">
                          <a:latin typeface="Calibri"/>
                          <a:cs typeface="Calibri"/>
                        </a:rPr>
                        <a:t>8.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16446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1295"/>
                        </a:spcBef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References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16446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3970">
                        <a:lnSpc>
                          <a:spcPct val="100000"/>
                        </a:lnSpc>
                        <a:spcBef>
                          <a:spcPts val="1295"/>
                        </a:spcBef>
                      </a:pPr>
                      <a:r>
                        <a:rPr dirty="0" sz="1200" spc="-25">
                          <a:latin typeface="Calibri"/>
                          <a:cs typeface="Calibri"/>
                        </a:rPr>
                        <a:t>11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16446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20370">
                <a:tc>
                  <a:txBody>
                    <a:bodyPr/>
                    <a:lstStyle/>
                    <a:p>
                      <a:pPr algn="ctr" marL="8890">
                        <a:lnSpc>
                          <a:spcPct val="100000"/>
                        </a:lnSpc>
                        <a:spcBef>
                          <a:spcPts val="1295"/>
                        </a:spcBef>
                      </a:pPr>
                      <a:r>
                        <a:rPr dirty="0" sz="1200" spc="-25">
                          <a:latin typeface="Calibri"/>
                          <a:cs typeface="Calibri"/>
                        </a:rPr>
                        <a:t>9.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16446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1295"/>
                        </a:spcBef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Plagiarism Report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16446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8890">
                        <a:lnSpc>
                          <a:spcPct val="100000"/>
                        </a:lnSpc>
                        <a:spcBef>
                          <a:spcPts val="1295"/>
                        </a:spcBef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12-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14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16446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17195">
                <a:tc>
                  <a:txBody>
                    <a:bodyPr/>
                    <a:lstStyle/>
                    <a:p>
                      <a:pPr algn="ctr" marL="10795">
                        <a:lnSpc>
                          <a:spcPct val="100000"/>
                        </a:lnSpc>
                        <a:spcBef>
                          <a:spcPts val="1295"/>
                        </a:spcBef>
                      </a:pPr>
                      <a:r>
                        <a:rPr dirty="0" sz="1200" spc="-25">
                          <a:latin typeface="Calibri"/>
                          <a:cs typeface="Calibri"/>
                        </a:rPr>
                        <a:t>10.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16446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1295"/>
                        </a:spcBef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Weekly</a:t>
                      </a:r>
                      <a:r>
                        <a:rPr dirty="0" sz="12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Progress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Reports</a:t>
                      </a:r>
                      <a:r>
                        <a:rPr dirty="0" sz="1200" spc="-5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(WPRs)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16446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065">
                        <a:lnSpc>
                          <a:spcPct val="100000"/>
                        </a:lnSpc>
                        <a:spcBef>
                          <a:spcPts val="1295"/>
                        </a:spcBef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15-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20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16446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20370">
                <a:tc>
                  <a:txBody>
                    <a:bodyPr/>
                    <a:lstStyle/>
                    <a:p>
                      <a:pPr algn="ctr" marL="10795">
                        <a:lnSpc>
                          <a:spcPct val="100000"/>
                        </a:lnSpc>
                        <a:spcBef>
                          <a:spcPts val="1295"/>
                        </a:spcBef>
                      </a:pPr>
                      <a:r>
                        <a:rPr dirty="0" sz="1200" spc="-25">
                          <a:latin typeface="Calibri"/>
                          <a:cs typeface="Calibri"/>
                        </a:rPr>
                        <a:t>11.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16446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1295"/>
                        </a:spcBef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Daily</a:t>
                      </a:r>
                      <a:r>
                        <a:rPr dirty="0" sz="12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Diary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16446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8890">
                        <a:lnSpc>
                          <a:spcPct val="100000"/>
                        </a:lnSpc>
                        <a:spcBef>
                          <a:spcPts val="1295"/>
                        </a:spcBef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21-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26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16446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02004" y="1542034"/>
            <a:ext cx="5972810" cy="33070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7620">
              <a:lnSpc>
                <a:spcPct val="105600"/>
              </a:lnSpc>
              <a:spcBef>
                <a:spcPts val="100"/>
              </a:spcBef>
            </a:pPr>
            <a:r>
              <a:rPr dirty="0" sz="1200">
                <a:latin typeface="Calibri"/>
                <a:cs typeface="Calibri"/>
              </a:rPr>
              <a:t>This</a:t>
            </a:r>
            <a:r>
              <a:rPr dirty="0" sz="1200" spc="2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project</a:t>
            </a:r>
            <a:r>
              <a:rPr dirty="0" sz="1200" spc="229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focuses</a:t>
            </a:r>
            <a:r>
              <a:rPr dirty="0" sz="1200" spc="2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on</a:t>
            </a:r>
            <a:r>
              <a:rPr dirty="0" sz="1200" spc="2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229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design</a:t>
            </a:r>
            <a:r>
              <a:rPr dirty="0" sz="1200" spc="229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229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development</a:t>
            </a:r>
            <a:r>
              <a:rPr dirty="0" sz="1200" spc="229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of</a:t>
            </a:r>
            <a:r>
              <a:rPr dirty="0" sz="1200" spc="2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</a:t>
            </a:r>
            <a:r>
              <a:rPr dirty="0" sz="1200" spc="229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responsive,</a:t>
            </a:r>
            <a:r>
              <a:rPr dirty="0" sz="1200" spc="2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single-page</a:t>
            </a:r>
            <a:r>
              <a:rPr dirty="0" sz="1200" spc="229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portfolio website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titled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 spc="-10" b="1">
                <a:latin typeface="Calibri"/>
                <a:cs typeface="Calibri"/>
              </a:rPr>
              <a:t>“Responsive</a:t>
            </a:r>
            <a:r>
              <a:rPr dirty="0" sz="1200" spc="-40" b="1">
                <a:latin typeface="Calibri"/>
                <a:cs typeface="Calibri"/>
              </a:rPr>
              <a:t> </a:t>
            </a:r>
            <a:r>
              <a:rPr dirty="0" sz="1200" spc="-10" b="1">
                <a:latin typeface="Calibri"/>
                <a:cs typeface="Calibri"/>
              </a:rPr>
              <a:t>Portfolio</a:t>
            </a:r>
            <a:r>
              <a:rPr dirty="0" sz="1200" spc="-35" b="1">
                <a:latin typeface="Calibri"/>
                <a:cs typeface="Calibri"/>
              </a:rPr>
              <a:t> </a:t>
            </a:r>
            <a:r>
              <a:rPr dirty="0" sz="1200" spc="-10" b="1">
                <a:latin typeface="Calibri"/>
                <a:cs typeface="Calibri"/>
              </a:rPr>
              <a:t>Website</a:t>
            </a:r>
            <a:r>
              <a:rPr dirty="0" sz="1200" spc="-25" b="1">
                <a:latin typeface="Calibri"/>
                <a:cs typeface="Calibri"/>
              </a:rPr>
              <a:t> </a:t>
            </a:r>
            <a:r>
              <a:rPr dirty="0" sz="1200" spc="-10" b="1">
                <a:latin typeface="Calibri"/>
                <a:cs typeface="Calibri"/>
              </a:rPr>
              <a:t>using</a:t>
            </a:r>
            <a:r>
              <a:rPr dirty="0" sz="1200" spc="-35" b="1">
                <a:latin typeface="Calibri"/>
                <a:cs typeface="Calibri"/>
              </a:rPr>
              <a:t> </a:t>
            </a:r>
            <a:r>
              <a:rPr dirty="0" sz="1200" spc="-10" b="1">
                <a:latin typeface="Calibri"/>
                <a:cs typeface="Calibri"/>
              </a:rPr>
              <a:t>HTML,</a:t>
            </a:r>
            <a:r>
              <a:rPr dirty="0" sz="1200" spc="-25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CSS,</a:t>
            </a:r>
            <a:r>
              <a:rPr dirty="0" sz="1200" spc="-35" b="1">
                <a:latin typeface="Calibri"/>
                <a:cs typeface="Calibri"/>
              </a:rPr>
              <a:t> </a:t>
            </a:r>
            <a:r>
              <a:rPr dirty="0" sz="1200" spc="-10" b="1">
                <a:latin typeface="Calibri"/>
                <a:cs typeface="Calibri"/>
              </a:rPr>
              <a:t>and</a:t>
            </a:r>
            <a:r>
              <a:rPr dirty="0" sz="1200" spc="-40" b="1">
                <a:latin typeface="Calibri"/>
                <a:cs typeface="Calibri"/>
              </a:rPr>
              <a:t> </a:t>
            </a:r>
            <a:r>
              <a:rPr dirty="0" sz="1200" spc="-10" b="1">
                <a:latin typeface="Calibri"/>
                <a:cs typeface="Calibri"/>
              </a:rPr>
              <a:t>JavaScript.”</a:t>
            </a:r>
            <a:r>
              <a:rPr dirty="0" sz="1200" spc="-15" b="1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primary</a:t>
            </a:r>
            <a:r>
              <a:rPr dirty="0" sz="1200" spc="-45">
                <a:latin typeface="Calibri"/>
                <a:cs typeface="Calibri"/>
              </a:rPr>
              <a:t> </a:t>
            </a:r>
            <a:r>
              <a:rPr dirty="0" sz="1200" spc="-25">
                <a:latin typeface="Calibri"/>
                <a:cs typeface="Calibri"/>
              </a:rPr>
              <a:t>aim </a:t>
            </a:r>
            <a:r>
              <a:rPr dirty="0" sz="1200">
                <a:latin typeface="Calibri"/>
                <a:cs typeface="Calibri"/>
              </a:rPr>
              <a:t>of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project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is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to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create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interactive, visually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appealing,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professional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web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presence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20">
                <a:latin typeface="Calibri"/>
                <a:cs typeface="Calibri"/>
              </a:rPr>
              <a:t>that </a:t>
            </a:r>
            <a:r>
              <a:rPr dirty="0" sz="1200">
                <a:latin typeface="Calibri"/>
                <a:cs typeface="Calibri"/>
              </a:rPr>
              <a:t>effectively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showcases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personal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or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professional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details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in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minimal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modern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format.</a:t>
            </a:r>
            <a:endParaRPr sz="1200">
              <a:latin typeface="Calibri"/>
              <a:cs typeface="Calibri"/>
            </a:endParaRPr>
          </a:p>
          <a:p>
            <a:pPr algn="just" marL="12700" marR="5080">
              <a:lnSpc>
                <a:spcPct val="105500"/>
              </a:lnSpc>
              <a:spcBef>
                <a:spcPts val="5"/>
              </a:spcBef>
            </a:pP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8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website</a:t>
            </a:r>
            <a:r>
              <a:rPr dirty="0" sz="1200" spc="8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utilizes</a:t>
            </a:r>
            <a:r>
              <a:rPr dirty="0" sz="1200" spc="8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core</a:t>
            </a:r>
            <a:r>
              <a:rPr dirty="0" sz="1200" spc="9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web</a:t>
            </a:r>
            <a:r>
              <a:rPr dirty="0" sz="1200" spc="9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technologies:</a:t>
            </a:r>
            <a:r>
              <a:rPr dirty="0" sz="1200" spc="8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HTML</a:t>
            </a:r>
            <a:r>
              <a:rPr dirty="0" sz="1200" spc="9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for</a:t>
            </a:r>
            <a:r>
              <a:rPr dirty="0" sz="1200" spc="10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structuring</a:t>
            </a:r>
            <a:r>
              <a:rPr dirty="0" sz="1200" spc="8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content,</a:t>
            </a:r>
            <a:r>
              <a:rPr dirty="0" sz="1200" spc="9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CSS</a:t>
            </a:r>
            <a:r>
              <a:rPr dirty="0" sz="1200" spc="8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for</a:t>
            </a:r>
            <a:r>
              <a:rPr dirty="0" sz="1200" spc="9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styling</a:t>
            </a:r>
            <a:r>
              <a:rPr dirty="0" sz="1200" spc="85">
                <a:latin typeface="Calibri"/>
                <a:cs typeface="Calibri"/>
              </a:rPr>
              <a:t> </a:t>
            </a:r>
            <a:r>
              <a:rPr dirty="0" sz="1200" spc="-25">
                <a:latin typeface="Calibri"/>
                <a:cs typeface="Calibri"/>
              </a:rPr>
              <a:t>and </a:t>
            </a:r>
            <a:r>
              <a:rPr dirty="0" sz="1200">
                <a:latin typeface="Calibri"/>
                <a:cs typeface="Calibri"/>
              </a:rPr>
              <a:t>layout,</a:t>
            </a:r>
            <a:r>
              <a:rPr dirty="0" sz="1200" spc="17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17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JavaScript</a:t>
            </a:r>
            <a:r>
              <a:rPr dirty="0" sz="1200" spc="17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for</a:t>
            </a:r>
            <a:r>
              <a:rPr dirty="0" sz="1200" spc="17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smooth</a:t>
            </a:r>
            <a:r>
              <a:rPr dirty="0" sz="1200" spc="17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navigation</a:t>
            </a:r>
            <a:r>
              <a:rPr dirty="0" sz="1200" spc="18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17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interactivity.</a:t>
            </a:r>
            <a:r>
              <a:rPr dirty="0" sz="1200" spc="16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Key</a:t>
            </a:r>
            <a:r>
              <a:rPr dirty="0" sz="1200" spc="17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features</a:t>
            </a:r>
            <a:r>
              <a:rPr dirty="0" sz="1200" spc="17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include</a:t>
            </a:r>
            <a:r>
              <a:rPr dirty="0" sz="1200" spc="17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</a:t>
            </a:r>
            <a:r>
              <a:rPr dirty="0" sz="1200" spc="17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scroll- </a:t>
            </a:r>
            <a:r>
              <a:rPr dirty="0" sz="1200">
                <a:latin typeface="Calibri"/>
                <a:cs typeface="Calibri"/>
              </a:rPr>
              <a:t>snapping</a:t>
            </a:r>
            <a:r>
              <a:rPr dirty="0" sz="1200" spc="3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effect</a:t>
            </a:r>
            <a:r>
              <a:rPr dirty="0" sz="1200" spc="3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for</a:t>
            </a:r>
            <a:r>
              <a:rPr dirty="0" sz="1200" spc="34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</a:t>
            </a:r>
            <a:r>
              <a:rPr dirty="0" sz="1200" spc="34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seamless</a:t>
            </a:r>
            <a:r>
              <a:rPr dirty="0" sz="1200" spc="34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presentation-</a:t>
            </a:r>
            <a:r>
              <a:rPr dirty="0" sz="1200">
                <a:latin typeface="Calibri"/>
                <a:cs typeface="Calibri"/>
              </a:rPr>
              <a:t>like</a:t>
            </a:r>
            <a:r>
              <a:rPr dirty="0" sz="1200" spc="34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experience,</a:t>
            </a:r>
            <a:r>
              <a:rPr dirty="0" sz="1200" spc="34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responsive</a:t>
            </a:r>
            <a:r>
              <a:rPr dirty="0" sz="1200" spc="34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design</a:t>
            </a:r>
            <a:r>
              <a:rPr dirty="0" sz="1200" spc="3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to</a:t>
            </a:r>
            <a:r>
              <a:rPr dirty="0" sz="1200" spc="34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ensure </a:t>
            </a:r>
            <a:r>
              <a:rPr dirty="0" sz="1200">
                <a:latin typeface="Calibri"/>
                <a:cs typeface="Calibri"/>
              </a:rPr>
              <a:t>compatibility</a:t>
            </a:r>
            <a:r>
              <a:rPr dirty="0" sz="1200" spc="114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across</a:t>
            </a:r>
            <a:r>
              <a:rPr dirty="0" sz="1200" spc="1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</a:t>
            </a:r>
            <a:r>
              <a:rPr dirty="0" sz="1200" spc="1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wide</a:t>
            </a:r>
            <a:r>
              <a:rPr dirty="0" sz="1200" spc="1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range</a:t>
            </a:r>
            <a:r>
              <a:rPr dirty="0" sz="1200" spc="1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of</a:t>
            </a:r>
            <a:r>
              <a:rPr dirty="0" sz="1200" spc="1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devices</a:t>
            </a:r>
            <a:r>
              <a:rPr dirty="0" sz="1200" spc="114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from</a:t>
            </a:r>
            <a:r>
              <a:rPr dirty="0" sz="1200" spc="1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desktops</a:t>
            </a:r>
            <a:r>
              <a:rPr dirty="0" sz="1200" spc="114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to</a:t>
            </a:r>
            <a:r>
              <a:rPr dirty="0" sz="1200" spc="1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smartphones,</a:t>
            </a:r>
            <a:r>
              <a:rPr dirty="0" sz="1200" spc="1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13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customized </a:t>
            </a:r>
            <a:r>
              <a:rPr dirty="0" sz="1200">
                <a:latin typeface="Calibri"/>
                <a:cs typeface="Calibri"/>
              </a:rPr>
              <a:t>navigation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for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intuitive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access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to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different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website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sections.</a:t>
            </a:r>
            <a:endParaRPr sz="1200">
              <a:latin typeface="Calibri"/>
              <a:cs typeface="Calibri"/>
            </a:endParaRPr>
          </a:p>
          <a:p>
            <a:pPr algn="just" marL="12700" marR="8255">
              <a:lnSpc>
                <a:spcPct val="105400"/>
              </a:lnSpc>
              <a:spcBef>
                <a:spcPts val="10"/>
              </a:spcBef>
            </a:pPr>
            <a:r>
              <a:rPr dirty="0" sz="1200">
                <a:latin typeface="Calibri"/>
                <a:cs typeface="Calibri"/>
              </a:rPr>
              <a:t>Throughout</a:t>
            </a:r>
            <a:r>
              <a:rPr dirty="0" sz="1200" spc="7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7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project,</a:t>
            </a:r>
            <a:r>
              <a:rPr dirty="0" sz="1200" spc="7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emphasis</a:t>
            </a:r>
            <a:r>
              <a:rPr dirty="0" sz="1200" spc="7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was</a:t>
            </a:r>
            <a:r>
              <a:rPr dirty="0" sz="1200" spc="6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placed</a:t>
            </a:r>
            <a:r>
              <a:rPr dirty="0" sz="1200" spc="8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on</a:t>
            </a:r>
            <a:r>
              <a:rPr dirty="0" sz="1200" spc="8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clean</a:t>
            </a:r>
            <a:r>
              <a:rPr dirty="0" sz="1200" spc="7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design</a:t>
            </a:r>
            <a:r>
              <a:rPr dirty="0" sz="1200" spc="7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principles,</a:t>
            </a:r>
            <a:r>
              <a:rPr dirty="0" sz="1200" spc="8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ensuring</a:t>
            </a:r>
            <a:r>
              <a:rPr dirty="0" sz="1200" spc="7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readability, </a:t>
            </a:r>
            <a:r>
              <a:rPr dirty="0" sz="1200">
                <a:latin typeface="Calibri"/>
                <a:cs typeface="Calibri"/>
              </a:rPr>
              <a:t>simplicity,</a:t>
            </a:r>
            <a:r>
              <a:rPr dirty="0" sz="1200" spc="16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17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usability.</a:t>
            </a:r>
            <a:r>
              <a:rPr dirty="0" sz="1200" spc="15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Custom</a:t>
            </a:r>
            <a:r>
              <a:rPr dirty="0" sz="1200" spc="17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fonts</a:t>
            </a:r>
            <a:r>
              <a:rPr dirty="0" sz="1200" spc="16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17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subtle</a:t>
            </a:r>
            <a:r>
              <a:rPr dirty="0" sz="1200" spc="17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animations</a:t>
            </a:r>
            <a:r>
              <a:rPr dirty="0" sz="1200" spc="15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were</a:t>
            </a:r>
            <a:r>
              <a:rPr dirty="0" sz="1200" spc="16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incorporated</a:t>
            </a:r>
            <a:r>
              <a:rPr dirty="0" sz="1200" spc="16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to</a:t>
            </a:r>
            <a:r>
              <a:rPr dirty="0" sz="1200" spc="17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enhance </a:t>
            </a:r>
            <a:r>
              <a:rPr dirty="0" sz="1200">
                <a:latin typeface="Calibri"/>
                <a:cs typeface="Calibri"/>
              </a:rPr>
              <a:t>visual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appeal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without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compromising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performance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or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load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times.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result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is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modern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portfolio </a:t>
            </a:r>
            <a:r>
              <a:rPr dirty="0" sz="1200">
                <a:latin typeface="Calibri"/>
                <a:cs typeface="Calibri"/>
              </a:rPr>
              <a:t>site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that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demonstrates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foundational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web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development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skills,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attention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to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design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aesthetics,</a:t>
            </a:r>
            <a:r>
              <a:rPr dirty="0" sz="1200" spc="-25">
                <a:latin typeface="Calibri"/>
                <a:cs typeface="Calibri"/>
              </a:rPr>
              <a:t> and </a:t>
            </a:r>
            <a:r>
              <a:rPr dirty="0" sz="1200">
                <a:latin typeface="Calibri"/>
                <a:cs typeface="Calibri"/>
              </a:rPr>
              <a:t>an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understanding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of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responsive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layouts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user-</a:t>
            </a:r>
            <a:r>
              <a:rPr dirty="0" sz="1200">
                <a:latin typeface="Calibri"/>
                <a:cs typeface="Calibri"/>
              </a:rPr>
              <a:t>centered</a:t>
            </a:r>
            <a:r>
              <a:rPr dirty="0" sz="1200" spc="-10">
                <a:latin typeface="Calibri"/>
                <a:cs typeface="Calibri"/>
              </a:rPr>
              <a:t> interfaces.</a:t>
            </a:r>
            <a:endParaRPr sz="1200">
              <a:latin typeface="Calibri"/>
              <a:cs typeface="Calibri"/>
            </a:endParaRPr>
          </a:p>
          <a:p>
            <a:pPr algn="just" marL="12700" marR="8255">
              <a:lnSpc>
                <a:spcPct val="105400"/>
              </a:lnSpc>
              <a:spcBef>
                <a:spcPts val="5"/>
              </a:spcBef>
            </a:pPr>
            <a:r>
              <a:rPr dirty="0" sz="1200">
                <a:latin typeface="Calibri"/>
                <a:cs typeface="Calibri"/>
              </a:rPr>
              <a:t>This</a:t>
            </a:r>
            <a:r>
              <a:rPr dirty="0" sz="1200" spc="2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project</a:t>
            </a:r>
            <a:r>
              <a:rPr dirty="0" sz="1200" spc="2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fulfills</a:t>
            </a:r>
            <a:r>
              <a:rPr dirty="0" sz="1200" spc="2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2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objectives</a:t>
            </a:r>
            <a:r>
              <a:rPr dirty="0" sz="1200" spc="2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of</a:t>
            </a:r>
            <a:r>
              <a:rPr dirty="0" sz="1200" spc="24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2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NTCC</a:t>
            </a:r>
            <a:r>
              <a:rPr dirty="0" sz="1200" spc="2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(Non-Teaching</a:t>
            </a:r>
            <a:r>
              <a:rPr dirty="0" sz="1200" spc="25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Credit</a:t>
            </a:r>
            <a:r>
              <a:rPr dirty="0" sz="1200" spc="2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Course)</a:t>
            </a:r>
            <a:r>
              <a:rPr dirty="0" sz="1200" spc="24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by</a:t>
            </a:r>
            <a:r>
              <a:rPr dirty="0" sz="1200" spc="24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combining </a:t>
            </a:r>
            <a:r>
              <a:rPr dirty="0" sz="1200">
                <a:latin typeface="Calibri"/>
                <a:cs typeface="Calibri"/>
              </a:rPr>
              <a:t>technical</a:t>
            </a:r>
            <a:r>
              <a:rPr dirty="0" sz="1200" spc="25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knowledge</a:t>
            </a:r>
            <a:r>
              <a:rPr dirty="0" sz="1200" spc="2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with</a:t>
            </a:r>
            <a:r>
              <a:rPr dirty="0" sz="1200" spc="254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creative</a:t>
            </a:r>
            <a:r>
              <a:rPr dirty="0" sz="1200" spc="2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design,</a:t>
            </a:r>
            <a:r>
              <a:rPr dirty="0" sz="1200" spc="2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delivering</a:t>
            </a:r>
            <a:r>
              <a:rPr dirty="0" sz="1200" spc="25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</a:t>
            </a:r>
            <a:r>
              <a:rPr dirty="0" sz="1200" spc="2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functional,</a:t>
            </a:r>
            <a:r>
              <a:rPr dirty="0" sz="1200" spc="25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engaging,</a:t>
            </a:r>
            <a:r>
              <a:rPr dirty="0" sz="1200" spc="24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254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optimized </a:t>
            </a:r>
            <a:r>
              <a:rPr dirty="0" sz="1200">
                <a:latin typeface="Calibri"/>
                <a:cs typeface="Calibri"/>
              </a:rPr>
              <a:t>website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suitable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for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real-</a:t>
            </a:r>
            <a:r>
              <a:rPr dirty="0" sz="1200">
                <a:latin typeface="Calibri"/>
                <a:cs typeface="Calibri"/>
              </a:rPr>
              <a:t>world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professional </a:t>
            </a:r>
            <a:r>
              <a:rPr dirty="0" sz="1200" spc="-20">
                <a:latin typeface="Calibri"/>
                <a:cs typeface="Calibri"/>
              </a:rPr>
              <a:t>use.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914400" y="914400"/>
            <a:ext cx="5538470" cy="268605"/>
          </a:xfrm>
          <a:prstGeom prst="rect">
            <a:avLst/>
          </a:prstGeom>
          <a:solidFill>
            <a:srgbClr val="155F82"/>
          </a:solidFill>
        </p:spPr>
        <p:txBody>
          <a:bodyPr wrap="square" lIns="0" tIns="27940" rIns="0" bIns="0" rtlCol="0" vert="horz">
            <a:spAutoFit/>
          </a:bodyPr>
          <a:lstStyle/>
          <a:p>
            <a:pPr marL="54610">
              <a:lnSpc>
                <a:spcPct val="100000"/>
              </a:lnSpc>
              <a:spcBef>
                <a:spcPts val="220"/>
              </a:spcBef>
            </a:pPr>
            <a:r>
              <a:rPr dirty="0" sz="1100" spc="-10" b="1">
                <a:solidFill>
                  <a:srgbClr val="FFFFFF"/>
                </a:solidFill>
                <a:latin typeface="Trebuchet MS"/>
                <a:cs typeface="Trebuchet MS"/>
              </a:rPr>
              <a:t>ABSTRACT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ANKIT DHINGRA</dc:creator>
  <dcterms:created xsi:type="dcterms:W3CDTF">2025-07-24T16:55:44Z</dcterms:created>
  <dcterms:modified xsi:type="dcterms:W3CDTF">2025-07-24T16:55:44Z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2025-07-13T00:00:00Z</vt:filetime>
  </property>
  <property fmtid="{D5CDD505-2E9C-101B-9397-08002B2CF9AE}" pid="3" name="Creator">
    <vt:lpwstr>Microsoft® Word for Microsoft 365</vt:lpwstr>
  </property>
  <property fmtid="{D5CDD505-2E9C-101B-9397-08002B2CF9AE}" pid="4" name="LastSaved">
    <vt:filetime>2025-07-24T00:00:00Z</vt:filetime>
  </property>
  <property fmtid="{D5CDD505-2E9C-101B-9397-08002B2CF9AE}" pid="5" name="Producer">
    <vt:lpwstr>Microsoft® Word for Microsoft 365</vt:lpwstr>
  </property>
</Properties>
</file>