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1" r:id="rId2"/>
    <p:sldId id="332" r:id="rId3"/>
    <p:sldId id="334" r:id="rId4"/>
    <p:sldId id="336" r:id="rId5"/>
    <p:sldId id="338" r:id="rId6"/>
    <p:sldId id="373" r:id="rId7"/>
    <p:sldId id="374" r:id="rId8"/>
    <p:sldId id="339" r:id="rId9"/>
    <p:sldId id="367" r:id="rId10"/>
    <p:sldId id="366" r:id="rId11"/>
    <p:sldId id="365" r:id="rId12"/>
    <p:sldId id="371" r:id="rId13"/>
    <p:sldId id="381" r:id="rId14"/>
    <p:sldId id="382" r:id="rId15"/>
    <p:sldId id="383" r:id="rId16"/>
    <p:sldId id="384" r:id="rId17"/>
    <p:sldId id="364" r:id="rId18"/>
    <p:sldId id="368" r:id="rId19"/>
    <p:sldId id="378" r:id="rId20"/>
    <p:sldId id="380" r:id="rId21"/>
    <p:sldId id="377" r:id="rId22"/>
    <p:sldId id="379" r:id="rId23"/>
    <p:sldId id="376" r:id="rId24"/>
    <p:sldId id="35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87" d="100"/>
          <a:sy n="87" d="100"/>
        </p:scale>
        <p:origin x="150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C2882-19DC-4913-9989-C49CB502856E}" type="datetimeFigureOut">
              <a:rPr lang="pt-BR" smtClean="0"/>
              <a:pPr/>
              <a:t>02/07/2020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F087-6898-45ED-8AE6-BA1B24AF11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2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33CC33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gradecimento">
    <p:bg>
      <p:bgPr>
        <a:solidFill>
          <a:srgbClr val="33CC33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500034" y="1428736"/>
            <a:ext cx="3143272" cy="428628"/>
          </a:xfrm>
        </p:spPr>
        <p:txBody>
          <a:bodyPr>
            <a:normAutofit/>
          </a:bodyPr>
          <a:lstStyle>
            <a:lvl1pPr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pt-BR" dirty="0" smtClean="0"/>
              <a:t>Visite o site da SES/DF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6624" t="11258" r="18461" b="4299"/>
          <a:stretch>
            <a:fillRect/>
          </a:stretch>
        </p:blipFill>
        <p:spPr bwMode="auto">
          <a:xfrm>
            <a:off x="214282" y="2428868"/>
            <a:ext cx="4477200" cy="32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 userDrawn="1"/>
        </p:nvSpPr>
        <p:spPr>
          <a:xfrm>
            <a:off x="857224" y="1857364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www.saude.df.gov.br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7" name="Imagem 0" descr="Logo Governo de Brasilia_cor abril2015 horizontal_F.jpg"/>
          <p:cNvPicPr>
            <a:picLocks noChangeAspect="1" noChangeArrowheads="1"/>
          </p:cNvPicPr>
          <p:nvPr userDrawn="1"/>
        </p:nvPicPr>
        <p:blipFill>
          <a:blip r:embed="rId13" cstate="print"/>
          <a:srcRect t="26841" b="26183"/>
          <a:stretch>
            <a:fillRect/>
          </a:stretch>
        </p:blipFill>
        <p:spPr bwMode="auto">
          <a:xfrm>
            <a:off x="6643702" y="285728"/>
            <a:ext cx="177169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/>
          <p:cNvSpPr txBox="1">
            <a:spLocks/>
          </p:cNvSpPr>
          <p:nvPr userDrawn="1"/>
        </p:nvSpPr>
        <p:spPr bwMode="auto">
          <a:xfrm>
            <a:off x="571472" y="44625"/>
            <a:ext cx="8072494" cy="124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1300" dirty="0">
                <a:latin typeface="Times New Roman"/>
                <a:ea typeface="+mj-ea"/>
                <a:cs typeface="+mj-cs"/>
              </a:rPr>
              <a:t>GOVERNO DO DISTRITO FEDERAL</a:t>
            </a:r>
            <a:br>
              <a:rPr lang="pt-BR" sz="1300" dirty="0">
                <a:latin typeface="Times New Roman"/>
                <a:ea typeface="+mj-ea"/>
                <a:cs typeface="+mj-cs"/>
              </a:rPr>
            </a:br>
            <a:r>
              <a:rPr lang="pt-BR" sz="1300" dirty="0">
                <a:latin typeface="Times New Roman"/>
                <a:ea typeface="+mj-ea"/>
                <a:cs typeface="+mj-cs"/>
              </a:rPr>
              <a:t>Secretaria de Estado de Saúde</a:t>
            </a:r>
            <a:br>
              <a:rPr lang="pt-BR" sz="1300" dirty="0">
                <a:latin typeface="Times New Roman"/>
                <a:ea typeface="+mj-ea"/>
                <a:cs typeface="+mj-cs"/>
              </a:rPr>
            </a:br>
            <a:r>
              <a:rPr lang="pt-BR" sz="1300" dirty="0">
                <a:latin typeface="Times New Roman"/>
                <a:ea typeface="+mj-ea"/>
                <a:cs typeface="+mj-cs"/>
              </a:rPr>
              <a:t>Subsecretaria de Vigilância à Saúde</a:t>
            </a:r>
            <a:br>
              <a:rPr lang="pt-BR" sz="1300" dirty="0">
                <a:latin typeface="Times New Roman"/>
                <a:ea typeface="+mj-ea"/>
                <a:cs typeface="+mj-cs"/>
              </a:rPr>
            </a:br>
            <a:endParaRPr lang="pt-BR" sz="13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0" y="214290"/>
            <a:ext cx="523857" cy="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 userDrawn="1"/>
        </p:nvSpPr>
        <p:spPr>
          <a:xfrm>
            <a:off x="0" y="6304002"/>
            <a:ext cx="9144000" cy="553998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Secretaria de Saúde do Governo do Distrito Federal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Subsecretaria de Vigilância à </a:t>
            </a:r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Saúde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Diretoria de Vigilância Epidemiológica</a:t>
            </a:r>
            <a:endParaRPr lang="pt-B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google.com.br/url?sa=t&amp;rct=j&amp;q=&amp;esrc=s&amp;source=web&amp;cd=1&amp;cad=rja&amp;uact=8&amp;ved=0ahUKEwjOtP37nP3LAhXLDZAKHWMCCD0QFggcMAA&amp;url=https://pt.wikipedia.org/wiki/Rea%C3%A7%C3%A3o_em_cadeia_da_polimerase&amp;usg=AFQjCNGnK76XDbI7VrqIg9MwdzRO1hobBg&amp;sig2=OLjHfRy7SREvNKAhIM1sOQ&amp;bvm=bv.118817766,d.Y2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QYC2cwIng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BvYob9mYN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814894"/>
            <a:ext cx="6400800" cy="1185874"/>
          </a:xfrm>
        </p:spPr>
        <p:txBody>
          <a:bodyPr>
            <a:normAutofit/>
          </a:bodyPr>
          <a:lstStyle/>
          <a:p>
            <a:r>
              <a:rPr lang="pt-BR" sz="2000" dirty="0" err="1" smtClean="0">
                <a:cs typeface="Arial" pitchFamily="34" charset="0"/>
              </a:rPr>
              <a:t>Enfª</a:t>
            </a:r>
            <a:r>
              <a:rPr lang="pt-BR" sz="2000" dirty="0" smtClean="0">
                <a:cs typeface="Arial" pitchFamily="34" charset="0"/>
              </a:rPr>
              <a:t>  </a:t>
            </a:r>
            <a:r>
              <a:rPr lang="pt-BR" sz="2000" dirty="0" err="1" smtClean="0">
                <a:cs typeface="Arial" pitchFamily="34" charset="0"/>
              </a:rPr>
              <a:t>Danyelle</a:t>
            </a:r>
            <a:r>
              <a:rPr lang="pt-BR" sz="2000" dirty="0" smtClean="0">
                <a:cs typeface="Arial" pitchFamily="34" charset="0"/>
              </a:rPr>
              <a:t> Veríssimo</a:t>
            </a:r>
          </a:p>
          <a:p>
            <a:r>
              <a:rPr lang="pt-BR" sz="1600" dirty="0" smtClean="0">
                <a:cs typeface="Arial" pitchFamily="34" charset="0"/>
              </a:rPr>
              <a:t>NVE –HRG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07268" y="5857892"/>
            <a:ext cx="272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+mj-lt"/>
                <a:cs typeface="Arial" pitchFamily="34" charset="0"/>
              </a:rPr>
              <a:t>JULHO </a:t>
            </a:r>
            <a:r>
              <a:rPr lang="pt-BR" sz="1600" b="1" dirty="0" smtClean="0">
                <a:latin typeface="+mj-lt"/>
                <a:cs typeface="Arial" pitchFamily="34" charset="0"/>
              </a:rPr>
              <a:t>2020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0675" y="6357958"/>
              <a:ext cx="37433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0675" y="6496050"/>
              <a:ext cx="37433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0850" y="6448425"/>
            <a:ext cx="2343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357158" y="2000240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PROCESSOS OPERACIONAIS DA COLETA AO ENVIO DE AMOSTRAS PARA  SÍNDROMES  RESPIRATÓRIAS</a:t>
            </a:r>
            <a:endParaRPr lang="pt-BR" sz="2800" b="1" dirty="0"/>
          </a:p>
        </p:txBody>
      </p:sp>
      <p:pic>
        <p:nvPicPr>
          <p:cNvPr id="10" name="Imagem 9" descr="LABORATORIO E PROCESS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3000372"/>
            <a:ext cx="4928062" cy="1681068"/>
          </a:xfrm>
          <a:prstGeom prst="rect">
            <a:avLst/>
          </a:prstGeom>
        </p:spPr>
      </p:pic>
      <p:pic>
        <p:nvPicPr>
          <p:cNvPr id="11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7158" y="1785926"/>
            <a:ext cx="85725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As requisições dos exames devem possuir informações suficientes para identificação:</a:t>
            </a:r>
          </a:p>
          <a:p>
            <a:pPr>
              <a:buFont typeface="Wingdings" pitchFamily="2" charset="2"/>
              <a:buChar char="v"/>
            </a:pPr>
            <a:r>
              <a:rPr lang="pt-BR" sz="3200" dirty="0" smtClean="0"/>
              <a:t>Do paciente e do requisitante; (FE + </a:t>
            </a:r>
            <a:r>
              <a:rPr lang="pt-BR" sz="3200" dirty="0" err="1" smtClean="0"/>
              <a:t>S.TRACK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>
              <a:buFont typeface="Wingdings" pitchFamily="2" charset="2"/>
              <a:buChar char="v"/>
            </a:pPr>
            <a:r>
              <a:rPr lang="pt-BR" sz="3200" dirty="0" smtClean="0"/>
              <a:t>Dos dados clínicos, epidemiológicos e medicamentos em uso; (FE + </a:t>
            </a:r>
            <a:r>
              <a:rPr lang="pt-BR" sz="3200" dirty="0" err="1" smtClean="0"/>
              <a:t>S.TRACK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>
              <a:buFont typeface="Wingdings" pitchFamily="2" charset="2"/>
              <a:buChar char="v"/>
            </a:pPr>
            <a:r>
              <a:rPr lang="pt-BR" sz="3200" dirty="0" smtClean="0"/>
              <a:t>  Da amostra ou material a ser coletado e suas respectivas análises. (FE + </a:t>
            </a:r>
            <a:r>
              <a:rPr lang="pt-BR" sz="3200" dirty="0" err="1" smtClean="0"/>
              <a:t>S.TRACK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7158" y="1928802"/>
            <a:ext cx="83582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 </a:t>
            </a:r>
            <a:r>
              <a:rPr lang="pt-BR" b="1" dirty="0" smtClean="0"/>
              <a:t>O Laboratório Central de Saúde Pública (LACEN-DF) para a identificação dos vírus respiratórios causadores da Síndrome Gripal (SG) e Síndrome Respiratória Aguda Grave (SRAG) é </a:t>
            </a:r>
            <a:r>
              <a:rPr lang="pt-BR" b="1" u="sng" dirty="0" smtClean="0">
                <a:hlinkClick r:id="rId4"/>
              </a:rPr>
              <a:t>Reação em Cadeia da </a:t>
            </a:r>
            <a:r>
              <a:rPr lang="pt-BR" b="1" u="sng" dirty="0" err="1" smtClean="0">
                <a:hlinkClick r:id="rId4"/>
              </a:rPr>
              <a:t>Polimerase</a:t>
            </a:r>
            <a:r>
              <a:rPr lang="pt-BR" b="1" dirty="0" smtClean="0"/>
              <a:t> (PCR) em tempo real. Desde o final de 2015, o LACEN-DF ampliou o painel viral do PCR que detectava somente influenza B e A com seus subtipos, e passou a identificar </a:t>
            </a:r>
            <a:r>
              <a:rPr lang="pt-BR" sz="3200" b="1" dirty="0" smtClean="0"/>
              <a:t>8 novos vírus: </a:t>
            </a:r>
          </a:p>
          <a:p>
            <a:pPr algn="ctr"/>
            <a:endParaRPr lang="pt-BR" b="1" dirty="0" smtClean="0"/>
          </a:p>
          <a:p>
            <a:pPr algn="ctr"/>
            <a:endParaRPr lang="pt-BR" b="1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899592" y="155679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METOLOGIA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928794" y="35718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Metapeneumovírus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Rhinovírus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Bocavírus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Adenovírus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Vírus Sincicial Respiratório e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Parainfluenza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1, 2 e 3. 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Mais 13"/>
          <p:cNvSpPr/>
          <p:nvPr/>
        </p:nvSpPr>
        <p:spPr>
          <a:xfrm>
            <a:off x="5500694" y="4214818"/>
            <a:ext cx="785818" cy="6429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500826" y="4286256"/>
            <a:ext cx="242886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COVID-19</a:t>
            </a:r>
            <a:endParaRPr lang="pt-BR" sz="3200" dirty="0"/>
          </a:p>
        </p:txBody>
      </p:sp>
      <p:pic>
        <p:nvPicPr>
          <p:cNvPr id="16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43608" y="155679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METOLOGIA</a:t>
            </a:r>
            <a:endParaRPr lang="pt-BR" b="1" dirty="0"/>
          </a:p>
        </p:txBody>
      </p:sp>
      <p:pic>
        <p:nvPicPr>
          <p:cNvPr id="16" name="Imagem 15" descr="instrutiv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2000240"/>
            <a:ext cx="5670590" cy="271464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71472" y="5000636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Caberá ao chefe de cada local unidade Assistencial ou Laboratório desenvolver POPS OPERACIONAIS INTERNOS de acordo com sua realidade para melhor realizar o procedimento! </a:t>
            </a:r>
            <a:endParaRPr lang="pt-BR" b="1" dirty="0"/>
          </a:p>
        </p:txBody>
      </p:sp>
      <p:pic>
        <p:nvPicPr>
          <p:cNvPr id="13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2439" y="1500316"/>
            <a:ext cx="8229600" cy="47369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O Kit de coleta para investigação de Influenza E COVID-19 contém </a:t>
            </a:r>
            <a:r>
              <a:rPr lang="pt-BR" dirty="0" smtClean="0">
                <a:solidFill>
                  <a:srgbClr val="0070C0"/>
                </a:solidFill>
              </a:rPr>
              <a:t>1 </a:t>
            </a:r>
            <a:r>
              <a:rPr lang="pt-BR" dirty="0" err="1" smtClean="0">
                <a:solidFill>
                  <a:srgbClr val="0070C0"/>
                </a:solidFill>
              </a:rPr>
              <a:t>Swabs</a:t>
            </a:r>
            <a:r>
              <a:rPr lang="pt-BR" dirty="0" smtClean="0">
                <a:solidFill>
                  <a:srgbClr val="0070C0"/>
                </a:solidFill>
              </a:rPr>
              <a:t> e um meio de transporte FLU. Deve-se proceder da seguinte forma</a:t>
            </a:r>
            <a:r>
              <a:rPr lang="pt-BR" i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pt-BR" sz="2900" dirty="0" smtClean="0"/>
              <a:t>1 </a:t>
            </a:r>
            <a:r>
              <a:rPr lang="pt-BR" sz="2900" dirty="0" smtClean="0"/>
              <a:t>– Paramentar-se com os EPIs necessários para a coleta: </a:t>
            </a:r>
            <a:r>
              <a:rPr lang="pt-BR" sz="2900" dirty="0" smtClean="0"/>
              <a:t>máscara N95, N99,N100,PFF2 ou PFF3. (unidade de filtração 95% de </a:t>
            </a:r>
            <a:r>
              <a:rPr lang="pt-BR" sz="2900" dirty="0" smtClean="0"/>
              <a:t>partículas ou 3 micro). </a:t>
            </a:r>
            <a:r>
              <a:rPr lang="pt-BR" sz="2900" dirty="0"/>
              <a:t>capote, luvas e </a:t>
            </a:r>
            <a:r>
              <a:rPr lang="pt-BR" sz="2900" dirty="0" smtClean="0"/>
              <a:t>óculos. </a:t>
            </a:r>
          </a:p>
          <a:p>
            <a:pPr marL="0" indent="0">
              <a:buNone/>
            </a:pPr>
            <a:endParaRPr lang="pt-BR" sz="2900" dirty="0" smtClean="0"/>
          </a:p>
          <a:p>
            <a:pPr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pt-BR" sz="2900" dirty="0" smtClean="0"/>
              <a:t>TREINAMENTO OBRIGATÓRIO CCIH.</a:t>
            </a:r>
          </a:p>
          <a:p>
            <a:pPr marL="0" indent="0">
              <a:buNone/>
            </a:pPr>
            <a:endParaRPr lang="pt-BR" sz="2900" dirty="0" smtClean="0"/>
          </a:p>
          <a:p>
            <a:endParaRPr lang="pt-BR" dirty="0"/>
          </a:p>
        </p:txBody>
      </p:sp>
      <p:pic>
        <p:nvPicPr>
          <p:cNvPr id="4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403" y="188640"/>
            <a:ext cx="2279879" cy="1228998"/>
          </a:xfrm>
          <a:prstGeom prst="rect">
            <a:avLst/>
          </a:prstGeom>
          <a:noFill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313951"/>
            <a:ext cx="1585743" cy="19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    INSTRUTIVO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503636"/>
            <a:ext cx="8892480" cy="4736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900" dirty="0" smtClean="0"/>
              <a:t>2 </a:t>
            </a:r>
            <a:r>
              <a:rPr lang="pt-BR" sz="2900" dirty="0"/>
              <a:t>– Identificar o frasco de coleta, com: nome do paciente, data da coleta e </a:t>
            </a:r>
            <a:r>
              <a:rPr lang="pt-BR" sz="2900" dirty="0">
                <a:solidFill>
                  <a:srgbClr val="FF0000"/>
                </a:solidFill>
              </a:rPr>
              <a:t>número SES</a:t>
            </a:r>
            <a:r>
              <a:rPr lang="pt-BR" sz="29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900" dirty="0"/>
              <a:t>3 – Orientar o paciente;</a:t>
            </a:r>
          </a:p>
          <a:p>
            <a:pPr marL="0" indent="0">
              <a:buNone/>
            </a:pPr>
            <a:endParaRPr lang="pt-BR" sz="2900" dirty="0" smtClean="0"/>
          </a:p>
          <a:p>
            <a:pPr marL="0" indent="0">
              <a:buNone/>
            </a:pPr>
            <a:endParaRPr lang="pt-BR" sz="2900" dirty="0"/>
          </a:p>
          <a:p>
            <a:endParaRPr lang="pt-BR" dirty="0"/>
          </a:p>
        </p:txBody>
      </p:sp>
      <p:pic>
        <p:nvPicPr>
          <p:cNvPr id="4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403" y="188640"/>
            <a:ext cx="2279879" cy="1228998"/>
          </a:xfrm>
          <a:prstGeom prst="rect">
            <a:avLst/>
          </a:prstGeom>
          <a:noFill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9144000" cy="9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    INSTRUTIVO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503636"/>
            <a:ext cx="8892480" cy="4736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4 </a:t>
            </a:r>
            <a:r>
              <a:rPr lang="pt-BR" sz="3200" dirty="0"/>
              <a:t>– Introduzir o 1º </a:t>
            </a:r>
            <a:r>
              <a:rPr lang="pt-BR" sz="3200" dirty="0" err="1"/>
              <a:t>Swab</a:t>
            </a:r>
            <a:r>
              <a:rPr lang="pt-BR" sz="3200" dirty="0"/>
              <a:t> na narina direita até encontrar resistência, girar em 360°, POR Cerca 15 SEGUNDOS retirar da narina e introduzir na </a:t>
            </a:r>
            <a:r>
              <a:rPr lang="pt-BR" sz="3200" dirty="0" smtClean="0"/>
              <a:t>outra narina </a:t>
            </a:r>
            <a:r>
              <a:rPr lang="pt-BR" sz="3200" dirty="0"/>
              <a:t>retirar e armazenar imediatamente no tubo com meio de transporte FLU. </a:t>
            </a:r>
            <a:endParaRPr lang="pt-BR" sz="3200" dirty="0" smtClean="0"/>
          </a:p>
          <a:p>
            <a:pPr marL="0" indent="0">
              <a:buNone/>
            </a:pPr>
            <a:r>
              <a:rPr lang="pt-BR" sz="2900" dirty="0" smtClean="0">
                <a:solidFill>
                  <a:srgbClr val="0070C0"/>
                </a:solidFill>
              </a:rPr>
              <a:t>A lágrima é um sinal positivo</a:t>
            </a:r>
          </a:p>
          <a:p>
            <a:pPr marL="0" indent="0">
              <a:buNone/>
            </a:pPr>
            <a:endParaRPr lang="pt-BR" sz="2900" dirty="0"/>
          </a:p>
          <a:p>
            <a:endParaRPr lang="pt-BR" dirty="0"/>
          </a:p>
        </p:txBody>
      </p:sp>
      <p:pic>
        <p:nvPicPr>
          <p:cNvPr id="4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403" y="188640"/>
            <a:ext cx="2279879" cy="1228998"/>
          </a:xfrm>
          <a:prstGeom prst="rect">
            <a:avLst/>
          </a:prstGeom>
          <a:noFill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3707904" cy="1946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95" y="4709197"/>
            <a:ext cx="1431603" cy="14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    INSTRUTIVO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503636"/>
            <a:ext cx="8892480" cy="4736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5- A </a:t>
            </a:r>
            <a:r>
              <a:rPr lang="pt-BR" sz="3200" dirty="0"/>
              <a:t>amostra deve ficar sob refrigeração desde o momento da coleta até o envio para o LACEN; 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>
                <a:solidFill>
                  <a:srgbClr val="FF0000"/>
                </a:solidFill>
              </a:rPr>
              <a:t>(+</a:t>
            </a:r>
            <a:r>
              <a:rPr lang="pt-BR" sz="3200" dirty="0">
                <a:solidFill>
                  <a:srgbClr val="FF0000"/>
                </a:solidFill>
              </a:rPr>
              <a:t>2 e +8</a:t>
            </a:r>
            <a:r>
              <a:rPr lang="pt-BR" sz="3200" dirty="0" smtClean="0">
                <a:solidFill>
                  <a:srgbClr val="FF0000"/>
                </a:solidFill>
              </a:rPr>
              <a:t>)</a:t>
            </a:r>
            <a:r>
              <a:rPr lang="pt-BR" sz="3200" dirty="0" smtClean="0"/>
              <a:t>.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Estas devem ser transportadas até o laboratório da unidade assistencial até o laboratório devidamente refrigerada.</a:t>
            </a:r>
          </a:p>
          <a:p>
            <a:pPr marL="0" indent="0">
              <a:buNone/>
            </a:pPr>
            <a:r>
              <a:rPr lang="pt-BR" sz="3200" dirty="0" smtClean="0"/>
              <a:t> 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endParaRPr lang="pt-BR" sz="2900" dirty="0"/>
          </a:p>
          <a:p>
            <a:endParaRPr lang="pt-BR" dirty="0"/>
          </a:p>
        </p:txBody>
      </p:sp>
      <p:pic>
        <p:nvPicPr>
          <p:cNvPr id="4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403" y="188640"/>
            <a:ext cx="2279879" cy="1228998"/>
          </a:xfrm>
          <a:prstGeom prst="rect">
            <a:avLst/>
          </a:prstGeom>
          <a:noFill/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19170"/>
            <a:ext cx="2760340" cy="17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500034" y="1643050"/>
            <a:ext cx="7572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PACIENTES INTERNADOS: 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O MÉDICO SOLICITARÁ NO TRACK CARE 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CORONAVÍRUS PCR;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INFLUENZA A (identificação de outros vírus </a:t>
            </a:r>
            <a:r>
              <a:rPr lang="pt-BR" b="1" dirty="0" smtClean="0">
                <a:solidFill>
                  <a:srgbClr val="FF0000"/>
                </a:solidFill>
              </a:rPr>
              <a:t>respiratórios);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endParaRPr lang="pt-BR" dirty="0" smtClean="0"/>
          </a:p>
          <a:p>
            <a:pPr algn="ctr"/>
            <a:r>
              <a:rPr lang="pt-BR" dirty="0" smtClean="0"/>
              <a:t>EQUIPE DE ENFERMAGEM:</a:t>
            </a:r>
          </a:p>
          <a:p>
            <a:pPr algn="ctr"/>
            <a:endParaRPr lang="pt-BR" dirty="0" smtClean="0"/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COLETA DE SWAB OU ASPIRADO;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PREENCHIMENTO DA FICHA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ENCAMINHAMENTO AO LABORATÓRIO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500034" y="1643050"/>
            <a:ext cx="7572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PACIENTES EXTERNOS E PROFISSIONAIS: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O MÉDICO SOLICITARÁ NO TRACK CARE 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CORONAVÍRUS PCR;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INFLUENZA A (identificação de outros vírus respiratórios;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EQUIPE DE ENFERMAGEM: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PREENCHIMENTO DA FICHA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ENCAMINHAMENTO AO LABORATÓRIO</a:t>
            </a:r>
          </a:p>
          <a:p>
            <a:pPr>
              <a:buFont typeface="Arial" pitchFamily="34" charset="0"/>
              <a:buChar char="•"/>
            </a:pPr>
            <a:endParaRPr lang="pt-B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LABORATÓRIO: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COLETA DE SWAB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202" y="21420"/>
            <a:ext cx="9101797" cy="2225668"/>
          </a:xfrm>
        </p:spPr>
        <p:txBody>
          <a:bodyPr/>
          <a:lstStyle/>
          <a:p>
            <a:r>
              <a:rPr lang="pt-BR" b="1" dirty="0" smtClean="0"/>
              <a:t>Para exames de </a:t>
            </a:r>
            <a:r>
              <a:rPr lang="pt-BR" b="1" dirty="0" err="1" smtClean="0"/>
              <a:t>Coronavírus</a:t>
            </a:r>
            <a:r>
              <a:rPr lang="pt-BR" b="1" dirty="0" smtClean="0"/>
              <a:t>, os tipos de materiais diferentes apresentam</a:t>
            </a:r>
            <a:r>
              <a:rPr lang="pt-BR" dirty="0" smtClean="0"/>
              <a:t> </a:t>
            </a:r>
            <a:r>
              <a:rPr lang="pt-BR" b="1" dirty="0" smtClean="0"/>
              <a:t>diferentes % de detecção do vírus: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357430"/>
            <a:ext cx="81439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Lavado </a:t>
            </a:r>
            <a:r>
              <a:rPr lang="pt-BR" sz="3200" dirty="0" err="1" smtClean="0"/>
              <a:t>broncoalvelolar</a:t>
            </a:r>
            <a:r>
              <a:rPr lang="pt-BR" sz="3200" dirty="0" smtClean="0"/>
              <a:t> </a:t>
            </a:r>
            <a:r>
              <a:rPr lang="pt-BR" sz="3600" b="1" dirty="0" smtClean="0">
                <a:solidFill>
                  <a:srgbClr val="FF0000"/>
                </a:solidFill>
              </a:rPr>
              <a:t>93%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Aspirado </a:t>
            </a:r>
            <a:r>
              <a:rPr lang="pt-BR" sz="3600" b="1" dirty="0" smtClean="0">
                <a:solidFill>
                  <a:srgbClr val="FF0000"/>
                </a:solidFill>
              </a:rPr>
              <a:t>72%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SWAB nasal </a:t>
            </a:r>
            <a:r>
              <a:rPr lang="pt-BR" sz="3600" b="1" dirty="0" smtClean="0">
                <a:solidFill>
                  <a:srgbClr val="FF0000"/>
                </a:solidFill>
              </a:rPr>
              <a:t>63%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SWAB de orofaringe 32%</a:t>
            </a: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Fezes 29%</a:t>
            </a: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Sangue 1%</a:t>
            </a: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Urina 0%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9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2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Retângulo 9"/>
          <p:cNvSpPr/>
          <p:nvPr/>
        </p:nvSpPr>
        <p:spPr>
          <a:xfrm>
            <a:off x="428596" y="2551837"/>
            <a:ext cx="83582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São atividades relacionadas que definem a garantia da qualidade dos resultados laboratoriais. </a:t>
            </a:r>
          </a:p>
          <a:p>
            <a:endParaRPr lang="pt-BR" sz="2800" dirty="0" smtClean="0"/>
          </a:p>
          <a:p>
            <a:pPr>
              <a:buFont typeface="Wingdings" pitchFamily="2" charset="2"/>
              <a:buChar char="v"/>
            </a:pPr>
            <a:r>
              <a:rPr lang="pt-BR" sz="2800" dirty="0" smtClean="0"/>
              <a:t> Compreendem os processos pré-analíticos, analíticos e pós analíticos.</a:t>
            </a:r>
          </a:p>
          <a:p>
            <a:endParaRPr lang="pt-BR" sz="2800" dirty="0" smtClean="0"/>
          </a:p>
          <a:p>
            <a:pPr>
              <a:buFont typeface="Wingdings" pitchFamily="2" charset="2"/>
              <a:buChar char="v"/>
            </a:pPr>
            <a:r>
              <a:rPr lang="pt-BR" sz="2800" dirty="0" smtClean="0"/>
              <a:t>  A fase pré-analítica ocorre desde o pedido médico até o momento da análise. 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57224" y="1643050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 DO SWAB</a:t>
            </a:r>
            <a:endParaRPr lang="pt-BR" sz="3200" b="1" dirty="0"/>
          </a:p>
        </p:txBody>
      </p:sp>
      <p:pic>
        <p:nvPicPr>
          <p:cNvPr id="1026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Operacional na Unidades</a:t>
            </a:r>
            <a:endParaRPr lang="pt-BR" dirty="0"/>
          </a:p>
        </p:txBody>
      </p:sp>
      <p:pic>
        <p:nvPicPr>
          <p:cNvPr id="2050" name="Picture 2" descr="C:\Users\Daniele\Downloads\WhatsApp Image 2020-04-23 at 18.41.23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1500198" cy="2000265"/>
          </a:xfrm>
          <a:prstGeom prst="rect">
            <a:avLst/>
          </a:prstGeom>
          <a:noFill/>
        </p:spPr>
      </p:pic>
      <p:pic>
        <p:nvPicPr>
          <p:cNvPr id="2051" name="Picture 3" descr="C:\Users\Daniele\Pictures\SWABS\WhatsApp Image 2020-04-23 at 18.41.0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86058"/>
            <a:ext cx="3161726" cy="2371295"/>
          </a:xfrm>
          <a:prstGeom prst="rect">
            <a:avLst/>
          </a:prstGeom>
          <a:noFill/>
        </p:spPr>
      </p:pic>
      <p:sp>
        <p:nvSpPr>
          <p:cNvPr id="2053" name="AutoShape 5" descr="blob:https://web.whatsapp.com/b03555d9-343f-46ad-8ff2-11667a31f99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5" name="AutoShape 7" descr="blob:https://web.whatsapp.com/b03555d9-343f-46ad-8ff2-11667a31f99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C:\Users\Daniele\Downloads\WhatsApp Image 2020-04-23 at 18.57.14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534" y="1085606"/>
            <a:ext cx="2254768" cy="2736303"/>
          </a:xfrm>
          <a:prstGeom prst="rect">
            <a:avLst/>
          </a:prstGeom>
          <a:noFill/>
        </p:spPr>
      </p:pic>
      <p:sp>
        <p:nvSpPr>
          <p:cNvPr id="2058" name="AutoShape 10" descr="blob:https://web.whatsapp.com/77f9147e-30bc-4bd0-af42-ab625193ab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9" name="Picture 11" descr="C:\Users\Daniele\Downloads\WhatsApp Image 2020-04-23 at 18.59.57 (1)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4000504"/>
            <a:ext cx="1589496" cy="2119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35729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hlinkClick r:id="rId2"/>
              </a:rPr>
              <a:t>Instruções de Coleta - COVID (LACEN)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SWAB PÓS MORTEM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NESTES CASOS, SERÁ NECESSARIO COLETA CASO NÃO TENHA SIDO POSSÍVEL A COLETA VIVO.</a:t>
            </a:r>
          </a:p>
          <a:p>
            <a:pPr algn="ctr">
              <a:buNone/>
            </a:pPr>
            <a:r>
              <a:rPr lang="pt-BR" dirty="0" smtClean="0">
                <a:solidFill>
                  <a:srgbClr val="7030A0"/>
                </a:solidFill>
              </a:rPr>
              <a:t>DEVERÁ SER COLHIDO DOIS SWABS PARA PROVA E CONTRA PROVA, OBJETIVANDO ASSIM A IDENTIFICAÇÃO OU DESCARTE DE CAUSA ÓBITO POR COVID-19.</a:t>
            </a:r>
          </a:p>
        </p:txBody>
      </p:sp>
      <p:pic>
        <p:nvPicPr>
          <p:cNvPr id="1026" name="Picture 2" descr="C:\Users\Daniele\Pictures\SWAB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572008"/>
            <a:ext cx="2657475" cy="1714500"/>
          </a:xfrm>
          <a:prstGeom prst="rect">
            <a:avLst/>
          </a:prstGeom>
          <a:noFill/>
        </p:spPr>
      </p:pic>
      <p:pic>
        <p:nvPicPr>
          <p:cNvPr id="1027" name="Picture 3" descr="C:\Users\Daniele\Pictures\SWAB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572008"/>
            <a:ext cx="2657475" cy="171450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7143768" y="3714752"/>
            <a:ext cx="171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2 SWABS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857496"/>
            <a:ext cx="8229600" cy="10715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5400" dirty="0" smtClean="0">
                <a:hlinkClick r:id="rId2"/>
              </a:rPr>
              <a:t>técnica de aspirado traqueal</a:t>
            </a:r>
            <a:endParaRPr lang="pt-B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3" name="Picture 6" descr="cabeçalho 3_sem data_2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1285860"/>
            <a:ext cx="67866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https://yt3.ggpht.com/-MU4gXzpO5qE/AAAAAAAAAAI/AAAAAAAAAAA/tZ9S1SE0kdE/s900-c-k-no/ph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3500438"/>
            <a:ext cx="2643200" cy="26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3214678" y="4143380"/>
            <a:ext cx="5643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Obrigada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pela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Atenção</a:t>
            </a:r>
            <a:r>
              <a:rPr lang="en-US" sz="3200" b="1" dirty="0" smtClean="0"/>
              <a:t>!</a:t>
            </a:r>
          </a:p>
          <a:p>
            <a:pPr algn="ctr"/>
            <a:r>
              <a:rPr lang="en-US" sz="3200" dirty="0" smtClean="0"/>
              <a:t>2017-5474/2017-5388</a:t>
            </a:r>
          </a:p>
          <a:p>
            <a:pPr algn="ctr"/>
            <a:r>
              <a:rPr lang="en-US" sz="3200" dirty="0" smtClean="0"/>
              <a:t>nvehospitalarhrg@gmail.com</a:t>
            </a:r>
            <a:endParaRPr lang="en-US" sz="3200" dirty="0"/>
          </a:p>
        </p:txBody>
      </p:sp>
      <p:pic>
        <p:nvPicPr>
          <p:cNvPr id="11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4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Imagem 11" descr="SWA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8" y="1785926"/>
            <a:ext cx="4824235" cy="4286280"/>
          </a:xfrm>
          <a:prstGeom prst="rect">
            <a:avLst/>
          </a:prstGeom>
        </p:spPr>
      </p:pic>
      <p:pic>
        <p:nvPicPr>
          <p:cNvPr id="9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4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Retângulo 14"/>
          <p:cNvSpPr/>
          <p:nvPr/>
        </p:nvSpPr>
        <p:spPr>
          <a:xfrm>
            <a:off x="500034" y="2214554"/>
            <a:ext cx="807249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O cuidado na realização dos procedimentos de coleta, armazenamento e transporte das amostras tem relação direta com a </a:t>
            </a:r>
            <a:r>
              <a:rPr lang="pt-BR" sz="3200" b="1" dirty="0" smtClean="0">
                <a:solidFill>
                  <a:srgbClr val="FF0000"/>
                </a:solidFill>
              </a:rPr>
              <a:t>qualidade do resultado oferecido pelo laboratório. </a:t>
            </a:r>
          </a:p>
          <a:p>
            <a:endParaRPr lang="pt-BR" sz="2800" dirty="0" smtClean="0"/>
          </a:p>
          <a:p>
            <a:pPr>
              <a:buFont typeface="Wingdings" pitchFamily="2" charset="2"/>
              <a:buChar char="v"/>
            </a:pPr>
            <a:r>
              <a:rPr lang="pt-BR" sz="2800" dirty="0" smtClean="0"/>
              <a:t>Se a amostra não for coletada corretamente, podemos influenciar o resultado do exame e o tratamento do </a:t>
            </a:r>
            <a:r>
              <a:rPr lang="pt-BR" sz="2800" dirty="0" smtClean="0"/>
              <a:t>paciente!!!!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57224" y="164305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</a:t>
            </a:r>
            <a:endParaRPr lang="pt-BR" sz="3200" b="1" dirty="0"/>
          </a:p>
        </p:txBody>
      </p:sp>
      <p:pic>
        <p:nvPicPr>
          <p:cNvPr id="10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5" name="Imagem 14" descr="5 CERT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880" y="2204537"/>
            <a:ext cx="6735115" cy="29531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857224" y="164305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</a:t>
            </a:r>
            <a:endParaRPr lang="pt-BR" sz="3200" b="1" dirty="0"/>
          </a:p>
        </p:txBody>
      </p:sp>
      <p:pic>
        <p:nvPicPr>
          <p:cNvPr id="10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  <p:sp>
        <p:nvSpPr>
          <p:cNvPr id="4" name="Retângulo de cantos arredondados 3"/>
          <p:cNvSpPr/>
          <p:nvPr/>
        </p:nvSpPr>
        <p:spPr>
          <a:xfrm>
            <a:off x="394965" y="5151432"/>
            <a:ext cx="8496944" cy="106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COLETA  DE SWAB PODE GERAR AEROSSÓIS (OPTAR POR UMA SALA EXCLUSIVA PARA ESSE FIM), preferencialmente sala por pressão negativa, se não for possível optar por sala individual com portas fechadas e janelas abertas.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CaixaDeTexto 19"/>
          <p:cNvSpPr txBox="1"/>
          <p:nvPr/>
        </p:nvSpPr>
        <p:spPr>
          <a:xfrm>
            <a:off x="857224" y="164305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</a:t>
            </a:r>
            <a:endParaRPr lang="pt-BR" sz="3200" b="1" dirty="0"/>
          </a:p>
        </p:txBody>
      </p:sp>
      <p:sp>
        <p:nvSpPr>
          <p:cNvPr id="10" name="Retângulo 9"/>
          <p:cNvSpPr/>
          <p:nvPr/>
        </p:nvSpPr>
        <p:spPr>
          <a:xfrm>
            <a:off x="571472" y="2714620"/>
            <a:ext cx="54292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MEIO DE TRANSPORTE VIRAL (MTV) </a:t>
            </a:r>
          </a:p>
          <a:p>
            <a:endParaRPr lang="pt-BR" sz="2400" b="1" dirty="0" smtClean="0"/>
          </a:p>
          <a:p>
            <a:pPr>
              <a:buFont typeface="Wingdings" pitchFamily="2" charset="2"/>
              <a:buChar char="v"/>
            </a:pPr>
            <a:r>
              <a:rPr lang="pt-BR" sz="2400" b="1" dirty="0" smtClean="0"/>
              <a:t>Transporte de </a:t>
            </a:r>
            <a:r>
              <a:rPr lang="pt-BR" sz="2400" b="1" dirty="0" err="1" smtClean="0"/>
              <a:t>swab</a:t>
            </a:r>
            <a:r>
              <a:rPr lang="pt-BR" sz="2400" b="1" dirty="0" smtClean="0"/>
              <a:t> de nasofaringe Pesquisa de vírus respiratórios: Sarampo, H1N1, sarampo, </a:t>
            </a:r>
            <a:r>
              <a:rPr lang="pt-BR" sz="2400" b="1" dirty="0" err="1" smtClean="0"/>
              <a:t>covid</a:t>
            </a:r>
            <a:r>
              <a:rPr lang="pt-BR" sz="2400" b="1" dirty="0" smtClean="0"/>
              <a:t>-19 entre outros...</a:t>
            </a:r>
          </a:p>
          <a:p>
            <a:endParaRPr lang="pt-BR" sz="2400" b="1" dirty="0" smtClean="0"/>
          </a:p>
          <a:p>
            <a:pPr algn="just">
              <a:buFont typeface="Wingdings" pitchFamily="2" charset="2"/>
              <a:buChar char="v"/>
            </a:pPr>
            <a:r>
              <a:rPr lang="pt-BR" sz="2400" b="1" dirty="0" smtClean="0"/>
              <a:t>Conservação congelado (-20ºC). Após inoculado transportar refrigerado (2-8ºC)</a:t>
            </a:r>
            <a:endParaRPr lang="pt-BR" sz="2400" b="1" dirty="0"/>
          </a:p>
        </p:txBody>
      </p:sp>
      <p:pic>
        <p:nvPicPr>
          <p:cNvPr id="11" name="Imagem 10" descr="swab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2500306"/>
            <a:ext cx="2295846" cy="3334216"/>
          </a:xfrm>
          <a:prstGeom prst="rect">
            <a:avLst/>
          </a:prstGeom>
        </p:spPr>
      </p:pic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CaixaDeTexto 19"/>
          <p:cNvSpPr txBox="1"/>
          <p:nvPr/>
        </p:nvSpPr>
        <p:spPr>
          <a:xfrm>
            <a:off x="857224" y="1643050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IDENTIFICAÇÃO</a:t>
            </a:r>
            <a:endParaRPr lang="pt-BR" sz="3200" b="1" dirty="0"/>
          </a:p>
        </p:txBody>
      </p:sp>
      <p:sp>
        <p:nvSpPr>
          <p:cNvPr id="10" name="Retângulo 9"/>
          <p:cNvSpPr/>
          <p:nvPr/>
        </p:nvSpPr>
        <p:spPr>
          <a:xfrm>
            <a:off x="587435" y="2828586"/>
            <a:ext cx="5429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/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solidFill>
                  <a:srgbClr val="FF0000"/>
                </a:solidFill>
              </a:rPr>
              <a:t>As amostras deverão ser identificadas Adequadamente e individualmente</a:t>
            </a:r>
            <a:r>
              <a:rPr lang="pt-BR" sz="2400" dirty="0" smtClean="0"/>
              <a:t>;  </a:t>
            </a:r>
          </a:p>
          <a:p>
            <a:r>
              <a:rPr lang="pt-BR" sz="2400" dirty="0" smtClean="0"/>
              <a:t>• As etiquetas devem ser colocadas de forma a não ocultar o nível do volume da amostra contida e não cobrir o código de barras da etiqueta.</a:t>
            </a:r>
            <a:r>
              <a:rPr lang="pt-BR" sz="2400" b="1" dirty="0" smtClean="0"/>
              <a:t>)</a:t>
            </a:r>
            <a:endParaRPr lang="pt-BR" sz="2400" b="1" dirty="0"/>
          </a:p>
        </p:txBody>
      </p:sp>
      <p:pic>
        <p:nvPicPr>
          <p:cNvPr id="11" name="Imagem 10" descr="swab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2500306"/>
            <a:ext cx="2295846" cy="3334216"/>
          </a:xfrm>
          <a:prstGeom prst="rect">
            <a:avLst/>
          </a:prstGeom>
        </p:spPr>
      </p:pic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4" name="Imagem 13" descr="ERROS LBORATÓ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1714488"/>
            <a:ext cx="5664077" cy="414340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475656" y="1412776"/>
            <a:ext cx="272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+mj-lt"/>
                <a:cs typeface="Arial" pitchFamily="34" charset="0"/>
              </a:rPr>
              <a:t>FONTES DE ERRO: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pic>
        <p:nvPicPr>
          <p:cNvPr id="13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7158" y="1348800"/>
            <a:ext cx="85011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Fase pré-analítica </a:t>
            </a:r>
          </a:p>
          <a:p>
            <a:pPr algn="ctr"/>
            <a:r>
              <a:rPr lang="pt-BR" sz="3200" dirty="0" smtClean="0"/>
              <a:t> </a:t>
            </a:r>
            <a:r>
              <a:rPr lang="pt-BR" sz="2400" b="1" i="1" u="sng" dirty="0" smtClean="0">
                <a:solidFill>
                  <a:srgbClr val="00B050"/>
                </a:solidFill>
              </a:rPr>
              <a:t>Monitorar e controlar a fase pré-analítica é tarefa altamente complexa porque muitas das variáveis envolvidas estão fora do alcance </a:t>
            </a:r>
          </a:p>
          <a:p>
            <a:pPr algn="ctr"/>
            <a:r>
              <a:rPr lang="pt-BR" sz="3200" dirty="0" smtClean="0"/>
              <a:t> </a:t>
            </a:r>
            <a:r>
              <a:rPr lang="pt-BR" sz="3200" b="1" dirty="0" smtClean="0"/>
              <a:t>Podemos dividir a fase pré-analítica em cinco etapas:</a:t>
            </a:r>
          </a:p>
          <a:p>
            <a:r>
              <a:rPr lang="pt-BR" sz="3200" dirty="0" smtClean="0"/>
              <a:t> </a:t>
            </a:r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1- Requisição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2-Preparo do paciente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3- Coleta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4-Armazenamento 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5-Transporte</a:t>
            </a:r>
            <a:endParaRPr lang="pt-B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3CC3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914</Words>
  <Application>Microsoft Office PowerPoint</Application>
  <PresentationFormat>Apresentação na tela (4:3)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Tema do Office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INSTRUTIVO</vt:lpstr>
      <vt:lpstr>    INSTRUTIVO</vt:lpstr>
      <vt:lpstr>    INSTRUTIVO</vt:lpstr>
      <vt:lpstr>    INSTRUTIVO</vt:lpstr>
      <vt:lpstr>Núcleo de Vigilância Epidemiológica  Hospitalar - HRG</vt:lpstr>
      <vt:lpstr>Núcleo de Vigilância Epidemiológica  Hospitalar - HRG</vt:lpstr>
      <vt:lpstr>Para exames de Coronavírus, os tipos de materiais diferentes apresentam diferentes % de detecção do vírus: </vt:lpstr>
      <vt:lpstr>Processo Operacional na Unidades</vt:lpstr>
      <vt:lpstr>Apresentação do PowerPoint</vt:lpstr>
      <vt:lpstr>COLETA DE SWAB PÓS MORTEM</vt:lpstr>
      <vt:lpstr>Apresentação do PowerPoint</vt:lpstr>
      <vt:lpstr>Núcleo de Vigilância Epidemiológica  Hospitalar - HRG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Teresa Cristina Vieira Segatto</dc:creator>
  <cp:lastModifiedBy>Danyelle Pinheiro Verissimo</cp:lastModifiedBy>
  <cp:revision>220</cp:revision>
  <dcterms:created xsi:type="dcterms:W3CDTF">2015-07-13T21:18:50Z</dcterms:created>
  <dcterms:modified xsi:type="dcterms:W3CDTF">2020-07-02T21:27:15Z</dcterms:modified>
</cp:coreProperties>
</file>