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31" r:id="rId2"/>
    <p:sldId id="332" r:id="rId3"/>
    <p:sldId id="334" r:id="rId4"/>
    <p:sldId id="336" r:id="rId5"/>
    <p:sldId id="338" r:id="rId6"/>
    <p:sldId id="373" r:id="rId7"/>
    <p:sldId id="374" r:id="rId8"/>
    <p:sldId id="339" r:id="rId9"/>
    <p:sldId id="367" r:id="rId10"/>
    <p:sldId id="366" r:id="rId11"/>
    <p:sldId id="365" r:id="rId12"/>
    <p:sldId id="371" r:id="rId13"/>
    <p:sldId id="370" r:id="rId14"/>
    <p:sldId id="364" r:id="rId15"/>
    <p:sldId id="368" r:id="rId16"/>
    <p:sldId id="378" r:id="rId17"/>
    <p:sldId id="380" r:id="rId18"/>
    <p:sldId id="377" r:id="rId19"/>
    <p:sldId id="379" r:id="rId20"/>
    <p:sldId id="375" r:id="rId21"/>
    <p:sldId id="376" r:id="rId22"/>
    <p:sldId id="358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86" d="100"/>
          <a:sy n="86" d="100"/>
        </p:scale>
        <p:origin x="96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C2882-19DC-4913-9989-C49CB502856E}" type="datetimeFigureOut">
              <a:rPr lang="pt-BR" smtClean="0"/>
              <a:pPr/>
              <a:t>25/04/2020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7F087-6898-45ED-8AE6-BA1B24AF11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2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rgbClr val="33CC33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agradecimento">
    <p:bg>
      <p:bgPr>
        <a:solidFill>
          <a:srgbClr val="33CC33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500034" y="1428736"/>
            <a:ext cx="3143272" cy="428628"/>
          </a:xfrm>
        </p:spPr>
        <p:txBody>
          <a:bodyPr>
            <a:normAutofit/>
          </a:bodyPr>
          <a:lstStyle>
            <a:lvl1pPr>
              <a:buNone/>
              <a:defRPr sz="2400" b="0" baseline="0">
                <a:solidFill>
                  <a:schemeClr val="accent3">
                    <a:lumMod val="50000"/>
                  </a:schemeClr>
                </a:solidFill>
              </a:defRPr>
            </a:lvl1pPr>
            <a:lvl5pPr>
              <a:defRPr/>
            </a:lvl5pPr>
          </a:lstStyle>
          <a:p>
            <a:pPr lvl="0"/>
            <a:r>
              <a:rPr lang="pt-BR" dirty="0" smtClean="0"/>
              <a:t>Visite o site da SES/DF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16624" t="11258" r="18461" b="4299"/>
          <a:stretch>
            <a:fillRect/>
          </a:stretch>
        </p:blipFill>
        <p:spPr bwMode="auto">
          <a:xfrm>
            <a:off x="214282" y="2428868"/>
            <a:ext cx="4477200" cy="32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tângulo 5"/>
          <p:cNvSpPr/>
          <p:nvPr userDrawn="1"/>
        </p:nvSpPr>
        <p:spPr>
          <a:xfrm>
            <a:off x="857224" y="1857364"/>
            <a:ext cx="2214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www.saude.df.gov.br</a:t>
            </a:r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0034" y="114298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pic>
        <p:nvPicPr>
          <p:cNvPr id="7" name="Imagem 0" descr="Logo Governo de Brasilia_cor abril2015 horizontal_F.jpg"/>
          <p:cNvPicPr>
            <a:picLocks noChangeAspect="1" noChangeArrowheads="1"/>
          </p:cNvPicPr>
          <p:nvPr userDrawn="1"/>
        </p:nvPicPr>
        <p:blipFill>
          <a:blip r:embed="rId13" cstate="print"/>
          <a:srcRect t="26841" b="26183"/>
          <a:stretch>
            <a:fillRect/>
          </a:stretch>
        </p:blipFill>
        <p:spPr bwMode="auto">
          <a:xfrm>
            <a:off x="6643702" y="285728"/>
            <a:ext cx="1771699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ítulo 1"/>
          <p:cNvSpPr txBox="1">
            <a:spLocks/>
          </p:cNvSpPr>
          <p:nvPr userDrawn="1"/>
        </p:nvSpPr>
        <p:spPr bwMode="auto">
          <a:xfrm>
            <a:off x="571472" y="44625"/>
            <a:ext cx="8072494" cy="124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pt-BR" sz="1300" dirty="0">
                <a:latin typeface="Times New Roman"/>
                <a:ea typeface="+mj-ea"/>
                <a:cs typeface="+mj-cs"/>
              </a:rPr>
              <a:t>GOVERNO DO DISTRITO FEDERAL</a:t>
            </a:r>
            <a:br>
              <a:rPr lang="pt-BR" sz="1300" dirty="0">
                <a:latin typeface="Times New Roman"/>
                <a:ea typeface="+mj-ea"/>
                <a:cs typeface="+mj-cs"/>
              </a:rPr>
            </a:br>
            <a:r>
              <a:rPr lang="pt-BR" sz="1300" dirty="0">
                <a:latin typeface="Times New Roman"/>
                <a:ea typeface="+mj-ea"/>
                <a:cs typeface="+mj-cs"/>
              </a:rPr>
              <a:t>Secretaria de Estado de Saúde</a:t>
            </a:r>
            <a:br>
              <a:rPr lang="pt-BR" sz="1300" dirty="0">
                <a:latin typeface="Times New Roman"/>
                <a:ea typeface="+mj-ea"/>
                <a:cs typeface="+mj-cs"/>
              </a:rPr>
            </a:br>
            <a:r>
              <a:rPr lang="pt-BR" sz="1300" dirty="0">
                <a:latin typeface="Times New Roman"/>
                <a:ea typeface="+mj-ea"/>
                <a:cs typeface="+mj-cs"/>
              </a:rPr>
              <a:t>Subsecretaria de Vigilância à Saúde</a:t>
            </a:r>
            <a:br>
              <a:rPr lang="pt-BR" sz="1300" dirty="0">
                <a:latin typeface="Times New Roman"/>
                <a:ea typeface="+mj-ea"/>
                <a:cs typeface="+mj-cs"/>
              </a:rPr>
            </a:br>
            <a:endParaRPr lang="pt-BR" sz="1300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070" y="214290"/>
            <a:ext cx="523857" cy="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 userDrawn="1"/>
        </p:nvSpPr>
        <p:spPr>
          <a:xfrm>
            <a:off x="0" y="6304002"/>
            <a:ext cx="9144000" cy="553998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Times New Roman" pitchFamily="18" charset="0"/>
                <a:cs typeface="Times New Roman" pitchFamily="18" charset="0"/>
              </a:rPr>
              <a:t>Secretaria de Saúde do Governo do Distrito Federal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>
                <a:latin typeface="Times New Roman" pitchFamily="18" charset="0"/>
                <a:cs typeface="Times New Roman" pitchFamily="18" charset="0"/>
              </a:rPr>
              <a:t>Subsecretaria de Vigilância à </a:t>
            </a:r>
            <a:r>
              <a:rPr lang="pt-BR" sz="1000" dirty="0" smtClean="0">
                <a:latin typeface="Times New Roman" pitchFamily="18" charset="0"/>
                <a:cs typeface="Times New Roman" pitchFamily="18" charset="0"/>
              </a:rPr>
              <a:t>Saúde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 smtClean="0">
                <a:latin typeface="Times New Roman" pitchFamily="18" charset="0"/>
                <a:cs typeface="Times New Roman" pitchFamily="18" charset="0"/>
              </a:rPr>
              <a:t>Diretoria de Vigilância Epidemiológica</a:t>
            </a:r>
            <a:endParaRPr lang="pt-B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www.google.com.br/url?sa=t&amp;rct=j&amp;q=&amp;esrc=s&amp;source=web&amp;cd=1&amp;cad=rja&amp;uact=8&amp;ved=0ahUKEwjOtP37nP3LAhXLDZAKHWMCCD0QFggcMAA&amp;url=https://pt.wikipedia.org/wiki/Rea%C3%A7%C3%A3o_em_cadeia_da_polimerase&amp;usg=AFQjCNGnK76XDbI7VrqIg9MwdzRO1hobBg&amp;sig2=OLjHfRy7SREvNKAhIM1sOQ&amp;bvm=bv.118817766,d.Y2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QYC2cwIng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swab\Sem%20t&#237;tulo.mp4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BvYob9mYN4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814894"/>
            <a:ext cx="6400800" cy="1185874"/>
          </a:xfrm>
        </p:spPr>
        <p:txBody>
          <a:bodyPr>
            <a:normAutofit/>
          </a:bodyPr>
          <a:lstStyle/>
          <a:p>
            <a:r>
              <a:rPr lang="pt-BR" sz="2000" dirty="0" err="1" smtClean="0">
                <a:cs typeface="Arial" pitchFamily="34" charset="0"/>
              </a:rPr>
              <a:t>Enfª</a:t>
            </a:r>
            <a:r>
              <a:rPr lang="pt-BR" sz="2000" dirty="0" smtClean="0">
                <a:cs typeface="Arial" pitchFamily="34" charset="0"/>
              </a:rPr>
              <a:t>  </a:t>
            </a:r>
            <a:r>
              <a:rPr lang="pt-BR" sz="2000" dirty="0" err="1" smtClean="0">
                <a:cs typeface="Arial" pitchFamily="34" charset="0"/>
              </a:rPr>
              <a:t>Danyelle</a:t>
            </a:r>
            <a:r>
              <a:rPr lang="pt-BR" sz="2000" dirty="0" smtClean="0">
                <a:cs typeface="Arial" pitchFamily="34" charset="0"/>
              </a:rPr>
              <a:t> Veríssimo</a:t>
            </a:r>
          </a:p>
          <a:p>
            <a:r>
              <a:rPr lang="pt-BR" sz="1600" dirty="0" smtClean="0">
                <a:cs typeface="Arial" pitchFamily="34" charset="0"/>
              </a:rPr>
              <a:t>NVE –HRG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07268" y="5857892"/>
            <a:ext cx="2729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latin typeface="+mj-lt"/>
                <a:cs typeface="Arial" pitchFamily="34" charset="0"/>
              </a:rPr>
              <a:t>MARÇO 2020</a:t>
            </a:r>
            <a:endParaRPr lang="pt-BR" sz="1600" b="1" dirty="0">
              <a:latin typeface="+mj-lt"/>
              <a:cs typeface="Arial" pitchFamily="34" charset="0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12" name="Grupo 11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00675" y="6357958"/>
              <a:ext cx="374332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00675" y="6496050"/>
              <a:ext cx="374332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0850" y="6448425"/>
            <a:ext cx="23431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/>
        </p:nvSpPr>
        <p:spPr>
          <a:xfrm>
            <a:off x="357158" y="2000240"/>
            <a:ext cx="8643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PROCESSOS OPERACIONAIS DA COLETA AO ENVIO DE AMOSTRAS PARA  SÍNDROMES  RESPIRATÓRIAS</a:t>
            </a:r>
            <a:endParaRPr lang="pt-BR" sz="2800" b="1" dirty="0"/>
          </a:p>
        </p:txBody>
      </p:sp>
      <p:pic>
        <p:nvPicPr>
          <p:cNvPr id="10" name="Imagem 9" descr="LABORATORIO E PROCESSO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5984" y="3000372"/>
            <a:ext cx="4928062" cy="1681068"/>
          </a:xfrm>
          <a:prstGeom prst="rect">
            <a:avLst/>
          </a:prstGeom>
        </p:spPr>
      </p:pic>
      <p:pic>
        <p:nvPicPr>
          <p:cNvPr id="11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3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" name="CaixaDeTexto 10"/>
          <p:cNvSpPr txBox="1"/>
          <p:nvPr/>
        </p:nvSpPr>
        <p:spPr>
          <a:xfrm>
            <a:off x="642910" y="1571612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714612" y="292893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57158" y="1785926"/>
            <a:ext cx="857256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/>
              <a:t>As requisições dos exames devem possuir informações suficientes para identificação:</a:t>
            </a:r>
          </a:p>
          <a:p>
            <a:pPr>
              <a:buFont typeface="Wingdings" pitchFamily="2" charset="2"/>
              <a:buChar char="v"/>
            </a:pPr>
            <a:r>
              <a:rPr lang="pt-BR" sz="3200" dirty="0" smtClean="0"/>
              <a:t>Do paciente e do requisitante; (FE + </a:t>
            </a:r>
            <a:r>
              <a:rPr lang="pt-BR" sz="3200" dirty="0" err="1" smtClean="0"/>
              <a:t>S.TRACK</a:t>
            </a:r>
            <a:r>
              <a:rPr lang="pt-BR" sz="3200" dirty="0" smtClean="0"/>
              <a:t>)</a:t>
            </a:r>
          </a:p>
          <a:p>
            <a:endParaRPr lang="pt-BR" sz="3200" dirty="0" smtClean="0"/>
          </a:p>
          <a:p>
            <a:pPr>
              <a:buFont typeface="Wingdings" pitchFamily="2" charset="2"/>
              <a:buChar char="v"/>
            </a:pPr>
            <a:r>
              <a:rPr lang="pt-BR" sz="3200" dirty="0" smtClean="0"/>
              <a:t>Dos dados clínicos, epidemiológicos e medicamentos em uso; (FE + </a:t>
            </a:r>
            <a:r>
              <a:rPr lang="pt-BR" sz="3200" dirty="0" err="1" smtClean="0"/>
              <a:t>S.TRACK</a:t>
            </a:r>
            <a:r>
              <a:rPr lang="pt-BR" sz="3200" dirty="0" smtClean="0"/>
              <a:t>)</a:t>
            </a:r>
          </a:p>
          <a:p>
            <a:endParaRPr lang="pt-BR" sz="3200" dirty="0" smtClean="0"/>
          </a:p>
          <a:p>
            <a:pPr>
              <a:buFont typeface="Wingdings" pitchFamily="2" charset="2"/>
              <a:buChar char="v"/>
            </a:pPr>
            <a:r>
              <a:rPr lang="pt-BR" sz="3200" dirty="0" smtClean="0"/>
              <a:t>  Da amostra ou material a ser coletado e suas respectivas análises. (FE + </a:t>
            </a:r>
            <a:r>
              <a:rPr lang="pt-BR" sz="3200" dirty="0" err="1" smtClean="0"/>
              <a:t>S.TRACK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pic>
        <p:nvPicPr>
          <p:cNvPr id="12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3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" name="CaixaDeTexto 17"/>
          <p:cNvSpPr txBox="1"/>
          <p:nvPr/>
        </p:nvSpPr>
        <p:spPr>
          <a:xfrm>
            <a:off x="2714612" y="292893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57158" y="1928802"/>
            <a:ext cx="83582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 </a:t>
            </a:r>
            <a:r>
              <a:rPr lang="pt-BR" b="1" dirty="0" smtClean="0"/>
              <a:t>O Laboratório Central de Saúde Pública (LACEN-DF) para a identificação dos vírus respiratórios causadores da Síndrome Gripal (SG) e Síndrome Respiratória Aguda Grave (SRAG) é </a:t>
            </a:r>
            <a:r>
              <a:rPr lang="pt-BR" b="1" u="sng" dirty="0" smtClean="0">
                <a:hlinkClick r:id="rId4"/>
              </a:rPr>
              <a:t>Reação em Cadeia da </a:t>
            </a:r>
            <a:r>
              <a:rPr lang="pt-BR" b="1" u="sng" dirty="0" err="1" smtClean="0">
                <a:hlinkClick r:id="rId4"/>
              </a:rPr>
              <a:t>Polimerase</a:t>
            </a:r>
            <a:r>
              <a:rPr lang="pt-BR" b="1" dirty="0" smtClean="0"/>
              <a:t> (PCR) em tempo real. Desde o final de 2015, o LACEN-DF ampliou o painel viral do PCR que detectava somente influenza B e A com seus subtipos, e passou a identificar </a:t>
            </a:r>
            <a:r>
              <a:rPr lang="pt-BR" sz="3200" b="1" dirty="0" smtClean="0"/>
              <a:t>8 novos vírus: </a:t>
            </a:r>
          </a:p>
          <a:p>
            <a:pPr algn="ctr"/>
            <a:endParaRPr lang="pt-BR" b="1" dirty="0" smtClean="0"/>
          </a:p>
          <a:p>
            <a:pPr algn="ctr"/>
            <a:endParaRPr lang="pt-BR" b="1" dirty="0" smtClean="0"/>
          </a:p>
        </p:txBody>
      </p:sp>
      <p:sp>
        <p:nvSpPr>
          <p:cNvPr id="12" name="CaixaDeTexto 11"/>
          <p:cNvSpPr txBox="1"/>
          <p:nvPr/>
        </p:nvSpPr>
        <p:spPr>
          <a:xfrm>
            <a:off x="899592" y="155679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 METOLOGIA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928794" y="35718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Metapeneumovírus</a:t>
            </a:r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</a:t>
            </a:r>
          </a:p>
          <a:p>
            <a:pPr>
              <a:buFont typeface="Wingdings" pitchFamily="2" charset="2"/>
              <a:buChar char="v"/>
            </a:pPr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Rhinovírus</a:t>
            </a:r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</a:p>
          <a:p>
            <a:pPr>
              <a:buFont typeface="Wingdings" pitchFamily="2" charset="2"/>
              <a:buChar char="v"/>
            </a:pPr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Bocavírus</a:t>
            </a:r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</a:p>
          <a:p>
            <a:pPr>
              <a:buFont typeface="Wingdings" pitchFamily="2" charset="2"/>
              <a:buChar char="v"/>
            </a:pPr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Adenovírus</a:t>
            </a:r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</a:p>
          <a:p>
            <a:pPr>
              <a:buFont typeface="Wingdings" pitchFamily="2" charset="2"/>
              <a:buChar char="v"/>
            </a:pPr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Vírus Sincicial Respiratório e</a:t>
            </a:r>
          </a:p>
          <a:p>
            <a:pPr>
              <a:buFont typeface="Wingdings" pitchFamily="2" charset="2"/>
              <a:buChar char="v"/>
            </a:pPr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Parainfluenza</a:t>
            </a:r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1, 2 e 3. 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Mais 13"/>
          <p:cNvSpPr/>
          <p:nvPr/>
        </p:nvSpPr>
        <p:spPr>
          <a:xfrm>
            <a:off x="5500694" y="4214818"/>
            <a:ext cx="785818" cy="64294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500826" y="4286256"/>
            <a:ext cx="242886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COVID-19</a:t>
            </a:r>
            <a:endParaRPr lang="pt-BR" sz="3200" dirty="0"/>
          </a:p>
        </p:txBody>
      </p:sp>
      <p:pic>
        <p:nvPicPr>
          <p:cNvPr id="16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3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8" name="CaixaDeTexto 17"/>
          <p:cNvSpPr txBox="1"/>
          <p:nvPr/>
        </p:nvSpPr>
        <p:spPr>
          <a:xfrm>
            <a:off x="2714612" y="292893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043608" y="155679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 METOLOGIA</a:t>
            </a:r>
            <a:endParaRPr lang="pt-BR" b="1" dirty="0"/>
          </a:p>
        </p:txBody>
      </p:sp>
      <p:pic>
        <p:nvPicPr>
          <p:cNvPr id="16" name="Imagem 15" descr="instrutiv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3108" y="2000240"/>
            <a:ext cx="5670590" cy="2714644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571472" y="5000636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Caberá ao chefe de cada local unidade Assistencial ou Laboratório desenvolver POPS OPERACIONAIS INTERNOS de acordo com sua realidade para melhor realizar o procedimento! </a:t>
            </a:r>
            <a:endParaRPr lang="pt-BR" b="1" dirty="0"/>
          </a:p>
        </p:txBody>
      </p:sp>
      <p:pic>
        <p:nvPicPr>
          <p:cNvPr id="13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INSTRUTIVO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662280"/>
          </a:xfrm>
        </p:spPr>
        <p:txBody>
          <a:bodyPr>
            <a:normAutofit fontScale="47500" lnSpcReduction="20000"/>
          </a:bodyPr>
          <a:lstStyle/>
          <a:p>
            <a:pPr algn="ctr">
              <a:buNone/>
            </a:pPr>
            <a:r>
              <a:rPr lang="pt-BR" i="1" dirty="0" smtClean="0"/>
              <a:t>O Kit de coleta para investigação de Influenza E COVID-19 contém 3 </a:t>
            </a:r>
            <a:r>
              <a:rPr lang="pt-BR" i="1" dirty="0" err="1" smtClean="0"/>
              <a:t>Swabs</a:t>
            </a:r>
            <a:r>
              <a:rPr lang="pt-BR" i="1" dirty="0" smtClean="0"/>
              <a:t> e um meio de transporte FLU. Deve-se proceder da seguinte forma:</a:t>
            </a:r>
          </a:p>
          <a:p>
            <a:pPr>
              <a:buNone/>
            </a:pPr>
            <a:endParaRPr lang="pt-BR" dirty="0" smtClean="0"/>
          </a:p>
          <a:p>
            <a:r>
              <a:rPr lang="pt-BR" sz="2900" dirty="0" smtClean="0"/>
              <a:t>1 – Paramentar-se com os </a:t>
            </a:r>
            <a:r>
              <a:rPr lang="pt-BR" sz="2900" dirty="0" err="1" smtClean="0"/>
              <a:t>EPIs</a:t>
            </a:r>
            <a:r>
              <a:rPr lang="pt-BR" sz="2900" dirty="0" smtClean="0"/>
              <a:t> necessários para a coleta: máscara comum, capote, luvas e óculos, em casos onde é necessário a aspiração traqueal ou nasal (paciente </a:t>
            </a:r>
            <a:r>
              <a:rPr lang="pt-BR" sz="2900" dirty="0" err="1" smtClean="0"/>
              <a:t>intubado</a:t>
            </a:r>
            <a:r>
              <a:rPr lang="pt-BR" sz="2900" dirty="0" smtClean="0"/>
              <a:t>) é necessário o uso de máscara N95 ou similares;</a:t>
            </a:r>
          </a:p>
          <a:p>
            <a:r>
              <a:rPr lang="pt-BR" sz="2900" dirty="0" smtClean="0"/>
              <a:t>2 – Identificar o frasco de coleta, com: nome do paciente, data da coleta e número SES;</a:t>
            </a:r>
          </a:p>
          <a:p>
            <a:r>
              <a:rPr lang="pt-BR" sz="2900" dirty="0" smtClean="0"/>
              <a:t>3 – Orientar o paciente;</a:t>
            </a:r>
          </a:p>
          <a:p>
            <a:r>
              <a:rPr lang="pt-BR" sz="3300" dirty="0" smtClean="0">
                <a:solidFill>
                  <a:srgbClr val="FF0000"/>
                </a:solidFill>
              </a:rPr>
              <a:t>4 – Introduzir o 1º </a:t>
            </a:r>
            <a:r>
              <a:rPr lang="pt-BR" sz="3300" dirty="0" err="1" smtClean="0">
                <a:solidFill>
                  <a:srgbClr val="FF0000"/>
                </a:solidFill>
              </a:rPr>
              <a:t>Swab</a:t>
            </a:r>
            <a:r>
              <a:rPr lang="pt-BR" sz="3300" dirty="0" smtClean="0">
                <a:solidFill>
                  <a:srgbClr val="FF0000"/>
                </a:solidFill>
              </a:rPr>
              <a:t> na narina direita até encontrar resistência, girar em 360°, POR 15 </a:t>
            </a:r>
            <a:r>
              <a:rPr lang="pt-BR" sz="3300" dirty="0" err="1" smtClean="0">
                <a:solidFill>
                  <a:srgbClr val="FF0000"/>
                </a:solidFill>
              </a:rPr>
              <a:t>SEGUNDOSretirar</a:t>
            </a:r>
            <a:r>
              <a:rPr lang="pt-BR" sz="3300" dirty="0" smtClean="0">
                <a:solidFill>
                  <a:srgbClr val="FF0000"/>
                </a:solidFill>
              </a:rPr>
              <a:t> da narina e armazenar imediatamente no tubo com meio de transporte FLU;</a:t>
            </a:r>
          </a:p>
          <a:p>
            <a:r>
              <a:rPr lang="pt-BR" sz="2900" dirty="0" smtClean="0"/>
              <a:t>5 – Introduzir o 2º </a:t>
            </a:r>
            <a:r>
              <a:rPr lang="pt-BR" sz="2900" dirty="0" err="1" smtClean="0"/>
              <a:t>Swab</a:t>
            </a:r>
            <a:r>
              <a:rPr lang="pt-BR" sz="2900" dirty="0" smtClean="0"/>
              <a:t> na narina esquerda até encontrar resistência, girar em 360°, retirar da narina e armazenar imediatamente no tubo com meio de transporte FLU;</a:t>
            </a:r>
          </a:p>
          <a:p>
            <a:r>
              <a:rPr lang="pt-BR" sz="2900" dirty="0" smtClean="0"/>
              <a:t>6 – Introduzir o 3º </a:t>
            </a:r>
            <a:r>
              <a:rPr lang="pt-BR" sz="2900" dirty="0" err="1" smtClean="0"/>
              <a:t>Swab</a:t>
            </a:r>
            <a:r>
              <a:rPr lang="pt-BR" sz="2900" dirty="0" smtClean="0"/>
              <a:t> na parte superior da orofaringe com movimentos rotativos para obter células,  retirar o </a:t>
            </a:r>
            <a:r>
              <a:rPr lang="pt-BR" sz="2900" dirty="0" err="1" smtClean="0"/>
              <a:t>swabe</a:t>
            </a:r>
            <a:r>
              <a:rPr lang="pt-BR" sz="2900" dirty="0" smtClean="0"/>
              <a:t> armazenar imediatamente no tubo com meio de transporte FLU;</a:t>
            </a:r>
          </a:p>
          <a:p>
            <a:r>
              <a:rPr lang="pt-BR" sz="3400" dirty="0" smtClean="0">
                <a:solidFill>
                  <a:srgbClr val="FF0000"/>
                </a:solidFill>
              </a:rPr>
              <a:t>8 – Certificar que o pedido foi realizado no </a:t>
            </a:r>
            <a:r>
              <a:rPr lang="pt-BR" sz="3400" dirty="0" err="1" smtClean="0">
                <a:solidFill>
                  <a:srgbClr val="FF0000"/>
                </a:solidFill>
              </a:rPr>
              <a:t>TrakCare</a:t>
            </a:r>
            <a:r>
              <a:rPr lang="pt-BR" sz="3400" dirty="0" smtClean="0">
                <a:solidFill>
                  <a:srgbClr val="FF0000"/>
                </a:solidFill>
              </a:rPr>
              <a:t> e encaminhar a amostra, junto à ficha preenchida;</a:t>
            </a:r>
          </a:p>
          <a:p>
            <a:r>
              <a:rPr lang="pt-BR" sz="3400" dirty="0" smtClean="0">
                <a:solidFill>
                  <a:srgbClr val="FF0000"/>
                </a:solidFill>
              </a:rPr>
              <a:t>9 – A amostra deve ficar sob refrigeração desde o momento da coleta até o envio para o LACEN; (+2 e +8) </a:t>
            </a:r>
          </a:p>
          <a:p>
            <a:r>
              <a:rPr lang="pt-BR" sz="2900" dirty="0" smtClean="0"/>
              <a:t>10 – Comunicar o caso ao Núcleo de Vigilância Epidemiológica Hospitalar.</a:t>
            </a:r>
          </a:p>
          <a:p>
            <a:endParaRPr lang="pt-BR" dirty="0"/>
          </a:p>
        </p:txBody>
      </p:sp>
      <p:pic>
        <p:nvPicPr>
          <p:cNvPr id="4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3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" name="CaixaDeTexto 10"/>
          <p:cNvSpPr txBox="1"/>
          <p:nvPr/>
        </p:nvSpPr>
        <p:spPr>
          <a:xfrm>
            <a:off x="642910" y="1571612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714612" y="292893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3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500034" y="1643050"/>
            <a:ext cx="75724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PACIENTES INTERNADOS: </a:t>
            </a:r>
          </a:p>
          <a:p>
            <a:endParaRPr lang="pt-BR" dirty="0" smtClean="0"/>
          </a:p>
          <a:p>
            <a:pPr algn="ctr"/>
            <a:r>
              <a:rPr lang="pt-BR" dirty="0" smtClean="0"/>
              <a:t>O MÉDICO SOLICITARÁ NO TRACK CARE :</a:t>
            </a:r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>
                <a:solidFill>
                  <a:srgbClr val="FF0000"/>
                </a:solidFill>
              </a:rPr>
              <a:t>CORONAVÍRUS PCR;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>
                <a:solidFill>
                  <a:srgbClr val="FF0000"/>
                </a:solidFill>
              </a:rPr>
              <a:t>INFLUENZA A (identificação de outros vírus respiratórios;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EQUIPE DE ENFERMAGEM:</a:t>
            </a:r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>
                <a:solidFill>
                  <a:srgbClr val="FF0000"/>
                </a:solidFill>
              </a:rPr>
              <a:t>COLETA DE SWAB OU ASPIRADO;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>
                <a:solidFill>
                  <a:srgbClr val="FF0000"/>
                </a:solidFill>
              </a:rPr>
              <a:t>PREENCHIMENTO DA FICHA 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>
                <a:solidFill>
                  <a:srgbClr val="FF0000"/>
                </a:solidFill>
              </a:rPr>
              <a:t>ENCAMINHAMENTO AO LABORATÓRIO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3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" name="CaixaDeTexto 10"/>
          <p:cNvSpPr txBox="1"/>
          <p:nvPr/>
        </p:nvSpPr>
        <p:spPr>
          <a:xfrm>
            <a:off x="642910" y="1571612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714612" y="292893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2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  <p:sp>
        <p:nvSpPr>
          <p:cNvPr id="14" name="CaixaDeTexto 13"/>
          <p:cNvSpPr txBox="1"/>
          <p:nvPr/>
        </p:nvSpPr>
        <p:spPr>
          <a:xfrm>
            <a:off x="500034" y="1643050"/>
            <a:ext cx="75724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PACIENTES EXTERNOS E PROFISSIONAIS:</a:t>
            </a:r>
          </a:p>
          <a:p>
            <a:endParaRPr lang="pt-BR" dirty="0" smtClean="0"/>
          </a:p>
          <a:p>
            <a:pPr algn="ctr"/>
            <a:r>
              <a:rPr lang="pt-BR" dirty="0" smtClean="0"/>
              <a:t>O MÉDICO SOLICITARÁ NO TRACK CARE :</a:t>
            </a:r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>
                <a:solidFill>
                  <a:srgbClr val="FF0000"/>
                </a:solidFill>
              </a:rPr>
              <a:t>CORONAVÍRUS PCR;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>
                <a:solidFill>
                  <a:srgbClr val="FF0000"/>
                </a:solidFill>
              </a:rPr>
              <a:t>INFLUENZA A (identificação de outros vírus respiratórios;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EQUIPE DE ENFERMAGEM:</a:t>
            </a:r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>
                <a:solidFill>
                  <a:srgbClr val="FF0000"/>
                </a:solidFill>
              </a:rPr>
              <a:t>PREENCHIMENTO DA FICHA 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>
                <a:solidFill>
                  <a:srgbClr val="FF0000"/>
                </a:solidFill>
              </a:rPr>
              <a:t>ENCAMINHAMENTO AO LABORATÓRIO</a:t>
            </a:r>
          </a:p>
          <a:p>
            <a:pPr>
              <a:buFont typeface="Arial" pitchFamily="34" charset="0"/>
              <a:buChar char="•"/>
            </a:pPr>
            <a:endParaRPr lang="pt-BR" b="1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LABORATÓRIO: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>
                <a:solidFill>
                  <a:srgbClr val="FF0000"/>
                </a:solidFill>
              </a:rPr>
              <a:t>COLETA DE SWAB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202" y="21420"/>
            <a:ext cx="9101797" cy="2225668"/>
          </a:xfrm>
        </p:spPr>
        <p:txBody>
          <a:bodyPr/>
          <a:lstStyle/>
          <a:p>
            <a:r>
              <a:rPr lang="pt-BR" b="1" dirty="0" smtClean="0"/>
              <a:t>Para exames de </a:t>
            </a:r>
            <a:r>
              <a:rPr lang="pt-BR" b="1" dirty="0" err="1" smtClean="0"/>
              <a:t>Coronavírus</a:t>
            </a:r>
            <a:r>
              <a:rPr lang="pt-BR" b="1" dirty="0" smtClean="0"/>
              <a:t>, os tipos de materiais diferentes apresentam</a:t>
            </a:r>
            <a:r>
              <a:rPr lang="pt-BR" dirty="0" smtClean="0"/>
              <a:t> </a:t>
            </a:r>
            <a:r>
              <a:rPr lang="pt-BR" b="1" dirty="0" smtClean="0"/>
              <a:t>diferentes % de detecção do vírus: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0034" y="2357430"/>
            <a:ext cx="814393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pt-BR" sz="3200" dirty="0" smtClean="0"/>
              <a:t>Lavado </a:t>
            </a:r>
            <a:r>
              <a:rPr lang="pt-BR" sz="3200" dirty="0" err="1" smtClean="0"/>
              <a:t>broncoalvelolar</a:t>
            </a:r>
            <a:r>
              <a:rPr lang="pt-BR" sz="3200" dirty="0" smtClean="0"/>
              <a:t> </a:t>
            </a:r>
            <a:r>
              <a:rPr lang="pt-BR" sz="3600" b="1" dirty="0" smtClean="0">
                <a:solidFill>
                  <a:srgbClr val="FF0000"/>
                </a:solidFill>
              </a:rPr>
              <a:t>93%</a:t>
            </a:r>
            <a:endParaRPr lang="pt-BR" sz="3200" b="1" dirty="0" smtClean="0">
              <a:solidFill>
                <a:srgbClr val="FF0000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pt-BR" sz="3200" dirty="0" smtClean="0"/>
              <a:t>Aspirado </a:t>
            </a:r>
            <a:r>
              <a:rPr lang="pt-BR" sz="3600" b="1" dirty="0" smtClean="0">
                <a:solidFill>
                  <a:srgbClr val="FF0000"/>
                </a:solidFill>
              </a:rPr>
              <a:t>72%</a:t>
            </a:r>
            <a:endParaRPr lang="pt-BR" sz="3200" b="1" dirty="0" smtClean="0">
              <a:solidFill>
                <a:srgbClr val="FF0000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pt-BR" sz="3200" dirty="0" smtClean="0"/>
              <a:t>SWAB nasal </a:t>
            </a:r>
            <a:r>
              <a:rPr lang="pt-BR" sz="3600" b="1" dirty="0" smtClean="0">
                <a:solidFill>
                  <a:srgbClr val="FF0000"/>
                </a:solidFill>
              </a:rPr>
              <a:t>63%</a:t>
            </a:r>
            <a:endParaRPr lang="pt-BR" sz="3200" b="1" dirty="0" smtClean="0">
              <a:solidFill>
                <a:srgbClr val="FF0000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pt-BR" sz="3200" dirty="0" smtClean="0"/>
              <a:t>SWAB de orofaringe 32%</a:t>
            </a:r>
          </a:p>
          <a:p>
            <a:pPr lvl="0">
              <a:buFont typeface="Arial" pitchFamily="34" charset="0"/>
              <a:buChar char="•"/>
            </a:pPr>
            <a:r>
              <a:rPr lang="pt-BR" sz="3200" dirty="0" smtClean="0"/>
              <a:t>Fezes 29%</a:t>
            </a:r>
          </a:p>
          <a:p>
            <a:pPr lvl="0">
              <a:buFont typeface="Arial" pitchFamily="34" charset="0"/>
              <a:buChar char="•"/>
            </a:pPr>
            <a:r>
              <a:rPr lang="pt-BR" sz="3200" dirty="0" smtClean="0"/>
              <a:t>Sangue 1%</a:t>
            </a:r>
          </a:p>
          <a:p>
            <a:pPr lvl="0">
              <a:buFont typeface="Arial" pitchFamily="34" charset="0"/>
              <a:buChar char="•"/>
            </a:pPr>
            <a:r>
              <a:rPr lang="pt-BR" sz="3200" dirty="0" smtClean="0"/>
              <a:t>Urina 0%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Operacional na Unidades</a:t>
            </a:r>
            <a:endParaRPr lang="pt-BR" dirty="0"/>
          </a:p>
        </p:txBody>
      </p:sp>
      <p:pic>
        <p:nvPicPr>
          <p:cNvPr id="2050" name="Picture 2" descr="C:\Users\Daniele\Downloads\WhatsApp Image 2020-04-23 at 18.41.23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643050"/>
            <a:ext cx="1500198" cy="2000265"/>
          </a:xfrm>
          <a:prstGeom prst="rect">
            <a:avLst/>
          </a:prstGeom>
          <a:noFill/>
        </p:spPr>
      </p:pic>
      <p:pic>
        <p:nvPicPr>
          <p:cNvPr id="2051" name="Picture 3" descr="C:\Users\Daniele\Pictures\SWABS\WhatsApp Image 2020-04-23 at 18.41.02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786058"/>
            <a:ext cx="3161726" cy="2371295"/>
          </a:xfrm>
          <a:prstGeom prst="rect">
            <a:avLst/>
          </a:prstGeom>
          <a:noFill/>
        </p:spPr>
      </p:pic>
      <p:sp>
        <p:nvSpPr>
          <p:cNvPr id="2053" name="AutoShape 5" descr="blob:https://web.whatsapp.com/b03555d9-343f-46ad-8ff2-11667a31f99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5" name="AutoShape 7" descr="blob:https://web.whatsapp.com/b03555d9-343f-46ad-8ff2-11667a31f99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6" name="Picture 8" descr="C:\Users\Daniele\Downloads\WhatsApp Image 2020-04-23 at 18.57.14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203" y="1785926"/>
            <a:ext cx="1648257" cy="2000264"/>
          </a:xfrm>
          <a:prstGeom prst="rect">
            <a:avLst/>
          </a:prstGeom>
          <a:noFill/>
        </p:spPr>
      </p:pic>
      <p:sp>
        <p:nvSpPr>
          <p:cNvPr id="2058" name="AutoShape 10" descr="blob:https://web.whatsapp.com/77f9147e-30bc-4bd0-af42-ab625193abf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9" name="Picture 11" descr="C:\Users\Daniele\Downloads\WhatsApp Image 2020-04-23 at 18.59.57 (1)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57422" y="4000504"/>
            <a:ext cx="1589496" cy="2119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135729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hlinkClick r:id="rId2"/>
              </a:rPr>
              <a:t>Instruções de Coleta - COVID (LACEN)</a:t>
            </a:r>
            <a:endParaRPr lang="pt-B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COLETA DE SWAB PÓS MORTEM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 smtClean="0"/>
              <a:t>NESTES CASOS, SERÁ NECESSARIO COLETA CASO NÃO TENHA SIDO POSSÍVEL A COLETA VIVO.</a:t>
            </a:r>
          </a:p>
          <a:p>
            <a:pPr algn="ctr">
              <a:buNone/>
            </a:pPr>
            <a:r>
              <a:rPr lang="pt-BR" dirty="0" smtClean="0">
                <a:solidFill>
                  <a:srgbClr val="7030A0"/>
                </a:solidFill>
              </a:rPr>
              <a:t>DEVERÁ SER COLHIDO DOIS SWABS PARA PROVA E CONTRA PROVA, OBJETIVANDO ASSIM A IDENTIFICAÇÃO OU DESCARTE DE CAUSA ÓBITO POR COVID-19.</a:t>
            </a:r>
          </a:p>
        </p:txBody>
      </p:sp>
      <p:pic>
        <p:nvPicPr>
          <p:cNvPr id="1026" name="Picture 2" descr="C:\Users\Daniele\Pictures\SWABS\download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572008"/>
            <a:ext cx="2657475" cy="1714500"/>
          </a:xfrm>
          <a:prstGeom prst="rect">
            <a:avLst/>
          </a:prstGeom>
          <a:noFill/>
        </p:spPr>
      </p:pic>
      <p:pic>
        <p:nvPicPr>
          <p:cNvPr id="1027" name="Picture 3" descr="C:\Users\Daniele\Pictures\SWABS\download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4572008"/>
            <a:ext cx="2657475" cy="1714500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7143768" y="3714752"/>
            <a:ext cx="1714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FF0000"/>
                </a:solidFill>
              </a:rPr>
              <a:t>2 SWABS</a:t>
            </a:r>
            <a:endParaRPr lang="pt-BR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9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2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" name="Retângulo 9"/>
          <p:cNvSpPr/>
          <p:nvPr/>
        </p:nvSpPr>
        <p:spPr>
          <a:xfrm>
            <a:off x="428596" y="2551837"/>
            <a:ext cx="83582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São atividades relacionadas que definem a garantia da qualidade dos resultados laboratoriais. </a:t>
            </a:r>
          </a:p>
          <a:p>
            <a:endParaRPr lang="pt-BR" sz="2800" dirty="0" smtClean="0"/>
          </a:p>
          <a:p>
            <a:pPr>
              <a:buFont typeface="Wingdings" pitchFamily="2" charset="2"/>
              <a:buChar char="v"/>
            </a:pPr>
            <a:r>
              <a:rPr lang="pt-BR" sz="2800" dirty="0" smtClean="0"/>
              <a:t> Compreendem os processos pré-analíticos, analíticos e pós analíticos.</a:t>
            </a:r>
          </a:p>
          <a:p>
            <a:endParaRPr lang="pt-BR" sz="2800" dirty="0" smtClean="0"/>
          </a:p>
          <a:p>
            <a:pPr>
              <a:buFont typeface="Wingdings" pitchFamily="2" charset="2"/>
              <a:buChar char="v"/>
            </a:pPr>
            <a:r>
              <a:rPr lang="pt-BR" sz="2800" dirty="0" smtClean="0"/>
              <a:t>  A fase pré-analítica ocorre desde o pedido médico até o momento da análise. </a:t>
            </a:r>
            <a:endParaRPr lang="pt-BR" sz="28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57224" y="1643050"/>
            <a:ext cx="7500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PROCESSOS OPERACIONAIS NA COLETA DO SWAB</a:t>
            </a:r>
            <a:endParaRPr lang="pt-BR" sz="3200" b="1" dirty="0"/>
          </a:p>
        </p:txBody>
      </p:sp>
      <p:pic>
        <p:nvPicPr>
          <p:cNvPr id="1026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m título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32" y="0"/>
            <a:ext cx="914400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2857496"/>
            <a:ext cx="8229600" cy="10715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5400" dirty="0" smtClean="0">
                <a:hlinkClick r:id="rId2"/>
              </a:rPr>
              <a:t>técnica de aspirado traqueal</a:t>
            </a:r>
            <a:endParaRPr lang="pt-BR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3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3" name="Picture 6" descr="cabeçalho 3_sem data_2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1285860"/>
            <a:ext cx="678661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2" descr="https://yt3.ggpht.com/-MU4gXzpO5qE/AAAAAAAAAAI/AAAAAAAAAAA/tZ9S1SE0kdE/s900-c-k-no/phot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3500438"/>
            <a:ext cx="2643200" cy="26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tângulo 17"/>
          <p:cNvSpPr/>
          <p:nvPr/>
        </p:nvSpPr>
        <p:spPr>
          <a:xfrm>
            <a:off x="3214678" y="4143380"/>
            <a:ext cx="56436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/>
              <a:t>Obrigada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pela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Atenção</a:t>
            </a:r>
            <a:r>
              <a:rPr lang="en-US" sz="3200" b="1" dirty="0" smtClean="0"/>
              <a:t>!</a:t>
            </a:r>
          </a:p>
          <a:p>
            <a:pPr algn="ctr"/>
            <a:r>
              <a:rPr lang="en-US" sz="3200" dirty="0" smtClean="0"/>
              <a:t>2017-5474/2017-5388</a:t>
            </a:r>
          </a:p>
          <a:p>
            <a:pPr algn="ctr"/>
            <a:r>
              <a:rPr lang="en-US" sz="3200" dirty="0" smtClean="0"/>
              <a:t>nvehospitalarhrg@gmail.com</a:t>
            </a:r>
            <a:endParaRPr lang="en-US" sz="3200" dirty="0"/>
          </a:p>
        </p:txBody>
      </p:sp>
      <p:pic>
        <p:nvPicPr>
          <p:cNvPr id="11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4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2" name="Imagem 11" descr="SWA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0298" y="1785926"/>
            <a:ext cx="4824235" cy="4286280"/>
          </a:xfrm>
          <a:prstGeom prst="rect">
            <a:avLst/>
          </a:prstGeom>
        </p:spPr>
      </p:pic>
      <p:pic>
        <p:nvPicPr>
          <p:cNvPr id="9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4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" name="Retângulo 14"/>
          <p:cNvSpPr/>
          <p:nvPr/>
        </p:nvSpPr>
        <p:spPr>
          <a:xfrm>
            <a:off x="500034" y="2214554"/>
            <a:ext cx="807249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800" dirty="0" smtClean="0"/>
              <a:t> O cuidado na realização dos procedimentos de coleta, armazenamento e transporte das amostras tem relação direta com a </a:t>
            </a:r>
            <a:r>
              <a:rPr lang="pt-BR" sz="3200" b="1" dirty="0" smtClean="0">
                <a:solidFill>
                  <a:srgbClr val="FF0000"/>
                </a:solidFill>
              </a:rPr>
              <a:t>qualidade do resultado oferecido pelo laboratório. </a:t>
            </a:r>
          </a:p>
          <a:p>
            <a:endParaRPr lang="pt-BR" sz="2800" dirty="0" smtClean="0"/>
          </a:p>
          <a:p>
            <a:pPr>
              <a:buFont typeface="Wingdings" pitchFamily="2" charset="2"/>
              <a:buChar char="v"/>
            </a:pPr>
            <a:r>
              <a:rPr lang="pt-BR" sz="2800" dirty="0" smtClean="0"/>
              <a:t>Se a amostra não for coletada corretamente, podemos influenciar o resultado do exame e o tratamento do paciente ENTRE outros!!!!!</a:t>
            </a:r>
            <a:endParaRPr lang="pt-BR" sz="2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57224" y="1643050"/>
            <a:ext cx="750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PROCESSOS OPERACIONAIS NA COLETA</a:t>
            </a:r>
            <a:endParaRPr lang="pt-BR" sz="3200" b="1" dirty="0"/>
          </a:p>
        </p:txBody>
      </p:sp>
      <p:pic>
        <p:nvPicPr>
          <p:cNvPr id="10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3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5" name="Imagem 14" descr="5 CERTO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5852" y="2714620"/>
            <a:ext cx="6735115" cy="2953162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857224" y="1643050"/>
            <a:ext cx="750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PROCESSOS OPERACIONAIS NA COLETA</a:t>
            </a:r>
            <a:endParaRPr lang="pt-BR" sz="3200" b="1" dirty="0"/>
          </a:p>
        </p:txBody>
      </p:sp>
      <p:pic>
        <p:nvPicPr>
          <p:cNvPr id="10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3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0" name="CaixaDeTexto 19"/>
          <p:cNvSpPr txBox="1"/>
          <p:nvPr/>
        </p:nvSpPr>
        <p:spPr>
          <a:xfrm>
            <a:off x="857224" y="1643050"/>
            <a:ext cx="750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PROCESSOS OPERACIONAIS NA COLETA</a:t>
            </a:r>
            <a:endParaRPr lang="pt-BR" sz="3200" b="1" dirty="0"/>
          </a:p>
        </p:txBody>
      </p:sp>
      <p:sp>
        <p:nvSpPr>
          <p:cNvPr id="10" name="Retângulo 9"/>
          <p:cNvSpPr/>
          <p:nvPr/>
        </p:nvSpPr>
        <p:spPr>
          <a:xfrm>
            <a:off x="571472" y="2714620"/>
            <a:ext cx="54292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MEIO DE TRANSPORTE VIRAL (MTV) </a:t>
            </a:r>
          </a:p>
          <a:p>
            <a:endParaRPr lang="pt-BR" sz="2400" b="1" dirty="0" smtClean="0"/>
          </a:p>
          <a:p>
            <a:pPr>
              <a:buFont typeface="Wingdings" pitchFamily="2" charset="2"/>
              <a:buChar char="v"/>
            </a:pPr>
            <a:r>
              <a:rPr lang="pt-BR" sz="2400" b="1" dirty="0" smtClean="0"/>
              <a:t>Transporte de </a:t>
            </a:r>
            <a:r>
              <a:rPr lang="pt-BR" sz="2400" b="1" dirty="0" err="1" smtClean="0"/>
              <a:t>swab</a:t>
            </a:r>
            <a:r>
              <a:rPr lang="pt-BR" sz="2400" b="1" dirty="0" smtClean="0"/>
              <a:t> de nasofaringe Pesquisa de vírus respiratórios: Sarampo, H1N1, sarampo, </a:t>
            </a:r>
            <a:r>
              <a:rPr lang="pt-BR" sz="2400" b="1" dirty="0" err="1" smtClean="0"/>
              <a:t>covid</a:t>
            </a:r>
            <a:r>
              <a:rPr lang="pt-BR" sz="2400" b="1" dirty="0" smtClean="0"/>
              <a:t>-19 entre outros...</a:t>
            </a:r>
          </a:p>
          <a:p>
            <a:endParaRPr lang="pt-BR" sz="2400" b="1" dirty="0" smtClean="0"/>
          </a:p>
          <a:p>
            <a:pPr algn="just">
              <a:buFont typeface="Wingdings" pitchFamily="2" charset="2"/>
              <a:buChar char="v"/>
            </a:pPr>
            <a:r>
              <a:rPr lang="pt-BR" sz="2400" b="1" dirty="0" smtClean="0"/>
              <a:t>Conservação congelado (-20ºC). Após inoculado transportar refrigerado (2-8ºC)</a:t>
            </a:r>
            <a:endParaRPr lang="pt-BR" sz="2400" b="1" dirty="0"/>
          </a:p>
        </p:txBody>
      </p:sp>
      <p:pic>
        <p:nvPicPr>
          <p:cNvPr id="11" name="Imagem 10" descr="swab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7950" y="2500306"/>
            <a:ext cx="2295846" cy="3334216"/>
          </a:xfrm>
          <a:prstGeom prst="rect">
            <a:avLst/>
          </a:prstGeom>
        </p:spPr>
      </p:pic>
      <p:pic>
        <p:nvPicPr>
          <p:cNvPr id="12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3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0" name="CaixaDeTexto 19"/>
          <p:cNvSpPr txBox="1"/>
          <p:nvPr/>
        </p:nvSpPr>
        <p:spPr>
          <a:xfrm>
            <a:off x="857224" y="1643050"/>
            <a:ext cx="75009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PROCESSOS OPERACIONAIS NA IDENTIFICAÇÃO</a:t>
            </a:r>
            <a:endParaRPr lang="pt-BR" sz="3200" b="1" dirty="0"/>
          </a:p>
        </p:txBody>
      </p:sp>
      <p:sp>
        <p:nvSpPr>
          <p:cNvPr id="10" name="Retângulo 9"/>
          <p:cNvSpPr/>
          <p:nvPr/>
        </p:nvSpPr>
        <p:spPr>
          <a:xfrm>
            <a:off x="571472" y="3214686"/>
            <a:ext cx="54292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 smtClean="0"/>
          </a:p>
          <a:p>
            <a:pPr>
              <a:buFont typeface="Wingdings" pitchFamily="2" charset="2"/>
              <a:buChar char="v"/>
            </a:pPr>
            <a:r>
              <a:rPr lang="pt-BR" sz="2400" b="1" dirty="0" smtClean="0">
                <a:solidFill>
                  <a:srgbClr val="FF0000"/>
                </a:solidFill>
              </a:rPr>
              <a:t>As amostras deverão ser identificadas Adequadamente e individualmente</a:t>
            </a:r>
            <a:r>
              <a:rPr lang="pt-BR" sz="2400" dirty="0" smtClean="0"/>
              <a:t>;  </a:t>
            </a:r>
          </a:p>
          <a:p>
            <a:r>
              <a:rPr lang="pt-BR" sz="2400" dirty="0" smtClean="0"/>
              <a:t>• As etiquetas devem ser colocadas de forma a não ocultar o nível do volume da amostra contida e não cobrir o código de barras da etiqueta.</a:t>
            </a:r>
            <a:r>
              <a:rPr lang="pt-BR" sz="2400" b="1" dirty="0" smtClean="0"/>
              <a:t>)</a:t>
            </a:r>
            <a:endParaRPr lang="pt-BR" sz="2400" b="1" dirty="0"/>
          </a:p>
        </p:txBody>
      </p:sp>
      <p:pic>
        <p:nvPicPr>
          <p:cNvPr id="11" name="Imagem 10" descr="swab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7950" y="2500306"/>
            <a:ext cx="2295846" cy="3334216"/>
          </a:xfrm>
          <a:prstGeom prst="rect">
            <a:avLst/>
          </a:prstGeom>
        </p:spPr>
      </p:pic>
      <p:pic>
        <p:nvPicPr>
          <p:cNvPr id="12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3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" name="CaixaDeTexto 10"/>
          <p:cNvSpPr txBox="1"/>
          <p:nvPr/>
        </p:nvSpPr>
        <p:spPr>
          <a:xfrm>
            <a:off x="642910" y="1571612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714612" y="292893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4" name="Imagem 13" descr="ERROS LBORATÓR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71670" y="1714488"/>
            <a:ext cx="5664077" cy="4143404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475656" y="1412776"/>
            <a:ext cx="272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+mj-lt"/>
                <a:cs typeface="Arial" pitchFamily="34" charset="0"/>
              </a:rPr>
              <a:t>FONTES DE ERRO:</a:t>
            </a:r>
            <a:endParaRPr lang="pt-BR" sz="2000" b="1" dirty="0">
              <a:latin typeface="+mj-lt"/>
              <a:cs typeface="Arial" pitchFamily="34" charset="0"/>
            </a:endParaRPr>
          </a:p>
        </p:txBody>
      </p:sp>
      <p:pic>
        <p:nvPicPr>
          <p:cNvPr id="13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143108" y="857233"/>
            <a:ext cx="5000660" cy="428627"/>
          </a:xfrm>
        </p:spPr>
        <p:txBody>
          <a:bodyPr/>
          <a:lstStyle/>
          <a:p>
            <a:r>
              <a:rPr lang="pt-BR" sz="1400" dirty="0" smtClean="0"/>
              <a:t>Núcleo de Vigilância Epidemiológica</a:t>
            </a:r>
            <a:br>
              <a:rPr lang="pt-BR" sz="1400" dirty="0" smtClean="0"/>
            </a:br>
            <a:r>
              <a:rPr lang="pt-BR" sz="1400" dirty="0" smtClean="0"/>
              <a:t> Hospitalar - HRG</a:t>
            </a:r>
            <a:endParaRPr lang="pt-BR" sz="1400" dirty="0"/>
          </a:p>
        </p:txBody>
      </p:sp>
      <p:grpSp>
        <p:nvGrpSpPr>
          <p:cNvPr id="2" name="Grupo 8"/>
          <p:cNvGrpSpPr/>
          <p:nvPr/>
        </p:nvGrpSpPr>
        <p:grpSpPr>
          <a:xfrm>
            <a:off x="5400675" y="6357958"/>
            <a:ext cx="3743325" cy="500042"/>
            <a:chOff x="5400675" y="6357958"/>
            <a:chExt cx="3743325" cy="500042"/>
          </a:xfrm>
        </p:grpSpPr>
        <p:grpSp>
          <p:nvGrpSpPr>
            <p:cNvPr id="3" name="Grupo 11"/>
            <p:cNvGrpSpPr/>
            <p:nvPr/>
          </p:nvGrpSpPr>
          <p:grpSpPr>
            <a:xfrm>
              <a:off x="5400675" y="6357958"/>
              <a:ext cx="3743325" cy="500042"/>
              <a:chOff x="5400675" y="6357958"/>
              <a:chExt cx="3743325" cy="500042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357958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00675" y="6496050"/>
                <a:ext cx="37433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00850" y="6448425"/>
              <a:ext cx="2343150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" name="CaixaDeTexto 10"/>
          <p:cNvSpPr txBox="1"/>
          <p:nvPr/>
        </p:nvSpPr>
        <p:spPr>
          <a:xfrm>
            <a:off x="642910" y="1571612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  <a:endParaRPr lang="pt-B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714612" y="2928934"/>
            <a:ext cx="585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57158" y="1348800"/>
            <a:ext cx="850112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Fase pré-analítica </a:t>
            </a:r>
          </a:p>
          <a:p>
            <a:pPr algn="ctr"/>
            <a:r>
              <a:rPr lang="pt-BR" sz="3200" dirty="0" smtClean="0"/>
              <a:t> </a:t>
            </a:r>
            <a:r>
              <a:rPr lang="pt-BR" sz="2400" b="1" i="1" u="sng" dirty="0" smtClean="0">
                <a:solidFill>
                  <a:srgbClr val="00B050"/>
                </a:solidFill>
              </a:rPr>
              <a:t>Monitorar e controlar a fase pré-analítica é tarefa altamente complexa porque muitas das variáveis envolvidas estão fora do alcance </a:t>
            </a:r>
          </a:p>
          <a:p>
            <a:pPr algn="ctr"/>
            <a:r>
              <a:rPr lang="pt-BR" sz="3200" dirty="0" smtClean="0"/>
              <a:t> </a:t>
            </a:r>
            <a:r>
              <a:rPr lang="pt-BR" sz="3200" b="1" dirty="0" smtClean="0"/>
              <a:t>Podemos dividir a fase pré-analítica em cinco etapas:</a:t>
            </a:r>
          </a:p>
          <a:p>
            <a:r>
              <a:rPr lang="pt-BR" sz="3200" dirty="0" smtClean="0"/>
              <a:t> </a:t>
            </a:r>
            <a:r>
              <a:rPr lang="pt-B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CC3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1- Requisição</a:t>
            </a:r>
          </a:p>
          <a:p>
            <a:r>
              <a:rPr lang="pt-B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CC3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2-Preparo do paciente</a:t>
            </a:r>
          </a:p>
          <a:p>
            <a:r>
              <a:rPr lang="pt-B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CC3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3- Coleta</a:t>
            </a:r>
          </a:p>
          <a:p>
            <a:r>
              <a:rPr lang="pt-B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CC3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4-Armazenamento </a:t>
            </a:r>
          </a:p>
          <a:p>
            <a:r>
              <a:rPr lang="pt-BR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CC3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5-Transporte</a:t>
            </a:r>
            <a:endParaRPr lang="pt-BR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33CC3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2" name="Picture 2" descr="C:\Users\HEBER\Desktop\sony vegas\NHEP\NHEP, NQHSP,CCIH\logo gd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88640"/>
            <a:ext cx="2273722" cy="1225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1920</TotalTime>
  <Words>941</Words>
  <Application>Microsoft Office PowerPoint</Application>
  <PresentationFormat>Apresentação na tela (4:3)</PresentationFormat>
  <Paragraphs>131</Paragraphs>
  <Slides>22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Tema do Office</vt:lpstr>
      <vt:lpstr>Núcleo de Vigilância Epidemiológica  Hospitalar - HRG</vt:lpstr>
      <vt:lpstr>Núcleo de Vigilância Epidemiológica  Hospitalar - HRG</vt:lpstr>
      <vt:lpstr>Núcleo de Vigilância Epidemiológica  Hospitalar - HRG</vt:lpstr>
      <vt:lpstr>Núcleo de Vigilância Epidemiológica  Hospitalar - HRG</vt:lpstr>
      <vt:lpstr>Núcleo de Vigilância Epidemiológica  Hospitalar - HRG</vt:lpstr>
      <vt:lpstr>Núcleo de Vigilância Epidemiológica  Hospitalar - HRG</vt:lpstr>
      <vt:lpstr>Núcleo de Vigilância Epidemiológica  Hospitalar - HRG</vt:lpstr>
      <vt:lpstr>Núcleo de Vigilância Epidemiológica  Hospitalar - HRG</vt:lpstr>
      <vt:lpstr>Núcleo de Vigilância Epidemiológica  Hospitalar - HRG</vt:lpstr>
      <vt:lpstr>Núcleo de Vigilância Epidemiológica  Hospitalar - HRG</vt:lpstr>
      <vt:lpstr>Núcleo de Vigilância Epidemiológica  Hospitalar - HRG</vt:lpstr>
      <vt:lpstr>Núcleo de Vigilância Epidemiológica  Hospitalar - HRG</vt:lpstr>
      <vt:lpstr>INSTRUTIVO</vt:lpstr>
      <vt:lpstr>Núcleo de Vigilância Epidemiológica  Hospitalar - HRG</vt:lpstr>
      <vt:lpstr>Núcleo de Vigilância Epidemiológica  Hospitalar - HRG</vt:lpstr>
      <vt:lpstr>Para exames de Coronavírus, os tipos de materiais diferentes apresentam diferentes % de detecção do vírus: </vt:lpstr>
      <vt:lpstr>Processo Operacional na Unidades</vt:lpstr>
      <vt:lpstr>Apresentação do PowerPoint</vt:lpstr>
      <vt:lpstr>COLETA DE SWAB PÓS MORTEM</vt:lpstr>
      <vt:lpstr>Apresentação do PowerPoint</vt:lpstr>
      <vt:lpstr>Apresentação do PowerPoint</vt:lpstr>
      <vt:lpstr>Núcleo de Vigilância Epidemiológica  Hospitalar - HRG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Teresa Cristina Vieira Segatto</dc:creator>
  <cp:lastModifiedBy>Adriana Araujo de Castro</cp:lastModifiedBy>
  <cp:revision>201</cp:revision>
  <dcterms:created xsi:type="dcterms:W3CDTF">2015-07-13T21:18:50Z</dcterms:created>
  <dcterms:modified xsi:type="dcterms:W3CDTF">2020-04-25T20:08:32Z</dcterms:modified>
</cp:coreProperties>
</file>