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72" r:id="rId6"/>
    <p:sldId id="269" r:id="rId7"/>
    <p:sldId id="270" r:id="rId8"/>
    <p:sldId id="271" r:id="rId9"/>
    <p:sldId id="261" r:id="rId10"/>
    <p:sldId id="266" r:id="rId11"/>
    <p:sldId id="268" r:id="rId12"/>
    <p:sldId id="260" r:id="rId13"/>
    <p:sldId id="259" r:id="rId14"/>
    <p:sldId id="26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8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14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835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537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7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27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40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1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29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14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10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7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58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1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80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44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E946-F8C3-445D-940C-C4CCB87B0FC1}" type="datetimeFigureOut">
              <a:rPr lang="pt-BR" smtClean="0"/>
              <a:t>22/04/2019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EC1091-0C3E-4806-A2A3-8F2AB24836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99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94330"/>
            <a:ext cx="9144000" cy="1195834"/>
          </a:xfrm>
        </p:spPr>
        <p:txBody>
          <a:bodyPr>
            <a:normAutofit/>
          </a:bodyPr>
          <a:lstStyle/>
          <a:p>
            <a:r>
              <a:rPr lang="pt-BR" dirty="0" smtClean="0">
                <a:latin typeface="Aharoni" panose="02010803020104030203" pitchFamily="2" charset="-79"/>
                <a:cs typeface="Aharoni" panose="02010803020104030203" pitchFamily="2" charset="-79"/>
              </a:rPr>
              <a:t>Hospital Regional do Gama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64911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pt-BR" sz="16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Unidade de </a:t>
            </a:r>
          </a:p>
          <a:p>
            <a:r>
              <a:rPr lang="pt-BR" sz="19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Ginecologia e Obstetrícia</a:t>
            </a:r>
          </a:p>
          <a:p>
            <a:endParaRPr lang="pt-BR" sz="3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t-BR" sz="5200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pt-BR" sz="123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Cirurgias Ginecológicas Eletivas</a:t>
            </a:r>
            <a:b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96980" y="1603420"/>
            <a:ext cx="9756820" cy="5254580"/>
          </a:xfrm>
        </p:spPr>
        <p:txBody>
          <a:bodyPr>
            <a:normAutofit/>
          </a:bodyPr>
          <a:lstStyle/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Atendimento Ambulatorial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(Avaliação Geral)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Solicitação de Cirurgia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Cadastro de Cirurgia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(Secretaria UGO)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Lista de Espera –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 / Prioridades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Seleção/Critério Para Atendimento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R3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</a:p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(Atendimento por Prioridade de Caso / Tempo de Espera)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Mapa de Cirurgias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(Depende de Anestesistas/Equipe)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Realização do Procedimento Cirúrgico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573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320619"/>
              </p:ext>
            </p:extLst>
          </p:nvPr>
        </p:nvGraphicFramePr>
        <p:xfrm>
          <a:off x="145778" y="622851"/>
          <a:ext cx="11934604" cy="6318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86"/>
                <a:gridCol w="769310"/>
                <a:gridCol w="767761"/>
                <a:gridCol w="1645423"/>
                <a:gridCol w="987563"/>
                <a:gridCol w="548732"/>
                <a:gridCol w="548732"/>
                <a:gridCol w="1311850"/>
                <a:gridCol w="1311850"/>
                <a:gridCol w="882306"/>
                <a:gridCol w="882306"/>
                <a:gridCol w="767761"/>
                <a:gridCol w="742222"/>
                <a:gridCol w="444502"/>
              </a:tblGrid>
              <a:tr h="357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</a:rPr>
                        <a:t> </a:t>
                      </a:r>
                      <a:endParaRPr lang="pt-BR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50" b="1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Data/Dia</a:t>
                      </a:r>
                      <a:endParaRPr lang="pt-BR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50" b="1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Período</a:t>
                      </a:r>
                      <a:endParaRPr lang="pt-BR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50" b="1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P a c i e n t e</a:t>
                      </a:r>
                      <a:endParaRPr lang="pt-BR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50" b="1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Data</a:t>
                      </a:r>
                      <a:endParaRPr lang="pt-BR" sz="105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>
                          <a:effectLst/>
                        </a:rPr>
                        <a:t>Nascimento</a:t>
                      </a:r>
                      <a:endParaRPr lang="pt-BR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50" b="1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Idade</a:t>
                      </a:r>
                      <a:endParaRPr lang="pt-BR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50" b="1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Sexo</a:t>
                      </a:r>
                      <a:endParaRPr lang="pt-BR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50" b="1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Nº</a:t>
                      </a:r>
                      <a:r>
                        <a:rPr lang="pt-BR" sz="1050" b="1" dirty="0">
                          <a:effectLst/>
                        </a:rPr>
                        <a:t>: SES / SUS</a:t>
                      </a:r>
                      <a:endParaRPr lang="pt-BR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50" b="1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Cirurgia</a:t>
                      </a:r>
                      <a:endParaRPr lang="pt-BR" sz="105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Procedimento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50" b="1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Médico</a:t>
                      </a:r>
                      <a:endParaRPr lang="pt-BR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50" b="1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Telefone</a:t>
                      </a:r>
                      <a:endParaRPr lang="pt-BR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50" b="1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Reserva</a:t>
                      </a:r>
                      <a:endParaRPr lang="pt-BR" sz="105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>
                          <a:effectLst/>
                        </a:rPr>
                        <a:t>Sangue</a:t>
                      </a:r>
                      <a:endParaRPr lang="pt-BR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50" b="1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smtClean="0">
                          <a:effectLst/>
                        </a:rPr>
                        <a:t>Material</a:t>
                      </a:r>
                      <a:endParaRPr lang="pt-BR" sz="105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>
                          <a:effectLst/>
                        </a:rPr>
                        <a:t>OPME</a:t>
                      </a:r>
                      <a:endParaRPr lang="pt-BR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 err="1">
                          <a:effectLst/>
                        </a:rPr>
                        <a:t>Explante</a:t>
                      </a:r>
                      <a:endParaRPr lang="pt-BR" sz="105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50" b="1" dirty="0">
                          <a:effectLst/>
                        </a:rPr>
                        <a:t>Sim/Não</a:t>
                      </a:r>
                      <a:endParaRPr lang="pt-BR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</a:tr>
              <a:tr h="73993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Segunda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11/03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Manhã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effectLst/>
                        </a:rPr>
                        <a:t>Arody</a:t>
                      </a:r>
                      <a:r>
                        <a:rPr lang="pt-BR" sz="1000" dirty="0">
                          <a:effectLst/>
                        </a:rPr>
                        <a:t> Pinheiro da Silva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03/01/46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73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( </a:t>
                      </a:r>
                      <a:r>
                        <a:rPr lang="pt-BR" sz="1000" dirty="0">
                          <a:effectLst/>
                        </a:rPr>
                        <a:t>X ) F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(    )M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SES-7336668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SUS-702606283052148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Quadrantec. MD+ Biopsia de Linfo. Sentinelo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Liliane</a:t>
                      </a:r>
                      <a:endParaRPr lang="pt-BR" sz="1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Adriana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99176-0595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1.000 ml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</a:tr>
              <a:tr h="178701">
                <a:tc gridSpan="1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9577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Terça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12/03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Manhã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Clarice Cunha de Souza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06/04/54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65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( </a:t>
                      </a:r>
                      <a:r>
                        <a:rPr lang="pt-BR" sz="1000" dirty="0">
                          <a:effectLst/>
                        </a:rPr>
                        <a:t>X ) F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(    )M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SES-000752276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SUS-706208017290065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HTA+ SOB+ Citologia Peritoneal+ Linfo...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 err="1" smtClean="0">
                          <a:effectLst/>
                        </a:rPr>
                        <a:t>Luis</a:t>
                      </a:r>
                      <a:r>
                        <a:rPr lang="pt-BR" sz="1000" dirty="0" smtClean="0">
                          <a:effectLst/>
                        </a:rPr>
                        <a:t> </a:t>
                      </a:r>
                      <a:r>
                        <a:rPr lang="pt-BR" sz="1000" dirty="0">
                          <a:effectLst/>
                        </a:rPr>
                        <a:t>Otávio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effectLst/>
                        </a:rPr>
                        <a:t>Faruk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98101-1710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1.000 ml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</a:tr>
              <a:tr h="178701">
                <a:tc gridSpan="1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72132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Terça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12/03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Tarde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Marinalva Vieira Guimarães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03/12/75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43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000" dirty="0" smtClean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 smtClean="0">
                          <a:effectLst/>
                        </a:rPr>
                        <a:t>( </a:t>
                      </a:r>
                      <a:r>
                        <a:rPr lang="pt-BR" sz="1000" dirty="0">
                          <a:effectLst/>
                        </a:rPr>
                        <a:t>X ) F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(    )M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SES-000204311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SUS-898002025744961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HTA + </a:t>
                      </a:r>
                      <a:r>
                        <a:rPr lang="pt-BR" sz="1000" dirty="0" err="1">
                          <a:effectLst/>
                        </a:rPr>
                        <a:t>ooforec</a:t>
                      </a:r>
                      <a:r>
                        <a:rPr lang="pt-BR" sz="1000" dirty="0">
                          <a:effectLst/>
                        </a:rPr>
                        <a:t>. Com </a:t>
                      </a:r>
                      <a:r>
                        <a:rPr lang="pt-BR" sz="1000" dirty="0" err="1">
                          <a:effectLst/>
                        </a:rPr>
                        <a:t>salpingectomia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Manoel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 err="1">
                          <a:effectLst/>
                        </a:rPr>
                        <a:t>Anny</a:t>
                      </a:r>
                      <a:r>
                        <a:rPr lang="pt-BR" sz="1000" dirty="0">
                          <a:effectLst/>
                        </a:rPr>
                        <a:t> Keller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99172-5613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1.000 ml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</a:tr>
              <a:tr h="178701">
                <a:tc gridSpan="1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95958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Quarta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13/03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Manhã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Carla Sores Felicio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22/02/83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36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( X ) F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(    )M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SES-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SUS-701401677531435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Histerectomia Total+ Ooprectomia+ Nodulectomia Intestinal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Carlos Porto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(Anest. Elialba)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+ Procto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99654-8232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1.000 ml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</a:tr>
              <a:tr h="8820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1º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Quarta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13/03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Tarde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Ivania de Sousa Batista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12/06/66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52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( X ) F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(    )M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SES-001006110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SUS-702601729864444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Biopsia por Estereotaxia MD por Microcalcificação Suspeita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Adriana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Liliane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99923-4094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</a:tr>
              <a:tr h="79391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</a:rPr>
                        <a:t>2º</a:t>
                      </a:r>
                      <a:endParaRPr lang="pt-BR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Quarta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13/03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Tarde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Elci Nunes da Cunha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17/08/74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44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( X ) F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(    )M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SES-6607759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SUS-702506348897733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Exérese de Ductos Principais Inferiores + Exérese de Nódulo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 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Adriana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Liliane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>
                          <a:effectLst/>
                        </a:rPr>
                        <a:t>99819-2697</a:t>
                      </a:r>
                      <a:endParaRPr lang="pt-BR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000" dirty="0">
                          <a:effectLst/>
                        </a:rPr>
                        <a:t> </a:t>
                      </a:r>
                      <a:endParaRPr lang="pt-BR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/>
                </a:tc>
              </a:tr>
              <a:tr h="249436">
                <a:tc gridSpan="1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87" marR="60787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42291" y="152680"/>
            <a:ext cx="93419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Formulário Para Agendamento e Substituição de Cirurgias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Especialidade: GINECOLOGIA               Solicitante/Responsável: Dra. Gabriela            Data: 01/ 03/ 2019         Período:  11 a 15/03/19</a:t>
            </a:r>
            <a:endParaRPr kumimoji="0" lang="pt-BR" altLang="pt-B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3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41499"/>
            <a:ext cx="10515600" cy="884126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Centro Obstétrico - Maternidade</a:t>
            </a:r>
            <a:b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52600" y="2133600"/>
            <a:ext cx="9752012" cy="3777622"/>
          </a:xfrm>
        </p:spPr>
        <p:txBody>
          <a:bodyPr/>
          <a:lstStyle/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Avaliação de Pacientes Gestantes </a:t>
            </a:r>
          </a:p>
          <a:p>
            <a:pPr marL="0" indent="0">
              <a:buNone/>
            </a:pPr>
            <a:endParaRPr lang="pt-BR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Partos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40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Enfermarias</a:t>
            </a:r>
            <a:b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71650" y="2133600"/>
            <a:ext cx="10039350" cy="3777622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Internação de Pacientes:</a:t>
            </a:r>
          </a:p>
          <a:p>
            <a:pPr marL="0" indent="0">
              <a:buNone/>
            </a:pPr>
            <a:endParaRPr lang="pt-BR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Puerpério – </a:t>
            </a:r>
            <a:r>
              <a:rPr lang="pt-BR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(Maternidade)</a:t>
            </a:r>
          </a:p>
          <a:p>
            <a:pPr marL="0" indent="0">
              <a:buNone/>
            </a:pPr>
            <a:endParaRPr lang="pt-BR" sz="40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Ginecologia – </a:t>
            </a:r>
            <a:r>
              <a:rPr lang="pt-BR" sz="3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(Cirurgias Ginecológicas)</a:t>
            </a:r>
            <a:endParaRPr lang="pt-BR" sz="3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9859" y="624110"/>
            <a:ext cx="9894753" cy="1280890"/>
          </a:xfrm>
        </p:spPr>
        <p:txBody>
          <a:bodyPr>
            <a:noAutofit/>
          </a:bodyPr>
          <a:lstStyle/>
          <a:p>
            <a:r>
              <a:rPr lang="pt-BR" sz="5400" dirty="0">
                <a:latin typeface="Aharoni" panose="02010803020104030203" pitchFamily="2" charset="-79"/>
                <a:cs typeface="Aharoni" panose="02010803020104030203" pitchFamily="2" charset="-79"/>
              </a:rPr>
              <a:t>Hospital Regional do Gama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83927" y="1905000"/>
            <a:ext cx="7868135" cy="28132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Unidade de </a:t>
            </a:r>
          </a:p>
          <a:p>
            <a:pPr marL="0" indent="0" algn="ctr">
              <a:buNone/>
            </a:pPr>
            <a:r>
              <a:rPr lang="pt-BR"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Ginecologia e Obstetrícia</a:t>
            </a:r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6146" name="Picture 2" descr="Resultado de imagem para ginecologia e obstetricia simbo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795" y="3552990"/>
            <a:ext cx="2350655" cy="279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552990"/>
            <a:ext cx="2799893" cy="279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27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Equipe UGO / HRG</a:t>
            </a:r>
            <a:endParaRPr lang="pt-BR" sz="4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5915" y="1721476"/>
            <a:ext cx="10676585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Médicos</a:t>
            </a:r>
          </a:p>
          <a:p>
            <a:pPr>
              <a:lnSpc>
                <a:spcPct val="150000"/>
              </a:lnSpc>
            </a:pPr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Equipe Enfermagem -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Ambulatório da Ginecologia</a:t>
            </a:r>
          </a:p>
          <a:p>
            <a:pPr>
              <a:lnSpc>
                <a:spcPct val="150000"/>
              </a:lnSpc>
            </a:pPr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Equipe Secretaria da UGO -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Administrativo</a:t>
            </a:r>
          </a:p>
          <a:p>
            <a:pPr>
              <a:lnSpc>
                <a:spcPct val="150000"/>
              </a:lnSpc>
            </a:pPr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Enfermagem – </a:t>
            </a: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CO, CC, Enfermarias </a:t>
            </a:r>
            <a:r>
              <a:rPr lang="pt-BR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(Supervisão de Enfermagem)</a:t>
            </a:r>
          </a:p>
          <a:p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6380"/>
            <a:ext cx="11048999" cy="1280890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s t r u t u r a – A t e n d i m e n t o s  </a:t>
            </a:r>
            <a:b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 G O / H R G</a:t>
            </a:r>
            <a:endParaRPr lang="pt-BR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51383"/>
            <a:ext cx="10515600" cy="435133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Secretaria </a:t>
            </a:r>
          </a:p>
          <a:p>
            <a:pPr algn="ctr">
              <a:lnSpc>
                <a:spcPct val="150000"/>
              </a:lnSpc>
            </a:pPr>
            <a:r>
              <a:rPr lang="pt-B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Ambulatórios</a:t>
            </a:r>
          </a:p>
          <a:p>
            <a:pPr algn="ctr">
              <a:lnSpc>
                <a:spcPct val="150000"/>
              </a:lnSpc>
            </a:pPr>
            <a:r>
              <a:rPr lang="pt-B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Cirurgias Ginecológicas Eletivas</a:t>
            </a:r>
          </a:p>
          <a:p>
            <a:pPr algn="ctr">
              <a:lnSpc>
                <a:spcPct val="150000"/>
              </a:lnSpc>
            </a:pPr>
            <a:r>
              <a:rPr lang="pt-B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Centro Obstétrico / Maternidade</a:t>
            </a:r>
          </a:p>
          <a:p>
            <a:pPr algn="ctr">
              <a:lnSpc>
                <a:spcPct val="150000"/>
              </a:lnSpc>
            </a:pPr>
            <a:r>
              <a:rPr lang="pt-BR" sz="3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Enfermarias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945" y="469564"/>
            <a:ext cx="8911687" cy="1565298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Secretaria UGO - </a:t>
            </a:r>
            <a:r>
              <a:rPr lang="pt-BR" sz="4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Atividades</a:t>
            </a:r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b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87742"/>
            <a:ext cx="10894454" cy="5296393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60000"/>
              </a:lnSpc>
            </a:pPr>
            <a:r>
              <a:rPr lang="pt-BR" sz="4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Escala dos Médicos / Servidores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pt-BR" sz="4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(Locais de Atendimento: </a:t>
            </a:r>
            <a:r>
              <a:rPr lang="pt-BR" sz="4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Ambul</a:t>
            </a:r>
            <a:r>
              <a:rPr lang="pt-BR" sz="4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pt-BR" sz="4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CO, </a:t>
            </a:r>
            <a:r>
              <a:rPr lang="pt-BR" sz="4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Enferm</a:t>
            </a:r>
            <a:r>
              <a:rPr lang="pt-BR" sz="4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CC, Férias, Licenças, Abonos,...Etc.)</a:t>
            </a:r>
          </a:p>
          <a:p>
            <a:pPr>
              <a:lnSpc>
                <a:spcPct val="160000"/>
              </a:lnSpc>
            </a:pPr>
            <a:r>
              <a:rPr lang="pt-BR" sz="4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Controle de frequência dos Médicos / Servidores da UGO </a:t>
            </a:r>
            <a:r>
              <a:rPr lang="pt-BR" sz="4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pt-BR" sz="42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Forponto</a:t>
            </a:r>
            <a:r>
              <a:rPr lang="pt-BR" sz="4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pt-BR" sz="4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Cadastro de Cirurgias Eletivas </a:t>
            </a:r>
            <a:r>
              <a:rPr lang="pt-BR" sz="4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(Programa Status)</a:t>
            </a:r>
          </a:p>
          <a:p>
            <a:pPr>
              <a:lnSpc>
                <a:spcPct val="160000"/>
              </a:lnSpc>
            </a:pPr>
            <a:r>
              <a:rPr lang="pt-BR" sz="4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Marcação de Cirurgias Eletivas </a:t>
            </a:r>
            <a:r>
              <a:rPr lang="pt-BR" sz="4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(Mapas de Cirurgias)</a:t>
            </a:r>
          </a:p>
          <a:p>
            <a:pPr>
              <a:lnSpc>
                <a:spcPct val="160000"/>
              </a:lnSpc>
            </a:pPr>
            <a:r>
              <a:rPr lang="pt-BR" sz="4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Atendimento Geral de Servidores da Unidade</a:t>
            </a:r>
          </a:p>
          <a:p>
            <a:pPr>
              <a:lnSpc>
                <a:spcPct val="160000"/>
              </a:lnSpc>
            </a:pPr>
            <a:r>
              <a:rPr lang="pt-BR" sz="4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Atendimento de Pacientes da Ginecologia </a:t>
            </a:r>
            <a:r>
              <a:rPr lang="pt-BR" sz="4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(Informações) </a:t>
            </a:r>
          </a:p>
          <a:p>
            <a:pPr>
              <a:lnSpc>
                <a:spcPct val="160000"/>
              </a:lnSpc>
            </a:pPr>
            <a:r>
              <a:rPr lang="pt-BR" sz="4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Relatórios Técnicos, Pareceres, etc. </a:t>
            </a:r>
            <a:r>
              <a:rPr lang="pt-BR" sz="4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(RTA)</a:t>
            </a:r>
          </a:p>
          <a:p>
            <a:pPr>
              <a:lnSpc>
                <a:spcPct val="160000"/>
              </a:lnSpc>
            </a:pPr>
            <a:r>
              <a:rPr lang="pt-BR" sz="42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Supervisão / Chefia da Unidade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715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276350"/>
            <a:ext cx="10858499" cy="3714750"/>
          </a:xfrm>
        </p:spPr>
        <p:txBody>
          <a:bodyPr>
            <a:normAutofit/>
          </a:bodyPr>
          <a:lstStyle/>
          <a:p>
            <a:pPr algn="ctr"/>
            <a:r>
              <a:rPr lang="pt-BR" sz="5400" b="1" dirty="0" smtClean="0"/>
              <a:t>E S C A L A  </a:t>
            </a:r>
            <a:br>
              <a:rPr lang="pt-BR" sz="5400" b="1" dirty="0" smtClean="0"/>
            </a:br>
            <a:r>
              <a:rPr lang="pt-BR" sz="5400" b="1" dirty="0" smtClean="0"/>
              <a:t/>
            </a:r>
            <a:br>
              <a:rPr lang="pt-BR" sz="5400" b="1" dirty="0" smtClean="0"/>
            </a:br>
            <a:r>
              <a:rPr lang="pt-BR" sz="5400" b="1" dirty="0" smtClean="0"/>
              <a:t>UNIDADE DE </a:t>
            </a:r>
            <a:br>
              <a:rPr lang="pt-BR" sz="5400" b="1" dirty="0" smtClean="0"/>
            </a:br>
            <a:r>
              <a:rPr lang="pt-BR" sz="5400" b="1" dirty="0" smtClean="0"/>
              <a:t>GINECOLOGIA E OBSTETRÍCIA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22990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540466"/>
              </p:ext>
            </p:extLst>
          </p:nvPr>
        </p:nvGraphicFramePr>
        <p:xfrm>
          <a:off x="231817" y="90170"/>
          <a:ext cx="11848567" cy="6880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938"/>
                <a:gridCol w="1612947"/>
                <a:gridCol w="1612947"/>
                <a:gridCol w="1612947"/>
                <a:gridCol w="1612947"/>
                <a:gridCol w="1612947"/>
                <a:gridCol w="1612947"/>
                <a:gridCol w="1612947"/>
              </a:tblGrid>
              <a:tr h="355622"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>
                          <a:effectLst/>
                        </a:rPr>
                        <a:t>ESCALA DE SERVIÇO GINECOLOGIA E OBSTETRÍCIA   -    S E T E M B R O   /   2 0 1 8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4067">
                <a:tc>
                  <a:txBody>
                    <a:bodyPr/>
                    <a:lstStyle/>
                    <a:p>
                      <a:pPr algn="ctr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843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Dias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effectLst/>
                        </a:rPr>
                        <a:t>Segunda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effectLst/>
                        </a:rPr>
                        <a:t>Terça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>
                          <a:effectLst/>
                        </a:rPr>
                        <a:t>Quarta</a:t>
                      </a:r>
                      <a:endParaRPr lang="pt-BR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effectLst/>
                        </a:rPr>
                        <a:t>Quinta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effectLst/>
                        </a:rPr>
                        <a:t>Sexta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effectLst/>
                        </a:rPr>
                        <a:t>SÁBADO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effectLst/>
                        </a:rPr>
                        <a:t>DOMINGO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84323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 err="1">
                          <a:effectLst/>
                        </a:rPr>
                        <a:t>Hor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effectLst/>
                        </a:rPr>
                        <a:t>3, 10, 17, 24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>
                          <a:effectLst/>
                        </a:rPr>
                        <a:t>4, 11, 18, 25</a:t>
                      </a:r>
                      <a:endParaRPr lang="pt-BR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effectLst/>
                        </a:rPr>
                        <a:t>5, 12, 19, 26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effectLst/>
                        </a:rPr>
                        <a:t>6, 13, 20, 27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effectLst/>
                        </a:rPr>
                        <a:t>7, 14, 21, 28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effectLst/>
                        </a:rPr>
                        <a:t>1, 8, 15, 22, 29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1" u="none" strike="noStrike" dirty="0">
                          <a:effectLst/>
                        </a:rPr>
                        <a:t>2, 9, 16, 23, 30</a:t>
                      </a:r>
                      <a:endParaRPr lang="pt-BR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André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Cristiane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Manoel -5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Miguel 6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Cristiane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Odílio 8, 22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Mário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>
                          <a:effectLst/>
                        </a:rPr>
                        <a:t>Manhã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Manoel -3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Ramos (a)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J. Ramos (a)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Cristiane     (abono 6)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Andréia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Fernando 1, 15, 29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Fabyanne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Márcio             (abono 10)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Luiz (a) 4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Miguel 5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Elaine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Luiz (n) 28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Márcia 22  /  Nise 15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A. Keller (n)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>
                          <a:effectLst/>
                        </a:rPr>
                        <a:t>7 às 13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Ramos (n) -3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Andréia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Andréia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Fernando 20, 27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Márcio -28         (abono 7)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Luiz (n) 1    (abono)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Andréia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Airton 25     (abono)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Alexsandra 12, 26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A. Keller (a)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A. Keller (a)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Luiz (a) 8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C.O.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A. Keller (n) 3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Carlos Porto 19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K. Paula (a) 6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Humberto S. 8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ADM.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1" u="none" strike="noStrike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Manoel (n) -6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Ramos (n) 15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1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1" i="1" u="none" strike="noStrike" dirty="0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Airton 1, 22, 29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A. Keller (n) 29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Ramos (n) 1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3(4), outros (5)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4/25(4), 11/18(3)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5(3), outros (4)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5</a:t>
                      </a:r>
                      <a:endParaRPr lang="pt-BR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4</a:t>
                      </a:r>
                      <a:endParaRPr lang="pt-BR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3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Luiz (a) 3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Ramos (a)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Ricardo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Miguel 6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J. Ramos (a)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Erick 8 / Elaine 15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Erick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Tarde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Ramos (n)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Dandy (a)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Manoel -5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Cristiane     (abono 6)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Cristiane  -7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Leonardo 1, 29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 err="1">
                          <a:effectLst/>
                        </a:rPr>
                        <a:t>Fabyanne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Nise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Elaine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Ramos (a) 19, 26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Elaine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Mário 7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Adriana 22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Dandy (n)      (abono 2)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13 às 19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Alexsandra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A. Keller 4, 18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Miguel 5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J. Ramos (n)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Leonardo 7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L. Otávio 1, 22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Fernando 2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K. Paula (n) 10, 24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Manoel 11, 25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Everaldo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Manoel (n) -6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Airton 28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Everaldo 15, 29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Manoel 16, 23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Márcia 17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Luiz (a) 6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Humberto S. 14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Ramos (n)  8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C. O.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 err="1">
                          <a:effectLst/>
                        </a:rPr>
                        <a:t>Dandy</a:t>
                      </a:r>
                      <a:r>
                        <a:rPr lang="pt-BR" sz="800" u="none" strike="noStrike" dirty="0">
                          <a:effectLst/>
                        </a:rPr>
                        <a:t> (a) 14, 21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Airton 22 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ADM.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1" u="none" strike="noStrike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1" u="none" strike="noStrike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1" u="none" strike="noStrike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K. Paula (a) 28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A. Cardoso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1" u="none" strike="noStrike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5/12(3), 19/26(4)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7/14(3), 21/28(4)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22(4), outros (3)</a:t>
                      </a:r>
                      <a:endParaRPr lang="pt-BR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2/16/23(4), 9/30(3)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Airton 3, 24   (abono 24)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Glênio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Ricardo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Odílio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Ramos (a)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A. Keller (n)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Cristiane      (abono 9)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2286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Eliarlan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Márcia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Elielson 5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Nise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Dandy (a)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Mário                  (abono 1º)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Erick  -23    (abono 30)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>
                          <a:effectLst/>
                        </a:rPr>
                        <a:t>Noite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Manoel -3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Paulo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Everaldo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Liliane 6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Luiz (n) 28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Elielson  1, 8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Andréia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K. Paula (n)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Alberto        (abono 4)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Márcio               (abono 5)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C. Porto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Adriana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A. Cardoso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Humberto S. -16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L. Otávio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J. Luiz (a) 4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A. Keller (a)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K. Paula (a)      (abono 6)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Fabyanne -28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Leonardo 1, 29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Dandy (n)     (abono 2)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19 às 07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Erick 22                        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Humberto S. 15       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C.O.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31471">
                <a:tc>
                  <a:txBody>
                    <a:bodyPr/>
                    <a:lstStyle/>
                    <a:p>
                      <a:pPr algn="ctr" fontAlgn="b"/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24(5), outros (4)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4(5), outros (4)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5(5), outros (4)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6(5), outros (4)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4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1(5), outros (4)</a:t>
                      </a:r>
                      <a:endParaRPr lang="pt-BR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16/23(4), 2/9/30(5)</a:t>
                      </a:r>
                      <a:endParaRPr lang="pt-BR" sz="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C. C. E.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Miguel (AMIU) 3, 10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Nise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C. Porto 12, 26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Glênio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Fernando  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Adriana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L. Otávio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K. Paula (a) -6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Márcia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Manhã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Liliane 3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A. Keller (a) (AMIU)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Liliane 6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Adriana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C. C. E.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K. Paula (n) 3, 17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Manoel 18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Odílio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Faruk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Dandy (a) 7, 28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Márcia -17  (abono 10)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A. Keller (a) 11, 25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Glênio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K. Paula (a) -28 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Tarde 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  <a:tr h="138558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u="none" strike="noStrike" dirty="0">
                          <a:effectLst/>
                        </a:rPr>
                        <a:t> 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>
                          <a:effectLst/>
                        </a:rPr>
                        <a:t> </a:t>
                      </a:r>
                      <a:endParaRPr lang="pt-BR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dirty="0">
                          <a:effectLst/>
                        </a:rPr>
                        <a:t> </a:t>
                      </a:r>
                      <a:endParaRPr lang="pt-BR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39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759569"/>
              </p:ext>
            </p:extLst>
          </p:nvPr>
        </p:nvGraphicFramePr>
        <p:xfrm>
          <a:off x="399241" y="91936"/>
          <a:ext cx="11500840" cy="6630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7605"/>
                <a:gridCol w="1437605"/>
                <a:gridCol w="1437605"/>
                <a:gridCol w="1437605"/>
                <a:gridCol w="1437605"/>
                <a:gridCol w="1437605"/>
                <a:gridCol w="1437605"/>
                <a:gridCol w="1437605"/>
              </a:tblGrid>
              <a:tr h="33920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ESCALA DE SERVIÇO DA UNIDADE DE GINECOLOGIA E OBSTETRÍCIA - ENFERMARIAS </a:t>
                      </a:r>
                      <a:endParaRPr lang="pt-BR" sz="14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9201">
                <a:tc>
                  <a:txBody>
                    <a:bodyPr/>
                    <a:lstStyle/>
                    <a:p>
                      <a:pPr algn="l" fontAlgn="ctr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dirty="0">
                          <a:effectLst/>
                        </a:rPr>
                        <a:t>M Ê S :   S E T E M B R O   /   2 0 1 8</a:t>
                      </a:r>
                      <a:endParaRPr lang="pt-B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396867"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500" u="none" strike="noStrike">
                          <a:effectLst/>
                        </a:rPr>
                        <a:t> </a:t>
                      </a:r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33920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Horário</a:t>
                      </a:r>
                      <a:endParaRPr lang="pt-B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Segunda</a:t>
                      </a:r>
                      <a:endParaRPr lang="pt-B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Terça</a:t>
                      </a:r>
                      <a:endParaRPr lang="pt-BR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Quarta</a:t>
                      </a:r>
                      <a:endParaRPr lang="pt-BR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Quinta</a:t>
                      </a:r>
                      <a:endParaRPr lang="pt-B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Sexta</a:t>
                      </a:r>
                      <a:endParaRPr lang="pt-B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Sábado</a:t>
                      </a:r>
                      <a:endParaRPr lang="pt-B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Domingo</a:t>
                      </a:r>
                      <a:endParaRPr lang="pt-B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</a:tr>
              <a:tr h="3392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Locais</a:t>
                      </a:r>
                      <a:endParaRPr lang="pt-B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3, 10, 17, 24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4, 11, 18, 25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5, 12, 19, 26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6, 13, 20, 27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7, 14, 21, 28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1, 8, 15, 22, 29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2, 9, 16, 23, 30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33920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Ginecologia</a:t>
                      </a:r>
                      <a:endParaRPr lang="pt-B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a) </a:t>
                      </a:r>
                      <a:r>
                        <a:rPr lang="pt-BR" sz="1000" b="1" u="none" strike="noStrike" dirty="0" err="1">
                          <a:effectLst/>
                        </a:rPr>
                        <a:t>Eliarlan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a) Glênio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a) Francinaldo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a) Francinaldo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a) Francinaldo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a) Márcio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a) K. Paula (a)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</a:tr>
              <a:tr h="33920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e</a:t>
                      </a:r>
                      <a:endParaRPr lang="pt-B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b) Humberto S. 10, 17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b) Francinaldo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b) Eliarlan 12, 26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b) Faruk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b) J. Alberto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b) Elielson 1, 8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b) Elielson 2, 9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</a:tr>
              <a:tr h="33920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>
                          <a:effectLst/>
                        </a:rPr>
                        <a:t>Puerpério</a:t>
                      </a:r>
                      <a:endParaRPr lang="pt-BR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b) Airton 3, 24  (abono 24)</a:t>
                      </a:r>
                      <a:endParaRPr lang="en-US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 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000" b="1" u="none" strike="noStrike">
                          <a:effectLst/>
                        </a:rPr>
                        <a:t>b) Dandy (a) 5, 19</a:t>
                      </a:r>
                      <a:endParaRPr lang="pl-PL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b) Nise 22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b) J. Alberto 16, 23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</a:tr>
              <a:tr h="33920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 </a:t>
                      </a:r>
                      <a:endParaRPr lang="pt-B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b) Márcia 24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b) Márcia 29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b) Fernando 30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</a:tr>
              <a:tr h="33920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u="none" strike="noStrike" dirty="0">
                          <a:effectLst/>
                        </a:rPr>
                        <a:t> </a:t>
                      </a:r>
                      <a:endParaRPr lang="pt-BR" sz="11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 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 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 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b) K. Paula (n) 15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 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</a:tr>
              <a:tr h="163459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16345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Obs.:    *Atas de Reuniões datadas de 10/3/03 e 18/9/07: em casos de férias, abonos e licenças dos Médicos das Enfermarias 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</a:tr>
              <a:tr h="163459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             </a:t>
                      </a:r>
                      <a:r>
                        <a:rPr lang="pt-BR" sz="1000" b="1" u="sng" strike="noStrike" dirty="0">
                          <a:effectLst/>
                        </a:rPr>
                        <a:t>aqueles escalados deverão </a:t>
                      </a:r>
                      <a:r>
                        <a:rPr lang="pt-BR" sz="1000" b="1" u="sng" strike="noStrike" dirty="0" err="1">
                          <a:effectLst/>
                        </a:rPr>
                        <a:t>assumí-las</a:t>
                      </a:r>
                      <a:r>
                        <a:rPr lang="pt-BR" sz="1000" b="1" u="sng" strike="noStrike" dirty="0">
                          <a:effectLst/>
                        </a:rPr>
                        <a:t> / </a:t>
                      </a:r>
                      <a:r>
                        <a:rPr lang="pt-BR" sz="1000" b="1" u="sng" strike="noStrike" dirty="0" err="1">
                          <a:effectLst/>
                        </a:rPr>
                        <a:t>dividí-las</a:t>
                      </a:r>
                      <a:r>
                        <a:rPr lang="pt-BR" sz="1000" b="1" u="none" strike="noStrike" dirty="0">
                          <a:effectLst/>
                        </a:rPr>
                        <a:t>.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</a:tr>
              <a:tr h="163459">
                <a:tc gridSpan="6"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            *Ata de Reunião datada de 31/3/16: as Enfermarias de Alto Risco foram transferidas para o </a:t>
                      </a:r>
                      <a:r>
                        <a:rPr lang="pt-BR" sz="1000" b="1" u="none" strike="noStrike" dirty="0" err="1">
                          <a:effectLst/>
                        </a:rPr>
                        <a:t>HRSMª</a:t>
                      </a:r>
                      <a:r>
                        <a:rPr lang="pt-BR" sz="1000" b="1" u="none" strike="noStrike" dirty="0">
                          <a:effectLst/>
                        </a:rPr>
                        <a:t>.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163459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</a:tr>
              <a:tr h="169601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2798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FÉRIAS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LICENÇA PRÊMIO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ABONOS (Solicitar via SEI)</a:t>
                      </a:r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pt-BR" sz="5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</a:tr>
              <a:tr h="1634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Airton (15d - 6 a 20)</a:t>
                      </a:r>
                      <a:endParaRPr lang="en-US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Humberto M.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>
                          <a:effectLst/>
                        </a:rPr>
                        <a:t>Airton 24 e 25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1634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1" u="none" strike="noStrike">
                          <a:effectLst/>
                        </a:rPr>
                        <a:t>Elielson (20d – 12/9 a 1/10)</a:t>
                      </a:r>
                      <a:endParaRPr lang="en-US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Caio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Cristiane 6 e 9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1634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Everaldo (20d - 15/8 a 3/9)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Fátima - 2 </a:t>
                      </a:r>
                      <a:r>
                        <a:rPr lang="pt-BR" sz="1000" b="1" u="none" strike="noStrike" dirty="0" err="1">
                          <a:effectLst/>
                        </a:rPr>
                        <a:t>mats</a:t>
                      </a:r>
                      <a:r>
                        <a:rPr lang="pt-BR" sz="1000" b="1" u="none" strike="noStrike" dirty="0">
                          <a:effectLst/>
                        </a:rPr>
                        <a:t> (canceladas)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 err="1">
                          <a:effectLst/>
                        </a:rPr>
                        <a:t>Dandy</a:t>
                      </a:r>
                      <a:r>
                        <a:rPr lang="pt-BR" sz="1000" b="1" u="none" strike="noStrike" dirty="0">
                          <a:effectLst/>
                        </a:rPr>
                        <a:t> 2  /  Erick 30 - noite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1634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J. Luiz - a (20d – 10 a 29)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J. Alberto 4  /  J. Luiz (n) 1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279841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J. Luiz - n (20d – 7 a 26)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>
                          <a:effectLst/>
                        </a:rPr>
                        <a:t>LICENÇA ACOMP.</a:t>
                      </a:r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J. Ricardo 15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1634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Leonardo (20d – 8 a 27)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Fátima 8/6 a 21/9 ...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J. Ramos (n) 6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1634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it-IT" sz="1000" b="1" u="none" strike="noStrike">
                          <a:effectLst/>
                        </a:rPr>
                        <a:t>Liliane (20d – 10 a 29)</a:t>
                      </a:r>
                      <a:endParaRPr lang="it-IT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K. Paula (a) 6 - noite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1634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Manoel (20d - 20/8 a 8/9)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Márcia 10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16345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>
                          <a:effectLst/>
                        </a:rPr>
                        <a:t>Miguel (20d – 12/9 a 1/10)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Márcio 5, 6, 7, 10 e 11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163459">
                <a:tc>
                  <a:txBody>
                    <a:bodyPr/>
                    <a:lstStyle/>
                    <a:p>
                      <a:pPr algn="l" fontAlgn="ctr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 dirty="0">
                          <a:effectLst/>
                        </a:rPr>
                        <a:t>Mário 1º - noite</a:t>
                      </a:r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  <a:tr h="163459">
                <a:tc>
                  <a:txBody>
                    <a:bodyPr/>
                    <a:lstStyle/>
                    <a:p>
                      <a:pPr algn="l" fontAlgn="ctr"/>
                      <a:endParaRPr lang="pt-BR" sz="1000" b="1" i="0" u="none" strike="noStrike">
                        <a:solidFill>
                          <a:srgbClr val="FF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52" marR="5052" marT="505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64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426012"/>
              </p:ext>
            </p:extLst>
          </p:nvPr>
        </p:nvGraphicFramePr>
        <p:xfrm>
          <a:off x="412122" y="218941"/>
          <a:ext cx="11570329" cy="6500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5906"/>
                <a:gridCol w="1503487"/>
                <a:gridCol w="392216"/>
                <a:gridCol w="1438120"/>
                <a:gridCol w="1438120"/>
                <a:gridCol w="1438120"/>
                <a:gridCol w="1438120"/>
                <a:gridCol w="1438120"/>
                <a:gridCol w="1438120"/>
              </a:tblGrid>
              <a:tr h="178687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ESCALA DE SERVIÇO DA UGO - AMBULATÓRIOS, ECOGRAFIAS E COREME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8687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 Ê S :   S E T E M B R O   /   2 0 1 8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17563">
                <a:tc>
                  <a:txBody>
                    <a:bodyPr/>
                    <a:lstStyle/>
                    <a:p>
                      <a:pPr algn="ctr" fontAlgn="b"/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786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Local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Horário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 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Segunda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Terça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Quarta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Quinta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Sexta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SÁBADO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1785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</a:rPr>
                        <a:t> 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Locais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3, 10, 17, 24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</a:rPr>
                        <a:t>4, 11, 18, 25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effectLst/>
                        </a:rPr>
                        <a:t>5, 12, 19, 26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6, 13, 20, 27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7, 14, 21, 28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1, 8, 15, 22, 29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785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 err="1">
                          <a:effectLst/>
                        </a:rPr>
                        <a:t>Mastologia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M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Liliane 4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Liliane 7   (Feriado)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78531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 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 dirty="0">
                          <a:effectLst/>
                        </a:rPr>
                        <a:t>T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Liliane 4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Adriana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Adriana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785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Alto Risco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M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Humberto S. 3, 24</a:t>
                      </a:r>
                      <a:endParaRPr lang="pt-BR" sz="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Marta (4h)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785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Oncologia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M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...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Faruk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Nise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Nise (Faculdade)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Faruk 14, 28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809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Cir. Ginec.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M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Márcia 3, 17 / J. Luiz (a) 3</a:t>
                      </a:r>
                      <a:endParaRPr lang="pt-BR" sz="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Márcia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Glênio -7 (Egressos)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809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T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...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Nise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Márcia -7 (Faculdade)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785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Ginec. Geral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M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...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A. Keller (a) 4h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785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>
                          <a:effectLst/>
                        </a:rPr>
                        <a:t>Climatério</a:t>
                      </a:r>
                      <a:endParaRPr lang="pt-BR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M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André (4h)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André (4h)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785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 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T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...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Andréia 12, 19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9089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 err="1">
                          <a:effectLst/>
                        </a:rPr>
                        <a:t>Reprod</a:t>
                      </a:r>
                      <a:r>
                        <a:rPr lang="pt-BR" sz="1200" b="1" u="none" strike="noStrike" dirty="0">
                          <a:effectLst/>
                        </a:rPr>
                        <a:t>. Humana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T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C. Porto (Faculdade)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...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3570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Planej. </a:t>
                      </a:r>
                      <a:r>
                        <a:rPr lang="pt-BR" sz="1200" b="1" u="none" strike="noStrike" dirty="0" err="1">
                          <a:effectLst/>
                        </a:rPr>
                        <a:t>Reprod</a:t>
                      </a:r>
                      <a:r>
                        <a:rPr lang="pt-BR" sz="1200" b="1" u="none" strike="noStrike" dirty="0">
                          <a:effectLst/>
                        </a:rPr>
                        <a:t>. - DIU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M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...</a:t>
                      </a:r>
                      <a:endParaRPr lang="pt-BR" sz="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Fernando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785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 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T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K. Paula (a)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7853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Planej. Reprodutivo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T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...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K. Paula (a)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2042D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786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ECOG.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Manhã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 err="1">
                          <a:effectLst/>
                        </a:rPr>
                        <a:t>Dandy</a:t>
                      </a:r>
                      <a:r>
                        <a:rPr lang="pt-BR" sz="900" b="1" u="none" strike="noStrike" dirty="0">
                          <a:effectLst/>
                        </a:rPr>
                        <a:t> (a)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Dandy (a) 12, 26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3573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(14 exames p/per.)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Tarde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Miguel 3, 10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...</a:t>
                      </a:r>
                      <a:endParaRPr lang="pt-BR" sz="9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Dandy(n) 5,12 / Dandy(a) 19,26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Glênio</a:t>
                      </a:r>
                      <a:endParaRPr lang="pt-BR" sz="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809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effectLst/>
                        </a:rPr>
                        <a:t>COREME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Manhã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Elielson 3, 10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André (4h) / Airton 5, 26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 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J. Paulo / C. Porto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8098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</a:rPr>
                        <a:t>Tarde</a:t>
                      </a:r>
                      <a:endParaRPr lang="pt-BR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Márcia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...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>
                          <a:effectLst/>
                        </a:rPr>
                        <a:t>Miguel 7 (Feriado)</a:t>
                      </a:r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u="none" strike="noStrike" dirty="0">
                          <a:effectLst/>
                        </a:rPr>
                        <a:t>André (6h)/Marta/Nise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56351"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2445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u="none" strike="noStrike">
                          <a:effectLst/>
                        </a:rPr>
                        <a:t> 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050" b="1" u="none" strike="noStrike" dirty="0">
                          <a:effectLst/>
                        </a:rPr>
                        <a:t>Essas consultas </a:t>
                      </a:r>
                      <a:r>
                        <a:rPr lang="pt-BR" sz="1050" b="1" u="sng" strike="noStrike" dirty="0">
                          <a:effectLst/>
                        </a:rPr>
                        <a:t>não</a:t>
                      </a:r>
                      <a:r>
                        <a:rPr lang="pt-BR" sz="1050" b="1" u="none" strike="noStrike" dirty="0">
                          <a:effectLst/>
                        </a:rPr>
                        <a:t> são marcadas pela GRCA</a:t>
                      </a:r>
                      <a:endParaRPr lang="pt-BR" sz="105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Especialidade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>
                          <a:effectLst/>
                        </a:rPr>
                        <a:t>Tempo p/ atendimento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>
                          <a:effectLst/>
                        </a:rPr>
                        <a:t>Qte pac. de 1ª vez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>
                          <a:effectLst/>
                        </a:rPr>
                        <a:t>Qte pac. de retorno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48905"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Alto Risco (5h)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 dirty="0">
                          <a:effectLst/>
                        </a:rPr>
                        <a:t>25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5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7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48905"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Alto Risco (4h)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24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 dirty="0">
                          <a:effectLst/>
                        </a:rPr>
                        <a:t>4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6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48905"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B0F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Cir. Ginec. (5h)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21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 dirty="0">
                          <a:effectLst/>
                        </a:rPr>
                        <a:t>6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8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48905"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1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 dirty="0">
                          <a:effectLst/>
                        </a:rPr>
                        <a:t>Climatério (4h)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24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2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6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48905"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>
                          <a:effectLst/>
                        </a:rPr>
                        <a:t>Climatério (5h)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 dirty="0">
                          <a:effectLst/>
                        </a:rPr>
                        <a:t>25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6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8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48905"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>
                          <a:effectLst/>
                        </a:rPr>
                        <a:t>Ginec. Geral (5h)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 dirty="0">
                          <a:effectLst/>
                        </a:rPr>
                        <a:t>21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 dirty="0">
                          <a:effectLst/>
                        </a:rPr>
                        <a:t>4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10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48905"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>
                          <a:effectLst/>
                        </a:rPr>
                        <a:t>Mastol./Oncol. (5h)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30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 dirty="0">
                          <a:effectLst/>
                        </a:rPr>
                        <a:t>4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 dirty="0">
                          <a:effectLst/>
                        </a:rPr>
                        <a:t>6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48905"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>
                          <a:effectLst/>
                        </a:rPr>
                        <a:t>Planej. Rep. DIU (5h)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30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 dirty="0">
                          <a:effectLst/>
                        </a:rPr>
                        <a:t>5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 dirty="0">
                          <a:effectLst/>
                        </a:rPr>
                        <a:t>5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  <a:tr h="148905"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u="none" strike="noStrike">
                          <a:effectLst/>
                        </a:rPr>
                        <a:t>Planej. Reprod. (5h)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>
                          <a:effectLst/>
                        </a:rPr>
                        <a:t>21</a:t>
                      </a:r>
                      <a:endParaRPr lang="pt-BR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 dirty="0">
                          <a:effectLst/>
                        </a:rPr>
                        <a:t>6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u="none" strike="noStrike" dirty="0">
                          <a:effectLst/>
                        </a:rPr>
                        <a:t>8</a:t>
                      </a:r>
                      <a:endParaRPr lang="pt-BR" sz="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1079705" y="1093349"/>
            <a:ext cx="385670" cy="24742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square" lIns="27432" tIns="22860" rIns="27432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lnSpc>
                <a:spcPts val="1100"/>
              </a:lnSpc>
              <a:defRPr sz="1000"/>
            </a:pPr>
            <a:r>
              <a:rPr lang="pt-BR" sz="10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 algn="ctr" rtl="0">
              <a:lnSpc>
                <a:spcPts val="1100"/>
              </a:lnSpc>
              <a:defRPr sz="1000"/>
            </a:pPr>
            <a:r>
              <a:rPr lang="pt-BR" sz="10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M</a:t>
            </a:r>
          </a:p>
          <a:p>
            <a:pPr algn="ctr" rtl="0">
              <a:lnSpc>
                <a:spcPts val="1100"/>
              </a:lnSpc>
              <a:defRPr sz="1000"/>
            </a:pPr>
            <a:r>
              <a:rPr lang="pt-BR" sz="10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B</a:t>
            </a:r>
          </a:p>
          <a:p>
            <a:pPr algn="ctr" rtl="0">
              <a:lnSpc>
                <a:spcPts val="1000"/>
              </a:lnSpc>
              <a:defRPr sz="1000"/>
            </a:pPr>
            <a:r>
              <a:rPr lang="pt-BR" sz="10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U</a:t>
            </a:r>
          </a:p>
          <a:p>
            <a:pPr algn="ctr" rtl="0">
              <a:lnSpc>
                <a:spcPts val="1100"/>
              </a:lnSpc>
              <a:defRPr sz="1000"/>
            </a:pPr>
            <a:r>
              <a:rPr lang="pt-BR" sz="10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L</a:t>
            </a:r>
          </a:p>
          <a:p>
            <a:pPr algn="ctr" rtl="0">
              <a:lnSpc>
                <a:spcPts val="1000"/>
              </a:lnSpc>
              <a:defRPr sz="1000"/>
            </a:pPr>
            <a:r>
              <a:rPr lang="pt-BR" sz="10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A</a:t>
            </a:r>
          </a:p>
          <a:p>
            <a:pPr algn="ctr" rtl="0">
              <a:lnSpc>
                <a:spcPts val="1100"/>
              </a:lnSpc>
              <a:defRPr sz="1000"/>
            </a:pPr>
            <a:r>
              <a:rPr lang="pt-BR" sz="10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T</a:t>
            </a:r>
          </a:p>
          <a:p>
            <a:pPr algn="ctr" rtl="0">
              <a:lnSpc>
                <a:spcPts val="1000"/>
              </a:lnSpc>
              <a:defRPr sz="1000"/>
            </a:pPr>
            <a:r>
              <a:rPr lang="pt-BR" sz="10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Ó</a:t>
            </a:r>
          </a:p>
          <a:p>
            <a:pPr algn="ctr" rtl="0">
              <a:lnSpc>
                <a:spcPts val="1100"/>
              </a:lnSpc>
              <a:defRPr sz="1000"/>
            </a:pPr>
            <a:r>
              <a:rPr lang="pt-BR" sz="10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R</a:t>
            </a:r>
          </a:p>
          <a:p>
            <a:pPr algn="ctr" rtl="0">
              <a:lnSpc>
                <a:spcPts val="1000"/>
              </a:lnSpc>
              <a:defRPr sz="1000"/>
            </a:pPr>
            <a:r>
              <a:rPr lang="pt-BR" sz="10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I</a:t>
            </a:r>
          </a:p>
          <a:p>
            <a:pPr algn="ctr" rtl="0">
              <a:lnSpc>
                <a:spcPts val="1100"/>
              </a:lnSpc>
              <a:defRPr sz="1000"/>
            </a:pPr>
            <a:r>
              <a:rPr lang="pt-BR" sz="10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O</a:t>
            </a:r>
          </a:p>
          <a:p>
            <a:pPr algn="ctr" rtl="0">
              <a:lnSpc>
                <a:spcPts val="1000"/>
              </a:lnSpc>
              <a:defRPr sz="1000"/>
            </a:pPr>
            <a:r>
              <a:rPr lang="pt-BR" sz="10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017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64136" y="160471"/>
            <a:ext cx="8911687" cy="1280890"/>
          </a:xfrm>
        </p:spPr>
        <p:txBody>
          <a:bodyPr/>
          <a:lstStyle/>
          <a:p>
            <a: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Ambulatório</a:t>
            </a:r>
            <a:br>
              <a:rPr lang="pt-BR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27676" y="914400"/>
            <a:ext cx="10984606" cy="5692462"/>
          </a:xfrm>
        </p:spPr>
        <p:txBody>
          <a:bodyPr>
            <a:normAutofit lnSpcReduction="10000"/>
          </a:bodyPr>
          <a:lstStyle/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Atendimento de Pacientes em Geral </a:t>
            </a:r>
          </a:p>
          <a:p>
            <a:pPr marL="0" indent="0">
              <a:buNone/>
            </a:pPr>
            <a:r>
              <a:rPr lang="pt-BR" sz="2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(Encaminhamentos de Postos de Saúde, Outros encaminhamentos)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Cirurgia Ginecológica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Oncologia Ginecológica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Climatério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Reprodução Humana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Planejamento Reprodutivo – LTB / DIU</a:t>
            </a:r>
          </a:p>
          <a:p>
            <a:r>
              <a:rPr lang="pt-BR" sz="2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Mastologia</a:t>
            </a:r>
            <a:endParaRPr lang="pt-BR" sz="24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Gestação de Alto Risco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Egressos </a:t>
            </a:r>
          </a:p>
          <a:p>
            <a:r>
              <a:rPr lang="pt-BR" sz="2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Ecografia</a:t>
            </a:r>
          </a:p>
          <a:p>
            <a:r>
              <a:rPr lang="pt-BR" sz="2400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AMIU</a:t>
            </a:r>
            <a:endParaRPr lang="pt-BR" sz="2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1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294</TotalTime>
  <Words>2145</Words>
  <Application>Microsoft Office PowerPoint</Application>
  <PresentationFormat>Widescreen</PresentationFormat>
  <Paragraphs>877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Aharoni</vt:lpstr>
      <vt:lpstr>Arial</vt:lpstr>
      <vt:lpstr>Calibri</vt:lpstr>
      <vt:lpstr>Century Gothic</vt:lpstr>
      <vt:lpstr>Times New Roman</vt:lpstr>
      <vt:lpstr>Verdana</vt:lpstr>
      <vt:lpstr>Wingdings 3</vt:lpstr>
      <vt:lpstr>Cacho</vt:lpstr>
      <vt:lpstr>Hospital Regional do Gama</vt:lpstr>
      <vt:lpstr>Equipe UGO / HRG</vt:lpstr>
      <vt:lpstr>E s t r u t u r a – A t e n d i m e n t o s    U G O / H R G</vt:lpstr>
      <vt:lpstr>Secretaria UGO - Atividades  </vt:lpstr>
      <vt:lpstr>E S C A L A    UNIDADE DE  GINECOLOGIA E OBSTETRÍCIA</vt:lpstr>
      <vt:lpstr>Apresentação do PowerPoint</vt:lpstr>
      <vt:lpstr>Apresentação do PowerPoint</vt:lpstr>
      <vt:lpstr>Apresentação do PowerPoint</vt:lpstr>
      <vt:lpstr>Ambulatório </vt:lpstr>
      <vt:lpstr>Cirurgias Ginecológicas Eletivas </vt:lpstr>
      <vt:lpstr>Apresentação do PowerPoint</vt:lpstr>
      <vt:lpstr>       Centro Obstétrico - Maternidade  </vt:lpstr>
      <vt:lpstr>Enfermarias </vt:lpstr>
      <vt:lpstr>Hospital Regional do Gama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Regional do Gama</dc:title>
  <dc:creator>Flavio Pereira dos Santos</dc:creator>
  <cp:lastModifiedBy>Flavio Pereira dos Santos</cp:lastModifiedBy>
  <cp:revision>28</cp:revision>
  <dcterms:created xsi:type="dcterms:W3CDTF">2018-09-10T13:04:47Z</dcterms:created>
  <dcterms:modified xsi:type="dcterms:W3CDTF">2019-04-22T12:44:40Z</dcterms:modified>
</cp:coreProperties>
</file>