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2" r:id="rId4"/>
    <p:sldId id="320" r:id="rId5"/>
    <p:sldId id="313" r:id="rId6"/>
    <p:sldId id="343" r:id="rId7"/>
    <p:sldId id="344" r:id="rId8"/>
    <p:sldId id="345" r:id="rId9"/>
    <p:sldId id="316" r:id="rId10"/>
    <p:sldId id="333" r:id="rId11"/>
    <p:sldId id="334" r:id="rId12"/>
    <p:sldId id="262" r:id="rId13"/>
    <p:sldId id="299" r:id="rId14"/>
    <p:sldId id="318" r:id="rId15"/>
    <p:sldId id="310" r:id="rId16"/>
    <p:sldId id="335" r:id="rId17"/>
    <p:sldId id="311" r:id="rId18"/>
    <p:sldId id="338" r:id="rId19"/>
    <p:sldId id="346" r:id="rId20"/>
    <p:sldId id="337" r:id="rId21"/>
    <p:sldId id="301" r:id="rId22"/>
    <p:sldId id="309" r:id="rId23"/>
    <p:sldId id="342" r:id="rId24"/>
    <p:sldId id="302" r:id="rId25"/>
    <p:sldId id="303" r:id="rId26"/>
  </p:sldIdLst>
  <p:sldSz cx="9144000" cy="6858000" type="screen4x3"/>
  <p:notesSz cx="9918700" cy="68199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/>
            </a:pPr>
            <a:r>
              <a:rPr lang="en-US" sz="2200" dirty="0" err="1"/>
              <a:t>despesas</a:t>
            </a:r>
            <a:r>
              <a:rPr lang="en-US" sz="2200" dirty="0"/>
              <a:t> </a:t>
            </a:r>
            <a:r>
              <a:rPr lang="en-US" sz="2200" dirty="0" err="1" smtClean="0"/>
              <a:t>em</a:t>
            </a:r>
            <a:r>
              <a:rPr lang="en-US" sz="2200" baseline="0" dirty="0" smtClean="0"/>
              <a:t> </a:t>
            </a:r>
            <a:r>
              <a:rPr lang="en-US" sz="2200" baseline="0" dirty="0" err="1" smtClean="0"/>
              <a:t>saúde</a:t>
            </a:r>
            <a:r>
              <a:rPr lang="en-US" sz="2200" baseline="0" dirty="0" smtClean="0"/>
              <a:t> – </a:t>
            </a:r>
            <a:r>
              <a:rPr lang="en-US" sz="2200" baseline="0" dirty="0" err="1" smtClean="0"/>
              <a:t>falta</a:t>
            </a:r>
            <a:r>
              <a:rPr lang="en-US" sz="2200" baseline="0" dirty="0" smtClean="0"/>
              <a:t> de </a:t>
            </a:r>
            <a:r>
              <a:rPr lang="en-US" sz="2200" baseline="0" dirty="0" err="1" smtClean="0"/>
              <a:t>segurança</a:t>
            </a:r>
            <a:endParaRPr lang="en-US" sz="22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Plan1!$I$11</c:f>
              <c:strCache>
                <c:ptCount val="1"/>
                <c:pt idx="0">
                  <c:v>despesas com saúde</c:v>
                </c:pt>
              </c:strCache>
            </c:strRef>
          </c:tx>
          <c:spPr>
            <a:solidFill>
              <a:srgbClr val="92D050"/>
            </a:solidFill>
          </c:spPr>
          <c:explosion val="25"/>
          <c:dPt>
            <c:idx val="0"/>
            <c:bubble3D val="0"/>
            <c:spPr>
              <a:solidFill>
                <a:schemeClr val="accent2"/>
              </a:solidFill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Plan1!$H$12:$H$13</c:f>
              <c:strCache>
                <c:ptCount val="1"/>
                <c:pt idx="0">
                  <c:v>falta de segurança</c:v>
                </c:pt>
              </c:strCache>
            </c:strRef>
          </c:cat>
          <c:val>
            <c:numRef>
              <c:f>Plan1!$I$12:$I$13</c:f>
              <c:numCache>
                <c:formatCode>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600">
          <a:latin typeface="Candara" panose="020E0502030303020204" pitchFamily="34" charset="0"/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618302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1A44C-8B55-47A6-AC74-B8ACCB347E02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18302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AB248-A93B-4964-83D2-2D5F96FAD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751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18302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FAF7-2BB2-4947-8319-15576950A82C}" type="datetimeFigureOut">
              <a:rPr lang="pt-BR" smtClean="0"/>
              <a:t>14/07/2017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11175"/>
            <a:ext cx="3411538" cy="2557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1870" y="3239453"/>
            <a:ext cx="7934960" cy="3068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18302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059A-B984-49C3-A8EA-E34A8D88CA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7D99-1A8E-4EDC-B2AC-6A924F52AF1A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08729" y="6165304"/>
            <a:ext cx="8928992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1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862A-ECD1-4037-BE14-1C0CBBA70FAF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50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773B-70CB-42A4-A674-380C3E24521C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r">
              <a:defRPr sz="2800" b="1" i="1">
                <a:latin typeface="Candara" panose="020E0502030303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802A-E915-4438-9765-6A0653782A5B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08729" y="6165304"/>
            <a:ext cx="8928992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A7FD-B3CF-44D5-B182-1C0EE96684DC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2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602B-6CD8-4822-B820-43B048621239}" type="datetime1">
              <a:rPr lang="pt-BR" smtClean="0"/>
              <a:t>14/07/2017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0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5491-A50B-4A32-A091-786F8792C5B0}" type="datetime1">
              <a:rPr lang="pt-BR" smtClean="0"/>
              <a:t>14/07/2017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BDC3-589A-42C1-A796-38A0299116C0}" type="datetime1">
              <a:rPr lang="pt-BR" smtClean="0"/>
              <a:t>14/07/2017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51D7-DF1F-4C64-98D6-D5C13492E25F}" type="datetime1">
              <a:rPr lang="pt-BR" smtClean="0"/>
              <a:t>14/07/2017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106-0641-4EA8-A8BA-D01EB843190F}" type="datetime1">
              <a:rPr lang="pt-BR" smtClean="0"/>
              <a:t>14/07/2017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6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6089-8D80-4EB7-96FD-FB8FAD6AE617}" type="datetime1">
              <a:rPr lang="pt-BR" smtClean="0"/>
              <a:t>14/07/2017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B87E-3674-43D7-8144-AF70CFE38F73}" type="datetime1">
              <a:rPr lang="pt-BR" smtClean="0"/>
              <a:t>14/07/2017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DE649-8EE0-48E1-87D1-6BD6FAE7C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57365/#R24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hrq.gov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en.wikipedia.org/wiki/Image:Ignaz_Semmelweis.jpg" TargetMode="External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O Conceito de Segurança do Paciente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t-B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Helena Barreto dos Santos</a:t>
            </a:r>
          </a:p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Médica – Coordenadora do Programa Qualidade e Informação em Saúde</a:t>
            </a:r>
          </a:p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Hospital de Clínicas de Porto Alegre</a:t>
            </a:r>
          </a:p>
          <a:p>
            <a:r>
              <a:rPr lang="pt-BR" sz="2000" b="1" dirty="0" smtClean="0"/>
              <a:t>hbsantos@hcpa.edu.br</a:t>
            </a: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8" y="223878"/>
            <a:ext cx="8683752" cy="196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incidente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922" y="1196752"/>
            <a:ext cx="8229600" cy="1540768"/>
          </a:xfrm>
        </p:spPr>
        <p:txBody>
          <a:bodyPr/>
          <a:lstStyle/>
          <a:p>
            <a:pPr marL="0" indent="0" algn="r">
              <a:buNone/>
            </a:pPr>
            <a:r>
              <a:rPr lang="pt-BR" altLang="pt-BR" sz="2800" i="1" dirty="0" smtClean="0"/>
              <a:t>“evento </a:t>
            </a:r>
            <a:r>
              <a:rPr lang="pt-BR" altLang="pt-BR" sz="2800" i="1" dirty="0"/>
              <a:t>ou circunstância que poderia ter resultado, ou resultou, em dano desnecessário ao </a:t>
            </a:r>
            <a:r>
              <a:rPr lang="pt-BR" altLang="pt-BR" sz="2800" i="1" dirty="0" smtClean="0"/>
              <a:t>paciente”</a:t>
            </a:r>
            <a:endParaRPr lang="pt-BR" sz="2800" i="1" dirty="0"/>
          </a:p>
          <a:p>
            <a:pPr algn="r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9512" y="639633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Trebuchet MS" panose="020B0603020202020204" pitchFamily="34" charset="0"/>
              </a:rPr>
              <a:t>[Segurança </a:t>
            </a:r>
            <a:r>
              <a:rPr lang="pt-BR" sz="1400" i="1" dirty="0">
                <a:latin typeface="Trebuchet MS" panose="020B0603020202020204" pitchFamily="34" charset="0"/>
              </a:rPr>
              <a:t>do Paciente: criando organizações de saúde seguras (vol. 2</a:t>
            </a:r>
            <a:r>
              <a:rPr lang="pt-BR" sz="1400" i="1" dirty="0" smtClean="0">
                <a:latin typeface="Trebuchet MS" panose="020B0603020202020204" pitchFamily="34" charset="0"/>
              </a:rPr>
              <a:t>), 2014. Souza &amp; Mendes, Fiocruz ]</a:t>
            </a:r>
            <a:endParaRPr lang="pt-BR" sz="1400" i="1" dirty="0">
              <a:latin typeface="Trebuchet MS" panose="020B0603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53278" y="2822147"/>
            <a:ext cx="7776864" cy="3096345"/>
            <a:chOff x="601216" y="2440780"/>
            <a:chExt cx="7776864" cy="3096345"/>
          </a:xfrm>
        </p:grpSpPr>
        <p:sp>
          <p:nvSpPr>
            <p:cNvPr id="21" name="CaixaDeTexto 20"/>
            <p:cNvSpPr txBox="1"/>
            <p:nvPr/>
          </p:nvSpPr>
          <p:spPr>
            <a:xfrm>
              <a:off x="3193504" y="2440781"/>
              <a:ext cx="302433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</a:t>
              </a:r>
              <a:endParaRPr lang="pt-BR" sz="24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01216" y="3954822"/>
              <a:ext cx="1944216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Circunstância notificável</a:t>
              </a:r>
              <a:endParaRPr lang="pt-BR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977480" y="3954822"/>
              <a:ext cx="1512168" cy="15696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 não atinge paciente (</a:t>
              </a:r>
              <a:r>
                <a:rPr lang="pt-BR" sz="2400" i="1" dirty="0" err="1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near</a:t>
              </a:r>
              <a:r>
                <a:rPr lang="pt-BR" sz="2400" i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 miss</a:t>
              </a:r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)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921696" y="3992809"/>
              <a:ext cx="1512168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 sem dano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65912" y="3967465"/>
              <a:ext cx="1512168" cy="15696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 com dano ou eventos adversos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6" name="Conector reto 25"/>
            <p:cNvCxnSpPr>
              <a:stCxn id="21" idx="2"/>
            </p:cNvCxnSpPr>
            <p:nvPr/>
          </p:nvCxnSpPr>
          <p:spPr>
            <a:xfrm>
              <a:off x="4705672" y="2902446"/>
              <a:ext cx="0" cy="69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573324" y="3592909"/>
              <a:ext cx="6048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endCxn id="22" idx="0"/>
            </p:cNvCxnSpPr>
            <p:nvPr/>
          </p:nvCxnSpPr>
          <p:spPr>
            <a:xfrm>
              <a:off x="1573324" y="3592909"/>
              <a:ext cx="0" cy="361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endCxn id="23" idx="0"/>
            </p:cNvCxnSpPr>
            <p:nvPr/>
          </p:nvCxnSpPr>
          <p:spPr>
            <a:xfrm>
              <a:off x="3733564" y="3592909"/>
              <a:ext cx="0" cy="361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endCxn id="24" idx="0"/>
            </p:cNvCxnSpPr>
            <p:nvPr/>
          </p:nvCxnSpPr>
          <p:spPr>
            <a:xfrm>
              <a:off x="5677780" y="3592909"/>
              <a:ext cx="0" cy="39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endCxn id="25" idx="0"/>
            </p:cNvCxnSpPr>
            <p:nvPr/>
          </p:nvCxnSpPr>
          <p:spPr>
            <a:xfrm>
              <a:off x="7621996" y="3592909"/>
              <a:ext cx="0" cy="374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3211286" y="2440780"/>
              <a:ext cx="302433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</a:t>
              </a:r>
              <a:endParaRPr lang="pt-BR" sz="24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18998" y="3954821"/>
              <a:ext cx="1944216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Circunstância notificável</a:t>
              </a:r>
              <a:endParaRPr lang="pt-BR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995262" y="3954821"/>
              <a:ext cx="1512168" cy="15696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 não atinge paciente (</a:t>
              </a:r>
              <a:r>
                <a:rPr lang="pt-BR" sz="2400" i="1" dirty="0" err="1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near</a:t>
              </a:r>
              <a:r>
                <a:rPr lang="pt-BR" sz="2400" i="1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 miss</a:t>
              </a:r>
              <a:r>
                <a:rPr lang="pt-BR" sz="2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)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939478" y="3992808"/>
              <a:ext cx="1512168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 sem dano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1591106" y="3592908"/>
              <a:ext cx="6048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11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683568" y="692696"/>
            <a:ext cx="7416824" cy="4751138"/>
            <a:chOff x="683568" y="692696"/>
            <a:chExt cx="7416824" cy="4751138"/>
          </a:xfrm>
        </p:grpSpPr>
        <p:sp>
          <p:nvSpPr>
            <p:cNvPr id="6" name="CaixaDeTexto 5"/>
            <p:cNvSpPr txBox="1"/>
            <p:nvPr/>
          </p:nvSpPr>
          <p:spPr>
            <a:xfrm>
              <a:off x="683568" y="2636912"/>
              <a:ext cx="3744415" cy="280692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  <a:buClr>
                  <a:srgbClr val="002060"/>
                </a:buClr>
              </a:pPr>
              <a:r>
                <a:rPr lang="pt-BR" alt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falha </a:t>
              </a:r>
              <a:r>
                <a:rPr lang="pt-BR" altLang="pt-BR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em executar um plano de ação como pretendido ou aplicação de um plano </a:t>
              </a:r>
              <a:r>
                <a:rPr lang="pt-BR" alt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incorreto</a:t>
              </a:r>
              <a:endParaRPr lang="pt-BR" altLang="pt-BR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 marL="0" lvl="1" algn="just">
                <a:lnSpc>
                  <a:spcPct val="140000"/>
                </a:lnSpc>
                <a:buClr>
                  <a:srgbClr val="002060"/>
                </a:buClr>
              </a:pPr>
              <a:r>
                <a:rPr lang="pt-BR" alt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pode </a:t>
              </a:r>
              <a:r>
                <a:rPr lang="pt-BR" altLang="pt-BR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ocorrer por fazer a coisa errada (erro de ação) ou por falhar em fazer a coisa certa (erro de omissão) na fase de planejamento ou na fase de execução</a:t>
              </a:r>
              <a:r>
                <a:rPr lang="pt-BR" alt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.</a:t>
              </a:r>
              <a:endParaRPr lang="pt-BR" altLang="pt-BR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987824" y="692696"/>
              <a:ext cx="302433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incidente</a:t>
              </a:r>
              <a:endParaRPr lang="pt-BR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43608" y="1455167"/>
              <a:ext cx="302433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não-intencional: erro</a:t>
              </a:r>
              <a:endParaRPr lang="pt-BR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76056" y="1455167"/>
              <a:ext cx="302433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intencional: violação </a:t>
              </a:r>
              <a:endParaRPr lang="pt-BR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076056" y="2660719"/>
              <a:ext cx="3024336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pt-BR" alt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divergência </a:t>
              </a:r>
              <a:r>
                <a:rPr lang="pt-BR" altLang="pt-BR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deliberada de um procedimento cirúrgico, um padrão ou uma regra.</a:t>
              </a:r>
            </a:p>
            <a:p>
              <a:pPr algn="just"/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(não maliciosa)</a:t>
              </a:r>
              <a:endParaRPr lang="pt-BR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179512" y="639633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Trebuchet MS" panose="020B0603020202020204" pitchFamily="34" charset="0"/>
              </a:rPr>
              <a:t>[Segurança </a:t>
            </a:r>
            <a:r>
              <a:rPr lang="pt-BR" sz="1400" i="1" dirty="0">
                <a:latin typeface="Trebuchet MS" panose="020B0603020202020204" pitchFamily="34" charset="0"/>
              </a:rPr>
              <a:t>do Paciente: criando organizações de saúde seguras (vol. 2</a:t>
            </a:r>
            <a:r>
              <a:rPr lang="pt-BR" sz="1400" i="1" dirty="0" smtClean="0">
                <a:latin typeface="Trebuchet MS" panose="020B0603020202020204" pitchFamily="34" charset="0"/>
              </a:rPr>
              <a:t>), 2014. Souza &amp; Mendes, Fiocruz ]</a:t>
            </a:r>
            <a:endParaRPr lang="pt-BR" sz="1400" i="1" dirty="0">
              <a:latin typeface="Trebuchet MS" panose="020B0603020202020204" pitchFamily="34" charset="0"/>
            </a:endParaRPr>
          </a:p>
        </p:txBody>
      </p:sp>
      <p:cxnSp>
        <p:nvCxnSpPr>
          <p:cNvPr id="13" name="Conector reto 12"/>
          <p:cNvCxnSpPr>
            <a:stCxn id="7" idx="1"/>
            <a:endCxn id="8" idx="0"/>
          </p:cNvCxnSpPr>
          <p:nvPr/>
        </p:nvCxnSpPr>
        <p:spPr>
          <a:xfrm flipH="1">
            <a:off x="2555776" y="923529"/>
            <a:ext cx="432048" cy="53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3"/>
            <a:endCxn id="9" idx="0"/>
          </p:cNvCxnSpPr>
          <p:nvPr/>
        </p:nvCxnSpPr>
        <p:spPr>
          <a:xfrm>
            <a:off x="6012160" y="923529"/>
            <a:ext cx="576064" cy="53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ve esquerda 15"/>
          <p:cNvSpPr/>
          <p:nvPr/>
        </p:nvSpPr>
        <p:spPr>
          <a:xfrm rot="5400000">
            <a:off x="2159731" y="332656"/>
            <a:ext cx="792088" cy="4104456"/>
          </a:xfrm>
          <a:prstGeom prst="leftBrace">
            <a:avLst>
              <a:gd name="adj1" fmla="val 8333"/>
              <a:gd name="adj2" fmla="val 51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/>
          <p:cNvSpPr/>
          <p:nvPr/>
        </p:nvSpPr>
        <p:spPr>
          <a:xfrm rot="5400000">
            <a:off x="6120172" y="800708"/>
            <a:ext cx="792088" cy="3168352"/>
          </a:xfrm>
          <a:prstGeom prst="leftBrace">
            <a:avLst>
              <a:gd name="adj1" fmla="val 8333"/>
              <a:gd name="adj2" fmla="val 51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</a:t>
            </a:r>
            <a:r>
              <a:rPr lang="pt-BR" i="1" dirty="0" smtClean="0"/>
              <a:t>X</a:t>
            </a:r>
            <a:r>
              <a:rPr lang="pt-BR" dirty="0" smtClean="0"/>
              <a:t> segurança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12</a:t>
            </a:fld>
            <a:endParaRPr lang="pt-BR"/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56820" y="188640"/>
            <a:ext cx="4215180" cy="2935958"/>
            <a:chOff x="1403648" y="1465175"/>
            <a:chExt cx="6120678" cy="4452167"/>
          </a:xfrm>
        </p:grpSpPr>
        <p:pic>
          <p:nvPicPr>
            <p:cNvPr id="6" name="Picture 4" descr="http://www.longwoods.com/articles/images/HQ8SI_stevensF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65175"/>
              <a:ext cx="6120678" cy="4153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1511585" y="5517219"/>
              <a:ext cx="5904803" cy="4001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1000" b="1" i="1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Stevens,  2005. </a:t>
              </a:r>
              <a:r>
                <a:rPr lang="en-US" sz="1000" b="1" i="1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Building from the Blueprint for Patient Safety at the Hospital for Sick Children</a:t>
              </a:r>
              <a:endParaRPr lang="pt-BR" sz="10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8" name="Picture 2" descr="C:\Users\hbsantos\Documents\acreditação\fotos - imagens\Quality-is-Standard-Floor-Sign-SF-00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60871">
            <a:off x="7214382" y="1891962"/>
            <a:ext cx="112553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09978" y="3140968"/>
            <a:ext cx="41846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altLang="pt-BR" sz="20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SEGURANÇA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Ausência de </a:t>
            </a: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 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adverso ou dano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Baixa probabilidade de que </a:t>
            </a: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erros 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aconteçam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35330" y="3140968"/>
            <a:ext cx="41719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pt-BR" altLang="pt-BR" sz="2000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QUALIDADE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uidado </a:t>
            </a: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eficiente, eficaz, 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momento 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certo</a:t>
            </a:r>
            <a:endParaRPr lang="pt-BR" altLang="pt-BR" sz="2000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Elevação do limiar </a:t>
            </a: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altLang="pt-BR" sz="20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cuidado proporcionando uma melhor experiência</a:t>
            </a:r>
          </a:p>
        </p:txBody>
      </p:sp>
    </p:spTree>
    <p:extLst>
      <p:ext uri="{BB962C8B-B14F-4D97-AF65-F5344CB8AC3E}">
        <p14:creationId xmlns:p14="http://schemas.microsoft.com/office/powerpoint/2010/main" val="12850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fatos </a:t>
            </a:r>
            <a:br>
              <a:rPr lang="pt-BR" sz="3100" dirty="0" smtClean="0"/>
            </a:br>
            <a:r>
              <a:rPr lang="pt-BR" sz="2200" dirty="0" smtClean="0"/>
              <a:t>(Fonte: OMS (http://www.who.int/features/factfiles/patient_safety/en/)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13</a:t>
            </a:fld>
            <a:endParaRPr lang="pt-BR"/>
          </a:p>
        </p:txBody>
      </p:sp>
      <p:sp>
        <p:nvSpPr>
          <p:cNvPr id="6" name="AutoShape 4" descr="Standing Up man 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62879" y="5662248"/>
            <a:ext cx="36890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Candara" panose="020E0502030303020204" pitchFamily="34" charset="0"/>
              </a:rPr>
              <a:t>designed by </a:t>
            </a:r>
            <a:r>
              <a:rPr lang="en-US" sz="1300" dirty="0" err="1" smtClean="0">
                <a:latin typeface="Candara" panose="020E0502030303020204" pitchFamily="34" charset="0"/>
              </a:rPr>
              <a:t>Freepik</a:t>
            </a:r>
            <a:r>
              <a:rPr lang="en-US" sz="1300" dirty="0" smtClean="0">
                <a:latin typeface="Candara" panose="020E0502030303020204" pitchFamily="34" charset="0"/>
              </a:rPr>
              <a:t> from </a:t>
            </a:r>
            <a:r>
              <a:rPr lang="en-US" sz="1300" dirty="0" smtClean="0">
                <a:latin typeface="Candara" panose="020E0502030303020204" pitchFamily="34" charset="0"/>
                <a:hlinkClick r:id="rId2"/>
              </a:rPr>
              <a:t>http://</a:t>
            </a:r>
            <a:r>
              <a:rPr lang="en-US" sz="1000" dirty="0" smtClean="0">
                <a:latin typeface="Trebuchet MS" panose="020B0603020202020204" pitchFamily="34" charset="0"/>
                <a:hlinkClick r:id="rId2"/>
              </a:rPr>
              <a:t>www.flaticon.com</a:t>
            </a:r>
            <a:r>
              <a:rPr lang="en-US" sz="1300" dirty="0" smtClean="0">
                <a:latin typeface="Candara" panose="020E0502030303020204" pitchFamily="34" charset="0"/>
              </a:rPr>
              <a:t> </a:t>
            </a:r>
            <a:endParaRPr lang="pt-BR" sz="1300" dirty="0">
              <a:latin typeface="Candara" panose="020E0502030303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022035" y="3256131"/>
            <a:ext cx="2650524" cy="2160240"/>
            <a:chOff x="683568" y="1700808"/>
            <a:chExt cx="3697763" cy="305579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3568" y="1700808"/>
              <a:ext cx="710667" cy="1446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38664" y="1700808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72885" y="1700808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17792" y="1700808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76624" y="1700808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96267" y="3212976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1560" y="3212976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32728" y="3253526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7821" y="3284984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9171" y="3284984"/>
              <a:ext cx="685064" cy="147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CaixaDeTexto 23"/>
          <p:cNvSpPr txBox="1"/>
          <p:nvPr/>
        </p:nvSpPr>
        <p:spPr>
          <a:xfrm>
            <a:off x="402357" y="1701969"/>
            <a:ext cx="3679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latin typeface="Candara" panose="020E0502030303020204" pitchFamily="34" charset="0"/>
              </a:rPr>
              <a:t>danos durante hospitalização</a:t>
            </a:r>
            <a:endParaRPr lang="pt-BR" sz="2200" b="1" dirty="0">
              <a:latin typeface="Candara" panose="020E0502030303020204" pitchFamily="34" charset="0"/>
            </a:endParaRPr>
          </a:p>
        </p:txBody>
      </p:sp>
      <p:graphicFrame>
        <p:nvGraphicFramePr>
          <p:cNvPr id="25" name="Gráfico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114661"/>
              </p:ext>
            </p:extLst>
          </p:nvPr>
        </p:nvGraphicFramePr>
        <p:xfrm>
          <a:off x="4337515" y="2276871"/>
          <a:ext cx="4572000" cy="3139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tângulo 2"/>
          <p:cNvSpPr/>
          <p:nvPr/>
        </p:nvSpPr>
        <p:spPr>
          <a:xfrm>
            <a:off x="4867537" y="3102242"/>
            <a:ext cx="3468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Trebuchet MS" panose="020B0603020202020204" pitchFamily="34" charset="0"/>
              </a:rPr>
              <a:t>2011, </a:t>
            </a:r>
            <a:r>
              <a:rPr lang="pt-BR" sz="1400" dirty="0" err="1">
                <a:latin typeface="Trebuchet MS" panose="020B0603020202020204" pitchFamily="34" charset="0"/>
              </a:rPr>
              <a:t>National</a:t>
            </a:r>
            <a:r>
              <a:rPr lang="pt-BR" sz="1400" dirty="0">
                <a:latin typeface="Trebuchet MS" panose="020B0603020202020204" pitchFamily="34" charset="0"/>
              </a:rPr>
              <a:t> Center For </a:t>
            </a:r>
            <a:r>
              <a:rPr lang="pt-BR" sz="1400" dirty="0" err="1">
                <a:latin typeface="Trebuchet MS" panose="020B0603020202020204" pitchFamily="34" charset="0"/>
              </a:rPr>
              <a:t>Policy</a:t>
            </a:r>
            <a:r>
              <a:rPr lang="pt-BR" sz="1400" dirty="0"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latin typeface="Trebuchet MS" panose="020B0603020202020204" pitchFamily="34" charset="0"/>
              </a:rPr>
              <a:t>Analysis</a:t>
            </a:r>
            <a:endParaRPr lang="pt-BR" sz="1400" dirty="0">
              <a:latin typeface="Trebuchet MS" panose="020B0603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6569" y="2132856"/>
            <a:ext cx="4037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/>
            <a:r>
              <a:rPr lang="pt-BR" sz="1200" dirty="0">
                <a:latin typeface="Trebuchet MS" panose="020B0603020202020204" pitchFamily="34" charset="0"/>
              </a:rPr>
              <a:t>No Brasil, Mendes et al. (2009) - população de 27.350 internados em 2003: incidência de eventos adversos foi de 7,6%, sendo 66,7% destes casos </a:t>
            </a:r>
            <a:r>
              <a:rPr lang="pt-BR" sz="1200" dirty="0" smtClean="0">
                <a:latin typeface="Trebuchet MS" panose="020B0603020202020204" pitchFamily="34" charset="0"/>
              </a:rPr>
              <a:t>evitáveis</a:t>
            </a:r>
            <a:endParaRPr lang="pt-B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14</a:t>
            </a:fld>
            <a:endParaRPr lang="pt-BR"/>
          </a:p>
        </p:txBody>
      </p:sp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609600" y="427038"/>
            <a:ext cx="8229600" cy="76971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pt-BR" dirty="0" smtClean="0"/>
              <a:t>fatos 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588450" y="1340768"/>
            <a:ext cx="5351702" cy="4525963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pt-BR" sz="3200" dirty="0">
                <a:sym typeface="Wingdings"/>
              </a:rPr>
              <a:t></a:t>
            </a:r>
            <a:endParaRPr lang="pt-BR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1999</a:t>
            </a:r>
            <a:r>
              <a:rPr lang="pt-BR" sz="2400" dirty="0"/>
              <a:t>: Errar é Humano, publicação do IOM, EUA:</a:t>
            </a:r>
          </a:p>
          <a:p>
            <a:pPr marL="800100" lvl="3" indent="-342900"/>
            <a:r>
              <a:rPr lang="pt-BR" dirty="0"/>
              <a:t>Entre 44.000 a 98.000 mortes/ano por eventos adversos	</a:t>
            </a:r>
          </a:p>
          <a:p>
            <a:pPr marL="0" lvl="1" indent="0">
              <a:buNone/>
            </a:pPr>
            <a:endParaRPr lang="pt-BR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Goodman</a:t>
            </a:r>
            <a:r>
              <a:rPr lang="pt-BR" sz="2400" dirty="0"/>
              <a:t>, 2011: 187.000 </a:t>
            </a:r>
            <a:r>
              <a:rPr lang="pt-BR" sz="2400" dirty="0" smtClean="0"/>
              <a:t>mortes</a:t>
            </a:r>
            <a:endParaRPr lang="pt-BR" sz="2400" dirty="0"/>
          </a:p>
        </p:txBody>
      </p:sp>
      <p:sp>
        <p:nvSpPr>
          <p:cNvPr id="7" name="Espaço Reservado para Número de Slide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EB57E6-697A-43D3-8048-C28F8A1B2981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8760"/>
            <a:ext cx="2016224" cy="30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4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eventos mais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Autofit/>
          </a:bodyPr>
          <a:lstStyle/>
          <a:p>
            <a:r>
              <a:rPr lang="pt-BR" sz="2400" dirty="0" smtClean="0"/>
              <a:t>Infecções </a:t>
            </a:r>
          </a:p>
          <a:p>
            <a:r>
              <a:rPr lang="pt-BR" sz="2400" dirty="0" smtClean="0"/>
              <a:t>Ulceras por pressão</a:t>
            </a:r>
          </a:p>
          <a:p>
            <a:r>
              <a:rPr lang="pt-BR" sz="2400" dirty="0" smtClean="0"/>
              <a:t>Quedas</a:t>
            </a:r>
          </a:p>
          <a:p>
            <a:r>
              <a:rPr lang="pt-BR" sz="2400" dirty="0" smtClean="0"/>
              <a:t>Via ou dose errada de medicações e reações adversas graves aos medicamentos</a:t>
            </a:r>
          </a:p>
          <a:p>
            <a:r>
              <a:rPr lang="pt-BR" sz="2400" dirty="0" smtClean="0"/>
              <a:t>Erros de diagnóstico</a:t>
            </a:r>
          </a:p>
          <a:p>
            <a:r>
              <a:rPr lang="pt-BR" sz="2400" dirty="0" smtClean="0"/>
              <a:t>Realização de cirurgias em pacientes trocados ou em partes do corpo erradas (lateralidade)</a:t>
            </a:r>
          </a:p>
          <a:p>
            <a:r>
              <a:rPr lang="pt-BR" sz="2400" dirty="0" smtClean="0"/>
              <a:t>Retenção de corpos estranhos</a:t>
            </a:r>
          </a:p>
          <a:p>
            <a:r>
              <a:rPr lang="pt-BR" sz="2400" dirty="0" smtClean="0"/>
              <a:t>Eventos durante transporte do paciente</a:t>
            </a:r>
          </a:p>
          <a:p>
            <a:r>
              <a:rPr lang="pt-BR" sz="2400" dirty="0" smtClean="0"/>
              <a:t>Incidentes na interface homem-equipamento</a:t>
            </a:r>
          </a:p>
          <a:p>
            <a:r>
              <a:rPr lang="pt-BR" sz="2400" dirty="0" smtClean="0"/>
              <a:t>Tromboembolismo venoso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no brasil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16</a:t>
            </a:fld>
            <a:endParaRPr lang="pt-B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04864"/>
            <a:ext cx="64579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8910" y="1292571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>
                <a:latin typeface="Trebuchet MS" panose="020B0603020202020204" pitchFamily="34" charset="0"/>
              </a:rPr>
              <a:t>Notificações </a:t>
            </a:r>
            <a:r>
              <a:rPr lang="pt-BR" sz="2000" dirty="0">
                <a:latin typeface="Trebuchet MS" panose="020B0603020202020204" pitchFamily="34" charset="0"/>
              </a:rPr>
              <a:t>de incidentes relacionados à assistência à saúde, segundo etapa do atendimento realizado. Brasil, 2015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5661248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latin typeface="Trebuchet MS" panose="020B0603020202020204" pitchFamily="34" charset="0"/>
              </a:rPr>
              <a:t> </a:t>
            </a:r>
            <a:r>
              <a:rPr lang="pt-BR" sz="1400" dirty="0">
                <a:latin typeface="Trebuchet MS" panose="020B0603020202020204" pitchFamily="34" charset="0"/>
              </a:rPr>
              <a:t>Boletim Segurança do Paciente e Qualidade em Serviços de Saúde – Incidentes Relacionados à Assistência à Saúde – 2015 </a:t>
            </a:r>
            <a:r>
              <a:rPr lang="pt-BR" sz="1400" dirty="0" smtClean="0">
                <a:latin typeface="Trebuchet MS" panose="020B0603020202020204" pitchFamily="34" charset="0"/>
              </a:rPr>
              <a:t>- </a:t>
            </a:r>
            <a:r>
              <a:rPr lang="pt-BR" sz="1400" u="sng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http://www20.anvisa.gov.br/segurancadopaciente/index.php/publicacoes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contribuintes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17</a:t>
            </a:fld>
            <a:endParaRPr lang="pt-B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90650"/>
            <a:ext cx="8610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7722" y="5642084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Trebuchet MS" panose="020B0603020202020204" pitchFamily="34" charset="0"/>
              </a:rPr>
              <a:t>ANVISA - Investigação de Eventos Adversos em Serviços de Saúde - Série Segurança do Paciente e Qualidade em Serviços de Saúde - 2013</a:t>
            </a:r>
          </a:p>
        </p:txBody>
      </p:sp>
    </p:spTree>
    <p:extLst>
      <p:ext uri="{BB962C8B-B14F-4D97-AF65-F5344CB8AC3E}">
        <p14:creationId xmlns:p14="http://schemas.microsoft.com/office/powerpoint/2010/main" val="29879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>
                <a:latin typeface="Arial Narrow" panose="020B0606020202030204" pitchFamily="34" charset="0"/>
              </a:rPr>
              <a:t>James Reason – 1990 // </a:t>
            </a:r>
            <a:r>
              <a:rPr lang="en-US" altLang="pt-BR" dirty="0" err="1">
                <a:latin typeface="Arial Narrow" panose="020B0606020202030204" pitchFamily="34" charset="0"/>
              </a:rPr>
              <a:t>modelo</a:t>
            </a:r>
            <a:r>
              <a:rPr lang="en-US" altLang="pt-BR" dirty="0">
                <a:latin typeface="Arial Narrow" panose="020B0606020202030204" pitchFamily="34" charset="0"/>
              </a:rPr>
              <a:t> mental para </a:t>
            </a:r>
            <a:r>
              <a:rPr lang="en-US" altLang="pt-BR" dirty="0" err="1">
                <a:latin typeface="Arial Narrow" panose="020B0606020202030204" pitchFamily="34" charset="0"/>
              </a:rPr>
              <a:t>acidentes</a:t>
            </a:r>
            <a:r>
              <a:rPr lang="en-US" altLang="pt-BR" dirty="0">
                <a:latin typeface="Arial Narrow" panose="020B0606020202030204" pitchFamily="34" charset="0"/>
              </a:rPr>
              <a:t> </a:t>
            </a:r>
            <a:r>
              <a:rPr lang="en-US" altLang="pt-BR" dirty="0" err="1">
                <a:latin typeface="Arial Narrow" panose="020B0606020202030204" pitchFamily="34" charset="0"/>
              </a:rPr>
              <a:t>organizacionais</a:t>
            </a:r>
            <a:r>
              <a:rPr lang="en-US" altLang="pt-BR" dirty="0">
                <a:latin typeface="Arial Narrow" panose="020B0606020202030204" pitchFamily="34" charset="0"/>
              </a:rPr>
              <a:t> // </a:t>
            </a:r>
            <a:r>
              <a:rPr lang="en-US" altLang="pt-BR" dirty="0" err="1">
                <a:latin typeface="Arial Narrow" panose="020B0606020202030204" pitchFamily="34" charset="0"/>
              </a:rPr>
              <a:t>camadas</a:t>
            </a:r>
            <a:r>
              <a:rPr lang="en-US" altLang="pt-BR" dirty="0">
                <a:latin typeface="Arial Narrow" panose="020B0606020202030204" pitchFamily="34" charset="0"/>
              </a:rPr>
              <a:t> de </a:t>
            </a:r>
            <a:r>
              <a:rPr lang="en-US" altLang="pt-BR" dirty="0" err="1">
                <a:latin typeface="Arial Narrow" panose="020B0606020202030204" pitchFamily="34" charset="0"/>
              </a:rPr>
              <a:t>proteção</a:t>
            </a:r>
            <a:r>
              <a:rPr lang="en-US" altLang="pt-BR" dirty="0">
                <a:latin typeface="Arial Narrow" panose="020B0606020202030204" pitchFamily="34" charset="0"/>
              </a:rPr>
              <a:t/>
            </a:r>
            <a:br>
              <a:rPr lang="en-US" altLang="pt-BR" dirty="0">
                <a:latin typeface="Arial Narrow" panose="020B0606020202030204" pitchFamily="34" charset="0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18</a:t>
            </a:fld>
            <a:endParaRPr lang="pt-BR"/>
          </a:p>
        </p:txBody>
      </p:sp>
      <p:pic>
        <p:nvPicPr>
          <p:cNvPr id="9" name="Picture 3" descr="sw_not_aligned"/>
          <p:cNvPicPr>
            <a:picLocks noChangeAspect="1" noChangeArrowheads="1"/>
          </p:cNvPicPr>
          <p:nvPr/>
        </p:nvPicPr>
        <p:blipFill>
          <a:blip r:embed="rId2">
            <a:lum contras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577" r="3493" b="16896"/>
          <a:stretch>
            <a:fillRect/>
          </a:stretch>
        </p:blipFill>
        <p:spPr bwMode="auto">
          <a:xfrm>
            <a:off x="323528" y="3141191"/>
            <a:ext cx="4248844" cy="25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w_aligned"/>
          <p:cNvPicPr>
            <a:picLocks noChangeAspect="1" noChangeArrowheads="1"/>
          </p:cNvPicPr>
          <p:nvPr/>
        </p:nvPicPr>
        <p:blipFill>
          <a:blip r:embed="rId3">
            <a:lum contras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1540" r="1877" b="21165"/>
          <a:stretch>
            <a:fillRect/>
          </a:stretch>
        </p:blipFill>
        <p:spPr bwMode="auto">
          <a:xfrm>
            <a:off x="4716463" y="3141191"/>
            <a:ext cx="3887985" cy="2318281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shade val="46275"/>
                  <a:invGamma/>
                  <a:alpha val="7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190" y="1828830"/>
            <a:ext cx="7740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000" dirty="0" smtClean="0">
                <a:latin typeface="Trebuchet MS" panose="020B0603020202020204" pitchFamily="34" charset="0"/>
              </a:rPr>
              <a:t>“Foco apenas no aperfeiçoamento do comportamento humano parece fútil”</a:t>
            </a:r>
            <a:endParaRPr lang="pt-BR" alt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humanos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19</a:t>
            </a:fld>
            <a:endParaRPr lang="pt-BR"/>
          </a:p>
        </p:txBody>
      </p:sp>
      <p:pic>
        <p:nvPicPr>
          <p:cNvPr id="5" name="Picture 2" descr="An external file that holds a picture, illustration, etc.&#10;Object name is nihms274759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1436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6381328"/>
            <a:ext cx="7632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Trebuchet MS" panose="020B0603020202020204" pitchFamily="34" charset="0"/>
              </a:rPr>
              <a:t>Human Factors Model of Interactions (adapted from Wilson (2000) and </a:t>
            </a:r>
            <a:r>
              <a:rPr lang="en-US" sz="1300" i="1" dirty="0" err="1">
                <a:latin typeface="Trebuchet MS" panose="020B0603020202020204" pitchFamily="34" charset="0"/>
                <a:hlinkClick r:id="rId3"/>
              </a:rPr>
              <a:t>Carayon</a:t>
            </a:r>
            <a:r>
              <a:rPr lang="en-US" sz="1300" i="1" dirty="0">
                <a:latin typeface="Trebuchet MS" panose="020B0603020202020204" pitchFamily="34" charset="0"/>
                <a:hlinkClick r:id="rId3"/>
              </a:rPr>
              <a:t> and Smith (2000)</a:t>
            </a:r>
            <a:r>
              <a:rPr lang="en-US" sz="1300" i="1" dirty="0">
                <a:latin typeface="Trebuchet MS" panose="020B0603020202020204" pitchFamily="34" charset="0"/>
              </a:rPr>
              <a:t>)</a:t>
            </a:r>
            <a:endParaRPr lang="pt-BR" sz="13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b="1" i="1" dirty="0" smtClean="0"/>
              <a:t>apresentação/declaração de conflitos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médica internista </a:t>
            </a:r>
          </a:p>
          <a:p>
            <a:r>
              <a:rPr lang="pt-BR" sz="2800" dirty="0" smtClean="0"/>
              <a:t>coordenando o programa acreditação do HCPA</a:t>
            </a:r>
          </a:p>
          <a:p>
            <a:r>
              <a:rPr lang="pt-BR" sz="2800" dirty="0" smtClean="0"/>
              <a:t>aprendendo sobre qualidade e segurança desde 2010 (e tentando praticar de acordo)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 de incidentes - causas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"/>
          <a:stretch>
            <a:fillRect/>
          </a:stretch>
        </p:blipFill>
        <p:spPr bwMode="auto">
          <a:xfrm>
            <a:off x="1476375" y="1752600"/>
            <a:ext cx="5715000" cy="318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19563" y="5373688"/>
            <a:ext cx="758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>
                <a:latin typeface="Candara" panose="020E0502030303020204" pitchFamily="34" charset="0"/>
              </a:rPr>
              <a:t>Causa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38350" y="4779963"/>
            <a:ext cx="74475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400">
                <a:latin typeface="Candara" panose="020E0502030303020204" pitchFamily="34" charset="0"/>
              </a:rPr>
              <a:t>Técnica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70225" y="4779963"/>
            <a:ext cx="81945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400">
                <a:latin typeface="Candara" panose="020E0502030303020204" pitchFamily="34" charset="0"/>
              </a:rPr>
              <a:t>Humana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27763" y="4779963"/>
            <a:ext cx="6270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400">
                <a:latin typeface="Candara" panose="020E0502030303020204" pitchFamily="34" charset="0"/>
              </a:rPr>
              <a:t>Outra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1939925"/>
            <a:ext cx="227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021138" y="4797425"/>
            <a:ext cx="9826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400">
                <a:latin typeface="Candara" panose="020E0502030303020204" pitchFamily="34" charset="0"/>
              </a:rPr>
              <a:t>Instituição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076825" y="4779963"/>
            <a:ext cx="83708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400">
                <a:latin typeface="Candara" panose="020E0502030303020204" pitchFamily="34" charset="0"/>
              </a:rPr>
              <a:t>Paciente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940425" y="1916113"/>
            <a:ext cx="1200150" cy="39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pt-BR" altLang="pt-BR" sz="900" b="1">
                <a:latin typeface="Candara" panose="020E0502030303020204" pitchFamily="34" charset="0"/>
              </a:rPr>
              <a:t>EA diagnóstico</a:t>
            </a:r>
          </a:p>
          <a:p>
            <a:pPr algn="l">
              <a:lnSpc>
                <a:spcPct val="110000"/>
              </a:lnSpc>
            </a:pPr>
            <a:r>
              <a:rPr lang="pt-BR" altLang="pt-BR" sz="900" b="1">
                <a:latin typeface="Candara" panose="020E0502030303020204" pitchFamily="34" charset="0"/>
              </a:rPr>
              <a:t>EA de outros tipos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979613" y="5229225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>
              <a:latin typeface="Candara" panose="020E0502030303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281308" y="5661248"/>
            <a:ext cx="34772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1600" i="1" dirty="0" err="1">
                <a:latin typeface="Candara" panose="020E0502030303020204" pitchFamily="34" charset="0"/>
              </a:rPr>
              <a:t>Arch</a:t>
            </a:r>
            <a:r>
              <a:rPr lang="pt-BR" altLang="pt-BR" sz="1600" i="1" dirty="0">
                <a:latin typeface="Candara" panose="020E0502030303020204" pitchFamily="34" charset="0"/>
              </a:rPr>
              <a:t> </a:t>
            </a:r>
            <a:r>
              <a:rPr lang="pt-BR" altLang="pt-BR" sz="1600" i="1" dirty="0" err="1">
                <a:latin typeface="Candara" panose="020E0502030303020204" pitchFamily="34" charset="0"/>
              </a:rPr>
              <a:t>Intern</a:t>
            </a:r>
            <a:r>
              <a:rPr lang="pt-BR" altLang="pt-BR" sz="1600" i="1" dirty="0">
                <a:latin typeface="Candara" panose="020E0502030303020204" pitchFamily="34" charset="0"/>
              </a:rPr>
              <a:t> Med. 2010;170(12):1015-1021.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843213" y="1773238"/>
            <a:ext cx="1296987" cy="3600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21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620688"/>
            <a:ext cx="64008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59832" y="6453336"/>
            <a:ext cx="45991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pt-BR" sz="1400" dirty="0" smtClean="0">
                <a:latin typeface="Trebuchet MS" panose="020B0603020202020204" pitchFamily="34" charset="0"/>
              </a:rPr>
              <a:t>Patient Safety- an engineering approach, Dhillon, 2012</a:t>
            </a:r>
            <a:endParaRPr lang="en-US" altLang="pt-BR" sz="1400" dirty="0">
              <a:latin typeface="Trebuchet MS" panose="020B0603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errar é humano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9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segurança do paciente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432048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maneira de fazer as coisas?</a:t>
            </a:r>
          </a:p>
          <a:p>
            <a:r>
              <a:rPr lang="pt-BR" dirty="0" smtClean="0"/>
              <a:t>disciplina?</a:t>
            </a:r>
          </a:p>
          <a:p>
            <a:r>
              <a:rPr lang="pt-BR" dirty="0" smtClean="0"/>
              <a:t>meta?</a:t>
            </a:r>
          </a:p>
          <a:p>
            <a:r>
              <a:rPr lang="pt-BR" dirty="0" smtClean="0"/>
              <a:t>condição ou propriedade do sistema?</a:t>
            </a:r>
          </a:p>
          <a:p>
            <a:r>
              <a:rPr lang="pt-BR" dirty="0"/>
              <a:t>d</a:t>
            </a:r>
            <a:r>
              <a:rPr lang="pt-BR" dirty="0" smtClean="0"/>
              <a:t>imensão da qualidade?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r">
              <a:buNone/>
            </a:pPr>
            <a:r>
              <a:rPr lang="en-US" sz="1500" dirty="0"/>
              <a:t>Advances in Patient Safety: New Directions and Alternative Approaches (Vol. 1: Assessment).</a:t>
            </a:r>
          </a:p>
          <a:p>
            <a:pPr marL="0" indent="0" algn="r">
              <a:buNone/>
            </a:pPr>
            <a:r>
              <a:rPr lang="en-US" sz="1500" dirty="0" err="1"/>
              <a:t>Henriksen</a:t>
            </a:r>
            <a:r>
              <a:rPr lang="en-US" sz="1500" dirty="0"/>
              <a:t> K, Battles JB, Keyes MA, et al., editors.</a:t>
            </a:r>
          </a:p>
          <a:p>
            <a:pPr marL="0" indent="0" algn="r">
              <a:buNone/>
            </a:pPr>
            <a:r>
              <a:rPr lang="en-US" sz="1500" dirty="0"/>
              <a:t>Rockville (MD): </a:t>
            </a:r>
            <a:r>
              <a:rPr lang="en-US" sz="1500" dirty="0">
                <a:hlinkClick r:id="rId2"/>
              </a:rPr>
              <a:t>Agency for Healthcare Research and Quality</a:t>
            </a:r>
            <a:r>
              <a:rPr lang="en-US" sz="1500" dirty="0"/>
              <a:t>; 2008 Aug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1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aixaDeTexto 4"/>
          <p:cNvSpPr txBox="1">
            <a:spLocks noChangeArrowheads="1"/>
          </p:cNvSpPr>
          <p:nvPr/>
        </p:nvSpPr>
        <p:spPr bwMode="auto">
          <a:xfrm>
            <a:off x="368300" y="107950"/>
            <a:ext cx="84518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pt-BR" altLang="pt-BR" sz="1200" b="1" dirty="0">
                <a:solidFill>
                  <a:schemeClr val="bg1"/>
                </a:solidFill>
                <a:latin typeface="Verdana" pitchFamily="34" charset="0"/>
              </a:rPr>
              <a:t>SEGURANÇA DO PACIENTE,  QUALIDADE ASSISTENCIAL E ACREDITAÇÃO INTERNACIONAL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  <a:latin typeface="Verdana" pitchFamily="34" charset="0"/>
              </a:rPr>
              <a:t>AÇÕES DEVEM SER SISTÊMICAS</a:t>
            </a:r>
            <a:endParaRPr lang="pt-BR" altLang="pt-BR" sz="16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60648"/>
            <a:ext cx="7747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362200"/>
            <a:ext cx="398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774858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para melhorar a segurança na assistência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24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 smtClean="0"/>
              <a:t>Um sistema está perfeitamente desenhado para resultar nos resultados que tem </a:t>
            </a:r>
            <a:r>
              <a:rPr lang="pt-BR" sz="2400" i="1" dirty="0" smtClean="0"/>
              <a:t>(</a:t>
            </a:r>
            <a:r>
              <a:rPr lang="pt-BR" sz="2400" i="1" dirty="0" err="1" smtClean="0"/>
              <a:t>Demming</a:t>
            </a:r>
            <a:r>
              <a:rPr lang="pt-BR" sz="2400" i="1" dirty="0" smtClean="0"/>
              <a:t>)</a:t>
            </a:r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 smtClean="0"/>
              <a:t>Foco </a:t>
            </a:r>
            <a:r>
              <a:rPr lang="pt-BR" sz="2400" dirty="0"/>
              <a:t>na </a:t>
            </a:r>
            <a:r>
              <a:rPr lang="pt-BR" sz="2400" dirty="0" smtClean="0"/>
              <a:t>prevenção e na diminuição dos riscos</a:t>
            </a:r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 smtClean="0"/>
              <a:t>Dinâmico, interativo - </a:t>
            </a:r>
            <a:r>
              <a:rPr lang="pt-BR" sz="2400" dirty="0"/>
              <a:t>capaz de reagir às mudanças</a:t>
            </a:r>
            <a:r>
              <a:rPr lang="pt-BR" sz="24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 smtClean="0"/>
              <a:t>Baseado </a:t>
            </a:r>
            <a:r>
              <a:rPr lang="pt-BR" sz="2400" dirty="0"/>
              <a:t>em evidências</a:t>
            </a:r>
            <a:r>
              <a:rPr lang="pt-BR" sz="24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/>
              <a:t>S</a:t>
            </a:r>
            <a:r>
              <a:rPr lang="pt-BR" sz="2400" dirty="0" smtClean="0"/>
              <a:t>istêmico e sistemático</a:t>
            </a:r>
          </a:p>
          <a:p>
            <a:pPr marL="457200" indent="-457200" fontAlgn="base">
              <a:lnSpc>
                <a:spcPct val="150000"/>
              </a:lnSpc>
              <a:buAutoNum type="arabicPeriod"/>
            </a:pPr>
            <a:r>
              <a:rPr lang="pt-BR" sz="2400" dirty="0" err="1" smtClean="0"/>
              <a:t>Hollnagel</a:t>
            </a:r>
            <a:r>
              <a:rPr lang="pt-BR" sz="2400" dirty="0" smtClean="0"/>
              <a:t>: </a:t>
            </a:r>
            <a:r>
              <a:rPr lang="pt-BR" sz="2400" i="1" dirty="0" err="1" smtClean="0"/>
              <a:t>Safety</a:t>
            </a:r>
            <a:r>
              <a:rPr lang="pt-BR" sz="2400" i="1" dirty="0" smtClean="0"/>
              <a:t> II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29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O Conceito de Segurança do Paciente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t-B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Helena Barreto dos Santos</a:t>
            </a:r>
          </a:p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Médica – Coordenadora do Programa Qualidade e Informação em Saúde</a:t>
            </a:r>
          </a:p>
          <a:p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Hospital de Clínicas de Porto Alegre</a:t>
            </a:r>
          </a:p>
          <a:p>
            <a:r>
              <a:rPr lang="pt-BR" sz="2000" b="1" dirty="0" smtClean="0"/>
              <a:t>hbsantos@hcpa.edu.br</a:t>
            </a:r>
            <a:endParaRPr lang="pt-B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8" y="223878"/>
            <a:ext cx="8683752" cy="196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do paciente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“ausência de dano acidental ao paciente” </a:t>
            </a:r>
            <a:r>
              <a:rPr lang="pt-BR" sz="1400" dirty="0" smtClean="0"/>
              <a:t>(IOM, 1999)</a:t>
            </a:r>
            <a:endParaRPr lang="pt-BR" sz="14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</a:t>
            </a:r>
            <a:r>
              <a:rPr lang="pt-BR" i="1" dirty="0" smtClean="0"/>
              <a:t>redução, a um mínimo aceitável, do risco de um dano desnecessário associado ao cuidado em saúde” </a:t>
            </a:r>
            <a:r>
              <a:rPr lang="pt-BR" sz="1400" dirty="0"/>
              <a:t>(</a:t>
            </a:r>
            <a:r>
              <a:rPr lang="pt-BR" sz="1400" dirty="0" err="1"/>
              <a:t>Runciman</a:t>
            </a:r>
            <a:r>
              <a:rPr lang="pt-BR" sz="1400" dirty="0"/>
              <a:t>, 2009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11560" y="908720"/>
            <a:ext cx="7272808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  <a:spcBef>
                <a:spcPct val="20000"/>
              </a:spcBef>
            </a:pPr>
            <a:r>
              <a:rPr lang="pt-BR" sz="3200" dirty="0">
                <a:latin typeface="Tempus Sans ITC" panose="04020404030D07020202" pitchFamily="82" charset="0"/>
              </a:rPr>
              <a:t>Hipócrates, </a:t>
            </a:r>
            <a:r>
              <a:rPr lang="pt-BR" sz="3200" dirty="0" smtClean="0">
                <a:latin typeface="Tempus Sans ITC" panose="04020404030D07020202" pitchFamily="82" charset="0"/>
              </a:rPr>
              <a:t>460AC</a:t>
            </a:r>
            <a:endParaRPr lang="pt-BR" sz="3200" dirty="0">
              <a:latin typeface="Tempus Sans ITC" panose="04020404030D07020202" pitchFamily="82" charset="0"/>
            </a:endParaRPr>
          </a:p>
          <a:p>
            <a:pPr marL="0" lvl="1">
              <a:lnSpc>
                <a:spcPct val="200000"/>
              </a:lnSpc>
              <a:spcBef>
                <a:spcPct val="20000"/>
              </a:spcBef>
            </a:pPr>
            <a:r>
              <a:rPr lang="pt-BR" sz="3200" b="1" i="1" dirty="0" smtClean="0">
                <a:latin typeface="Tempus Sans ITC" panose="04020404030D07020202" pitchFamily="82" charset="0"/>
              </a:rPr>
              <a:t>"</a:t>
            </a:r>
            <a:r>
              <a:rPr lang="pt-BR" sz="3200" b="1" i="1" dirty="0">
                <a:latin typeface="Tempus Sans ITC" panose="04020404030D07020202" pitchFamily="82" charset="0"/>
              </a:rPr>
              <a:t>o médico deve... ter dois objetivos, fazer o bem e evitar fazer o mal”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56992"/>
            <a:ext cx="2160240" cy="264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03488" y="795704"/>
            <a:ext cx="595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2400" b="1" i="1" dirty="0">
                <a:latin typeface="Bodoni MT" panose="02070603080606020203" pitchFamily="18" charset="0"/>
              </a:rPr>
              <a:t>“Medicine used to be simple, ineffective and relatively safe. Now it is complex, effective but potentially dangerous”</a:t>
            </a:r>
          </a:p>
          <a:p>
            <a:pPr algn="r">
              <a:lnSpc>
                <a:spcPct val="150000"/>
              </a:lnSpc>
              <a:defRPr/>
            </a:pPr>
            <a:r>
              <a:rPr lang="pt-PT" sz="2400" b="1" dirty="0">
                <a:latin typeface="Bodoni MT" panose="02070603080606020203" pitchFamily="18" charset="0"/>
              </a:rPr>
              <a:t>		</a:t>
            </a:r>
            <a:r>
              <a:rPr lang="pt-PT" sz="2400" dirty="0">
                <a:latin typeface="Bodoni MT" panose="02070603080606020203" pitchFamily="18" charset="0"/>
              </a:rPr>
              <a:t>Sir Cyrill Chantler</a:t>
            </a:r>
            <a:endParaRPr lang="en-GB" sz="2400" dirty="0">
              <a:latin typeface="Bodoni MT" panose="02070603080606020203" pitchFamily="18" charset="0"/>
            </a:endParaRPr>
          </a:p>
        </p:txBody>
      </p:sp>
      <p:pic>
        <p:nvPicPr>
          <p:cNvPr id="6" name="Picture 7" descr="http://purplemotes.net/wp-content/uploads/2013/05/medieval-bloodletting-450x5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90575"/>
            <a:ext cx="21431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http://www3.imperial.ac.uk/pls/portallive/docs/1/419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85" y="3738439"/>
            <a:ext cx="3049587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http://www.greenworldinvestor.com/wp-content/uploads/2012/11/Healthca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1094"/>
          <a:stretch>
            <a:fillRect/>
          </a:stretch>
        </p:blipFill>
        <p:spPr bwMode="auto">
          <a:xfrm>
            <a:off x="4707062" y="3212976"/>
            <a:ext cx="37449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3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percebemos?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6</a:t>
            </a:fld>
            <a:endParaRPr lang="pt-BR"/>
          </a:p>
        </p:txBody>
      </p:sp>
      <p:pic>
        <p:nvPicPr>
          <p:cNvPr id="5" name="Picture 4" descr="Florence Nightinga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98" y="1088767"/>
            <a:ext cx="888081" cy="13321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" name="Picture 6" descr="Dr. Ignaz Semmelweis.  Copperplate engraving by Jenö Doby, showing Semmelweis 1860.">
            <a:hlinkClick r:id="rId3" tooltip="Dr. Ignaz Semmelweis.  Copperplate engraving by Jenö Doby, showing Semmelweis 1860.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548681"/>
            <a:ext cx="864096" cy="123442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8" name="Picture 2" descr="Resultado de imagem para ignaz semmelwe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9804"/>
            <a:ext cx="3312368" cy="24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84" y="1531277"/>
            <a:ext cx="2852688" cy="24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331640" y="1336394"/>
            <a:ext cx="2503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IGNAZ 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SEMMELWEIS</a:t>
            </a:r>
            <a:endParaRPr 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4048" y="1161795"/>
            <a:ext cx="282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pt-BR" alt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FLORENCE NIGHTINGALE</a:t>
            </a:r>
            <a:endParaRPr lang="pt-BR" altLang="pt-BR" b="1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78" y="4509120"/>
            <a:ext cx="4447482" cy="2088232"/>
          </a:xfrm>
          <a:prstGeom prst="rect">
            <a:avLst/>
          </a:prstGeom>
        </p:spPr>
      </p:pic>
      <p:pic>
        <p:nvPicPr>
          <p:cNvPr id="13" name="Picture 6" descr="Ernest A. Codma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4168" y="4178802"/>
            <a:ext cx="1009088" cy="152379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5882086" y="5766256"/>
            <a:ext cx="2976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ERNEST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AMORY CODMAN</a:t>
            </a:r>
          </a:p>
        </p:txBody>
      </p:sp>
    </p:spTree>
    <p:extLst>
      <p:ext uri="{BB962C8B-B14F-4D97-AF65-F5344CB8AC3E}">
        <p14:creationId xmlns:p14="http://schemas.microsoft.com/office/powerpoint/2010/main" val="25176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século XX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7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82395" y="1356171"/>
            <a:ext cx="8062670" cy="4794330"/>
            <a:chOff x="482395" y="1356171"/>
            <a:chExt cx="8062670" cy="4794330"/>
          </a:xfrm>
        </p:grpSpPr>
        <p:pic>
          <p:nvPicPr>
            <p:cNvPr id="6" name="Picture 2" descr="http://um2017.org/faculty-history/sites/default/files/imagecache/small/Donabedian,%20Avedis%20cop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91" y="1356171"/>
              <a:ext cx="1597707" cy="20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Walter\Documents\Apres Hemorio\wennberg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38745" y="3789040"/>
              <a:ext cx="1357313" cy="185737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8" name="Picture 8" descr="C:\Users\Walter\Documents\Apres Hemorio\logo_corp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2395" y="4293126"/>
              <a:ext cx="1423987" cy="185737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9" name="Picture 4" descr="Archie Cochran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11105" y="1356171"/>
              <a:ext cx="1525587" cy="192881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0" name="Picture 17" descr="Hom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2048223"/>
              <a:ext cx="1236761" cy="1236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Resultado de imagem para rand corporation report in healthcar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853" y="3450089"/>
              <a:ext cx="3312369" cy="253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38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97729"/>
            <a:ext cx="2088232" cy="40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século XXI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7944" y="3501008"/>
            <a:ext cx="4896544" cy="24768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dirty="0" smtClean="0"/>
              <a:t>Portaria </a:t>
            </a:r>
            <a:r>
              <a:rPr lang="pt-BR" sz="2400" dirty="0"/>
              <a:t>GM/MS nº 529/2013</a:t>
            </a:r>
          </a:p>
          <a:p>
            <a:pPr>
              <a:lnSpc>
                <a:spcPct val="150000"/>
              </a:lnSpc>
              <a:defRPr/>
            </a:pPr>
            <a:r>
              <a:rPr lang="pt-BR" sz="2400" dirty="0"/>
              <a:t>RDC/Anvisa nº 36/2013 </a:t>
            </a:r>
          </a:p>
          <a:p>
            <a:pPr>
              <a:lnSpc>
                <a:spcPct val="150000"/>
              </a:lnSpc>
              <a:defRPr/>
            </a:pPr>
            <a:r>
              <a:rPr lang="pt-BR" sz="2400" dirty="0"/>
              <a:t>Portaria GM/MS nº 1.377/2013</a:t>
            </a:r>
          </a:p>
          <a:p>
            <a:pPr>
              <a:lnSpc>
                <a:spcPct val="150000"/>
              </a:lnSpc>
              <a:defRPr/>
            </a:pPr>
            <a:r>
              <a:rPr lang="pt-BR" sz="2400" dirty="0"/>
              <a:t>Portaria nº 2.095/2013 </a:t>
            </a:r>
            <a:endParaRPr lang="pt-BR" alt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E649-8EE0-48E1-87D1-6BD6FAE7CFF0}" type="slidenum">
              <a:rPr lang="pt-BR" smtClean="0"/>
              <a:t>8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6138"/>
            <a:ext cx="1698713" cy="255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3.bp.blogspot.com/_eqz_AD12nRc/TCjqFzvl3qI/AAAAAAAAARw/FoNIzB0cYU4/s1600/Clean_CareLOG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16599"/>
            <a:ext cx="223224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100">
                <a:solidFill>
                  <a:srgbClr val="898989"/>
                </a:solidFill>
                <a:latin typeface="Arial" charset="0"/>
                <a:ea typeface="ＭＳ Ｐゴシック" pitchFamily="34" charset="-128"/>
              </a:rPr>
              <a:t>Date of download: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100">
                <a:solidFill>
                  <a:srgbClr val="898989"/>
                </a:solidFill>
                <a:latin typeface="Arial" charset="0"/>
                <a:ea typeface="ＭＳ Ｐゴシック" pitchFamily="34" charset="-128"/>
              </a:rPr>
              <a:t>3/7/2014</a:t>
            </a:r>
          </a:p>
        </p:txBody>
      </p:sp>
      <p:sp>
        <p:nvSpPr>
          <p:cNvPr id="9219" name="Footer Placeholder 4"/>
          <p:cNvSpPr txBox="1">
            <a:spLocks noGrp="1"/>
          </p:cNvSpPr>
          <p:nvPr/>
        </p:nvSpPr>
        <p:spPr bwMode="auto">
          <a:xfrm>
            <a:off x="3124200" y="6356350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100">
                <a:solidFill>
                  <a:srgbClr val="898989"/>
                </a:solidFill>
                <a:latin typeface="Arial" charset="0"/>
                <a:ea typeface="ＭＳ Ｐゴシック" pitchFamily="34" charset="-128"/>
              </a:rPr>
              <a:t>Copyright © American College of Physicians.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100">
                <a:solidFill>
                  <a:srgbClr val="898989"/>
                </a:solidFill>
                <a:latin typeface="Arial" charset="0"/>
                <a:ea typeface="ＭＳ Ｐゴシック" pitchFamily="34" charset="-128"/>
              </a:rPr>
              <a:t>All rights reserved.</a:t>
            </a:r>
          </a:p>
        </p:txBody>
      </p:sp>
      <p:sp>
        <p:nvSpPr>
          <p:cNvPr id="9220" name="Text Placeholder 2"/>
          <p:cNvSpPr txBox="1">
            <a:spLocks/>
          </p:cNvSpPr>
          <p:nvPr/>
        </p:nvSpPr>
        <p:spPr bwMode="auto">
          <a:xfrm>
            <a:off x="304800" y="7350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pt-BR" sz="1200" b="1">
                <a:latin typeface="Arial" charset="0"/>
                <a:ea typeface="ＭＳ Ｐゴシック" pitchFamily="34" charset="-128"/>
              </a:rPr>
              <a:t>From: Five System Barriers to Achieving Ultrasafe Health Care</a:t>
            </a:r>
          </a:p>
        </p:txBody>
      </p:sp>
      <p:cxnSp>
        <p:nvCxnSpPr>
          <p:cNvPr id="9221" name="Straight Connector 8"/>
          <p:cNvCxnSpPr>
            <a:cxnSpLocks noChangeShapeType="1"/>
          </p:cNvCxnSpPr>
          <p:nvPr/>
        </p:nvCxnSpPr>
        <p:spPr bwMode="auto">
          <a:xfrm>
            <a:off x="381000" y="6248400"/>
            <a:ext cx="8382000" cy="0"/>
          </a:xfrm>
          <a:prstGeom prst="line">
            <a:avLst/>
          </a:prstGeom>
          <a:noFill/>
          <a:ln w="9525" algn="ctr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 Placeholder 2"/>
          <p:cNvSpPr txBox="1">
            <a:spLocks/>
          </p:cNvSpPr>
          <p:nvPr/>
        </p:nvSpPr>
        <p:spPr bwMode="auto">
          <a:xfrm>
            <a:off x="304800" y="1116013"/>
            <a:ext cx="838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pt-BR" sz="800" b="1">
                <a:latin typeface="Arial" charset="0"/>
                <a:ea typeface="ＭＳ Ｐゴシック" pitchFamily="34" charset="-128"/>
              </a:rPr>
              <a:t>Ann Intern Med. 2005;142(9):756-764. doi:10.7326/0003-4819-142-9-200505030-00012</a:t>
            </a:r>
          </a:p>
        </p:txBody>
      </p:sp>
      <p:sp>
        <p:nvSpPr>
          <p:cNvPr id="9223" name="Text Placeholder 2"/>
          <p:cNvSpPr txBox="1">
            <a:spLocks/>
          </p:cNvSpPr>
          <p:nvPr/>
        </p:nvSpPr>
        <p:spPr bwMode="auto">
          <a:xfrm>
            <a:off x="1828800" y="1420813"/>
            <a:ext cx="7086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pt-BR" altLang="pt-BR" sz="1200" b="1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24" name="Text Placeholder 2"/>
          <p:cNvSpPr txBox="1">
            <a:spLocks/>
          </p:cNvSpPr>
          <p:nvPr/>
        </p:nvSpPr>
        <p:spPr bwMode="auto">
          <a:xfrm>
            <a:off x="609600" y="5734050"/>
            <a:ext cx="815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pt-BR" sz="1000" b="1">
                <a:latin typeface="Arial" charset="0"/>
                <a:ea typeface="ＭＳ Ｐゴシック" pitchFamily="34" charset="-128"/>
              </a:rPr>
              <a:t>Average rate per exposure of catastrophes and associated deaths in various industries and human activities. The size of the box represents the range of risk in which a given barrier is active. Reduction of risk beyond the maximum range of a barrier presupposes crossing this barrier. Shaded boxes represent the 5 system barriers. ASA = American Society of Anesthesiologists.
</a:t>
            </a:r>
          </a:p>
        </p:txBody>
      </p:sp>
      <p:pic>
        <p:nvPicPr>
          <p:cNvPr id="922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3" descr="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81125"/>
            <a:ext cx="58102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47737" y="1642157"/>
            <a:ext cx="7705725" cy="128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paciente a cada 300 tem chance de sofrer dano em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hospitalização, enquanto um passageiro em cada 1.000.000 tem chance de sofrer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acidente aéreo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960</Words>
  <Application>Microsoft Office PowerPoint</Application>
  <PresentationFormat>Apresentação na tela (4:3)</PresentationFormat>
  <Paragraphs>158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8" baseType="lpstr">
      <vt:lpstr>ＭＳ Ｐゴシック</vt:lpstr>
      <vt:lpstr>ＭＳ Ｐゴシック</vt:lpstr>
      <vt:lpstr>Arial</vt:lpstr>
      <vt:lpstr>Arial Narrow</vt:lpstr>
      <vt:lpstr>Bodoni MT</vt:lpstr>
      <vt:lpstr>Calibri</vt:lpstr>
      <vt:lpstr>Candara</vt:lpstr>
      <vt:lpstr>Copperplate Gothic Bold</vt:lpstr>
      <vt:lpstr>Tempus Sans ITC</vt:lpstr>
      <vt:lpstr>Trebuchet MS</vt:lpstr>
      <vt:lpstr>Verdana</vt:lpstr>
      <vt:lpstr>Wingdings</vt:lpstr>
      <vt:lpstr>Tema do Office</vt:lpstr>
      <vt:lpstr> O Conceito de Segurança do Paciente </vt:lpstr>
      <vt:lpstr>apresentação/declaração de conflitos</vt:lpstr>
      <vt:lpstr>segurança do paciente</vt:lpstr>
      <vt:lpstr>Apresentação do PowerPoint</vt:lpstr>
      <vt:lpstr>Apresentação do PowerPoint</vt:lpstr>
      <vt:lpstr>quando percebemos?</vt:lpstr>
      <vt:lpstr>século XX</vt:lpstr>
      <vt:lpstr>século XXI</vt:lpstr>
      <vt:lpstr>Apresentação do PowerPoint</vt:lpstr>
      <vt:lpstr>incidente</vt:lpstr>
      <vt:lpstr>Apresentação do PowerPoint</vt:lpstr>
      <vt:lpstr>qualidade X segurança</vt:lpstr>
      <vt:lpstr>fatos  (Fonte: OMS (http://www.who.int/features/factfiles/patient_safety/en/)</vt:lpstr>
      <vt:lpstr>fatos </vt:lpstr>
      <vt:lpstr>eventos mais comuns</vt:lpstr>
      <vt:lpstr>no brasil</vt:lpstr>
      <vt:lpstr>fatores contribuintes</vt:lpstr>
      <vt:lpstr>James Reason – 1990 // modelo mental para acidentes organizacionais // camadas de proteção </vt:lpstr>
      <vt:lpstr>fatores humanos</vt:lpstr>
      <vt:lpstr>análises de incidentes - causas</vt:lpstr>
      <vt:lpstr>errar é humano</vt:lpstr>
      <vt:lpstr>segurança do paciente - definição</vt:lpstr>
      <vt:lpstr>Apresentação do PowerPoint</vt:lpstr>
      <vt:lpstr>considerações para melhorar a segurança na assistência</vt:lpstr>
      <vt:lpstr> O Conceito de Segurança do Paciente </vt:lpstr>
    </vt:vector>
  </TitlesOfParts>
  <Company>HCPA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Conceito de Segurança do Paciente</dc:title>
  <dc:creator>Helena Barreto Dos Santos</dc:creator>
  <cp:lastModifiedBy>Celi Regina Matias Tomas</cp:lastModifiedBy>
  <cp:revision>35</cp:revision>
  <cp:lastPrinted>2017-07-03T14:00:49Z</cp:lastPrinted>
  <dcterms:created xsi:type="dcterms:W3CDTF">2017-06-27T16:07:50Z</dcterms:created>
  <dcterms:modified xsi:type="dcterms:W3CDTF">2017-07-14T22:06:36Z</dcterms:modified>
</cp:coreProperties>
</file>