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8" r:id="rId5"/>
    <p:sldId id="259" r:id="rId6"/>
    <p:sldId id="267" r:id="rId7"/>
    <p:sldId id="266" r:id="rId8"/>
    <p:sldId id="262" r:id="rId9"/>
    <p:sldId id="261" r:id="rId10"/>
    <p:sldId id="270" r:id="rId11"/>
    <p:sldId id="265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8041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788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5278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274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8206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861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334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1256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920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205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665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DB18-06A3-45C8-8BC7-76384716149E}" type="datetimeFigureOut">
              <a:rPr lang="pt-BR" smtClean="0"/>
              <a:pPr/>
              <a:t>03/07/2017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9ABA-346F-41AC-AE29-0BB80867C4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5651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456" y="301933"/>
            <a:ext cx="10313739" cy="21579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00607" y="3437362"/>
            <a:ext cx="5621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/>
              <a:t>A VISÃO MÉDICA SOBRE</a:t>
            </a:r>
          </a:p>
          <a:p>
            <a:pPr algn="ctr"/>
            <a:r>
              <a:rPr lang="pt-BR" sz="3600" b="1" dirty="0" smtClean="0"/>
              <a:t>A SEGURANÇA DO PACIENTE</a:t>
            </a:r>
            <a:endParaRPr lang="pt-BR" sz="36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732251" y="5615188"/>
            <a:ext cx="3304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Dr. João de Lucena Gonçalves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1997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1073" y="129082"/>
            <a:ext cx="2975019" cy="68974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930252" y="272073"/>
            <a:ext cx="6860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 VISÃO SOBRE A SEGURANÇA DO PACIENTE E A ÉTICA MÉDICA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656823" y="1260358"/>
            <a:ext cx="6522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SUGESTÕES PARA A </a:t>
            </a:r>
            <a:r>
              <a:rPr lang="pt-BR" sz="2000" b="1" dirty="0" smtClean="0">
                <a:solidFill>
                  <a:srgbClr val="FF0000"/>
                </a:solidFill>
              </a:rPr>
              <a:t>REVISÃO</a:t>
            </a:r>
            <a:r>
              <a:rPr lang="pt-BR" sz="2000" b="1" dirty="0" smtClean="0"/>
              <a:t> DO CÓDIGO DE ÉTICA MÉDICA</a:t>
            </a:r>
            <a:endParaRPr lang="pt-BR" sz="2000" b="1" dirty="0"/>
          </a:p>
        </p:txBody>
      </p:sp>
      <p:sp>
        <p:nvSpPr>
          <p:cNvPr id="8" name="Retângulo 7"/>
          <p:cNvSpPr/>
          <p:nvPr/>
        </p:nvSpPr>
        <p:spPr>
          <a:xfrm>
            <a:off x="656823" y="1995173"/>
            <a:ext cx="10315977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Art. 14. Praticar ou indicar atos médicos </a:t>
            </a:r>
            <a:r>
              <a:rPr lang="pt-BR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desnecessários,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COLOQUEM EM RISCO A SEGURANÇA DO PACIENTE </a:t>
            </a: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proibidos pela legislação vigente no País</a:t>
            </a:r>
            <a:r>
              <a:rPr lang="pt-BR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56824" y="3320300"/>
            <a:ext cx="10315976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Art. 19. Deixar de assegurar, quando investido em cargo ou função de direção, os direitos dos médicos e as demais condições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SEGURANÇA E ADEQUAÇÃO </a:t>
            </a: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desempenho ético-profissional da Medicina</a:t>
            </a:r>
            <a:r>
              <a:rPr lang="pt-BR" sz="2000" b="1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56823" y="4974748"/>
            <a:ext cx="10315976" cy="40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Art. 50. Acobertar erro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EVENTO ADVERSO </a:t>
            </a: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conduta antiética de médico.</a:t>
            </a:r>
            <a:endParaRPr lang="pt-BR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984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9606" y="121628"/>
            <a:ext cx="2975019" cy="6897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09091" y="1192395"/>
            <a:ext cx="11281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lideranças médicas devem acompanhar as mudanças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na forma de prestação de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cuidados de saúde,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avanço dos conhecimentos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segurança e qualidade</a:t>
            </a:r>
            <a:endParaRPr lang="pt-B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9091" y="2193680"/>
            <a:ext cx="11140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O maior desafio do sistema expressa-se nos estabelecimentos de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saúde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particular nos hospitais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09091" y="3194965"/>
            <a:ext cx="11140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aplicação das regras para a 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do paciente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 inicialmente das lideranças médicas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conhecerem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melhores práticas de qualidade e segurança</a:t>
            </a:r>
            <a:endParaRPr lang="pt-B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09091" y="4681438"/>
            <a:ext cx="111402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CFM tem uma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impulsionadora, considerando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capacidade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promover o protagonismo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lideranças e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profissionais médicos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processos de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e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 na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assistência à saúde</a:t>
            </a:r>
            <a:endParaRPr lang="pt-B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83647" y="270884"/>
            <a:ext cx="1605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CONCLUSÕES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29007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 rot="20714456">
            <a:off x="5306791" y="3590343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OBRIGADO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84890" y="5215944"/>
            <a:ext cx="5472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err="1" smtClean="0"/>
              <a:t>Dr.João</a:t>
            </a:r>
            <a:r>
              <a:rPr lang="pt-BR" sz="2000" b="1" dirty="0" smtClean="0"/>
              <a:t> de Lucena Gonçalves</a:t>
            </a:r>
          </a:p>
          <a:p>
            <a:pPr algn="ctr"/>
            <a:r>
              <a:rPr lang="pt-BR" sz="2000" b="1" dirty="0" smtClean="0"/>
              <a:t>Câmara Técnica de Segurança do Paciente do CFM</a:t>
            </a:r>
            <a:endParaRPr lang="pt-BR" sz="20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2386" y="268479"/>
            <a:ext cx="10313739" cy="21579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42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032" y="173144"/>
            <a:ext cx="2975019" cy="68974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536726" y="1478415"/>
            <a:ext cx="1287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AGENDA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1556892" y="2411610"/>
            <a:ext cx="6087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 VISÃO DO MÉDICO SOBRE SEGURANÇA DO PACIENTE </a:t>
            </a:r>
            <a:endParaRPr lang="pt-BR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56892" y="3758651"/>
            <a:ext cx="6923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 VISÃO SOBRE A SEGURANÇA DO PACIENTE E O ATO MÉDICO</a:t>
            </a:r>
            <a:endParaRPr lang="pt-BR" sz="20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1556892" y="3112518"/>
            <a:ext cx="7754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 VISÃO SOBRE SEGURANÇA DO PACIENTE E A FORMAÇÃO DO MÉDICO</a:t>
            </a:r>
            <a:endParaRPr lang="pt-BR" sz="20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1536726" y="4404784"/>
            <a:ext cx="6900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 VISÃO SOBRE A SEGURANÇA DO PACIENTE E A ÉTICA MÉDICA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56892" y="5050917"/>
            <a:ext cx="1605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CONCLUSÕES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21308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9608" y="131322"/>
            <a:ext cx="2975019" cy="68974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138831" y="245359"/>
            <a:ext cx="567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A MEDICINA E A SEGURANÇA DO PACIENTE</a:t>
            </a:r>
            <a:endParaRPr lang="pt-BR" sz="2400" b="1" dirty="0"/>
          </a:p>
        </p:txBody>
      </p:sp>
      <p:sp>
        <p:nvSpPr>
          <p:cNvPr id="6" name="Retângulo 5"/>
          <p:cNvSpPr/>
          <p:nvPr/>
        </p:nvSpPr>
        <p:spPr>
          <a:xfrm>
            <a:off x="1017432" y="1494540"/>
            <a:ext cx="317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i="1" dirty="0" smtClean="0"/>
              <a:t>Primum </a:t>
            </a:r>
            <a:r>
              <a:rPr lang="pt-BR" sz="2800" b="1" i="1" dirty="0"/>
              <a:t>non </a:t>
            </a:r>
            <a:r>
              <a:rPr lang="pt-BR" sz="2800" b="1" i="1" dirty="0" err="1"/>
              <a:t>nocere</a:t>
            </a:r>
            <a:r>
              <a:rPr lang="pt-BR" sz="2800" b="1" dirty="0"/>
              <a:t> </a:t>
            </a:r>
          </a:p>
        </p:txBody>
      </p:sp>
      <p:sp>
        <p:nvSpPr>
          <p:cNvPr id="5" name="Retângulo 4"/>
          <p:cNvSpPr/>
          <p:nvPr/>
        </p:nvSpPr>
        <p:spPr>
          <a:xfrm>
            <a:off x="3138831" y="2017760"/>
            <a:ext cx="24484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Hipócrates (460 a 370 a.C.)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62339" y="4033770"/>
            <a:ext cx="318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PROFISSIONAL MÉDICO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8796301" y="4047022"/>
            <a:ext cx="167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RESULTADO</a:t>
            </a:r>
            <a:endParaRPr lang="pt-BR" sz="2400" b="1" dirty="0"/>
          </a:p>
        </p:txBody>
      </p:sp>
      <p:sp>
        <p:nvSpPr>
          <p:cNvPr id="11" name="Seta para a direita 10"/>
          <p:cNvSpPr/>
          <p:nvPr/>
        </p:nvSpPr>
        <p:spPr>
          <a:xfrm>
            <a:off x="4306324" y="4167996"/>
            <a:ext cx="4301544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5801405" y="3767886"/>
            <a:ext cx="153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PROCESSO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570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032" y="173144"/>
            <a:ext cx="2975019" cy="689740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97083" y="1224557"/>
            <a:ext cx="108311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SEGURANÇA DO PACIENTE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Reduzir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um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mínimo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aceitável,o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desnecessário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associado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cuidado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saúde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7083" y="2639187"/>
            <a:ext cx="56262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EVENTO ADVERSO</a:t>
            </a:r>
          </a:p>
          <a:p>
            <a:r>
              <a:rPr lang="pt-BR" sz="2400" b="1" dirty="0" smtClean="0"/>
              <a:t>Incidente </a:t>
            </a:r>
            <a:r>
              <a:rPr lang="pt-BR" sz="2400" b="1" dirty="0"/>
              <a:t>que resulta em dano ao paciente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7083" y="3863104"/>
            <a:ext cx="106811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DANO</a:t>
            </a:r>
          </a:p>
          <a:p>
            <a:r>
              <a:rPr lang="pt-BR" sz="2400" b="1" dirty="0" smtClean="0"/>
              <a:t>Comprometimento </a:t>
            </a:r>
            <a:r>
              <a:rPr lang="pt-BR" sz="2400" b="1" dirty="0"/>
              <a:t>da estrutura ou função do corpo e/ou qualquer efeito dele </a:t>
            </a:r>
            <a:r>
              <a:rPr lang="pt-BR" sz="2400" b="1" dirty="0" smtClean="0"/>
              <a:t>oriundo</a:t>
            </a:r>
            <a:endParaRPr lang="pt-BR" sz="2400" b="1" dirty="0"/>
          </a:p>
        </p:txBody>
      </p:sp>
      <p:sp>
        <p:nvSpPr>
          <p:cNvPr id="7" name="Retângulo 6"/>
          <p:cNvSpPr/>
          <p:nvPr/>
        </p:nvSpPr>
        <p:spPr>
          <a:xfrm>
            <a:off x="597083" y="5315883"/>
            <a:ext cx="5307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RISCO</a:t>
            </a:r>
          </a:p>
          <a:p>
            <a:r>
              <a:rPr lang="pt-BR" sz="2400" b="1" dirty="0" smtClean="0"/>
              <a:t>Probabilidade </a:t>
            </a:r>
            <a:r>
              <a:rPr lang="pt-BR" sz="2400" b="1" dirty="0"/>
              <a:t>de um incidente ocorrer.</a:t>
            </a:r>
          </a:p>
        </p:txBody>
      </p:sp>
      <p:sp>
        <p:nvSpPr>
          <p:cNvPr id="9" name="Retângulo 8"/>
          <p:cNvSpPr/>
          <p:nvPr/>
        </p:nvSpPr>
        <p:spPr>
          <a:xfrm>
            <a:off x="5203065" y="6412210"/>
            <a:ext cx="68386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Documento de referência para o Programa Nacional de Segurança do </a:t>
            </a:r>
            <a:r>
              <a:rPr lang="pt-BR" sz="1200" b="1" dirty="0" smtClean="0"/>
              <a:t>Paciente 2013 MS/Anvisa/Fiocruz</a:t>
            </a:r>
            <a:endParaRPr lang="pt-BR" sz="1200" b="1" dirty="0"/>
          </a:p>
        </p:txBody>
      </p:sp>
    </p:spTree>
    <p:extLst>
      <p:ext uri="{BB962C8B-B14F-4D97-AF65-F5344CB8AC3E}">
        <p14:creationId xmlns="" xmlns:p14="http://schemas.microsoft.com/office/powerpoint/2010/main" val="302112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5364" y="154199"/>
            <a:ext cx="2975019" cy="68974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10293" y="1004143"/>
            <a:ext cx="113905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MINISTÉRIO DA EDUCAÇÃO </a:t>
            </a:r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CONSELHO 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NACIONAL DE EDUCAÇÃO </a:t>
            </a:r>
            <a:r>
              <a:rPr lang="pt-BR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CÂMARA 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EDUCAÇÃO SUPERIOR </a:t>
            </a:r>
          </a:p>
          <a:p>
            <a:pPr algn="ctr"/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 Nº 3, DE 20 DE JUNHO DE 2014 (*) </a:t>
            </a:r>
          </a:p>
          <a:p>
            <a:pPr algn="ctr"/>
            <a:r>
              <a:rPr lang="pt-BR" sz="14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Institui </a:t>
            </a:r>
            <a:r>
              <a:rPr lang="pt-BR" sz="1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Diretrizes Curriculares Nacionais do Curso de Graduação em Medicina </a:t>
            </a:r>
            <a:r>
              <a:rPr lang="pt-BR" sz="14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dá outras providências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882" y="2014126"/>
            <a:ext cx="863789" cy="27946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37882" y="2308340"/>
            <a:ext cx="1106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IV - segurança na realização de processos e procedimentos, referenciados nos mais altos padrões da prática médica,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 modo a evitar riscos, efeitos adversos e danos aos usuários, a si mesmo e aos profissionais do sistema de </a:t>
            </a:r>
            <a:r>
              <a:rPr lang="pt-BR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saúde...</a:t>
            </a:r>
            <a:r>
              <a:rPr lang="pt-BR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pt-BR" sz="2000" b="1" dirty="0"/>
          </a:p>
        </p:txBody>
      </p:sp>
      <p:sp>
        <p:nvSpPr>
          <p:cNvPr id="10" name="Retângulo 9"/>
          <p:cNvSpPr/>
          <p:nvPr/>
        </p:nvSpPr>
        <p:spPr>
          <a:xfrm>
            <a:off x="437882" y="3600819"/>
            <a:ext cx="10818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 - </a:t>
            </a:r>
            <a:r>
              <a:rPr lang="pt-BR" sz="2000" b="1" dirty="0">
                <a:latin typeface="Times New Roman" panose="02020603050405020304" pitchFamily="18" charset="0"/>
              </a:rPr>
              <a:t>ética profissional fundamentada nos princípios da Ética e da Bioética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levando em conta que a responsabilidade da atenção à saúde não se encerra com o ato técnico; 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7882" y="456606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Art. 18.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37882" y="4935396"/>
            <a:ext cx="113905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utilização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 melhores evidências e dos protocolos e diretrizes 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cientificamente reconhecidos,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promover o máximo benefício à saúde das pessoas e coletivos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segundo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 de qualidade e de segurança;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66514" y="275299"/>
            <a:ext cx="7910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 VISÃO SOBRE A SEGURANÇA DO PACIENTE E A FORMAÇÃO DO MÉDICO</a:t>
            </a:r>
            <a:endParaRPr lang="pt-BR" sz="2000" b="1" dirty="0"/>
          </a:p>
        </p:txBody>
      </p:sp>
      <p:sp>
        <p:nvSpPr>
          <p:cNvPr id="11" name="Seta para baixo 10"/>
          <p:cNvSpPr/>
          <p:nvPr/>
        </p:nvSpPr>
        <p:spPr>
          <a:xfrm rot="6291486">
            <a:off x="8315150" y="3961042"/>
            <a:ext cx="278368" cy="111700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baixo 13"/>
          <p:cNvSpPr/>
          <p:nvPr/>
        </p:nvSpPr>
        <p:spPr>
          <a:xfrm rot="6291486">
            <a:off x="10581676" y="5408024"/>
            <a:ext cx="258787" cy="11175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442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2" grpId="0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1949" y="172786"/>
            <a:ext cx="2975019" cy="68974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48329" y="1258468"/>
            <a:ext cx="4254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RESOLUÇÃO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CFM nº 2.147/2016 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26969" y="241401"/>
            <a:ext cx="7913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A VISÃO SOBRE A SEGURANÇA DO PACIENTE </a:t>
            </a:r>
            <a:r>
              <a:rPr lang="pt-BR" sz="2000" b="1" dirty="0" smtClean="0"/>
              <a:t>E</a:t>
            </a:r>
            <a:r>
              <a:rPr lang="pt-BR" sz="2000" b="1" dirty="0" smtClean="0"/>
              <a:t> </a:t>
            </a:r>
            <a:r>
              <a:rPr lang="pt-BR" sz="2000" b="1" dirty="0" smtClean="0"/>
              <a:t>A FORMAÇÃO DO </a:t>
            </a:r>
            <a:r>
              <a:rPr lang="pt-BR" sz="2000" b="1" dirty="0" smtClean="0"/>
              <a:t>MÉDICO</a:t>
            </a:r>
            <a:endParaRPr lang="pt-BR" sz="2000" b="1" dirty="0"/>
          </a:p>
        </p:txBody>
      </p:sp>
      <p:sp>
        <p:nvSpPr>
          <p:cNvPr id="3" name="Retângulo 2"/>
          <p:cNvSpPr/>
          <p:nvPr/>
        </p:nvSpPr>
        <p:spPr>
          <a:xfrm>
            <a:off x="448329" y="1757269"/>
            <a:ext cx="111040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Estabelece 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normas sobre a responsabilidade, atribuições e direitos de diretores </a:t>
            </a:r>
            <a:r>
              <a:rPr lang="pt-B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técnicos, 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diretores clínicos e chefias de serviço em ambientes médicos. 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448329" y="2801032"/>
            <a:ext cx="4817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Art. 6º São deveres do diretor clínico: </a:t>
            </a:r>
            <a:endParaRPr lang="pt-BR" sz="2000" b="1" dirty="0"/>
          </a:p>
        </p:txBody>
      </p:sp>
      <p:sp>
        <p:nvSpPr>
          <p:cNvPr id="7" name="Retângulo 6"/>
          <p:cNvSpPr/>
          <p:nvPr/>
        </p:nvSpPr>
        <p:spPr>
          <a:xfrm>
            <a:off x="448329" y="3269096"/>
            <a:ext cx="112046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VI) Incentivar a criação e organização de centros de estudos,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visando à melhor prática da medicina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endParaRPr lang="pt-BR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VII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 Recepcionar e assegurar,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aos estagiários (acadêmicos e médicos) e residentes médicos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2000" b="1" dirty="0">
                <a:latin typeface="Arial" panose="020B0604020202020204" pitchFamily="34" charset="0"/>
              </a:rPr>
              <a:t>condições de exercer suas atividades com os melhores meios </a:t>
            </a:r>
            <a:r>
              <a:rPr lang="pt-BR" sz="2000" b="1" dirty="0" smtClean="0">
                <a:latin typeface="Arial" panose="020B0604020202020204" pitchFamily="34" charset="0"/>
              </a:rPr>
              <a:t>de aprendizagem,  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com a responsabilidade de exigir a sua supervisão. 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16600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18243" y="128495"/>
            <a:ext cx="2975019" cy="68974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89397" y="1125419"/>
            <a:ext cx="3654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RESOLUÇÃO CFM nº 2.056/2013 </a:t>
            </a:r>
          </a:p>
        </p:txBody>
      </p:sp>
      <p:sp>
        <p:nvSpPr>
          <p:cNvPr id="3" name="Retângulo 2"/>
          <p:cNvSpPr/>
          <p:nvPr/>
        </p:nvSpPr>
        <p:spPr>
          <a:xfrm>
            <a:off x="489397" y="1581867"/>
            <a:ext cx="113183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Art. 17. O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diretor técnico médico é o fiador das condições mínimas para a segurança dos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atos privativos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médicos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 estando autorizado a determinar a suspensão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dos trabalhos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quando inexistirem estas condições.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9397" y="2964544"/>
            <a:ext cx="111015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</a:rPr>
              <a:t>Art. 20. Os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médicos que integram o Corpo Clínico </a:t>
            </a:r>
            <a:r>
              <a:rPr lang="pt-BR" sz="2000" b="1" dirty="0">
                <a:latin typeface="Arial" panose="020B0604020202020204" pitchFamily="34" charset="0"/>
              </a:rPr>
              <a:t>de uma instituição devem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colaborar </a:t>
            </a:r>
            <a:r>
              <a:rPr lang="pt-BR" sz="2000" b="1" dirty="0" smtClean="0">
                <a:latin typeface="Arial" panose="020B0604020202020204" pitchFamily="34" charset="0"/>
              </a:rPr>
              <a:t>para que </a:t>
            </a:r>
            <a:r>
              <a:rPr lang="pt-BR" sz="2000" b="1" dirty="0">
                <a:latin typeface="Arial" panose="020B0604020202020204" pitchFamily="34" charset="0"/>
              </a:rPr>
              <a:t>se façam presentes as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condições mínimas para a segurança do ato médico</a:t>
            </a:r>
            <a:r>
              <a:rPr lang="pt-BR" sz="2000" b="1" dirty="0">
                <a:latin typeface="Arial" panose="020B0604020202020204" pitchFamily="34" charset="0"/>
              </a:rPr>
              <a:t>,</a:t>
            </a:r>
            <a:endParaRPr lang="pt-BR" sz="2000" b="1" dirty="0"/>
          </a:p>
        </p:txBody>
      </p:sp>
      <p:sp>
        <p:nvSpPr>
          <p:cNvPr id="6" name="Retângulo 5"/>
          <p:cNvSpPr/>
          <p:nvPr/>
        </p:nvSpPr>
        <p:spPr>
          <a:xfrm>
            <a:off x="489396" y="4039444"/>
            <a:ext cx="113183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latin typeface="Arial" panose="020B0604020202020204" pitchFamily="34" charset="0"/>
              </a:rPr>
              <a:t>O </a:t>
            </a:r>
            <a:r>
              <a:rPr lang="pt-BR" sz="2000" b="1" dirty="0" smtClean="0">
                <a:latin typeface="Arial" panose="020B0604020202020204" pitchFamily="34" charset="0"/>
              </a:rPr>
              <a:t>Manual </a:t>
            </a:r>
            <a:r>
              <a:rPr lang="pt-BR" sz="2000" b="1" dirty="0" smtClean="0">
                <a:latin typeface="Arial" panose="020B0604020202020204" pitchFamily="34" charset="0"/>
              </a:rPr>
              <a:t>de Fiscalização irá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mapear a implantação da Segurança do Paciente </a:t>
            </a:r>
            <a:r>
              <a:rPr lang="pt-BR" sz="2000" b="1" dirty="0" smtClean="0">
                <a:latin typeface="Arial" panose="020B0604020202020204" pitchFamily="34" charset="0"/>
              </a:rPr>
              <a:t>nos hospitais</a:t>
            </a:r>
            <a:endParaRPr lang="pt-BR" sz="20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2070983" y="273310"/>
            <a:ext cx="6692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 VISÃO SOBRE A SEGURANÇA DO PACIENTE E O ATO MÉDICO</a:t>
            </a:r>
            <a:endParaRPr lang="pt-BR" sz="2000" b="1" dirty="0"/>
          </a:p>
        </p:txBody>
      </p:sp>
      <p:sp>
        <p:nvSpPr>
          <p:cNvPr id="8" name="Retângulo 7"/>
          <p:cNvSpPr/>
          <p:nvPr/>
        </p:nvSpPr>
        <p:spPr>
          <a:xfrm>
            <a:off x="1076524" y="4868137"/>
            <a:ext cx="9927333" cy="8576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IDENTIFICAÇÃO,COMUNICAÇÃO,SEGURANÇA COM MEDICAMENTOS,SEGURANÇA DO ATO CIRÚRGICO,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HIGIENE DAS MÃOS E QUEDA DOS PACIENTES </a:t>
            </a:r>
            <a:endParaRPr lang="pt-B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980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92486" y="121628"/>
            <a:ext cx="2975019" cy="6897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9549" y="1899096"/>
            <a:ext cx="1081825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 -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 Medicina  é uma profissão a serviço da saúde do ser humano e da coletividade 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 será exercida sem discriminação de nenhuma natureza.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sz="2000" b="1" dirty="0" smtClean="0"/>
          </a:p>
          <a:p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II - </a:t>
            </a:r>
            <a:r>
              <a:rPr lang="pt-BR" sz="2000" b="1" dirty="0">
                <a:latin typeface="arial" panose="020B0604020202020204" pitchFamily="34" charset="0"/>
              </a:rPr>
              <a:t>O alvo de toda a atenção do médico </a:t>
            </a:r>
            <a:r>
              <a:rPr lang="pt-BR" sz="2000" b="1" dirty="0" smtClean="0">
                <a:latin typeface="arial" panose="020B0604020202020204" pitchFamily="34" charset="0"/>
              </a:rPr>
              <a:t>é </a:t>
            </a:r>
            <a:r>
              <a:rPr lang="pt-BR" sz="2000" b="1" dirty="0">
                <a:latin typeface="arial" panose="020B0604020202020204" pitchFamily="34" charset="0"/>
              </a:rPr>
              <a:t>a saúde do ser humano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em benefício da qual deverá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agir com o máximo de zelo e o melhor de sua capacidade </a:t>
            </a:r>
            <a:r>
              <a:rPr lang="pt-BR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profissional</a:t>
            </a:r>
            <a:r>
              <a:rPr lang="pt-BR" sz="2000" b="1" dirty="0"/>
              <a:t/>
            </a:r>
            <a:br>
              <a:rPr lang="pt-BR" sz="2000" b="1" dirty="0"/>
            </a:br>
            <a:endParaRPr lang="pt-BR" sz="2000" b="1" dirty="0" smtClean="0"/>
          </a:p>
          <a:p>
            <a:r>
              <a:rPr lang="pt-BR" sz="2000" b="1" dirty="0"/>
              <a:t/>
            </a:r>
            <a:br>
              <a:rPr lang="pt-BR" sz="2000" b="1" dirty="0"/>
            </a:b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Compete ao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médico aprimorar continuamente seus conhecimentos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e usar o melhor do progresso científico em benefício do paciente.</a:t>
            </a:r>
          </a:p>
        </p:txBody>
      </p:sp>
      <p:sp>
        <p:nvSpPr>
          <p:cNvPr id="6" name="Retângulo 5"/>
          <p:cNvSpPr/>
          <p:nvPr/>
        </p:nvSpPr>
        <p:spPr>
          <a:xfrm>
            <a:off x="579549" y="961149"/>
            <a:ext cx="4554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</a:rPr>
              <a:t>Capítulo I - Princípios fundamentais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87392" y="266443"/>
            <a:ext cx="6999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 VISÃO SOBRE A SEGURANÇA DO PACIENTE E A ÉTICA MÉDICA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77137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9606" y="121627"/>
            <a:ext cx="2975019" cy="6897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24733" y="1089457"/>
            <a:ext cx="5437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</a:rPr>
              <a:t>Capítulo III - Responsabilidade profissional</a:t>
            </a:r>
            <a:endParaRPr lang="pt-BR" sz="2000" dirty="0"/>
          </a:p>
        </p:txBody>
      </p:sp>
      <p:sp>
        <p:nvSpPr>
          <p:cNvPr id="6" name="Retângulo 5"/>
          <p:cNvSpPr/>
          <p:nvPr/>
        </p:nvSpPr>
        <p:spPr>
          <a:xfrm>
            <a:off x="224731" y="3612782"/>
            <a:ext cx="1153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Art. 21. Deixar de colaborar com as autoridades sanitárias ou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infringir a legislação pertinente.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24733" y="2340423"/>
            <a:ext cx="118298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Art. 1º Causar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dano ao paciente, por ação ou omissão,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caracterizável como imperícia, imprudência ou negligência</a:t>
            </a:r>
            <a:endParaRPr lang="pt-BR" sz="2000" b="1" dirty="0"/>
          </a:p>
        </p:txBody>
      </p:sp>
      <p:sp>
        <p:nvSpPr>
          <p:cNvPr id="8" name="Retângulo 7"/>
          <p:cNvSpPr/>
          <p:nvPr/>
        </p:nvSpPr>
        <p:spPr>
          <a:xfrm>
            <a:off x="224733" y="1661478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É vedado ao médico: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224731" y="4577365"/>
            <a:ext cx="6866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Art. 50. </a:t>
            </a:r>
            <a:r>
              <a:rPr 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Acobertar erro </a:t>
            </a:r>
            <a:r>
              <a:rPr lang="pt-B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ou conduta antiética de médico.</a:t>
            </a:r>
            <a:endParaRPr lang="pt-BR" sz="20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900270" y="270646"/>
            <a:ext cx="6999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A VISÃO SOBRE A SEGURANÇA DO PACIENTE E A ÉTICA MÉDICA</a:t>
            </a:r>
            <a:endParaRPr lang="pt-BR" sz="2000" b="1" dirty="0"/>
          </a:p>
        </p:txBody>
      </p:sp>
    </p:spTree>
    <p:extLst>
      <p:ext uri="{BB962C8B-B14F-4D97-AF65-F5344CB8AC3E}">
        <p14:creationId xmlns="" xmlns:p14="http://schemas.microsoft.com/office/powerpoint/2010/main" val="187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811</Words>
  <Application>Microsoft Office PowerPoint</Application>
  <PresentationFormat>Personalizar</PresentationFormat>
  <Paragraphs>70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Lucena</dc:creator>
  <cp:lastModifiedBy>Feherj</cp:lastModifiedBy>
  <cp:revision>48</cp:revision>
  <dcterms:created xsi:type="dcterms:W3CDTF">2017-07-01T14:01:37Z</dcterms:created>
  <dcterms:modified xsi:type="dcterms:W3CDTF">2017-07-04T00:16:53Z</dcterms:modified>
</cp:coreProperties>
</file>