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4"/>
  </p:sldMasterIdLst>
  <p:notesMasterIdLst>
    <p:notesMasterId r:id="rId17"/>
  </p:notesMasterIdLst>
  <p:sldIdLst>
    <p:sldId id="265" r:id="rId5"/>
    <p:sldId id="266" r:id="rId6"/>
    <p:sldId id="277" r:id="rId7"/>
    <p:sldId id="283" r:id="rId8"/>
    <p:sldId id="291" r:id="rId9"/>
    <p:sldId id="287" r:id="rId10"/>
    <p:sldId id="278" r:id="rId11"/>
    <p:sldId id="293" r:id="rId12"/>
    <p:sldId id="292" r:id="rId13"/>
    <p:sldId id="280" r:id="rId14"/>
    <p:sldId id="288" r:id="rId15"/>
    <p:sldId id="294" r:id="rId1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72539" autoAdjust="0"/>
  </p:normalViewPr>
  <p:slideViewPr>
    <p:cSldViewPr snapToGrid="0">
      <p:cViewPr>
        <p:scale>
          <a:sx n="110" d="100"/>
          <a:sy n="110" d="100"/>
        </p:scale>
        <p:origin x="6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E6480-D542-4D32-A61C-7CDC84C8A87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88B29-A6D4-4662-B8CE-D237B2F809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2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1F73A-5966-4D85-A80D-A3D96ADC1A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47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1F73A-5966-4D85-A80D-A3D96ADC1A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01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1F73A-5966-4D85-A80D-A3D96ADC1A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02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F1F73A-5966-4D85-A80D-A3D96ADC1A0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F1F73A-5966-4D85-A80D-A3D96ADC1A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46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F1F73A-5966-4D85-A80D-A3D96ADC1A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0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Short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HI_Revers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1" y="381002"/>
            <a:ext cx="2144835" cy="7821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970926"/>
            <a:ext cx="4724400" cy="2086725"/>
          </a:xfrm>
          <a:noFill/>
          <a:ln>
            <a:noFill/>
          </a:ln>
        </p:spPr>
        <p:txBody>
          <a:bodyPr anchor="b" anchorCtr="0">
            <a:sp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038600"/>
            <a:ext cx="4724400" cy="53340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477000" y="409902"/>
            <a:ext cx="2286000" cy="3048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rgbClr val="009EC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477000" y="774696"/>
            <a:ext cx="2286000" cy="4572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2"/>
          </p:nvPr>
        </p:nvSpPr>
        <p:spPr>
          <a:xfrm>
            <a:off x="6515100" y="4895850"/>
            <a:ext cx="21336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Cambria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159861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143000"/>
            <a:ext cx="845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635"/>
            <a:ext cx="8229600" cy="141316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2"/>
            <a:ext cx="8229600" cy="38100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229600" y="320676"/>
            <a:ext cx="55245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4EEBC8-FF33-4C59-B398-BD3A29A5BE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879833"/>
            <a:ext cx="8229600" cy="0"/>
          </a:xfrm>
          <a:prstGeom prst="line">
            <a:avLst/>
          </a:prstGeom>
          <a:ln w="57150">
            <a:solidFill>
              <a:srgbClr val="455660">
                <a:alpha val="6392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5789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-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2"/>
            <a:ext cx="8229600" cy="44196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57200" y="6133011"/>
            <a:ext cx="7620000" cy="6096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1000">
                <a:solidFill>
                  <a:schemeClr val="bg1"/>
                </a:solidFill>
              </a:defRPr>
            </a:lvl1pPr>
            <a:lvl2pPr>
              <a:buFont typeface="Arial" pitchFamily="34" charset="0"/>
              <a:buNone/>
              <a:defRPr sz="1600"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 sz="1200">
                <a:solidFill>
                  <a:schemeClr val="bg1"/>
                </a:solidFill>
              </a:defRPr>
            </a:lvl4pPr>
            <a:lvl5pPr>
              <a:buFont typeface="Arial" pitchFamily="34" charset="0"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229600" y="320676"/>
            <a:ext cx="55245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4EEBC8-FF33-4C59-B398-BD3A29A5B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3440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EC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1447800"/>
            <a:ext cx="3581400" cy="4419600"/>
          </a:xfrm>
        </p:spPr>
        <p:txBody>
          <a:bodyPr/>
          <a:lstStyle>
            <a:lvl1pPr marL="0" indent="0">
              <a:spcBef>
                <a:spcPts val="0"/>
              </a:spcBef>
              <a:buFont typeface="Arial" pitchFamily="34" charset="0"/>
              <a:buNone/>
              <a:defRPr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229600" y="320676"/>
            <a:ext cx="55245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4EEBC8-FF33-4C59-B398-BD3A29A5BE1C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356652" y="1447802"/>
            <a:ext cx="4330148" cy="441960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5"/>
                </a:solidFill>
              </a:defRPr>
            </a:lvl1pPr>
            <a:lvl2pPr>
              <a:defRPr sz="2400">
                <a:solidFill>
                  <a:schemeClr val="accent5"/>
                </a:solidFill>
              </a:defRPr>
            </a:lvl2pPr>
            <a:lvl3pPr>
              <a:defRPr sz="2000">
                <a:solidFill>
                  <a:schemeClr val="accent5"/>
                </a:solidFill>
              </a:defRPr>
            </a:lvl3pPr>
            <a:lvl4pPr>
              <a:defRPr sz="1800">
                <a:solidFill>
                  <a:schemeClr val="accent5"/>
                </a:solidFill>
              </a:defRPr>
            </a:lvl4pPr>
            <a:lvl5pPr>
              <a:defRPr sz="1800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4642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ackground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pic>
        <p:nvPicPr>
          <p:cNvPr id="7" name="Picture 6" descr="IHI_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1224" y="6224157"/>
            <a:ext cx="438652" cy="432955"/>
          </a:xfrm>
          <a:prstGeom prst="rect">
            <a:avLst/>
          </a:prstGeom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229600" y="320676"/>
            <a:ext cx="55245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4EEBC8-FF33-4C59-B398-BD3A29A5BE1C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802"/>
            <a:ext cx="8229600" cy="44196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7205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2 - two colum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pic>
        <p:nvPicPr>
          <p:cNvPr id="7" name="Picture 6" descr="IHI_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1224" y="6224157"/>
            <a:ext cx="438652" cy="432955"/>
          </a:xfrm>
          <a:prstGeom prst="rect">
            <a:avLst/>
          </a:prstGeom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229600" y="320676"/>
            <a:ext cx="55245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4EEBC8-FF33-4C59-B398-BD3A29A5BE1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47802"/>
            <a:ext cx="3931920" cy="44196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724400" y="1447802"/>
            <a:ext cx="3931920" cy="44196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8140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ackground - Imag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105400" y="1447800"/>
            <a:ext cx="3581400" cy="4419600"/>
          </a:xfrm>
        </p:spPr>
        <p:txBody>
          <a:bodyPr/>
          <a:lstStyle>
            <a:lvl1pPr marL="0" indent="0">
              <a:spcBef>
                <a:spcPts val="0"/>
              </a:spcBef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229600" y="320676"/>
            <a:ext cx="55245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4EEBC8-FF33-4C59-B398-BD3A29A5BE1C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57200" y="1447802"/>
            <a:ext cx="4343400" cy="44196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4685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ackground - Bullete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229600" y="320676"/>
            <a:ext cx="55245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4EEBC8-FF33-4C59-B398-BD3A29A5BE1C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2"/>
            <a:ext cx="8229600" cy="44196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9698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- two colum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229600" y="320676"/>
            <a:ext cx="55245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4EEBC8-FF33-4C59-B398-BD3A29A5BE1C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802"/>
            <a:ext cx="3931920" cy="44196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724400" y="1447802"/>
            <a:ext cx="3931920" cy="44196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5886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ark Background - Imag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229600" y="320676"/>
            <a:ext cx="55245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4EEBC8-FF33-4C59-B398-BD3A29A5BE1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Content Placeholder 8" descr="circle_dia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600200"/>
            <a:ext cx="4267200" cy="3953636"/>
          </a:xfrm>
          <a:prstGeom prst="rect">
            <a:avLst/>
          </a:prstGeom>
          <a:ln>
            <a:noFill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802"/>
            <a:ext cx="4343400" cy="44196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1371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105400" y="1447800"/>
            <a:ext cx="3581400" cy="4419600"/>
          </a:xfrm>
        </p:spPr>
        <p:txBody>
          <a:bodyPr/>
          <a:lstStyle>
            <a:lvl1pPr marL="0" indent="0">
              <a:spcBef>
                <a:spcPts val="0"/>
              </a:spcBef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229600" y="320676"/>
            <a:ext cx="55245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4EEBC8-FF33-4C59-B398-BD3A29A5BE1C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802"/>
            <a:ext cx="4343400" cy="4419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302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Long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635722"/>
            <a:ext cx="6019800" cy="1421928"/>
          </a:xfrm>
          <a:noFill/>
          <a:ln>
            <a:noFill/>
          </a:ln>
        </p:spPr>
        <p:txBody>
          <a:bodyPr wrap="square" anchor="b" anchorCtr="0">
            <a:sp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038600"/>
            <a:ext cx="6019800" cy="53340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477000" y="409902"/>
            <a:ext cx="2286000" cy="3048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rgbClr val="009EC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477000" y="774696"/>
            <a:ext cx="2286000" cy="4572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2"/>
          </p:nvPr>
        </p:nvSpPr>
        <p:spPr>
          <a:xfrm>
            <a:off x="6515100" y="4895850"/>
            <a:ext cx="21336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Cambria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pic>
        <p:nvPicPr>
          <p:cNvPr id="9" name="Picture 8" descr="IHI_Revers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1" y="381002"/>
            <a:ext cx="2144835" cy="78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7719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229600" y="320676"/>
            <a:ext cx="55245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4EEBC8-FF33-4C59-B398-BD3A29A5BE1C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802"/>
            <a:ext cx="3931920" cy="4419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724400" y="1447802"/>
            <a:ext cx="3931920" cy="4419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4145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irc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173560" y="1807780"/>
            <a:ext cx="3389743" cy="3389743"/>
            <a:chOff x="5013278" y="1883978"/>
            <a:chExt cx="3389743" cy="3389743"/>
          </a:xfrm>
        </p:grpSpPr>
        <p:sp>
          <p:nvSpPr>
            <p:cNvPr id="6" name="Oval 5"/>
            <p:cNvSpPr/>
            <p:nvPr userDrawn="1"/>
          </p:nvSpPr>
          <p:spPr>
            <a:xfrm>
              <a:off x="5013278" y="1883978"/>
              <a:ext cx="3389743" cy="3389743"/>
            </a:xfrm>
            <a:prstGeom prst="ellipse">
              <a:avLst/>
            </a:prstGeom>
            <a:solidFill>
              <a:srgbClr val="CCE8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419963" y="2290663"/>
              <a:ext cx="2576373" cy="2576373"/>
            </a:xfrm>
            <a:prstGeom prst="ellipse">
              <a:avLst/>
            </a:prstGeom>
            <a:solidFill>
              <a:srgbClr val="A4D8B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5786111" y="2656811"/>
              <a:ext cx="1844076" cy="1844076"/>
            </a:xfrm>
            <a:prstGeom prst="ellipse">
              <a:avLst/>
            </a:prstGeom>
            <a:solidFill>
              <a:srgbClr val="74C7A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168181" y="3038881"/>
              <a:ext cx="1079937" cy="1079937"/>
            </a:xfrm>
            <a:prstGeom prst="ellipse">
              <a:avLst/>
            </a:prstGeom>
            <a:gradFill flip="none" rotWithShape="1">
              <a:gsLst>
                <a:gs pos="0">
                  <a:srgbClr val="89CEAE"/>
                </a:gs>
                <a:gs pos="29000">
                  <a:srgbClr val="A4D8BF"/>
                </a:gs>
                <a:gs pos="62000">
                  <a:srgbClr val="89CEAE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202617" y="1571298"/>
            <a:ext cx="3276600" cy="3460532"/>
          </a:xfrm>
        </p:spPr>
        <p:txBody>
          <a:bodyPr anchor="ctr">
            <a:prstTxWarp prst="textArchDown">
              <a:avLst/>
            </a:prstTxWarp>
            <a:no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400" b="1"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5697917" y="2149366"/>
            <a:ext cx="2286000" cy="2483068"/>
          </a:xfrm>
        </p:spPr>
        <p:txBody>
          <a:bodyPr anchor="ctr">
            <a:prstTxWarp prst="textArchDown">
              <a:avLst/>
            </a:prstTxWarp>
            <a:no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400" b="1"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107016" y="2682766"/>
            <a:ext cx="1467802" cy="1600200"/>
          </a:xfrm>
        </p:spPr>
        <p:txBody>
          <a:bodyPr anchor="ctr">
            <a:prstTxWarp prst="textArchDown">
              <a:avLst/>
            </a:prstTxWarp>
            <a:no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400" b="1"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6307517" y="3374920"/>
            <a:ext cx="1066800" cy="269544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400" b="1">
                <a:solidFill>
                  <a:schemeClr val="tx1"/>
                </a:solidFill>
              </a:defRPr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229600" y="320676"/>
            <a:ext cx="55245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4EEBC8-FF33-4C59-B398-BD3A29A5BE1C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1447802"/>
            <a:ext cx="4343400" cy="4419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0079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ircle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229600" y="320676"/>
            <a:ext cx="55245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4EEBC8-FF33-4C59-B398-BD3A29A5BE1C}" type="slidenum">
              <a:rPr lang="pt-BR" smtClean="0"/>
              <a:t>‹nº›</a:t>
            </a:fld>
            <a:endParaRPr lang="pt-BR"/>
          </a:p>
        </p:txBody>
      </p:sp>
      <p:pic>
        <p:nvPicPr>
          <p:cNvPr id="15" name="Content Placeholder 8" descr="circle_dia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600200"/>
            <a:ext cx="4267200" cy="3953636"/>
          </a:xfrm>
          <a:prstGeom prst="rect">
            <a:avLst/>
          </a:prstGeom>
          <a:ln>
            <a:noFill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47802"/>
            <a:ext cx="4343400" cy="4419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1175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229600" y="320676"/>
            <a:ext cx="55245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4EEBC8-FF33-4C59-B398-BD3A29A5BE1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Picture 5" descr="IHI_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41224" y="6224157"/>
            <a:ext cx="438652" cy="432955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57200" y="1447800"/>
            <a:ext cx="8229600" cy="4648200"/>
          </a:xfrm>
        </p:spPr>
        <p:txBody>
          <a:bodyPr/>
          <a:lstStyle>
            <a:lvl1pPr marL="0" indent="0">
              <a:spcBef>
                <a:spcPts val="0"/>
              </a:spcBef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5477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229600" y="320676"/>
            <a:ext cx="55245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4EEBC8-FF33-4C59-B398-BD3A29A5BE1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Picture 5" descr="IHI_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41224" y="6224157"/>
            <a:ext cx="438652" cy="432955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57200" y="838200"/>
            <a:ext cx="8229600" cy="5257800"/>
          </a:xfrm>
        </p:spPr>
        <p:txBody>
          <a:bodyPr/>
          <a:lstStyle>
            <a:lvl1pPr marL="0" indent="0">
              <a:spcBef>
                <a:spcPts val="0"/>
              </a:spcBef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1441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1447800"/>
            <a:ext cx="3124200" cy="4419600"/>
          </a:xfrm>
        </p:spPr>
        <p:txBody>
          <a:bodyPr/>
          <a:lstStyle>
            <a:lvl1pPr marL="0" indent="0">
              <a:spcBef>
                <a:spcPts val="0"/>
              </a:spcBef>
              <a:buFont typeface="Arial" pitchFamily="34" charset="0"/>
              <a:buNone/>
              <a:defRPr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229600" y="320676"/>
            <a:ext cx="55245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4EEBC8-FF33-4C59-B398-BD3A29A5BE1C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886200" y="1447802"/>
            <a:ext cx="4800600" cy="441960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5"/>
                </a:solidFill>
              </a:defRPr>
            </a:lvl1pPr>
            <a:lvl2pPr>
              <a:defRPr sz="2000">
                <a:solidFill>
                  <a:schemeClr val="accent5"/>
                </a:solidFill>
              </a:defRPr>
            </a:lvl2pPr>
            <a:lvl3pPr>
              <a:defRPr sz="1800">
                <a:solidFill>
                  <a:schemeClr val="accent5"/>
                </a:solidFill>
              </a:defRPr>
            </a:lvl3pPr>
            <a:lvl4pPr>
              <a:defRPr sz="1600">
                <a:solidFill>
                  <a:schemeClr val="accent5"/>
                </a:solidFill>
              </a:defRPr>
            </a:lvl4pPr>
            <a:lvl5pPr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791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4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pic>
        <p:nvPicPr>
          <p:cNvPr id="4" name="Picture 10" descr="IHI_Symb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14" y="6224588"/>
            <a:ext cx="4397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57200" y="838200"/>
            <a:ext cx="8229600" cy="52578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229600" y="320676"/>
            <a:ext cx="55245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4EEBC8-FF33-4C59-B398-BD3A29A5B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06145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533400" y="1600200"/>
            <a:ext cx="8153400" cy="4114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74252412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6582EC52-4FB2-4C22-94B9-32F6618389C7}" type="datetime1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EBC8-FF33-4C59-B398-BD3A29A5B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34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60934" y="6480227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34EEBC8-FF33-4C59-B398-BD3A29A5B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5783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V2 - Long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433732"/>
            <a:ext cx="6019800" cy="1421928"/>
          </a:xfrm>
          <a:noFill/>
          <a:ln>
            <a:noFill/>
          </a:ln>
        </p:spPr>
        <p:txBody>
          <a:bodyPr wrap="square" anchor="b" anchorCtr="0">
            <a:sp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36610"/>
            <a:ext cx="6019800" cy="369332"/>
          </a:xfrm>
          <a:noFill/>
          <a:ln>
            <a:noFill/>
          </a:ln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i="1">
                <a:solidFill>
                  <a:schemeClr val="bg1"/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477000" y="409902"/>
            <a:ext cx="2286000" cy="3048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rgbClr val="009EC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477000" y="774696"/>
            <a:ext cx="2286000" cy="4572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2"/>
          </p:nvPr>
        </p:nvSpPr>
        <p:spPr>
          <a:xfrm>
            <a:off x="6553200" y="4876800"/>
            <a:ext cx="2133600" cy="457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Cambria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pic>
        <p:nvPicPr>
          <p:cNvPr id="9" name="Picture 8" descr="IHI_Revers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1" y="381002"/>
            <a:ext cx="2144835" cy="78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21500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named-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" y="0"/>
            <a:ext cx="9141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828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60934" y="648022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34EEBC8-FF33-4C59-B398-BD3A29A5B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440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V3 - Short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970926"/>
            <a:ext cx="4724400" cy="2086725"/>
          </a:xfrm>
          <a:noFill/>
        </p:spPr>
        <p:txBody>
          <a:bodyPr anchor="b" anchorCtr="0">
            <a:sp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038600"/>
            <a:ext cx="4724400" cy="5334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477000" y="409902"/>
            <a:ext cx="2286000" cy="3048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rgbClr val="009EC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477000" y="774696"/>
            <a:ext cx="2286000" cy="4572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2"/>
          </p:nvPr>
        </p:nvSpPr>
        <p:spPr>
          <a:xfrm>
            <a:off x="6477000" y="4953000"/>
            <a:ext cx="21336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Cambria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pic>
        <p:nvPicPr>
          <p:cNvPr id="8" name="Picture 7" descr="IHI_Reverse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1" y="381002"/>
            <a:ext cx="2144835" cy="78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5753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title -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433732"/>
            <a:ext cx="6019800" cy="1421928"/>
          </a:xfrm>
          <a:noFill/>
          <a:ln>
            <a:noFill/>
          </a:ln>
        </p:spPr>
        <p:txBody>
          <a:bodyPr wrap="square" anchor="b" anchorCtr="0">
            <a:sp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36610"/>
            <a:ext cx="6019800" cy="369332"/>
          </a:xfrm>
          <a:noFill/>
          <a:ln>
            <a:noFill/>
          </a:ln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i="1">
                <a:solidFill>
                  <a:schemeClr val="bg1"/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pic>
        <p:nvPicPr>
          <p:cNvPr id="8" name="Picture 7" descr="IHI_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41224" y="6224157"/>
            <a:ext cx="438652" cy="4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4975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title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433732"/>
            <a:ext cx="6019800" cy="1421928"/>
          </a:xfrm>
          <a:noFill/>
          <a:ln>
            <a:noFill/>
          </a:ln>
        </p:spPr>
        <p:txBody>
          <a:bodyPr wrap="square" anchor="b" anchorCtr="0">
            <a:sp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36610"/>
            <a:ext cx="6019800" cy="369332"/>
          </a:xfrm>
          <a:noFill/>
          <a:ln>
            <a:noFill/>
          </a:ln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i="1">
                <a:solidFill>
                  <a:schemeClr val="tx1"/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pic>
        <p:nvPicPr>
          <p:cNvPr id="8" name="Picture 7" descr="IHI_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41224" y="6224157"/>
            <a:ext cx="438652" cy="4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95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 -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HI_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41224" y="6224157"/>
            <a:ext cx="438652" cy="4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003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08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2"/>
            <a:ext cx="8229600" cy="44196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229600" y="320676"/>
            <a:ext cx="55245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4EEBC8-FF33-4C59-B398-BD3A29A5B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8262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5635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pic>
        <p:nvPicPr>
          <p:cNvPr id="8" name="Picture 7" descr="IHI_Symbol.png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241224" y="6224157"/>
            <a:ext cx="438652" cy="43295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57150">
            <a:solidFill>
              <a:srgbClr val="455660">
                <a:alpha val="6392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229600" y="320676"/>
            <a:ext cx="55245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34EEBC8-FF33-4C59-B398-BD3A29A5B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7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  <p:sldLayoutId id="2147483790" r:id="rId30"/>
    <p:sldLayoutId id="2147483791" r:id="rId3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0" kern="1200">
          <a:solidFill>
            <a:srgbClr val="009EC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CD4E4"/>
        </a:buClr>
        <a:buSzPct val="85000"/>
        <a:buFontTx/>
        <a:buBlip>
          <a:blip r:embed="rId35"/>
        </a:buBlip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CD4E4"/>
        </a:buClr>
        <a:buSzPct val="85000"/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9CD4E4"/>
        </a:buClr>
        <a:buSzPct val="85000"/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9CD4E4"/>
        </a:buClr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9CD4E4"/>
        </a:buClr>
        <a:buSzPct val="85000"/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9140" y="1387476"/>
            <a:ext cx="7705725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pt-BR" sz="4000" b="1" dirty="0">
                <a:solidFill>
                  <a:srgbClr val="285084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Relatório Mensal do Projeto</a:t>
            </a:r>
            <a:endParaRPr lang="pt-BR" sz="3600" b="1" dirty="0">
              <a:solidFill>
                <a:srgbClr val="285084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12" descr="Figura1"/>
          <p:cNvSpPr>
            <a:spLocks noChangeAspect="1" noChangeArrowheads="1"/>
          </p:cNvSpPr>
          <p:nvPr/>
        </p:nvSpPr>
        <p:spPr bwMode="auto">
          <a:xfrm>
            <a:off x="3248025" y="3009900"/>
            <a:ext cx="26479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srgbClr val="4556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14" descr="Figura1"/>
          <p:cNvSpPr>
            <a:spLocks noChangeAspect="1" noChangeArrowheads="1"/>
          </p:cNvSpPr>
          <p:nvPr/>
        </p:nvSpPr>
        <p:spPr bwMode="auto">
          <a:xfrm>
            <a:off x="3248025" y="3009900"/>
            <a:ext cx="26479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srgbClr val="4556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19140" y="389066"/>
            <a:ext cx="7467598" cy="744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pt-BR" sz="3200" b="1" dirty="0">
                <a:solidFill>
                  <a:srgbClr val="285084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rPr>
              <a:t>COLABORATIVA PROADI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6049121" y="5555122"/>
            <a:ext cx="26682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pt-BR" dirty="0" smtClean="0">
                <a:solidFill>
                  <a:srgbClr val="285084"/>
                </a:solidFill>
                <a:latin typeface="Arial" pitchFamily="34" charset="0"/>
                <a:cs typeface="Arial" pitchFamily="34" charset="0"/>
              </a:rPr>
              <a:t>12 </a:t>
            </a:r>
            <a:r>
              <a:rPr lang="pt-BR" dirty="0" smtClean="0">
                <a:solidFill>
                  <a:srgbClr val="285084"/>
                </a:solidFill>
                <a:latin typeface="Arial" pitchFamily="34" charset="0"/>
                <a:cs typeface="Arial" pitchFamily="34" charset="0"/>
              </a:rPr>
              <a:t>de setembro de 2019</a:t>
            </a:r>
            <a:endParaRPr lang="pt-BR" dirty="0">
              <a:solidFill>
                <a:srgbClr val="28508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578210" y="2383483"/>
            <a:ext cx="41889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pt-BR" sz="2000" dirty="0">
                <a:solidFill>
                  <a:srgbClr val="285084"/>
                </a:solidFill>
                <a:latin typeface="Arial" pitchFamily="34" charset="0"/>
                <a:cs typeface="Arial" pitchFamily="34" charset="0"/>
              </a:rPr>
              <a:t>Hospital Regional do Gama - HRG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628010" y="2766299"/>
            <a:ext cx="171733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pt-BR"/>
            </a:defPPr>
            <a:lvl1pPr algn="ctr">
              <a:spcBef>
                <a:spcPct val="20000"/>
              </a:spcBef>
              <a:defRPr sz="2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pt-BR" dirty="0">
                <a:solidFill>
                  <a:srgbClr val="285084"/>
                </a:solidFill>
              </a:rPr>
              <a:t>MUSIQ:</a:t>
            </a:r>
            <a:r>
              <a:rPr lang="pt-BR" dirty="0">
                <a:solidFill>
                  <a:srgbClr val="FF0000"/>
                </a:solidFill>
              </a:rPr>
              <a:t>113.5</a:t>
            </a:r>
            <a:endParaRPr lang="pt-BR" dirty="0">
              <a:solidFill>
                <a:srgbClr val="FF0000"/>
              </a:solidFill>
              <a:sym typeface="Arial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pt-BR" dirty="0">
                <a:solidFill>
                  <a:srgbClr val="285084"/>
                </a:solidFill>
              </a:rPr>
              <a:t>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962151" y="2019924"/>
            <a:ext cx="542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76"/>
              </a:spcBef>
            </a:pPr>
            <a:r>
              <a:rPr lang="pt-BR" sz="2400" b="1" dirty="0" smtClean="0">
                <a:solidFill>
                  <a:srgbClr val="285084"/>
                </a:solidFill>
              </a:rPr>
              <a:t>Agosto de  </a:t>
            </a:r>
            <a:r>
              <a:rPr lang="pt-BR" sz="2400" b="1" dirty="0">
                <a:solidFill>
                  <a:srgbClr val="285084"/>
                </a:solidFill>
              </a:rPr>
              <a:t>2019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8936" y="3588041"/>
            <a:ext cx="5155747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76"/>
              </a:spcBef>
            </a:pPr>
            <a:r>
              <a:rPr lang="pt-BR" sz="1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Patrocinador</a:t>
            </a:r>
            <a:r>
              <a:rPr lang="pt-BR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</a:t>
            </a:r>
            <a:r>
              <a:rPr lang="pt-BR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KATYMARA MEIRA BORGES DE GODOY</a:t>
            </a:r>
          </a:p>
          <a:p>
            <a:pPr>
              <a:spcBef>
                <a:spcPts val="576"/>
              </a:spcBef>
            </a:pPr>
            <a:r>
              <a:rPr lang="pt-BR" sz="1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Líder</a:t>
            </a:r>
            <a:r>
              <a:rPr lang="pt-BR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Rayanne Balbino (NQSP).</a:t>
            </a:r>
          </a:p>
          <a:p>
            <a:pPr>
              <a:spcBef>
                <a:spcPts val="576"/>
              </a:spcBef>
            </a:pPr>
            <a:r>
              <a:rPr lang="pt-BR" sz="1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Gestor</a:t>
            </a:r>
            <a:r>
              <a:rPr lang="pt-BR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Cinara Guimarães (Chefe da UTI) e </a:t>
            </a:r>
            <a:r>
              <a:rPr lang="pt-BR" sz="1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Jesana</a:t>
            </a:r>
            <a:r>
              <a:rPr lang="pt-BR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Adorno (Supervisão de Enfermagem).</a:t>
            </a:r>
          </a:p>
          <a:p>
            <a:pPr>
              <a:spcBef>
                <a:spcPts val="576"/>
              </a:spcBef>
            </a:pPr>
            <a:r>
              <a:rPr lang="pt-BR" sz="1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Membros de equipe</a:t>
            </a:r>
            <a:r>
              <a:rPr lang="pt-BR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pt-BR" sz="1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spcBef>
                <a:spcPts val="576"/>
              </a:spcBef>
              <a:buFont typeface="+mj-lt"/>
              <a:buAutoNum type="arabicPeriod"/>
            </a:pPr>
            <a:r>
              <a:rPr lang="pt-BR" sz="1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CCIH : Aline , Mario e Ivo </a:t>
            </a:r>
          </a:p>
          <a:p>
            <a:pPr marL="228600" indent="-228600">
              <a:spcBef>
                <a:spcPts val="576"/>
              </a:spcBef>
              <a:buFont typeface="+mj-lt"/>
              <a:buAutoNum type="arabicPeriod"/>
            </a:pPr>
            <a:r>
              <a:rPr lang="pt-BR" sz="1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UTI: Andreia, Amanda, Mateus e Henrique.</a:t>
            </a:r>
          </a:p>
          <a:p>
            <a:pPr marL="228600" indent="-228600">
              <a:spcBef>
                <a:spcPts val="576"/>
              </a:spcBef>
              <a:buFont typeface="+mj-lt"/>
              <a:buAutoNum type="arabicPeriod"/>
            </a:pPr>
            <a:r>
              <a:rPr lang="pt-BR" sz="1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Fisoterapia</a:t>
            </a:r>
            <a:r>
              <a:rPr lang="pt-BR" sz="1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Marcelo, Barbara e </a:t>
            </a:r>
            <a:r>
              <a:rPr lang="pt-BR" sz="1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Helaine</a:t>
            </a:r>
            <a:r>
              <a:rPr lang="pt-BR" sz="1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indent="-228600">
              <a:spcBef>
                <a:spcPts val="576"/>
              </a:spcBef>
              <a:buFont typeface="+mj-lt"/>
              <a:buAutoNum type="arabicPeriod"/>
            </a:pPr>
            <a:r>
              <a:rPr lang="pt-BR" sz="1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Odontologia: Viviane.</a:t>
            </a:r>
          </a:p>
          <a:p>
            <a:pPr>
              <a:spcBef>
                <a:spcPts val="576"/>
              </a:spcBef>
            </a:pPr>
            <a:r>
              <a:rPr lang="pt-BR" sz="1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Representante </a:t>
            </a:r>
            <a:r>
              <a:rPr lang="pt-BR" sz="1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paciente/familiar</a:t>
            </a:r>
            <a:r>
              <a:rPr lang="pt-BR" sz="1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Leandra Pereira Machado ( Filha paciente Edite) </a:t>
            </a:r>
          </a:p>
          <a:p>
            <a:pPr>
              <a:spcBef>
                <a:spcPts val="576"/>
              </a:spcBef>
            </a:pPr>
            <a:r>
              <a:rPr lang="pt-BR" sz="1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Conselho de Saúde: </a:t>
            </a:r>
            <a:r>
              <a:rPr lang="pt-BR" sz="1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Profº</a:t>
            </a:r>
            <a:r>
              <a:rPr lang="pt-BR" sz="1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Enoque </a:t>
            </a:r>
            <a:endParaRPr lang="pt-BR" sz="1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C64EE60-694E-4E2A-B65F-7CD0BD291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454"/>
            <a:ext cx="9144000" cy="11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762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rgbClr val="009EC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hangingPunct="0">
              <a:spcBef>
                <a:spcPct val="20000"/>
              </a:spcBef>
              <a:defRPr/>
            </a:pPr>
            <a:r>
              <a:rPr lang="pt-BR" sz="3000" dirty="0">
                <a:solidFill>
                  <a:srgbClr val="285084"/>
                </a:solidFill>
                <a:ea typeface="+mn-ea"/>
              </a:rPr>
              <a:t>BARREIRAS E SOLUÇÕES</a:t>
            </a:r>
            <a:endParaRPr lang="pt-BR" sz="2600" dirty="0">
              <a:solidFill>
                <a:srgbClr val="285084"/>
              </a:solidFill>
              <a:ea typeface="+mn-ea"/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4EEBC8-FF33-4C59-B398-BD3A29A5BE1C}" type="slidenum">
              <a:rPr lang="pt-BR" smtClean="0"/>
              <a:t>10</a:t>
            </a:fld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035188"/>
              </p:ext>
            </p:extLst>
          </p:nvPr>
        </p:nvGraphicFramePr>
        <p:xfrm>
          <a:off x="0" y="1371600"/>
          <a:ext cx="9143999" cy="399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824">
                  <a:extLst>
                    <a:ext uri="{9D8B030D-6E8A-4147-A177-3AD203B41FA5}">
                      <a16:colId xmlns="" xmlns:a16="http://schemas.microsoft.com/office/drawing/2014/main" val="2022500760"/>
                    </a:ext>
                  </a:extLst>
                </a:gridCol>
                <a:gridCol w="1882588">
                  <a:extLst>
                    <a:ext uri="{9D8B030D-6E8A-4147-A177-3AD203B41FA5}">
                      <a16:colId xmlns="" xmlns:a16="http://schemas.microsoft.com/office/drawing/2014/main" val="2676939214"/>
                    </a:ext>
                  </a:extLst>
                </a:gridCol>
                <a:gridCol w="2151529">
                  <a:extLst>
                    <a:ext uri="{9D8B030D-6E8A-4147-A177-3AD203B41FA5}">
                      <a16:colId xmlns="" xmlns:a16="http://schemas.microsoft.com/office/drawing/2014/main" val="1950248876"/>
                    </a:ext>
                  </a:extLst>
                </a:gridCol>
                <a:gridCol w="215152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151529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EQUIPES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BARREIRAS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SOLUÇÕES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STATUS</a:t>
                      </a:r>
                      <a:r>
                        <a:rPr lang="pt-BR" sz="800" baseline="0" dirty="0"/>
                        <a:t> 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ANÁLISE CRÍTICA </a:t>
                      </a:r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586068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66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Time do </a:t>
                      </a:r>
                      <a:r>
                        <a:rPr lang="en-US" sz="800" u="none" strike="noStrike" cap="none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Projeto</a:t>
                      </a:r>
                      <a:endParaRPr sz="800" u="none" strike="noStrike" cap="non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2550" marB="0"/>
                </a:tc>
                <a:tc>
                  <a:txBody>
                    <a:bodyPr/>
                    <a:lstStyle/>
                    <a:p>
                      <a:pPr marL="263525" marR="81280" indent="-172085" algn="just">
                        <a:lnSpc>
                          <a:spcPct val="100000"/>
                        </a:lnSpc>
                        <a:spcBef>
                          <a:spcPts val="334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lang="pt-BR" sz="800" spc="-5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Ausência de  reunião para alinhamento das ações semanais </a:t>
                      </a:r>
                      <a:r>
                        <a:rPr lang="pt-BR" sz="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 </a:t>
                      </a:r>
                      <a:r>
                        <a:rPr lang="pt-BR" sz="800" spc="-5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estratégias </a:t>
                      </a:r>
                      <a:r>
                        <a:rPr lang="pt-BR" sz="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 as</a:t>
                      </a:r>
                      <a:r>
                        <a:rPr lang="pt-BR" sz="800" spc="-65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800" spc="-5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equipes.</a:t>
                      </a:r>
                      <a:endParaRPr lang="pt-BR" sz="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L="263525" marR="81280" indent="-172085" algn="just">
                        <a:lnSpc>
                          <a:spcPct val="100000"/>
                        </a:lnSpc>
                        <a:spcBef>
                          <a:spcPts val="334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lang="pt-BR" sz="800" spc="-5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Elaborar um cronograma anual com as reuniões de discussão com ampla divulgação pela liderança do projeto.</a:t>
                      </a:r>
                      <a:endParaRPr lang="pt-BR" sz="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L="263525" marR="81280" indent="-172085" algn="ctr">
                        <a:lnSpc>
                          <a:spcPct val="100000"/>
                        </a:lnSpc>
                        <a:spcBef>
                          <a:spcPts val="334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lang="pt-BR" sz="8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Realizado </a:t>
                      </a:r>
                      <a:endParaRPr lang="pt-BR" sz="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L="263525" marR="81280" indent="-172085" algn="ctr">
                        <a:lnSpc>
                          <a:spcPct val="100000"/>
                        </a:lnSpc>
                        <a:spcBef>
                          <a:spcPts val="334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lang="pt-BR" sz="8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Fixado reunião do</a:t>
                      </a:r>
                      <a:r>
                        <a:rPr lang="pt-BR" sz="8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 de melhoria todas as segundas as 15:00 na UTI e a inclusão da família neste fórum.</a:t>
                      </a:r>
                      <a:endParaRPr lang="pt-BR" sz="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4" marB="0"/>
                </a:tc>
                <a:extLst>
                  <a:ext uri="{0D108BD9-81ED-4DB2-BD59-A6C34878D82A}">
                    <a16:rowId xmlns="" xmlns:a16="http://schemas.microsoft.com/office/drawing/2014/main" val="4024131114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marL="66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Times </a:t>
                      </a:r>
                      <a:r>
                        <a:rPr lang="en-US" sz="800" u="none" strike="noStrike" cap="none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Projeto</a:t>
                      </a:r>
                      <a:endParaRPr sz="800" u="none" strike="noStrike" cap="non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2550" marB="0"/>
                </a:tc>
                <a:tc>
                  <a:txBody>
                    <a:bodyPr/>
                    <a:lstStyle/>
                    <a:p>
                      <a:pPr marL="263525" marR="83185" indent="-172085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lang="en-US" sz="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Ausência</a:t>
                      </a:r>
                      <a:r>
                        <a:rPr lang="en-US" sz="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carga</a:t>
                      </a:r>
                      <a:r>
                        <a:rPr lang="en-US" sz="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horária</a:t>
                      </a:r>
                      <a:r>
                        <a:rPr lang="en-US" sz="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suficiente</a:t>
                      </a:r>
                      <a:r>
                        <a:rPr lang="en-US" sz="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 </a:t>
                      </a:r>
                      <a:r>
                        <a:rPr lang="en-US" sz="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fisioterapia</a:t>
                      </a:r>
                      <a:r>
                        <a:rPr lang="en-US" sz="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para </a:t>
                      </a:r>
                      <a:r>
                        <a:rPr lang="en-US" sz="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atingir</a:t>
                      </a:r>
                      <a:r>
                        <a:rPr lang="en-US" sz="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meta de um  </a:t>
                      </a:r>
                      <a:r>
                        <a:rPr lang="en-US" sz="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trabalho</a:t>
                      </a:r>
                      <a:r>
                        <a:rPr lang="en-US" sz="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linear.</a:t>
                      </a:r>
                      <a:endParaRPr sz="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263525" marR="83185" indent="-172085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lang="en-US" sz="800" spc="-5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Ampliar</a:t>
                      </a:r>
                      <a:r>
                        <a:rPr lang="en-US" sz="800" spc="-5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spc="-5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carga</a:t>
                      </a:r>
                      <a:r>
                        <a:rPr lang="en-US" sz="800" spc="-5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spc="-5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horária</a:t>
                      </a:r>
                      <a:r>
                        <a:rPr lang="en-US" sz="800" spc="-5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spc="-5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ampliada</a:t>
                      </a:r>
                      <a:r>
                        <a:rPr lang="en-US" sz="800" spc="-5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para </a:t>
                      </a:r>
                      <a:r>
                        <a:rPr lang="en-US" sz="800" spc="-5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r>
                        <a:rPr lang="en-US" sz="800" spc="-5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spc="-5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fisioterapeutas</a:t>
                      </a:r>
                      <a:r>
                        <a:rPr lang="en-US" sz="800" spc="-5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 </a:t>
                      </a:r>
                      <a:r>
                        <a:rPr lang="en-US" sz="800" spc="-5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possibilidade</a:t>
                      </a:r>
                      <a:r>
                        <a:rPr lang="en-US" sz="800" spc="-5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800" spc="-5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fazer</a:t>
                      </a:r>
                      <a:r>
                        <a:rPr lang="en-US" sz="800" spc="-5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US" sz="800" spc="-5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rotina</a:t>
                      </a:r>
                      <a:r>
                        <a:rPr lang="en-US" sz="800" spc="-5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 UTI.</a:t>
                      </a:r>
                      <a:endParaRPr sz="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263525" marR="83185" indent="-172085" algn="ctr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lang="pt-BR" sz="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 andamento </a:t>
                      </a:r>
                      <a:endParaRPr sz="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263525" marR="83185" indent="-172085" algn="ctr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lang="pt-BR" sz="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Encaminhado solicitação da ampliação de carga horária e realizado</a:t>
                      </a:r>
                      <a:r>
                        <a:rPr lang="pt-BR" sz="8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acordo com a nova gestão sobre apoio ao projeto. Realizado também reunião com a Alta Gestão e a </a:t>
                      </a:r>
                      <a:r>
                        <a:rPr lang="pt-BR" sz="800" b="1" baseline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Drª</a:t>
                      </a:r>
                      <a:r>
                        <a:rPr lang="pt-BR" sz="8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800" b="1" baseline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Elenara</a:t>
                      </a:r>
                      <a:r>
                        <a:rPr lang="pt-BR" sz="8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(06/09/2019).</a:t>
                      </a:r>
                      <a:endParaRPr sz="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="" xmlns:a16="http://schemas.microsoft.com/office/drawing/2014/main" val="1467840782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pPr marL="66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Times do </a:t>
                      </a:r>
                      <a:r>
                        <a:rPr lang="en-US" sz="800" u="none" strike="noStrike" cap="none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Projeto</a:t>
                      </a:r>
                      <a:endParaRPr sz="800" u="none" strike="noStrike" cap="non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2550" marB="0"/>
                </a:tc>
                <a:tc>
                  <a:txBody>
                    <a:bodyPr/>
                    <a:lstStyle/>
                    <a:p>
                      <a:pPr marL="263525" marR="83185" indent="-172085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lang="pt-BR" sz="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Ausência de enfermeiro</a:t>
                      </a:r>
                      <a:r>
                        <a:rPr lang="pt-BR" sz="8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rotineiro com impacto importante na coleta de dados e monitoração dos </a:t>
                      </a:r>
                      <a:r>
                        <a:rPr lang="pt-BR" sz="800" baseline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bundles</a:t>
                      </a:r>
                      <a:r>
                        <a:rPr lang="pt-BR" sz="8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manutenção.</a:t>
                      </a:r>
                      <a:endParaRPr sz="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263525" marR="83185" indent="-172085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lang="pt-BR" sz="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Efetivar a contratação da enfermeira voluntária que foi treinada para realizar a rotina e coleta de dados da UTI.</a:t>
                      </a:r>
                      <a:endParaRPr sz="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263525" marR="83185" indent="-172085" algn="ctr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lang="pt-BR" sz="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 andamento </a:t>
                      </a:r>
                      <a:endParaRPr sz="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263525" marR="83185" indent="-172085" algn="ctr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lang="pt-BR" sz="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</a:t>
                      </a:r>
                      <a:r>
                        <a:rPr lang="pt-BR" sz="8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transição da SES/DF para IGES </a:t>
                      </a:r>
                      <a:r>
                        <a:rPr lang="pt-BR" sz="8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estamos por receber uma </a:t>
                      </a:r>
                      <a:r>
                        <a:rPr lang="pt-BR" sz="8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enfermeira de 40h na UTI que assumirá esse papel de rotineira e apoiará nas ações do projeto.</a:t>
                      </a:r>
                      <a:endParaRPr sz="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="" xmlns:a16="http://schemas.microsoft.com/office/drawing/2014/main" val="919959320"/>
                  </a:ext>
                </a:extLst>
              </a:tr>
              <a:tr h="955942">
                <a:tc>
                  <a:txBody>
                    <a:bodyPr/>
                    <a:lstStyle/>
                    <a:p>
                      <a:pPr marL="66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Times do </a:t>
                      </a:r>
                      <a:r>
                        <a:rPr lang="en-US" sz="800" u="none" strike="noStrike" cap="none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Projeto</a:t>
                      </a:r>
                      <a:endParaRPr sz="800" u="none" strike="noStrike" cap="non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2550" marB="0"/>
                </a:tc>
                <a:tc>
                  <a:txBody>
                    <a:bodyPr/>
                    <a:lstStyle/>
                    <a:p>
                      <a:pPr marL="263525" marR="83185" indent="-172085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lang="pt-BR" sz="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Ausência</a:t>
                      </a:r>
                      <a:r>
                        <a:rPr lang="pt-BR" sz="8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carga horária suficiente do psicólogo para acompanhamento e orientação da visita estendida</a:t>
                      </a:r>
                      <a:endParaRPr sz="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263525" marR="83185" indent="-172085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lang="en-US" sz="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Carga</a:t>
                      </a:r>
                      <a:r>
                        <a:rPr lang="en-US" sz="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horária</a:t>
                      </a:r>
                      <a:r>
                        <a:rPr lang="en-US" sz="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ampliada</a:t>
                      </a:r>
                      <a:r>
                        <a:rPr lang="en-US" sz="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 </a:t>
                      </a:r>
                      <a:r>
                        <a:rPr lang="en-US" sz="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Psicologia</a:t>
                      </a:r>
                      <a:r>
                        <a:rPr lang="en-US" sz="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para realizer um </a:t>
                      </a:r>
                      <a:r>
                        <a:rPr lang="en-US" sz="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acompanhamento</a:t>
                      </a:r>
                      <a:r>
                        <a:rPr lang="en-US" sz="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linear das </a:t>
                      </a:r>
                      <a:r>
                        <a:rPr lang="en-US" sz="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visitas</a:t>
                      </a:r>
                      <a:r>
                        <a:rPr lang="en-US" sz="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UTI.</a:t>
                      </a:r>
                      <a:endParaRPr sz="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263525" marR="83185" indent="-172085" algn="ctr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lang="pt-BR" sz="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 andamento </a:t>
                      </a:r>
                      <a:endParaRPr sz="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263525" marR="83185" indent="-172085" algn="ctr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</a:tabLst>
                      </a:pPr>
                      <a:r>
                        <a:rPr lang="pt-BR" sz="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Foi discutido com a </a:t>
                      </a:r>
                      <a:r>
                        <a:rPr lang="pt-BR" sz="800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Drª</a:t>
                      </a:r>
                      <a:r>
                        <a:rPr lang="pt-BR" sz="8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800" b="1" baseline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Katymara</a:t>
                      </a:r>
                      <a:r>
                        <a:rPr lang="pt-BR" sz="8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 Diretora) a possibilidade de remoção do profissional lotado na UTI e a transferência de uma psicóloga do HRSM de 40h para o HRG devido transição do modelo de gestão da SES/DF. Aguardamos andamento do processo.</a:t>
                      </a:r>
                      <a:endParaRPr sz="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="" xmlns:a16="http://schemas.microsoft.com/office/drawing/2014/main" val="3669223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59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AC1B4F-7274-4433-B5A2-32752066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Preciso de ajuda com: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="" xmlns:a16="http://schemas.microsoft.com/office/drawing/2014/main" id="{FDD4FDC6-0F3E-4C68-8D49-F2B6572FE48A}"/>
              </a:ext>
            </a:extLst>
          </p:cNvPr>
          <p:cNvSpPr/>
          <p:nvPr/>
        </p:nvSpPr>
        <p:spPr>
          <a:xfrm>
            <a:off x="566292" y="3146143"/>
            <a:ext cx="2732048" cy="1293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APOIO COM FERRAMENTAS DE TRABALHO </a:t>
            </a:r>
            <a:endParaRPr lang="pt-BR" b="1" dirty="0"/>
          </a:p>
        </p:txBody>
      </p:sp>
      <p:sp>
        <p:nvSpPr>
          <p:cNvPr id="4" name="Elipse 3">
            <a:extLst>
              <a:ext uri="{FF2B5EF4-FFF2-40B4-BE49-F238E27FC236}">
                <a16:creationId xmlns="" xmlns:a16="http://schemas.microsoft.com/office/drawing/2014/main" id="{51799E64-D9A5-4958-AB96-4A03AD2AA8C7}"/>
              </a:ext>
            </a:extLst>
          </p:cNvPr>
          <p:cNvSpPr/>
          <p:nvPr/>
        </p:nvSpPr>
        <p:spPr>
          <a:xfrm>
            <a:off x="566292" y="1400023"/>
            <a:ext cx="2587083" cy="13311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Está faltando dados da ronda alta gestão L1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741821" y="1626462"/>
            <a:ext cx="51735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>
              <a:spcBef>
                <a:spcPts val="576"/>
              </a:spcBef>
              <a:buBlip>
                <a:blip r:embed="rId2"/>
              </a:buBlip>
            </a:pPr>
            <a:r>
              <a:rPr lang="pt-B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06/09/2019 após a visita da </a:t>
            </a:r>
            <a:r>
              <a:rPr lang="pt-BR" sz="1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Drª</a:t>
            </a:r>
            <a:r>
              <a:rPr lang="pt-B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Elenera</a:t>
            </a:r>
            <a:r>
              <a:rPr lang="pt-B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ficou acordado a realização dessa ronda pela alta gestão. Porém ainda não </a:t>
            </a:r>
            <a:r>
              <a:rPr lang="pt-BR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realizamos esta </a:t>
            </a:r>
            <a:r>
              <a:rPr lang="pt-B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tarefa.</a:t>
            </a:r>
            <a:endParaRPr lang="pt-BR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7472">
              <a:spcBef>
                <a:spcPts val="576"/>
              </a:spcBef>
              <a:buBlip>
                <a:blip r:embed="rId2"/>
              </a:buBlip>
            </a:pPr>
            <a:r>
              <a:rPr lang="pt-B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</a:t>
            </a:r>
            <a:r>
              <a:rPr lang="pt-BR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quadro de gestão para apresentar os dados a </a:t>
            </a:r>
            <a:r>
              <a:rPr lang="pt-B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equipe – Testaremos a metodologia do quadro tão logo que consigamos realizar a ronda.</a:t>
            </a:r>
          </a:p>
          <a:p>
            <a:pPr>
              <a:spcBef>
                <a:spcPts val="576"/>
              </a:spcBef>
            </a:pPr>
            <a:endParaRPr lang="pt-BR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741821" y="3338788"/>
            <a:ext cx="51735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 algn="just">
              <a:spcBef>
                <a:spcPts val="576"/>
              </a:spcBef>
              <a:buBlip>
                <a:blip r:embed="rId2"/>
              </a:buBlip>
            </a:pPr>
            <a:r>
              <a:rPr lang="pt-B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passagem de plantão que inclua o SBAR</a:t>
            </a:r>
          </a:p>
          <a:p>
            <a:pPr marL="347472" indent="-347472" algn="just">
              <a:spcBef>
                <a:spcPts val="576"/>
              </a:spcBef>
              <a:buBlip>
                <a:blip r:embed="rId2"/>
              </a:buBlip>
            </a:pPr>
            <a:r>
              <a:rPr lang="pt-B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 assistenciais para a fisioterapia </a:t>
            </a:r>
          </a:p>
          <a:p>
            <a:pPr marL="347472" indent="-347472" algn="just">
              <a:spcBef>
                <a:spcPts val="576"/>
              </a:spcBef>
              <a:buBlip>
                <a:blip r:embed="rId2"/>
              </a:buBlip>
            </a:pPr>
            <a:r>
              <a:rPr lang="pt-B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Referencia de protocolo de dor e de SVD</a:t>
            </a:r>
          </a:p>
          <a:p>
            <a:pPr marL="347472" indent="-347472" algn="just">
              <a:spcBef>
                <a:spcPts val="576"/>
              </a:spcBef>
              <a:buBlip>
                <a:blip r:embed="rId2"/>
              </a:buBlip>
            </a:pPr>
            <a:r>
              <a:rPr lang="pt-B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formulário de meta diária </a:t>
            </a:r>
          </a:p>
          <a:p>
            <a:pPr marL="347472" indent="-347472" algn="just">
              <a:spcBef>
                <a:spcPts val="576"/>
              </a:spcBef>
              <a:buBlip>
                <a:blip r:embed="rId2"/>
              </a:buBlip>
            </a:pPr>
            <a:r>
              <a:rPr lang="pt-B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Roteiro de orientação da família para inserção do cuidado ao paciente internado na UTI </a:t>
            </a:r>
            <a:endParaRPr lang="pt-BR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0100" y="5010150"/>
            <a:ext cx="2828925" cy="8191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ESTRUTURAE INSUMOS 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741821" y="5010150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7472" indent="-347472" algn="just">
              <a:spcBef>
                <a:spcPts val="576"/>
              </a:spcBef>
              <a:buBlip>
                <a:blip r:embed="rId2"/>
              </a:buBlip>
            </a:pPr>
            <a:r>
              <a:rPr lang="pt-B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Poltrona , armários, ampliação da sala de espera para expansão da visita estendida.</a:t>
            </a:r>
          </a:p>
          <a:p>
            <a:pPr marL="347472" indent="-347472" algn="just">
              <a:spcBef>
                <a:spcPts val="576"/>
              </a:spcBef>
              <a:buBlip>
                <a:blip r:embed="rId2"/>
              </a:buBlip>
            </a:pPr>
            <a:r>
              <a:rPr lang="pt-B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das divisórias </a:t>
            </a:r>
          </a:p>
          <a:p>
            <a:pPr marL="347472" indent="-347472" algn="just">
              <a:spcBef>
                <a:spcPts val="576"/>
              </a:spcBef>
              <a:buBlip>
                <a:blip r:embed="rId2"/>
              </a:buBlip>
            </a:pPr>
            <a:r>
              <a:rPr lang="pt-BR" sz="1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Equipos</a:t>
            </a:r>
            <a:r>
              <a:rPr lang="pt-B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luvas, álcool , material de culturas</a:t>
            </a:r>
            <a:r>
              <a:rPr lang="pt-BR" sz="1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576"/>
              </a:spcBef>
            </a:pPr>
            <a:endParaRPr lang="pt-BR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96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HUB C – HMV 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199" y="1541317"/>
            <a:ext cx="5248275" cy="297180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4EEBC8-FF33-4C59-B398-BD3A29A5BE1C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815" y="1976846"/>
            <a:ext cx="2777094" cy="177654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815" y="3943005"/>
            <a:ext cx="2777094" cy="214419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79566" y="4876800"/>
            <a:ext cx="391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 algn="ctr">
              <a:spcBef>
                <a:spcPts val="576"/>
              </a:spcBef>
              <a:buBlip>
                <a:blip r:embed="rId5"/>
              </a:buBlip>
            </a:pPr>
            <a:r>
              <a:rPr lang="pt-BR" sz="3600" b="1" i="1" dirty="0" smtClean="0"/>
              <a:t>Obrigada!!!!</a:t>
            </a:r>
            <a:endParaRPr lang="pt-BR" sz="3600" b="1" i="1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6339296" y="1284756"/>
            <a:ext cx="244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 algn="ctr">
              <a:spcBef>
                <a:spcPts val="576"/>
              </a:spcBef>
              <a:buBlip>
                <a:blip r:embed="rId5"/>
              </a:buBlip>
            </a:pPr>
            <a:r>
              <a:rPr lang="pt-BR" sz="1200" b="1" dirty="0" smtClean="0"/>
              <a:t>Equipe HRG na oficina realizada em Brasília em 03/09/2019</a:t>
            </a:r>
            <a:endParaRPr lang="pt-B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20898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2734" y="182884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rgbClr val="009EC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pt-BR" sz="3000" dirty="0">
                <a:solidFill>
                  <a:srgbClr val="285084"/>
                </a:solidFill>
              </a:rPr>
              <a:t>Gráfico da escala de evolução de projeto</a:t>
            </a:r>
            <a:br>
              <a:rPr lang="pt-BR" sz="3000" dirty="0">
                <a:solidFill>
                  <a:srgbClr val="285084"/>
                </a:solidFill>
              </a:rPr>
            </a:br>
            <a:endParaRPr lang="pt-BR" sz="2600" dirty="0">
              <a:solidFill>
                <a:srgbClr val="28508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F8528C3-5251-44EE-9F30-6B2F8E1E4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4" y="4022503"/>
            <a:ext cx="7772400" cy="257148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35" y="746974"/>
            <a:ext cx="7772400" cy="30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2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34489" y="-226246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rgbClr val="009EC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pt-BR" sz="3000" dirty="0">
                <a:solidFill>
                  <a:srgbClr val="285084"/>
                </a:solidFill>
              </a:rPr>
              <a:t>Objetivos de resultado da Colaborativa</a:t>
            </a:r>
            <a:endParaRPr lang="pt-BR" sz="2600" dirty="0">
              <a:solidFill>
                <a:srgbClr val="285084"/>
              </a:solidFill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294967295"/>
          </p:nvPr>
        </p:nvSpPr>
        <p:spPr>
          <a:xfrm>
            <a:off x="10058400" y="6480176"/>
            <a:ext cx="609600" cy="365125"/>
          </a:xfr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34EEBC8-FF33-4C59-B398-BD3A29A5BE1C}" type="slidenum">
              <a:rPr lang="pt-BR">
                <a:solidFill>
                  <a:srgbClr val="777779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>
              <a:solidFill>
                <a:srgbClr val="777779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CEC8C11D-FA96-4078-86A5-B639F2C14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70803"/>
              </p:ext>
            </p:extLst>
          </p:nvPr>
        </p:nvGraphicFramePr>
        <p:xfrm>
          <a:off x="-17248" y="856926"/>
          <a:ext cx="9144002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827">
                  <a:extLst>
                    <a:ext uri="{9D8B030D-6E8A-4147-A177-3AD203B41FA5}">
                      <a16:colId xmlns="" xmlns:a16="http://schemas.microsoft.com/office/drawing/2014/main" val="782803557"/>
                    </a:ext>
                  </a:extLst>
                </a:gridCol>
                <a:gridCol w="1642458">
                  <a:extLst>
                    <a:ext uri="{9D8B030D-6E8A-4147-A177-3AD203B41FA5}">
                      <a16:colId xmlns="" xmlns:a16="http://schemas.microsoft.com/office/drawing/2014/main" val="1214891972"/>
                    </a:ext>
                  </a:extLst>
                </a:gridCol>
                <a:gridCol w="2396476">
                  <a:extLst>
                    <a:ext uri="{9D8B030D-6E8A-4147-A177-3AD203B41FA5}">
                      <a16:colId xmlns="" xmlns:a16="http://schemas.microsoft.com/office/drawing/2014/main" val="4070897160"/>
                    </a:ext>
                  </a:extLst>
                </a:gridCol>
                <a:gridCol w="1893073">
                  <a:extLst>
                    <a:ext uri="{9D8B030D-6E8A-4147-A177-3AD203B41FA5}">
                      <a16:colId xmlns="" xmlns:a16="http://schemas.microsoft.com/office/drawing/2014/main" val="559097532"/>
                    </a:ext>
                  </a:extLst>
                </a:gridCol>
                <a:gridCol w="1529168">
                  <a:extLst>
                    <a:ext uri="{9D8B030D-6E8A-4147-A177-3AD203B41FA5}">
                      <a16:colId xmlns="" xmlns:a16="http://schemas.microsoft.com/office/drawing/2014/main" val="3718039681"/>
                    </a:ext>
                  </a:extLst>
                </a:gridCol>
              </a:tblGrid>
              <a:tr h="650209">
                <a:tc>
                  <a:txBody>
                    <a:bodyPr/>
                    <a:lstStyle/>
                    <a:p>
                      <a:pPr algn="ctr"/>
                      <a:r>
                        <a:rPr lang="pt-BR" sz="1600" noProof="0" dirty="0"/>
                        <a:t>Fluxo de trabalho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noProof="0" dirty="0"/>
                        <a:t>Linha de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noProof="0" dirty="0"/>
                        <a:t>Mediana atual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noProof="0" dirty="0">
                          <a:solidFill>
                            <a:schemeClr val="bg1"/>
                          </a:solidFill>
                          <a:effectLst/>
                        </a:rPr>
                        <a:t>Número de dispositivos/dia entre infecções </a:t>
                      </a:r>
                      <a:endParaRPr lang="pt-BR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noProof="0" dirty="0"/>
                        <a:t>Meta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5542152"/>
                  </a:ext>
                </a:extLst>
              </a:tr>
              <a:tr h="514749">
                <a:tc>
                  <a:txBody>
                    <a:bodyPr/>
                    <a:lstStyle/>
                    <a:p>
                      <a:r>
                        <a:rPr lang="pt-BR" sz="1600" noProof="0" dirty="0"/>
                        <a:t>UTI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noProof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3,60</a:t>
                      </a:r>
                    </a:p>
                    <a:p>
                      <a:endParaRPr lang="pt-BR" sz="1600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noProof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3,60</a:t>
                      </a:r>
                    </a:p>
                    <a:p>
                      <a:endParaRPr lang="pt-BR" sz="1600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noProof="0" dirty="0" smtClean="0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pt-BR" sz="1600" b="1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noProof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2,52(30%)</a:t>
                      </a:r>
                    </a:p>
                    <a:p>
                      <a:endParaRPr lang="pt-BR" sz="1600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00620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8C9CACB-A90F-4BF5-AE9A-803A2E8B17DA}"/>
              </a:ext>
            </a:extLst>
          </p:cNvPr>
          <p:cNvSpPr txBox="1"/>
          <p:nvPr/>
        </p:nvSpPr>
        <p:spPr>
          <a:xfrm>
            <a:off x="4042955" y="4583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76"/>
              </a:spcBef>
            </a:pPr>
            <a:r>
              <a:rPr lang="en-US" dirty="0"/>
              <a:t>ICVC</a:t>
            </a:r>
            <a:endParaRPr lang="pt-BR" dirty="0" err="1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C52BBFF7-D2DC-4BA8-87F7-EFFDD224D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19696"/>
              </p:ext>
            </p:extLst>
          </p:nvPr>
        </p:nvGraphicFramePr>
        <p:xfrm>
          <a:off x="-17248" y="2936294"/>
          <a:ext cx="917848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174">
                  <a:extLst>
                    <a:ext uri="{9D8B030D-6E8A-4147-A177-3AD203B41FA5}">
                      <a16:colId xmlns="" xmlns:a16="http://schemas.microsoft.com/office/drawing/2014/main" val="782803557"/>
                    </a:ext>
                  </a:extLst>
                </a:gridCol>
                <a:gridCol w="1648653">
                  <a:extLst>
                    <a:ext uri="{9D8B030D-6E8A-4147-A177-3AD203B41FA5}">
                      <a16:colId xmlns="" xmlns:a16="http://schemas.microsoft.com/office/drawing/2014/main" val="1214891972"/>
                    </a:ext>
                  </a:extLst>
                </a:gridCol>
                <a:gridCol w="2405514">
                  <a:extLst>
                    <a:ext uri="{9D8B030D-6E8A-4147-A177-3AD203B41FA5}">
                      <a16:colId xmlns="" xmlns:a16="http://schemas.microsoft.com/office/drawing/2014/main" val="4070897160"/>
                    </a:ext>
                  </a:extLst>
                </a:gridCol>
                <a:gridCol w="1900213">
                  <a:extLst>
                    <a:ext uri="{9D8B030D-6E8A-4147-A177-3AD203B41FA5}">
                      <a16:colId xmlns="" xmlns:a16="http://schemas.microsoft.com/office/drawing/2014/main" val="559097532"/>
                    </a:ext>
                  </a:extLst>
                </a:gridCol>
                <a:gridCol w="1534935">
                  <a:extLst>
                    <a:ext uri="{9D8B030D-6E8A-4147-A177-3AD203B41FA5}">
                      <a16:colId xmlns="" xmlns:a16="http://schemas.microsoft.com/office/drawing/2014/main" val="3718039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noProof="0" dirty="0"/>
                        <a:t>Fluxo de trabalho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noProof="0"/>
                        <a:t>Linha de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noProof="0" dirty="0"/>
                        <a:t>Mediana atual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noProof="0" dirty="0">
                          <a:solidFill>
                            <a:schemeClr val="bg1"/>
                          </a:solidFill>
                          <a:effectLst/>
                        </a:rPr>
                        <a:t>Número de dispositivos/dia entre infecções </a:t>
                      </a:r>
                      <a:endParaRPr lang="pt-BR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noProof="0" dirty="0"/>
                        <a:t>Meta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5542152"/>
                  </a:ext>
                </a:extLst>
              </a:tr>
              <a:tr h="420080">
                <a:tc>
                  <a:txBody>
                    <a:bodyPr/>
                    <a:lstStyle/>
                    <a:p>
                      <a:r>
                        <a:rPr lang="pt-BR" sz="1600" noProof="0" dirty="0"/>
                        <a:t>UTI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noProof="0" dirty="0" smtClean="0"/>
                        <a:t>0.0</a:t>
                      </a:r>
                      <a:endParaRPr lang="pt-BR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noProof="0" dirty="0" smtClean="0"/>
                        <a:t>0.0</a:t>
                      </a:r>
                      <a:endParaRPr lang="pt-BR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noProof="0" dirty="0" smtClean="0">
                          <a:solidFill>
                            <a:srgbClr val="FF0000"/>
                          </a:solidFill>
                        </a:rPr>
                        <a:t>1.203</a:t>
                      </a:r>
                      <a:endParaRPr lang="pt-BR" sz="1200" b="1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noProof="0" dirty="0"/>
                        <a:t>1000 dispositivos dia entre</a:t>
                      </a:r>
                      <a:r>
                        <a:rPr lang="pt-BR" sz="1200" baseline="0" noProof="0" dirty="0"/>
                        <a:t> infecções</a:t>
                      </a:r>
                      <a:endParaRPr lang="pt-BR" sz="1200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00620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097D66C-2CF5-4F88-834B-D219298FC818}"/>
              </a:ext>
            </a:extLst>
          </p:cNvPr>
          <p:cNvSpPr txBox="1"/>
          <p:nvPr/>
        </p:nvSpPr>
        <p:spPr>
          <a:xfrm>
            <a:off x="4133414" y="25502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76"/>
              </a:spcBef>
            </a:pPr>
            <a:r>
              <a:rPr lang="en-US" dirty="0"/>
              <a:t>ITUCV</a:t>
            </a:r>
            <a:endParaRPr lang="pt-BR" dirty="0" err="1"/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71DFA93C-8928-4329-AECC-FA0165E2E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10787"/>
              </p:ext>
            </p:extLst>
          </p:nvPr>
        </p:nvGraphicFramePr>
        <p:xfrm>
          <a:off x="0" y="5026159"/>
          <a:ext cx="9178489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174">
                  <a:extLst>
                    <a:ext uri="{9D8B030D-6E8A-4147-A177-3AD203B41FA5}">
                      <a16:colId xmlns="" xmlns:a16="http://schemas.microsoft.com/office/drawing/2014/main" val="782803557"/>
                    </a:ext>
                  </a:extLst>
                </a:gridCol>
                <a:gridCol w="1648653">
                  <a:extLst>
                    <a:ext uri="{9D8B030D-6E8A-4147-A177-3AD203B41FA5}">
                      <a16:colId xmlns="" xmlns:a16="http://schemas.microsoft.com/office/drawing/2014/main" val="1214891972"/>
                    </a:ext>
                  </a:extLst>
                </a:gridCol>
                <a:gridCol w="2405514">
                  <a:extLst>
                    <a:ext uri="{9D8B030D-6E8A-4147-A177-3AD203B41FA5}">
                      <a16:colId xmlns="" xmlns:a16="http://schemas.microsoft.com/office/drawing/2014/main" val="4070897160"/>
                    </a:ext>
                  </a:extLst>
                </a:gridCol>
                <a:gridCol w="1900213">
                  <a:extLst>
                    <a:ext uri="{9D8B030D-6E8A-4147-A177-3AD203B41FA5}">
                      <a16:colId xmlns="" xmlns:a16="http://schemas.microsoft.com/office/drawing/2014/main" val="559097532"/>
                    </a:ext>
                  </a:extLst>
                </a:gridCol>
                <a:gridCol w="1534935">
                  <a:extLst>
                    <a:ext uri="{9D8B030D-6E8A-4147-A177-3AD203B41FA5}">
                      <a16:colId xmlns="" xmlns:a16="http://schemas.microsoft.com/office/drawing/2014/main" val="3718039681"/>
                    </a:ext>
                  </a:extLst>
                </a:gridCol>
              </a:tblGrid>
              <a:tr h="660670">
                <a:tc>
                  <a:txBody>
                    <a:bodyPr/>
                    <a:lstStyle/>
                    <a:p>
                      <a:pPr algn="ctr"/>
                      <a:r>
                        <a:rPr lang="pt-BR" sz="1600" noProof="0" dirty="0"/>
                        <a:t>Fluxo de trabalho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noProof="0"/>
                        <a:t>Linha de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noProof="0"/>
                        <a:t>Mediana atual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noProof="0" dirty="0">
                          <a:solidFill>
                            <a:schemeClr val="bg1"/>
                          </a:solidFill>
                          <a:effectLst/>
                        </a:rPr>
                        <a:t>Número de dispositivos/dia entre infecções </a:t>
                      </a:r>
                      <a:endParaRPr lang="pt-BR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noProof="0" dirty="0"/>
                        <a:t>Meta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5542152"/>
                  </a:ext>
                </a:extLst>
              </a:tr>
              <a:tr h="523031">
                <a:tc>
                  <a:txBody>
                    <a:bodyPr/>
                    <a:lstStyle/>
                    <a:p>
                      <a:r>
                        <a:rPr lang="pt-BR" sz="1600" noProof="0" dirty="0"/>
                        <a:t>UTI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noProof="0" dirty="0"/>
                        <a:t>8,15</a:t>
                      </a:r>
                    </a:p>
                    <a:p>
                      <a:endParaRPr lang="pt-BR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noProof="0" dirty="0" smtClean="0"/>
                        <a:t>3.64</a:t>
                      </a:r>
                      <a:endParaRPr lang="pt-BR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noProof="0" dirty="0" smtClean="0">
                          <a:solidFill>
                            <a:srgbClr val="FF0000"/>
                          </a:solidFill>
                        </a:rPr>
                        <a:t>261</a:t>
                      </a:r>
                      <a:endParaRPr lang="pt-BR" sz="1600" b="1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rgbClr val="1A1A1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4,07 (50%)</a:t>
                      </a:r>
                      <a:endParaRPr lang="en-US" sz="16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pt-BR" sz="1600" noProof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006209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DBED7E4-4F84-4ACC-B6CE-6D5933A20C6F}"/>
              </a:ext>
            </a:extLst>
          </p:cNvPr>
          <p:cNvSpPr txBox="1"/>
          <p:nvPr/>
        </p:nvSpPr>
        <p:spPr>
          <a:xfrm>
            <a:off x="4336856" y="4634270"/>
            <a:ext cx="61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76"/>
              </a:spcBef>
            </a:pPr>
            <a:r>
              <a:rPr lang="en-US" dirty="0"/>
              <a:t>PAV</a:t>
            </a:r>
            <a:endParaRPr lang="pt-BR" dirty="0" err="1"/>
          </a:p>
        </p:txBody>
      </p:sp>
      <p:sp>
        <p:nvSpPr>
          <p:cNvPr id="3" name="CaixaDeTexto 2"/>
          <p:cNvSpPr txBox="1"/>
          <p:nvPr/>
        </p:nvSpPr>
        <p:spPr>
          <a:xfrm>
            <a:off x="3886095" y="6385739"/>
            <a:ext cx="3688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>
              <a:spcBef>
                <a:spcPts val="576"/>
              </a:spcBef>
              <a:buBlip>
                <a:blip r:embed="rId3"/>
              </a:buBlip>
            </a:pPr>
            <a:r>
              <a:rPr lang="pt-BR" sz="1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Cuffometro</a:t>
            </a:r>
            <a:r>
              <a:rPr lang="pt-B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defeito durante o mês de agosto 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4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 flipV="1">
            <a:off x="234217" y="3887855"/>
            <a:ext cx="8708571" cy="31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142385" y="3919761"/>
            <a:ext cx="3616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% adesão bundle manutenção de ICVC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74229" y="631607"/>
            <a:ext cx="441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Densidade de incidência de ICVC</a:t>
            </a:r>
          </a:p>
        </p:txBody>
      </p:sp>
      <p:cxnSp>
        <p:nvCxnSpPr>
          <p:cNvPr id="18" name="Conector reto 17"/>
          <p:cNvCxnSpPr>
            <a:cxnSpLocks/>
          </p:cNvCxnSpPr>
          <p:nvPr/>
        </p:nvCxnSpPr>
        <p:spPr>
          <a:xfrm flipV="1">
            <a:off x="4496441" y="655978"/>
            <a:ext cx="0" cy="5391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810706" y="3919761"/>
            <a:ext cx="328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Taxa de utilização de cateter venoso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158881" y="86592"/>
            <a:ext cx="741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Indicadores de resultado e processos - ICVC</a:t>
            </a:r>
          </a:p>
        </p:txBody>
      </p:sp>
      <p:sp>
        <p:nvSpPr>
          <p:cNvPr id="22" name="CaixaDeTexto 24">
            <a:extLst>
              <a:ext uri="{FF2B5EF4-FFF2-40B4-BE49-F238E27FC236}">
                <a16:creationId xmlns="" xmlns:a16="http://schemas.microsoft.com/office/drawing/2014/main" id="{A9DBD735-63F7-4D4B-806E-A17EC7EF2490}"/>
              </a:ext>
            </a:extLst>
          </p:cNvPr>
          <p:cNvSpPr txBox="1"/>
          <p:nvPr/>
        </p:nvSpPr>
        <p:spPr>
          <a:xfrm>
            <a:off x="5135659" y="631607"/>
            <a:ext cx="3253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% adesão bundle inserção  ICVC</a:t>
            </a: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412234"/>
              </p:ext>
            </p:extLst>
          </p:nvPr>
        </p:nvGraphicFramePr>
        <p:xfrm>
          <a:off x="154262" y="2768075"/>
          <a:ext cx="4241800" cy="1096390"/>
        </p:xfrm>
        <a:graphic>
          <a:graphicData uri="http://schemas.openxmlformats.org/drawingml/2006/table">
            <a:tbl>
              <a:tblPr firstRow="1" bandRow="1"/>
              <a:tblGrid>
                <a:gridCol w="4241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74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1440" marR="23685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Regra de causa </a:t>
                      </a: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especial: </a:t>
                      </a:r>
                      <a:r>
                        <a:rPr sz="8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Não </a:t>
                      </a:r>
                      <a:r>
                        <a:rPr sz="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</a:t>
                      </a:r>
                      <a:r>
                        <a:rPr sz="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sz="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Ponto astronômico </a:t>
                      </a: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Tendência (5 pontos  consecutivos subindo ou</a:t>
                      </a:r>
                      <a:r>
                        <a:rPr sz="800" b="0" spc="2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descendo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Melhoria ou piora (6 pontos </a:t>
                      </a:r>
                      <a:r>
                        <a:rPr sz="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acima </a:t>
                      </a: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 abaixo da</a:t>
                      </a:r>
                      <a:r>
                        <a:rPr sz="800" b="0" spc="12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mediana)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4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1637030" algn="l"/>
                          <a:tab pos="2179320" algn="l"/>
                        </a:tabLst>
                      </a:pPr>
                      <a:r>
                        <a:rPr sz="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 linha</a:t>
                      </a:r>
                      <a:r>
                        <a:rPr sz="800" b="0" spc="-1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sz="800" b="0" spc="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base:	</a:t>
                      </a:r>
                      <a:r>
                        <a:rPr lang="pt-BR" sz="800" b="0" spc="-5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</a:t>
                      </a: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sz="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 </a:t>
                      </a:r>
                      <a:r>
                        <a:rPr sz="800" b="0" spc="-5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atual</a:t>
                      </a: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7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500" b="0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Ações</a:t>
                      </a:r>
                      <a:r>
                        <a:rPr sz="500" b="0" spc="3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500" b="0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sz="500" b="0" spc="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5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500" b="0" spc="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500" b="0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equipe</a:t>
                      </a:r>
                      <a:r>
                        <a:rPr sz="500" b="0" spc="4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500" b="0" spc="-1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vai</a:t>
                      </a:r>
                      <a:r>
                        <a:rPr sz="500" b="0" spc="1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500" b="0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tomar</a:t>
                      </a:r>
                      <a:r>
                        <a:rPr sz="500" b="0" spc="3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500" b="0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</a:t>
                      </a:r>
                      <a:r>
                        <a:rPr sz="500" b="0" spc="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500" b="0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</a:t>
                      </a:r>
                      <a:r>
                        <a:rPr sz="500" b="0" spc="1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500" b="0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sz="500" b="0" spc="1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500" b="0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</a:t>
                      </a:r>
                      <a:r>
                        <a:rPr sz="500" b="0" spc="3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500" b="0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sz="5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500" b="0" spc="-5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gráfico</a:t>
                      </a:r>
                      <a:r>
                        <a:rPr sz="500" b="0" spc="-5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pt-BR" sz="500" b="0" spc="-5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r>
                        <a:rPr lang="pt-BR" sz="500" b="0" spc="-5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DD de inserção todas as recomendações foram implantadas, evidenciamos fragilidade no DD de manutenção, onde há queda da visitas multidisciplinares que impactou na discussão de manutenção do CVC e também nos registros diários. É necessário realizar sensibilização há equipe sobre a adesão a técnica asséptica no manuseio do cateter ( a CCIH) está realizando intervenções in </a:t>
                      </a:r>
                      <a:r>
                        <a:rPr lang="pt-BR" sz="500" b="0" spc="-5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locu</a:t>
                      </a:r>
                      <a:r>
                        <a:rPr lang="pt-BR" sz="500" b="0" spc="-5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para melhor envolvimento da equipe, assim como nas higiene das mãos (34% de conformidade). Estamos com falta de insumo ( equipo) e comprovadamente tivemos sucesso no PDSA das etiquetas nos </a:t>
                      </a:r>
                      <a:r>
                        <a:rPr lang="pt-BR" sz="500" b="0" spc="-5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equipos</a:t>
                      </a:r>
                      <a:r>
                        <a:rPr lang="pt-BR" sz="500" b="0" spc="-5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para controle de instalação e troca e da técnica adequada para o curativo</a:t>
                      </a:r>
                      <a:r>
                        <a:rPr lang="pt-BR" sz="500" b="0" spc="-5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Neste mês não houve infecção de  Corrente sanguínea.</a:t>
                      </a:r>
                      <a:endParaRPr sz="5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586944"/>
              </p:ext>
            </p:extLst>
          </p:nvPr>
        </p:nvGraphicFramePr>
        <p:xfrm>
          <a:off x="4643160" y="2768075"/>
          <a:ext cx="4394200" cy="1080515"/>
        </p:xfrm>
        <a:graphic>
          <a:graphicData uri="http://schemas.openxmlformats.org/drawingml/2006/table">
            <a:tbl>
              <a:tblPr firstRow="1" bandRow="1"/>
              <a:tblGrid>
                <a:gridCol w="4394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70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2075" marR="38862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Regra de causa </a:t>
                      </a: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especial: </a:t>
                      </a:r>
                      <a:r>
                        <a:rPr sz="8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Não </a:t>
                      </a:r>
                      <a:r>
                        <a:rPr sz="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 </a:t>
                      </a: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sz="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Ponto astronômico </a:t>
                      </a: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Tendência (5 pontos  consecutivos subindo ou</a:t>
                      </a:r>
                      <a:r>
                        <a:rPr sz="800" b="0" spc="2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descendo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Melhoria ou piora (6 pontos </a:t>
                      </a:r>
                      <a:r>
                        <a:rPr sz="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acima </a:t>
                      </a: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 abaixo da</a:t>
                      </a:r>
                      <a:r>
                        <a:rPr sz="800" b="0" spc="12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0" spc="-5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</a:t>
                      </a:r>
                      <a:r>
                        <a:rPr lang="pt-BR"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2235835" algn="l"/>
                        </a:tabLst>
                      </a:pPr>
                      <a:r>
                        <a:rPr sz="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 linha de</a:t>
                      </a: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base: </a:t>
                      </a:r>
                      <a:r>
                        <a:rPr lang="pt-BR" sz="800" b="0" spc="4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pt-BR" sz="800" b="0" spc="-5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80.56    </a:t>
                      </a:r>
                      <a:r>
                        <a:rPr sz="800" b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</a:t>
                      </a:r>
                      <a:r>
                        <a:rPr sz="8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0" spc="-5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atual</a:t>
                      </a:r>
                      <a:r>
                        <a:rPr sz="800" b="0" spc="-5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pt-BR" sz="800" b="0" spc="-5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38.46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33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b="0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Ações</a:t>
                      </a:r>
                      <a:r>
                        <a:rPr sz="600" b="0" spc="3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600" b="0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r>
                        <a:rPr sz="600" b="0" spc="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6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600" b="0" spc="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600" b="0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equipe</a:t>
                      </a:r>
                      <a:r>
                        <a:rPr sz="600" b="0" spc="4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600" b="0" spc="-1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vai</a:t>
                      </a:r>
                      <a:r>
                        <a:rPr sz="600" b="0" spc="2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600" b="0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tomar</a:t>
                      </a:r>
                      <a:r>
                        <a:rPr sz="600" b="0" spc="3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600" b="0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</a:t>
                      </a:r>
                      <a:r>
                        <a:rPr sz="600" b="0" spc="1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600" b="0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</a:t>
                      </a:r>
                      <a:r>
                        <a:rPr sz="600" b="0" spc="1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600" b="0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sz="600" b="0" spc="2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600" b="0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</a:t>
                      </a:r>
                      <a:r>
                        <a:rPr sz="600" b="0" spc="4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600" b="0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sz="6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600" b="0" spc="-1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gráfico</a:t>
                      </a:r>
                      <a:r>
                        <a:rPr sz="600" b="0" spc="-1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pt-BR" sz="600" b="0" spc="-1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Ainda há em nossa unidade,</a:t>
                      </a:r>
                      <a:r>
                        <a:rPr lang="pt-BR" sz="600" b="0" spc="-1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muitas punções em </a:t>
                      </a:r>
                      <a:r>
                        <a:rPr lang="pt-BR" sz="600" b="0" spc="-1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femural</a:t>
                      </a:r>
                      <a:r>
                        <a:rPr lang="pt-BR" sz="600" b="0" spc="-1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Neste período houve falhas na rotina de visita multidisciplinar o que influencia na manutenção das boas práticas e fortalecimento das intervenções da equipe multidisciplinar durante a realização dos procedimentos</a:t>
                      </a:r>
                      <a:r>
                        <a:rPr lang="pt-BR" sz="600" b="0" spc="-1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Como </a:t>
                      </a:r>
                      <a:r>
                        <a:rPr lang="pt-BR" sz="600" b="0" spc="-10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idéia</a:t>
                      </a:r>
                      <a:r>
                        <a:rPr lang="pt-BR" sz="600" b="0" spc="-1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melhoria: Correção do uso do óculos de proteção para realizar o procedimento.</a:t>
                      </a:r>
                      <a:endParaRPr sz="6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e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324"/>
              </p:ext>
            </p:extLst>
          </p:nvPr>
        </p:nvGraphicFramePr>
        <p:xfrm>
          <a:off x="199589" y="5578475"/>
          <a:ext cx="4186554" cy="1279525"/>
        </p:xfrm>
        <a:graphic>
          <a:graphicData uri="http://schemas.openxmlformats.org/drawingml/2006/table">
            <a:tbl>
              <a:tblPr firstRow="1" bandRow="1"/>
              <a:tblGrid>
                <a:gridCol w="4186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7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Regra de causa especial: </a:t>
                      </a:r>
                      <a:r>
                        <a:rPr sz="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sz="8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 </a:t>
                      </a:r>
                      <a:r>
                        <a:rPr sz="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Ponto astronômico 3.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Tendência</a:t>
                      </a:r>
                      <a:r>
                        <a:rPr sz="800" b="1" spc="3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</a:t>
                      </a: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pontos consecutivos subindo ou</a:t>
                      </a:r>
                      <a:r>
                        <a:rPr sz="800" b="1" spc="-2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descendo</a:t>
                      </a: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Melhoria ou piora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pontos acima ou abaixo da</a:t>
                      </a:r>
                      <a:r>
                        <a:rPr sz="800" b="1" spc="-3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mediana)</a:t>
                      </a: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30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  <a:tabLst>
                          <a:tab pos="1550670" algn="l"/>
                          <a:tab pos="2235200" algn="l"/>
                        </a:tabLst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 linha</a:t>
                      </a:r>
                      <a:r>
                        <a:rPr sz="800" b="1" spc="-1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sz="800" b="1" spc="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spc="-5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base:</a:t>
                      </a:r>
                      <a:r>
                        <a:rPr lang="pt-BR" sz="800" b="1" spc="-5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69.02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ediana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atual:</a:t>
                      </a:r>
                      <a:r>
                        <a:rPr sz="800" spc="2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800" spc="2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90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b="1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Ações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 a equipe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vai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tomar com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sz="800" b="1" spc="7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gráfico</a:t>
                      </a:r>
                      <a:r>
                        <a:rPr sz="8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pt-BR" sz="8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Aqui</a:t>
                      </a:r>
                      <a:r>
                        <a:rPr lang="pt-BR" sz="8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evidenciamos que o uso dos CVC </a:t>
                      </a:r>
                      <a:r>
                        <a:rPr lang="pt-BR" sz="8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aumentaram significativamente </a:t>
                      </a:r>
                      <a:r>
                        <a:rPr lang="pt-BR" sz="8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dentro da UTI e que toda a equipe já está mais sensibilizada para retirar os dispositivos precocemente o que tem fortalecido este indicador e apoiado na redução de infecções associados ao uso de cateter. </a:t>
                      </a: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e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645447"/>
              </p:ext>
            </p:extLst>
          </p:nvPr>
        </p:nvGraphicFramePr>
        <p:xfrm>
          <a:off x="4710936" y="5640167"/>
          <a:ext cx="4275455" cy="1230002"/>
        </p:xfrm>
        <a:graphic>
          <a:graphicData uri="http://schemas.openxmlformats.org/drawingml/2006/table">
            <a:tbl>
              <a:tblPr firstRow="1" bandRow="1"/>
              <a:tblGrid>
                <a:gridCol w="4275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03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2075" marR="4032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Regra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causa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especial:</a:t>
                      </a:r>
                      <a:r>
                        <a:rPr sz="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 </a:t>
                      </a:r>
                      <a:r>
                        <a:rPr sz="8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 </a:t>
                      </a:r>
                      <a:r>
                        <a:rPr sz="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 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Ponto astronômico 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Tendência (5 pontos consecutivos subindo ou  descendo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Melhoria ou piora (6 pontos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acima 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abaixo 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</a:t>
                      </a:r>
                      <a:r>
                        <a:rPr sz="800" spc="-3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mediana)</a:t>
                      </a: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48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  <a:tabLst>
                          <a:tab pos="1190625" algn="l"/>
                          <a:tab pos="1460500" algn="l"/>
                        </a:tabLst>
                      </a:pP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 linha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base:</a:t>
                      </a:r>
                      <a:r>
                        <a:rPr lang="pt-BR"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</a:t>
                      </a:r>
                      <a:r>
                        <a:rPr lang="pt-BR" sz="8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63.86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sz="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80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ediana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atual</a:t>
                      </a:r>
                      <a:r>
                        <a:rPr sz="8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pt-BR" sz="8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39.96</a:t>
                      </a: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63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6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Ações que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sz="6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equipe vai tomar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 base </a:t>
                      </a:r>
                      <a:r>
                        <a:rPr sz="6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resultado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sz="600" b="1" spc="-7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6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gráfico</a:t>
                      </a:r>
                      <a:r>
                        <a:rPr sz="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pt-BR" sz="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falta</a:t>
                      </a: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insumos muito interfere no </a:t>
                      </a:r>
                      <a:r>
                        <a:rPr lang="pt-BR" sz="600" b="1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bundle</a:t>
                      </a: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manutenção. Atualmente sofremos com a falta </a:t>
                      </a:r>
                      <a:r>
                        <a:rPr lang="pt-BR" sz="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de: álcool gel de bancada para higienização das mãos,</a:t>
                      </a: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falta de </a:t>
                      </a:r>
                      <a:r>
                        <a:rPr lang="pt-BR" sz="600" b="1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equipos</a:t>
                      </a: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 até mesmo luvas de procedimentos.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Além disso vemos como oportunidade de melhoria : Realizar a proteção do CVC no banho e conscientização da equipe aos 5 momentos de higienização das mãos.</a:t>
                      </a:r>
                      <a:endParaRPr sz="6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" y="962774"/>
            <a:ext cx="4386143" cy="176939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9" y="4171262"/>
            <a:ext cx="4321833" cy="135191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160" y="4259445"/>
            <a:ext cx="4343231" cy="130955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160" y="978649"/>
            <a:ext cx="4394200" cy="171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 flipV="1">
            <a:off x="234217" y="3887855"/>
            <a:ext cx="8708571" cy="31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360100" y="3919761"/>
            <a:ext cx="3398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% adesão bundle manutenção  ITUCV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74229" y="631607"/>
            <a:ext cx="441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Densidade de incidência de ITUCV</a:t>
            </a:r>
          </a:p>
        </p:txBody>
      </p:sp>
      <p:cxnSp>
        <p:nvCxnSpPr>
          <p:cNvPr id="18" name="Conector reto 17"/>
          <p:cNvCxnSpPr>
            <a:cxnSpLocks/>
          </p:cNvCxnSpPr>
          <p:nvPr/>
        </p:nvCxnSpPr>
        <p:spPr>
          <a:xfrm flipV="1">
            <a:off x="4496441" y="655978"/>
            <a:ext cx="0" cy="5391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810705" y="3919761"/>
            <a:ext cx="350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Taxa de utilização de cateter vesical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158881" y="86592"/>
            <a:ext cx="741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Indicadores de resultado e processos - ITUCV</a:t>
            </a:r>
          </a:p>
        </p:txBody>
      </p:sp>
      <p:sp>
        <p:nvSpPr>
          <p:cNvPr id="22" name="CaixaDeTexto 24">
            <a:extLst>
              <a:ext uri="{FF2B5EF4-FFF2-40B4-BE49-F238E27FC236}">
                <a16:creationId xmlns="" xmlns:a16="http://schemas.microsoft.com/office/drawing/2014/main" id="{A9DBD735-63F7-4D4B-806E-A17EC7EF2490}"/>
              </a:ext>
            </a:extLst>
          </p:cNvPr>
          <p:cNvSpPr txBox="1"/>
          <p:nvPr/>
        </p:nvSpPr>
        <p:spPr>
          <a:xfrm>
            <a:off x="5135659" y="631607"/>
            <a:ext cx="3253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% adesão bundle inserção  ITUCV</a:t>
            </a: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096752"/>
              </p:ext>
            </p:extLst>
          </p:nvPr>
        </p:nvGraphicFramePr>
        <p:xfrm>
          <a:off x="199261" y="2783944"/>
          <a:ext cx="4170679" cy="1119759"/>
        </p:xfrm>
        <a:graphic>
          <a:graphicData uri="http://schemas.openxmlformats.org/drawingml/2006/table">
            <a:tbl>
              <a:tblPr firstRow="1" bandRow="1"/>
              <a:tblGrid>
                <a:gridCol w="41706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70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 marR="1657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Regra de causa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especial: </a:t>
                      </a:r>
                      <a:r>
                        <a:rPr sz="8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Não </a:t>
                      </a:r>
                      <a:r>
                        <a:rPr sz="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Ponto </a:t>
                      </a:r>
                      <a:r>
                        <a:rPr sz="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astronômico </a:t>
                      </a: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Tendência (5 pontos  consecutivos subindo ou</a:t>
                      </a:r>
                      <a:r>
                        <a:rPr sz="800" b="0" spc="2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descendo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Melhoria ou piora (6 pontos 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acima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 abaixo da</a:t>
                      </a:r>
                      <a:r>
                        <a:rPr sz="800" spc="12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mediana)</a:t>
                      </a: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3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1436370" algn="l"/>
                          <a:tab pos="1950720" algn="l"/>
                        </a:tabLst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 linha</a:t>
                      </a:r>
                      <a:r>
                        <a:rPr sz="800" b="1" spc="-1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sz="800" b="1" spc="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base:	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	M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ediana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atual:</a:t>
                      </a:r>
                      <a:r>
                        <a:rPr sz="800" spc="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sz="80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78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800" b="1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Ações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 a equipe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vai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tomar com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sz="800" b="1" spc="7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gráfico</a:t>
                      </a:r>
                      <a:r>
                        <a:rPr sz="8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pt-BR" sz="8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Falta de insumo para cultura ainda impacta no</a:t>
                      </a:r>
                      <a:r>
                        <a:rPr lang="pt-BR" sz="8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diagnóstico das </a:t>
                      </a:r>
                      <a:r>
                        <a:rPr lang="pt-BR" sz="800" b="1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ITUs</a:t>
                      </a:r>
                      <a:r>
                        <a:rPr lang="pt-BR" sz="8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no mês de agosto em especial não houve falta, porém nosso estoque de </a:t>
                      </a:r>
                      <a:r>
                        <a:rPr lang="pt-BR" sz="800" b="1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insimo</a:t>
                      </a:r>
                      <a:r>
                        <a:rPr lang="pt-BR" sz="8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está mínimo. </a:t>
                      </a: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56239"/>
              </p:ext>
            </p:extLst>
          </p:nvPr>
        </p:nvGraphicFramePr>
        <p:xfrm>
          <a:off x="4744220" y="2783944"/>
          <a:ext cx="4198568" cy="1076409"/>
        </p:xfrm>
        <a:graphic>
          <a:graphicData uri="http://schemas.openxmlformats.org/drawingml/2006/table">
            <a:tbl>
              <a:tblPr firstRow="1" bandRow="1"/>
              <a:tblGrid>
                <a:gridCol w="4198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482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1440" marR="636905" algn="just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Regra de causa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especial: </a:t>
                      </a:r>
                      <a:r>
                        <a:rPr sz="8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Não </a:t>
                      </a:r>
                      <a:r>
                        <a:rPr sz="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Ponto astronômico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Tendência (5 pontos  consecutivos subindo </a:t>
                      </a:r>
                      <a:r>
                        <a:rPr sz="800" spc="-5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</a:t>
                      </a:r>
                      <a:r>
                        <a:rPr sz="800" spc="2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spc="-5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descendo</a:t>
                      </a:r>
                      <a:r>
                        <a:rPr lang="pt-BR" sz="800" spc="0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Melhoria ou piora (6 pontos 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acima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 abaixo da</a:t>
                      </a:r>
                      <a:r>
                        <a:rPr sz="800" spc="12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mediana)</a:t>
                      </a: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4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1440" algn="just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1579245" algn="l"/>
                          <a:tab pos="2150110" algn="l"/>
                        </a:tabLst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 linha</a:t>
                      </a:r>
                      <a:r>
                        <a:rPr sz="800" b="1" spc="-1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sz="800" b="1" spc="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base:	</a:t>
                      </a:r>
                      <a:r>
                        <a:rPr lang="pt-BR" sz="800" b="1" spc="-5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ediana </a:t>
                      </a:r>
                      <a:r>
                        <a:rPr sz="800" spc="-5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atual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9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1440" algn="just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600" b="1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Ações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 a equipe </a:t>
                      </a:r>
                      <a:r>
                        <a:rPr sz="6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vai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tomar com </a:t>
                      </a:r>
                      <a:r>
                        <a:rPr sz="6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sz="6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sz="600" b="1" spc="7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6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gráfico</a:t>
                      </a:r>
                      <a:r>
                        <a:rPr sz="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pt-BR" sz="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600" b="1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Jesana</a:t>
                      </a: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realizará reunião com a equipe de enfermeiros (11/09/2019) para melhorar a execução do </a:t>
                      </a:r>
                      <a:r>
                        <a:rPr lang="pt-BR" sz="600" b="1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bundle</a:t>
                      </a: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 inserir o técnico para preenchimento do </a:t>
                      </a:r>
                      <a:r>
                        <a:rPr lang="pt-BR" sz="600" b="1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</a:t>
                      </a: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600" b="1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pt-BR" sz="6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1440" algn="just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375570"/>
              </p:ext>
            </p:extLst>
          </p:nvPr>
        </p:nvGraphicFramePr>
        <p:xfrm>
          <a:off x="248725" y="5768063"/>
          <a:ext cx="4063005" cy="1112616"/>
        </p:xfrm>
        <a:graphic>
          <a:graphicData uri="http://schemas.openxmlformats.org/drawingml/2006/table">
            <a:tbl>
              <a:tblPr firstRow="1" bandRow="1"/>
              <a:tblGrid>
                <a:gridCol w="4063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189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 marR="1485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Regra de causa </a:t>
                      </a: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especial: 1. Não </a:t>
                      </a:r>
                      <a:r>
                        <a:rPr sz="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 </a:t>
                      </a: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sz="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Ponto astronômico </a:t>
                      </a: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Tendência (5 pontos  consecutivos subindo ou</a:t>
                      </a:r>
                      <a:r>
                        <a:rPr sz="800" b="0" spc="2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descendo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800" b="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sz="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Melhoria ou piora </a:t>
                      </a:r>
                      <a:r>
                        <a:rPr sz="8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 </a:t>
                      </a:r>
                      <a:r>
                        <a:rPr sz="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pontos acima ou abaixo da</a:t>
                      </a:r>
                      <a:r>
                        <a:rPr sz="800" b="1" spc="-3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mediana)</a:t>
                      </a:r>
                    </a:p>
                  </a:txBody>
                  <a:tcPr marL="0" marR="0" marT="50800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34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  <a:tabLst>
                          <a:tab pos="1607820" algn="l"/>
                          <a:tab pos="2207895" algn="l"/>
                        </a:tabLst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 linha</a:t>
                      </a:r>
                      <a:r>
                        <a:rPr sz="800" b="1" spc="-1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sz="800" b="1" spc="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base:	</a:t>
                      </a:r>
                      <a:r>
                        <a:rPr lang="pt-BR" sz="800" b="1" spc="-5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86.74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ediana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atual:</a:t>
                      </a:r>
                      <a:r>
                        <a:rPr sz="800" spc="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800" spc="5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2.67</a:t>
                      </a: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72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600" b="1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Ações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 a equipe </a:t>
                      </a:r>
                      <a:r>
                        <a:rPr sz="6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vai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tomar com </a:t>
                      </a:r>
                      <a:r>
                        <a:rPr sz="6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sz="6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sz="600" b="1" spc="7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600" b="1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gráfico</a:t>
                      </a:r>
                      <a:r>
                        <a:rPr sz="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pt-BR" sz="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Hoje na nossa UTI o uso</a:t>
                      </a: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sondas se mantem quando há recomendação de manutenção. Estamos seguindo os critérios recomendados para manter a </a:t>
                      </a: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sonda. Estratégia: Retornar a visita multidisciplinar e orientador sobre CVD para os enfermeiros com embasamento </a:t>
                      </a:r>
                      <a:r>
                        <a:rPr lang="pt-BR" sz="600" b="1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cientíco</a:t>
                      </a: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sobre a técnica, manejo e introdução do paciente e família.</a:t>
                      </a:r>
                      <a:endParaRPr sz="6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58745"/>
              </p:ext>
            </p:extLst>
          </p:nvPr>
        </p:nvGraphicFramePr>
        <p:xfrm>
          <a:off x="4681153" y="5794276"/>
          <a:ext cx="4198568" cy="1015961"/>
        </p:xfrm>
        <a:graphic>
          <a:graphicData uri="http://schemas.openxmlformats.org/drawingml/2006/table">
            <a:tbl>
              <a:tblPr firstRow="1" bandRow="1"/>
              <a:tblGrid>
                <a:gridCol w="4198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78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1440" marR="636905" algn="just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Regra de causa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especial: 1. Não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Ponto astronômico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sz="8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Tendência (5 pontos  consecutivos subindo </a:t>
                      </a:r>
                      <a:r>
                        <a:rPr sz="800" b="1" spc="-5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</a:t>
                      </a:r>
                      <a:r>
                        <a:rPr sz="800" b="1" spc="2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spc="-5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descendo</a:t>
                      </a:r>
                      <a:r>
                        <a:rPr lang="pt-BR" sz="800" spc="0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Melhoria ou piora (6 pontos 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acima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 abaixo da</a:t>
                      </a:r>
                      <a:r>
                        <a:rPr sz="800" spc="12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mediana)</a:t>
                      </a: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96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1440" algn="just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1579245" algn="l"/>
                          <a:tab pos="2150110" algn="l"/>
                        </a:tabLst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 linha</a:t>
                      </a:r>
                      <a:r>
                        <a:rPr sz="800" b="1" spc="-1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sz="800" b="1" spc="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base:		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ediana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atual:</a:t>
                      </a:r>
                      <a:r>
                        <a:rPr sz="800" spc="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800" spc="5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45.34</a:t>
                      </a: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97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1440" algn="just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600" b="1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Ações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 a equipe </a:t>
                      </a:r>
                      <a:r>
                        <a:rPr sz="6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vai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tomar com </a:t>
                      </a:r>
                      <a:r>
                        <a:rPr sz="6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sz="6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sz="600" b="1" spc="7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6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gráfico</a:t>
                      </a:r>
                      <a:r>
                        <a:rPr sz="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Implementado rodízio de fixação , Higiene do meato e estaremos implementando um orientador visual nas camas para orientar a equipe as boas práticas.</a:t>
                      </a:r>
                      <a:endParaRPr lang="pt-BR" sz="6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1440" algn="just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1" y="909429"/>
            <a:ext cx="4170679" cy="18078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047" y="911714"/>
            <a:ext cx="4380412" cy="184472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61" y="4227538"/>
            <a:ext cx="4112470" cy="143818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152" y="4227538"/>
            <a:ext cx="4261636" cy="143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 flipV="1">
            <a:off x="234217" y="3887855"/>
            <a:ext cx="8708571" cy="31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5360100" y="3919761"/>
            <a:ext cx="2930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% adesão bundle PAV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065206" y="451984"/>
            <a:ext cx="704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Densidade de incidência de PAV</a:t>
            </a:r>
          </a:p>
        </p:txBody>
      </p:sp>
      <p:cxnSp>
        <p:nvCxnSpPr>
          <p:cNvPr id="18" name="Conector reto 17"/>
          <p:cNvCxnSpPr>
            <a:cxnSpLocks/>
          </p:cNvCxnSpPr>
          <p:nvPr/>
        </p:nvCxnSpPr>
        <p:spPr>
          <a:xfrm flipV="1">
            <a:off x="4496441" y="3903809"/>
            <a:ext cx="0" cy="2143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13469" y="3919761"/>
            <a:ext cx="380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Taxa de utilização de ventilação mecânica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158881" y="86592"/>
            <a:ext cx="7414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Indicadores de resultado e processos - PAV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900363"/>
              </p:ext>
            </p:extLst>
          </p:nvPr>
        </p:nvGraphicFramePr>
        <p:xfrm>
          <a:off x="291640" y="2479677"/>
          <a:ext cx="8777287" cy="1249425"/>
        </p:xfrm>
        <a:graphic>
          <a:graphicData uri="http://schemas.openxmlformats.org/drawingml/2006/table">
            <a:tbl>
              <a:tblPr firstRow="1" bandRow="1"/>
              <a:tblGrid>
                <a:gridCol w="87772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511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Regra de causa</a:t>
                      </a:r>
                      <a:r>
                        <a:rPr sz="800" b="1" spc="1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especial:</a:t>
                      </a: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0805" marR="501650">
                        <a:lnSpc>
                          <a:spcPct val="100000"/>
                        </a:lnSpc>
                        <a:tabLst>
                          <a:tab pos="718185" algn="l"/>
                        </a:tabLst>
                      </a:pPr>
                      <a:r>
                        <a:rPr sz="8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Não </a:t>
                      </a:r>
                      <a:r>
                        <a:rPr sz="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Ponto astronômico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Tendência (5 pontos consecutivos subindo ou descendo </a:t>
                      </a:r>
                      <a:r>
                        <a:rPr sz="800" spc="1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Melhoria ou piora (6 pontos 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acima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 abaixo da mediana). </a:t>
                      </a:r>
                      <a:endParaRPr lang="pt-BR" sz="800" spc="-5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0805" marR="501650">
                        <a:lnSpc>
                          <a:spcPct val="100000"/>
                        </a:lnSpc>
                        <a:tabLst>
                          <a:tab pos="718185" algn="l"/>
                        </a:tabLst>
                      </a:pPr>
                      <a:r>
                        <a:rPr sz="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linha de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base:  	</a:t>
                      </a:r>
                      <a:r>
                        <a:rPr lang="pt-BR" sz="800" b="1" spc="-5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6.74     </a:t>
                      </a:r>
                      <a:r>
                        <a:rPr sz="800" b="1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80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ediana</a:t>
                      </a:r>
                      <a:r>
                        <a:rPr sz="8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spc="-5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atual</a:t>
                      </a:r>
                      <a:r>
                        <a:rPr sz="800" spc="-5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pt-BR" sz="800" spc="-5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3.64</a:t>
                      </a: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82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800" b="1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Ações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 a equipe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vai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tomar com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sz="800" b="1" spc="7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gráfico</a:t>
                      </a:r>
                      <a:r>
                        <a:rPr sz="8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pt-BR" sz="8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Foi solicitado</a:t>
                      </a:r>
                      <a:r>
                        <a:rPr lang="pt-BR" sz="8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ampliação de carga horária da equipe de Fisioterapia para que seja inserido a rotina na UTI .A fisioterapia ficará responsável por conduzir os PDSA para intervenções no DD de PAV, como por exemplo POP de </a:t>
                      </a:r>
                      <a:r>
                        <a:rPr lang="pt-BR" sz="800" b="1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extubação</a:t>
                      </a:r>
                      <a:r>
                        <a:rPr lang="pt-BR" sz="8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(foco em reduzir a falha de </a:t>
                      </a:r>
                      <a:r>
                        <a:rPr lang="pt-BR" sz="800" b="1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reintubação</a:t>
                      </a:r>
                      <a:r>
                        <a:rPr lang="pt-BR" sz="8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).</a:t>
                      </a: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lang="pt-BR" sz="8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equipe foi treinada pela fisioterapia para manter </a:t>
                      </a:r>
                      <a:r>
                        <a:rPr lang="pt-BR" sz="8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posição dos circuitos verticalizada e </a:t>
                      </a:r>
                      <a:r>
                        <a:rPr lang="pt-BR" sz="8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odontologias tem realizado as higienes orais juntamente com a equipe de enfermagem. Estamos planejando ajuste na rotina de mensuração do </a:t>
                      </a:r>
                      <a:r>
                        <a:rPr lang="pt-BR" sz="800" b="1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cuff</a:t>
                      </a:r>
                      <a:r>
                        <a:rPr lang="pt-BR" sz="8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(antes da higiene oral e banho) , </a:t>
                      </a:r>
                      <a:r>
                        <a:rPr lang="pt-BR" sz="8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pois nos finais de semana e nos noturnos a adesão da equipe ainda é baixa</a:t>
                      </a:r>
                      <a:r>
                        <a:rPr lang="pt-BR" sz="8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A infecção deste mês foi na paciente </a:t>
                      </a:r>
                      <a:r>
                        <a:rPr lang="pt-BR" sz="800" b="1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Antonia</a:t>
                      </a:r>
                      <a:r>
                        <a:rPr lang="pt-BR" sz="8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Francisca diagnosticada em 17/08/2019.</a:t>
                      </a: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70778"/>
              </p:ext>
            </p:extLst>
          </p:nvPr>
        </p:nvGraphicFramePr>
        <p:xfrm>
          <a:off x="138659" y="5749926"/>
          <a:ext cx="4170679" cy="1119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6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7073">
                <a:tc>
                  <a:txBody>
                    <a:bodyPr/>
                    <a:lstStyle/>
                    <a:p>
                      <a:pPr marL="90805" marR="1657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Regra de causa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especial:</a:t>
                      </a:r>
                      <a:r>
                        <a:rPr sz="800" b="0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 Não </a:t>
                      </a:r>
                      <a:r>
                        <a:rPr sz="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Ponto astronômico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Tendência (5 pontos  consecutivos subindo ou</a:t>
                      </a:r>
                      <a:r>
                        <a:rPr sz="800" spc="2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descendo</a:t>
                      </a: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Melhoria ou piora (6 pontos 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acima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 abaixo da</a:t>
                      </a:r>
                      <a:r>
                        <a:rPr sz="800" spc="12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mediana)</a:t>
                      </a: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311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1436370" algn="l"/>
                          <a:tab pos="1950720" algn="l"/>
                        </a:tabLst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 linha</a:t>
                      </a:r>
                      <a:r>
                        <a:rPr sz="800" b="1" spc="-1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sz="800" b="1" spc="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base:	</a:t>
                      </a:r>
                      <a:r>
                        <a:rPr lang="pt-BR" sz="800" b="1" spc="-5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73.24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M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ediana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atual:</a:t>
                      </a:r>
                      <a:r>
                        <a:rPr sz="800" spc="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800" spc="5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58.18</a:t>
                      </a: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789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600" b="1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Ações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 a equipe </a:t>
                      </a:r>
                      <a:r>
                        <a:rPr sz="6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vai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tomar com </a:t>
                      </a:r>
                      <a:r>
                        <a:rPr sz="6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sz="6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sz="600" b="1" spc="7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6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gráfico</a:t>
                      </a:r>
                      <a:r>
                        <a:rPr sz="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pt-BR" sz="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Evidenciamos </a:t>
                      </a:r>
                      <a:r>
                        <a:rPr lang="pt-BR" sz="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 aumento considerável </a:t>
                      </a:r>
                      <a:r>
                        <a:rPr lang="pt-BR" sz="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uso da VM na </a:t>
                      </a: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UTI. A não execução do despertar </a:t>
                      </a: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diário foi um fator importante para este </a:t>
                      </a:r>
                      <a:r>
                        <a:rPr lang="pt-BR" sz="600" b="1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resultado.Neste</a:t>
                      </a: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mês com as falhas nas rondas diárias percebemos que houve uma redução nas intervenções junto aos pacientes internados. Para setembro, pretende-se executar visitas diárias com a equipe e </a:t>
                      </a:r>
                      <a:r>
                        <a:rPr lang="pt-BR" sz="600" b="1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empodera</a:t>
                      </a: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outros profissionais para condução da mesma.</a:t>
                      </a:r>
                      <a:endParaRPr sz="6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67399"/>
              </p:ext>
            </p:extLst>
          </p:nvPr>
        </p:nvGraphicFramePr>
        <p:xfrm>
          <a:off x="4779102" y="5749926"/>
          <a:ext cx="4170679" cy="1119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6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7073">
                <a:tc>
                  <a:txBody>
                    <a:bodyPr/>
                    <a:lstStyle/>
                    <a:p>
                      <a:pPr marL="90805" marR="1657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Regra de causa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especial: 1.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Não 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Ponto astronômico </a:t>
                      </a:r>
                      <a:r>
                        <a:rPr sz="8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Tendência (5 pontos  consecutivos subindo ou</a:t>
                      </a:r>
                      <a:r>
                        <a:rPr sz="800" b="1" spc="2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descendo</a:t>
                      </a:r>
                      <a:endParaRPr sz="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Melhoria ou piora (6 pontos 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acima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 abaixo da</a:t>
                      </a:r>
                      <a:r>
                        <a:rPr sz="800" spc="12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mediana)</a:t>
                      </a: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311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1436370" algn="l"/>
                          <a:tab pos="1950720" algn="l"/>
                        </a:tabLst>
                      </a:pP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Mediana linha</a:t>
                      </a:r>
                      <a:r>
                        <a:rPr sz="800" b="1" spc="-1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sz="800" b="1" spc="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8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base:	</a:t>
                      </a:r>
                      <a:r>
                        <a:rPr lang="pt-BR" sz="800" b="1" spc="-5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28.89</a:t>
                      </a:r>
                      <a:r>
                        <a:rPr sz="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M</a:t>
                      </a:r>
                      <a:r>
                        <a:rPr sz="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ediana </a:t>
                      </a:r>
                      <a:r>
                        <a:rPr sz="800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atual:</a:t>
                      </a:r>
                      <a:r>
                        <a:rPr sz="800" spc="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800" spc="5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73.80</a:t>
                      </a:r>
                      <a:endParaRPr sz="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789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600" b="1" spc="-1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Ações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 a equipe </a:t>
                      </a:r>
                      <a:r>
                        <a:rPr sz="6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vai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tomar com </a:t>
                      </a:r>
                      <a:r>
                        <a:rPr sz="6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sz="600" b="1" spc="-5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 </a:t>
                      </a:r>
                      <a:r>
                        <a:rPr sz="6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sz="600" b="1" spc="7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6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gráfico</a:t>
                      </a:r>
                      <a:r>
                        <a:rPr sz="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pt-BR" sz="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Para atender este</a:t>
                      </a: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item pretende-se fortalecer os PDSA: Verificação do CUFF e registro de encontrado e do deixado, inserir a verificação do </a:t>
                      </a:r>
                      <a:r>
                        <a:rPr lang="pt-BR" sz="600" b="1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cuff</a:t>
                      </a: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antes do banho, envolver a equipe da </a:t>
                      </a:r>
                      <a:r>
                        <a:rPr lang="pt-BR" sz="600" b="1" baseline="0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odonto</a:t>
                      </a:r>
                      <a:r>
                        <a:rPr lang="pt-BR" sz="6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 prática de auditoria da qualidade da higiene oral executada pela enfermagem / paciente e família. Fortalecer as boas práticas para manutenção do sistema de VM através de educação continuada.</a:t>
                      </a:r>
                      <a:endParaRPr sz="6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45555F"/>
                      </a:solidFill>
                      <a:prstDash val="solid"/>
                    </a:lnL>
                    <a:lnR w="12700">
                      <a:solidFill>
                        <a:srgbClr val="45555F"/>
                      </a:solidFill>
                      <a:prstDash val="solid"/>
                    </a:lnR>
                    <a:lnT w="12700">
                      <a:solidFill>
                        <a:srgbClr val="45555F"/>
                      </a:solidFill>
                      <a:prstDash val="solid"/>
                    </a:lnT>
                    <a:lnB w="12700">
                      <a:solidFill>
                        <a:srgbClr val="4555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40" y="791668"/>
            <a:ext cx="8658141" cy="152925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41" y="4341748"/>
            <a:ext cx="4017698" cy="121751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999" y="4341748"/>
            <a:ext cx="4357782" cy="121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1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762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rgbClr val="009EC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hangingPunct="0">
              <a:spcBef>
                <a:spcPct val="20000"/>
              </a:spcBef>
              <a:defRPr/>
            </a:pPr>
            <a:r>
              <a:rPr lang="pt-BR" sz="3000" dirty="0" err="1">
                <a:solidFill>
                  <a:srgbClr val="285084"/>
                </a:solidFill>
                <a:ea typeface="+mn-ea"/>
              </a:rPr>
              <a:t>PDSAs</a:t>
            </a:r>
            <a:endParaRPr lang="pt-BR" sz="2600" dirty="0">
              <a:solidFill>
                <a:srgbClr val="285084"/>
              </a:solidFill>
              <a:ea typeface="+mn-ea"/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4EEBC8-FF33-4C59-B398-BD3A29A5BE1C}" type="slidenum">
              <a:rPr lang="pt-BR" smtClean="0"/>
              <a:t>7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22627"/>
              </p:ext>
            </p:extLst>
          </p:nvPr>
        </p:nvGraphicFramePr>
        <p:xfrm>
          <a:off x="545219" y="1426554"/>
          <a:ext cx="8239540" cy="400489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633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44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710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28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33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004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940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137160" marR="128270" lvl="0" indent="2095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TEMA  DE DD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199C5"/>
                    </a:solidFill>
                  </a:tcPr>
                </a:tc>
                <a:tc>
                  <a:txBody>
                    <a:bodyPr/>
                    <a:lstStyle/>
                    <a:p>
                      <a:pPr marL="2501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EQUIPE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199C5"/>
                    </a:solidFill>
                  </a:tcPr>
                </a:tc>
                <a:tc>
                  <a:txBody>
                    <a:bodyPr/>
                    <a:lstStyle/>
                    <a:p>
                      <a:pPr marL="5480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PDSA ATIVOS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199C5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 :</a:t>
                      </a:r>
                      <a:r>
                        <a:rPr lang="en-US" sz="1100" b="1" u="none" strike="noStrike" cap="none" dirty="0" err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testando</a:t>
                      </a:r>
                      <a:r>
                        <a:rPr lang="en-US" sz="11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98425" marR="901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1" u="none" strike="noStrike" cap="none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8425" marR="901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:</a:t>
                      </a:r>
                      <a:r>
                        <a:rPr lang="en-US" sz="1100" b="1" u="none" strike="noStrike" cap="none" dirty="0" err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implementando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199C5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início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199C5"/>
                    </a:solidFill>
                  </a:tcPr>
                </a:tc>
                <a:tc>
                  <a:txBody>
                    <a:bodyPr/>
                    <a:lstStyle/>
                    <a:p>
                      <a:pPr marL="149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término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199C5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 30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dias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199C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NQSP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Realizado pelo</a:t>
                      </a:r>
                      <a:r>
                        <a:rPr lang="pt-BR" sz="800" b="0" u="none" strike="noStrike" cap="none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NQSP- HRG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193675" marR="18542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NPS: Promotores líquidos entre todos os pacientes/família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Implementado</a:t>
                      </a:r>
                      <a:r>
                        <a:rPr lang="pt-BR" sz="800" b="0" u="none" strike="noStrike" cap="none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02/08/2019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190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04/08/2019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190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(01/08 a 01/09/2019)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PAV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FISIOTERAPIA</a:t>
                      </a:r>
                      <a:r>
                        <a:rPr lang="pt-BR" sz="800" b="0" u="none" strike="noStrike" cap="none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193675" marR="18542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PROTOCOLO</a:t>
                      </a:r>
                      <a:r>
                        <a:rPr lang="pt-BR" sz="800" b="0" u="none" strike="noStrike" cap="none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DE EXTUABAÇÃO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Á REALIZAR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190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190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ITU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NQSP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193675" marR="18542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ORIENTADOR VISUAL PARA AS</a:t>
                      </a:r>
                      <a:r>
                        <a:rPr lang="pt-BR" sz="800" b="0" u="none" strike="noStrike" cap="none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CAMAS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TESTADO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09/09/2019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190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11/09/2019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190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</a:tr>
              <a:tr h="31306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UTI</a:t>
                      </a:r>
                      <a:r>
                        <a:rPr lang="pt-BR" sz="800" b="0" u="none" strike="noStrike" cap="none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UTI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193675" marR="18542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SATISFAÇÃO DO TRABALHADOR – ENPS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EM ANDAMENTO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02/09/2019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190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30/09/2019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190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CCIH</a:t>
                      </a:r>
                      <a:r>
                        <a:rPr lang="pt-BR" sz="800" b="0" u="none" strike="noStrike" cap="none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CCIH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193675" marR="18542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HIGIENE DAS MÃOS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IMPLEMENTADO</a:t>
                      </a:r>
                      <a:r>
                        <a:rPr lang="pt-BR" sz="800" b="0" u="none" strike="noStrike" cap="none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02/09/2019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190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09/09/2019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190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lang="pt-BR" sz="8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FAMILIA 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4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lang="pt-BR" sz="8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EQUIPE PROJETO 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4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 marL="158750" marR="151130" indent="-127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lang="pt-BR" sz="8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REUNIÃO COM A FAMÍLIA – O QUE IMPORTA PARA VOCÊ?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4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lang="pt-BR" sz="8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IMPLEMENTADO 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4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lang="pt-BR" sz="8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09/09/2019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4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lang="pt-BR" sz="8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09/09/2019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4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lang="pt-BR" sz="8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NQSP 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4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lang="pt-BR" sz="8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NQSP 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 marL="309245" marR="300990" indent="6223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lang="pt-BR" sz="8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CONFECÇÃO DE INSTRUMENTO PARA ESCALA DE DOR </a:t>
                      </a:r>
                      <a:endParaRPr lang="pt-BR"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lang="pt-BR" sz="8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 ANDAMENTO 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11/09/2019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1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91440" marR="1339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pt-BR" sz="8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NQSP 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18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876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pt-BR" sz="8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NQSP 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 marL="146685" marR="13906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pt-BR" sz="8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CONFECÇÃO DE ORIENTADOR PARA USO ADEQUADO</a:t>
                      </a:r>
                      <a:r>
                        <a:rPr lang="pt-BR" sz="800" b="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SVD 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pt-BR" sz="8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 ANDAMENTO</a:t>
                      </a:r>
                      <a:r>
                        <a:rPr lang="pt-BR" sz="800" b="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8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10/09/2019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23541">
                <a:tc>
                  <a:txBody>
                    <a:bodyPr/>
                    <a:lstStyle/>
                    <a:p>
                      <a:pPr marL="91440" marR="1339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pt-BR" sz="8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ICVC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318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876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pt-BR" sz="8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 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 marL="146685" marR="13906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pt-BR" sz="8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PROTEÇÃO PLÁTICA DO CVC NO BANHO 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pt-BR" sz="800" b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REALIZAR</a:t>
                      </a:r>
                      <a:r>
                        <a:rPr lang="pt-BR" sz="800" b="0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54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EE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53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762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rgbClr val="009EC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eaLnBrk="0" hangingPunct="0">
              <a:spcBef>
                <a:spcPct val="20000"/>
              </a:spcBef>
              <a:defRPr/>
            </a:pPr>
            <a:r>
              <a:rPr lang="pt-BR" sz="3000" dirty="0" err="1">
                <a:solidFill>
                  <a:srgbClr val="285084"/>
                </a:solidFill>
                <a:ea typeface="+mn-ea"/>
              </a:rPr>
              <a:t>PDSAs</a:t>
            </a:r>
            <a:endParaRPr lang="pt-BR" sz="2600" dirty="0">
              <a:solidFill>
                <a:srgbClr val="285084"/>
              </a:solidFill>
              <a:ea typeface="+mn-ea"/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4EEBC8-FF33-4C59-B398-BD3A29A5BE1C}" type="slidenum">
              <a:rPr lang="pt-BR" smtClean="0"/>
              <a:t>8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02211"/>
              </p:ext>
            </p:extLst>
          </p:nvPr>
        </p:nvGraphicFramePr>
        <p:xfrm>
          <a:off x="545219" y="1426554"/>
          <a:ext cx="8239540" cy="2247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633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44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710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728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33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004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940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137160" marR="128270" lvl="0" indent="2095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TEMA  DE DD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199C5"/>
                    </a:solidFill>
                  </a:tcPr>
                </a:tc>
                <a:tc>
                  <a:txBody>
                    <a:bodyPr/>
                    <a:lstStyle/>
                    <a:p>
                      <a:pPr marL="2501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EQUIPE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199C5"/>
                    </a:solidFill>
                  </a:tcPr>
                </a:tc>
                <a:tc>
                  <a:txBody>
                    <a:bodyPr/>
                    <a:lstStyle/>
                    <a:p>
                      <a:pPr marL="5480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PDSA ATIVOS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199C5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 :</a:t>
                      </a:r>
                      <a:r>
                        <a:rPr lang="en-US" sz="1100" b="1" u="none" strike="noStrike" cap="none" dirty="0" err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testando</a:t>
                      </a:r>
                      <a:r>
                        <a:rPr lang="en-US" sz="11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98425" marR="901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1" u="none" strike="noStrike" cap="none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98425" marR="901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:</a:t>
                      </a:r>
                      <a:r>
                        <a:rPr lang="en-US" sz="1100" b="1" u="none" strike="noStrike" cap="none" dirty="0" err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implementando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199C5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início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199C5"/>
                    </a:solidFill>
                  </a:tcPr>
                </a:tc>
                <a:tc>
                  <a:txBody>
                    <a:bodyPr/>
                    <a:lstStyle/>
                    <a:p>
                      <a:pPr marL="149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término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199C5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 30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dias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19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199C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ITU</a:t>
                      </a:r>
                      <a:r>
                        <a:rPr lang="pt-BR" sz="800" b="0" u="none" strike="noStrike" cap="none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UTI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193675" marR="18542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Higiene do meato uretral 3x ao dia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Testando</a:t>
                      </a:r>
                      <a:r>
                        <a:rPr lang="pt-BR" sz="800" b="0" u="none" strike="noStrike" cap="none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11/09/2019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190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190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ITU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UTI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193675" marR="18542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Peso das fraldas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Implementado</a:t>
                      </a:r>
                      <a:r>
                        <a:rPr lang="pt-BR" sz="800" b="0" u="none" strike="noStrike" cap="none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10/09/2019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190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12/09/2019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190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PAV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UTI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193675" marR="18542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Introduzir</a:t>
                      </a:r>
                      <a:r>
                        <a:rPr lang="pt-BR" sz="800" b="0" u="none" strike="noStrike" cap="none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a participação da família na higiene oral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 realizar</a:t>
                      </a:r>
                      <a:r>
                        <a:rPr lang="pt-BR" sz="800" b="0" u="none" strike="noStrike" cap="none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190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190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</a:tr>
              <a:tr h="31306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IPCSL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UTI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193675" marR="18542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Entrega de óculos de proteção para equipe médica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 realizar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190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190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IPCSL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UTI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193675" marR="18542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Inclusão do óculos de proteção no kit de materiais de punção de cateter – atender o item</a:t>
                      </a:r>
                      <a:r>
                        <a:rPr lang="pt-BR" sz="800" b="0" u="none" strike="noStrike" cap="none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IPCSL 3b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u="none" strike="noStrike" cap="none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 realizar </a:t>
                      </a: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317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190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0" marR="0" marT="4190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EE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6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9128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pt-BR" dirty="0"/>
              <a:t>PROPOSTAS DE PDSA após </a:t>
            </a:r>
            <a:r>
              <a:rPr lang="pt-BR" dirty="0" smtClean="0"/>
              <a:t>reunião da equipe do HUB </a:t>
            </a:r>
            <a:r>
              <a:rPr lang="pt-BR" b="1" dirty="0" smtClean="0"/>
              <a:t>C 03 </a:t>
            </a:r>
            <a:r>
              <a:rPr lang="pt-BR" dirty="0" smtClean="0"/>
              <a:t>- </a:t>
            </a:r>
            <a:r>
              <a:rPr lang="pt-BR" b="1" dirty="0" smtClean="0"/>
              <a:t>HRG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4EEBC8-FF33-4C59-B398-BD3A29A5BE1C}" type="slidenum">
              <a:rPr lang="pt-BR" smtClean="0"/>
              <a:t>9</a:t>
            </a:fld>
            <a:endParaRPr lang="pt-BR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64" y="1226547"/>
            <a:ext cx="2884507" cy="204660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792" y="2038850"/>
            <a:ext cx="3108416" cy="193098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47504" y="3357490"/>
            <a:ext cx="1856651" cy="252633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365" y="4547834"/>
            <a:ext cx="2508660" cy="133400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8692" y="1914442"/>
            <a:ext cx="2219325" cy="259080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670209" y="4624866"/>
            <a:ext cx="215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>
              <a:spcBef>
                <a:spcPts val="576"/>
              </a:spcBef>
              <a:buBlip>
                <a:blip r:embed="rId7"/>
              </a:buBlip>
            </a:pPr>
            <a:r>
              <a:rPr lang="pt-BR" sz="1000" b="1" dirty="0" smtClean="0"/>
              <a:t>Primeira reunião co</a:t>
            </a:r>
            <a:r>
              <a:rPr lang="pt-BR" sz="1000" b="1" dirty="0" smtClean="0"/>
              <a:t>m a família </a:t>
            </a:r>
            <a:endParaRPr lang="pt-BR" sz="1000" b="1" dirty="0" smtClean="0"/>
          </a:p>
        </p:txBody>
      </p:sp>
      <p:sp>
        <p:nvSpPr>
          <p:cNvPr id="15" name="CaixaDeTexto 14"/>
          <p:cNvSpPr txBox="1"/>
          <p:nvPr/>
        </p:nvSpPr>
        <p:spPr>
          <a:xfrm>
            <a:off x="3500846" y="1716593"/>
            <a:ext cx="1619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>
              <a:spcBef>
                <a:spcPts val="576"/>
              </a:spcBef>
              <a:buBlip>
                <a:blip r:embed="rId7"/>
              </a:buBlip>
            </a:pPr>
            <a:r>
              <a:rPr lang="pt-BR" sz="1000" b="1" dirty="0" smtClean="0"/>
              <a:t>Ideias de PDSA</a:t>
            </a:r>
            <a:endParaRPr lang="pt-BR" sz="1000" b="1" dirty="0" smtClean="0"/>
          </a:p>
        </p:txBody>
      </p:sp>
      <p:sp>
        <p:nvSpPr>
          <p:cNvPr id="16" name="CaixaDeTexto 15"/>
          <p:cNvSpPr txBox="1"/>
          <p:nvPr/>
        </p:nvSpPr>
        <p:spPr>
          <a:xfrm>
            <a:off x="2838995" y="4105132"/>
            <a:ext cx="2411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>
              <a:spcBef>
                <a:spcPts val="576"/>
              </a:spcBef>
              <a:buBlip>
                <a:blip r:embed="rId7"/>
              </a:buBlip>
            </a:pPr>
            <a:r>
              <a:rPr lang="pt-BR" sz="1000" b="1" dirty="0" smtClean="0"/>
              <a:t>Ideia de mudança para ITU  após visita da equipe do HMV</a:t>
            </a:r>
            <a:endParaRPr lang="pt-BR" sz="1000" b="1" dirty="0" smtClean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7889" y="5388556"/>
            <a:ext cx="2563171" cy="137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77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HI_Theme_jan_2013">
  <a:themeElements>
    <a:clrScheme name="IHI - Jan 2013">
      <a:dk1>
        <a:srgbClr val="455660"/>
      </a:dk1>
      <a:lt1>
        <a:srgbClr val="FFFFFF"/>
      </a:lt1>
      <a:dk2>
        <a:srgbClr val="00A0AF"/>
      </a:dk2>
      <a:lt2>
        <a:srgbClr val="8CC63E"/>
      </a:lt2>
      <a:accent1>
        <a:srgbClr val="7299C6"/>
      </a:accent1>
      <a:accent2>
        <a:srgbClr val="0194D3"/>
      </a:accent2>
      <a:accent3>
        <a:srgbClr val="72C6A1"/>
      </a:accent3>
      <a:accent4>
        <a:srgbClr val="9CD4E4"/>
      </a:accent4>
      <a:accent5>
        <a:srgbClr val="777779"/>
      </a:accent5>
      <a:accent6>
        <a:srgbClr val="DFE0CE"/>
      </a:accent6>
      <a:hlink>
        <a:srgbClr val="009EC2"/>
      </a:hlink>
      <a:folHlink>
        <a:srgbClr val="009EC2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7472" indent="-347472">
          <a:spcBef>
            <a:spcPts val="576"/>
          </a:spcBef>
          <a:buBlip>
            <a:blip xmlns:r="http://schemas.openxmlformats.org/officeDocument/2006/relationships" r:embed="rId1"/>
          </a:buBlip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KeywordTaxHTField xmlns="82a39758-7aea-470d-b53d-863d5fe37a92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e491b797-fd2f-457c-accc-e1e256c35b9e</TermId>
        </TermInfo>
      </Terms>
    </TaxKeywordTaxHTField>
    <TaxCatchAll xmlns="2fbc662f-ee3b-4b0d-9ecd-0850d1743fbb">
      <Value>42</Value>
    </TaxCatchAll>
    <_x0061_k05 xmlns="7396eb85-47fb-4209-a8be-fad1951ffda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423D9272E16048A44EB00046818D45" ma:contentTypeVersion="12" ma:contentTypeDescription="Create a new document." ma:contentTypeScope="" ma:versionID="4b78e156294ab90448f6c7278e928537">
  <xsd:schema xmlns:xsd="http://www.w3.org/2001/XMLSchema" xmlns:xs="http://www.w3.org/2001/XMLSchema" xmlns:p="http://schemas.microsoft.com/office/2006/metadata/properties" xmlns:ns2="http://schemas.microsoft.com/sharepoint/v4" xmlns:ns3="2fbc662f-ee3b-4b0d-9ecd-0850d1743fbb" xmlns:ns4="82a39758-7aea-470d-b53d-863d5fe37a92" xmlns:ns5="7396eb85-47fb-4209-a8be-fad1951ffdac" targetNamespace="http://schemas.microsoft.com/office/2006/metadata/properties" ma:root="true" ma:fieldsID="e7a61674c09d59a91b4f7e6bebb32a23" ns2:_="" ns3:_="" ns4:_="" ns5:_="">
    <xsd:import namespace="http://schemas.microsoft.com/sharepoint/v4"/>
    <xsd:import namespace="2fbc662f-ee3b-4b0d-9ecd-0850d1743fbb"/>
    <xsd:import namespace="82a39758-7aea-470d-b53d-863d5fe37a92"/>
    <xsd:import namespace="7396eb85-47fb-4209-a8be-fad1951ffdac"/>
    <xsd:element name="properties">
      <xsd:complexType>
        <xsd:sequence>
          <xsd:element name="documentManagement">
            <xsd:complexType>
              <xsd:all>
                <xsd:element ref="ns2:IconOverlay" minOccurs="0"/>
                <xsd:element ref="ns4:TaxKeywordTaxHTField" minOccurs="0"/>
                <xsd:element ref="ns3:TaxCatchAll" minOccurs="0"/>
                <xsd:element ref="ns5:_x0061_k05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c662f-ee3b-4b0d-9ecd-0850d1743fbb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6e744d1b-c0f4-499d-b223-72097726920e}" ma:internalName="TaxCatchAll" ma:showField="CatchAllData" ma:web="2fbc662f-ee3b-4b0d-9ecd-0850d1743f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a39758-7aea-470d-b53d-863d5fe37a92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0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96eb85-47fb-4209-a8be-fad1951ffdac" elementFormDefault="qualified">
    <xsd:import namespace="http://schemas.microsoft.com/office/2006/documentManagement/types"/>
    <xsd:import namespace="http://schemas.microsoft.com/office/infopath/2007/PartnerControls"/>
    <xsd:element name="_x0061_k05" ma:index="12" nillable="true" ma:displayName="Text" ma:internalName="_x0061_k05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F74AE3-0183-4E93-B5CF-98EB2F999946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396eb85-47fb-4209-a8be-fad1951ffdac"/>
    <ds:schemaRef ds:uri="http://purl.org/dc/terms/"/>
    <ds:schemaRef ds:uri="82a39758-7aea-470d-b53d-863d5fe37a92"/>
    <ds:schemaRef ds:uri="2fbc662f-ee3b-4b0d-9ecd-0850d1743fbb"/>
    <ds:schemaRef ds:uri="http://schemas.microsoft.com/sharepoint/v4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739EA9A-95EA-4591-8CF9-DBE373511B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2fbc662f-ee3b-4b0d-9ecd-0850d1743fbb"/>
    <ds:schemaRef ds:uri="82a39758-7aea-470d-b53d-863d5fe37a92"/>
    <ds:schemaRef ds:uri="7396eb85-47fb-4209-a8be-fad1951ffd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20EF55-D1D3-4D60-AD3F-0ED2204AFB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IHI_Theme_16_9_dec_2015</Template>
  <TotalTime>5988</TotalTime>
  <Words>2255</Words>
  <Application>Microsoft Office PowerPoint</Application>
  <PresentationFormat>Apresentação na tela (4:3)</PresentationFormat>
  <Paragraphs>265</Paragraphs>
  <Slides>12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Times New Roman</vt:lpstr>
      <vt:lpstr>IHI_Theme_jan_2013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PROPOSTAS DE PDSA após reunião da equipe do HUB C 03 - HRG</vt:lpstr>
      <vt:lpstr>Apresentação do PowerPoint</vt:lpstr>
      <vt:lpstr>Preciso de ajuda com:</vt:lpstr>
      <vt:lpstr>HUB C – HMV </vt:lpstr>
    </vt:vector>
  </TitlesOfParts>
  <Company>IHI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Showalter</dc:creator>
  <cp:keywords>Marketing</cp:keywords>
  <cp:lastModifiedBy>Wilian Barbosa De Araujo</cp:lastModifiedBy>
  <cp:revision>234</cp:revision>
  <cp:lastPrinted>2019-09-11T20:41:51Z</cp:lastPrinted>
  <dcterms:created xsi:type="dcterms:W3CDTF">2015-04-28T20:46:52Z</dcterms:created>
  <dcterms:modified xsi:type="dcterms:W3CDTF">2019-09-12T21:07:07Z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0x0101005D423D9272E16048A44EB00046818D45</vt:lpwstr>
  </property>
  <property fmtid="{D5CDD505-2E9C-101B-9397-08002B2CF9AE}" pid="3" name="TaxKeyword">
    <vt:lpwstr>42;#Marketing|e491b797-fd2f-457c-accc-e1e256c35b9e</vt:lpwstr>
  </property>
</Properties>
</file>