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64" r:id="rId2"/>
    <p:sldId id="738" r:id="rId3"/>
    <p:sldId id="760" r:id="rId4"/>
    <p:sldId id="724" r:id="rId5"/>
    <p:sldId id="796" r:id="rId6"/>
    <p:sldId id="797" r:id="rId7"/>
    <p:sldId id="798" r:id="rId8"/>
    <p:sldId id="799" r:id="rId9"/>
    <p:sldId id="795" r:id="rId10"/>
    <p:sldId id="707" r:id="rId11"/>
    <p:sldId id="690" r:id="rId12"/>
    <p:sldId id="693" r:id="rId13"/>
    <p:sldId id="705" r:id="rId14"/>
    <p:sldId id="789" r:id="rId15"/>
    <p:sldId id="790" r:id="rId16"/>
    <p:sldId id="791" r:id="rId17"/>
    <p:sldId id="800" r:id="rId18"/>
    <p:sldId id="793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A336759-7B4C-4A7A-A4DE-B70EB8C5A3CD}">
          <p14:sldIdLst>
            <p14:sldId id="564"/>
            <p14:sldId id="738"/>
            <p14:sldId id="760"/>
            <p14:sldId id="724"/>
            <p14:sldId id="796"/>
            <p14:sldId id="797"/>
            <p14:sldId id="798"/>
            <p14:sldId id="799"/>
            <p14:sldId id="795"/>
            <p14:sldId id="707"/>
            <p14:sldId id="690"/>
            <p14:sldId id="693"/>
            <p14:sldId id="705"/>
            <p14:sldId id="789"/>
            <p14:sldId id="790"/>
            <p14:sldId id="791"/>
            <p14:sldId id="800"/>
            <p14:sldId id="7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0C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3826" autoAdjust="0"/>
  </p:normalViewPr>
  <p:slideViewPr>
    <p:cSldViewPr>
      <p:cViewPr varScale="1">
        <p:scale>
          <a:sx n="115" d="100"/>
          <a:sy n="115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10854"/>
    </p:cViewPr>
  </p:sorterViewPr>
  <p:notesViewPr>
    <p:cSldViewPr>
      <p:cViewPr varScale="1">
        <p:scale>
          <a:sx n="53" d="100"/>
          <a:sy n="53" d="100"/>
        </p:scale>
        <p:origin x="-2610" y="-8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084" tIns="46042" rIns="92084" bIns="4604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084" tIns="46042" rIns="92084" bIns="46042" rtlCol="0"/>
          <a:lstStyle>
            <a:lvl1pPr algn="r">
              <a:defRPr sz="1200"/>
            </a:lvl1pPr>
          </a:lstStyle>
          <a:p>
            <a:fld id="{23AE65CE-3496-4FA4-A4F9-FA2545E1DE0B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6332"/>
          </a:xfrm>
          <a:prstGeom prst="rect">
            <a:avLst/>
          </a:prstGeom>
        </p:spPr>
        <p:txBody>
          <a:bodyPr vert="horz" lIns="92084" tIns="46042" rIns="92084" bIns="4604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6332"/>
          </a:xfrm>
          <a:prstGeom prst="rect">
            <a:avLst/>
          </a:prstGeom>
        </p:spPr>
        <p:txBody>
          <a:bodyPr vert="horz" lIns="92084" tIns="46042" rIns="92084" bIns="46042" rtlCol="0" anchor="b"/>
          <a:lstStyle>
            <a:lvl1pPr algn="r">
              <a:defRPr sz="1200"/>
            </a:lvl1pPr>
          </a:lstStyle>
          <a:p>
            <a:fld id="{BB14D4B1-28D0-4FCF-A832-F6375B68A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61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084" tIns="46042" rIns="92084" bIns="4604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084" tIns="46042" rIns="92084" bIns="46042" rtlCol="0"/>
          <a:lstStyle>
            <a:lvl1pPr algn="r">
              <a:defRPr sz="1200"/>
            </a:lvl1pPr>
          </a:lstStyle>
          <a:p>
            <a:fld id="{2D733DAA-6C1C-4472-9183-E1563EAE801C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84" tIns="46042" rIns="92084" bIns="4604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084" tIns="46042" rIns="92084" bIns="4604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6332"/>
          </a:xfrm>
          <a:prstGeom prst="rect">
            <a:avLst/>
          </a:prstGeom>
        </p:spPr>
        <p:txBody>
          <a:bodyPr vert="horz" lIns="92084" tIns="46042" rIns="92084" bIns="4604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6332"/>
          </a:xfrm>
          <a:prstGeom prst="rect">
            <a:avLst/>
          </a:prstGeom>
        </p:spPr>
        <p:txBody>
          <a:bodyPr vert="horz" lIns="92084" tIns="46042" rIns="92084" bIns="46042" rtlCol="0" anchor="b"/>
          <a:lstStyle>
            <a:lvl1pPr algn="r">
              <a:defRPr sz="1200"/>
            </a:lvl1pPr>
          </a:lstStyle>
          <a:p>
            <a:fld id="{81B53D22-4722-42B6-AA4D-062C6E2CDA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5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3D22-4722-42B6-AA4D-062C6E2CDA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9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3D22-4722-42B6-AA4D-062C6E2CDA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0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3D22-4722-42B6-AA4D-062C6E2CDA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0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3D22-4722-42B6-AA4D-062C6E2CDA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3D22-4722-42B6-AA4D-062C6E2CDA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5509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12858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1311275"/>
            <a:ext cx="9144000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9" name="그림 9" descr="Untitled-2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38" y="285750"/>
            <a:ext cx="7858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3"/>
          <p:cNvSpPr txBox="1">
            <a:spLocks noChangeArrowheads="1"/>
          </p:cNvSpPr>
          <p:nvPr userDrawn="1"/>
        </p:nvSpPr>
        <p:spPr bwMode="auto">
          <a:xfrm>
            <a:off x="5148064" y="795338"/>
            <a:ext cx="292893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ko-KR" sz="1300" dirty="0">
                <a:solidFill>
                  <a:srgbClr val="C00000"/>
                </a:solidFill>
                <a:latin typeface="Arial Rounded MT Bold" pitchFamily="34" charset="0"/>
                <a:ea typeface="나눔명조 ExtraBold" pitchFamily="18" charset="-127"/>
              </a:rPr>
              <a:t>Towards  Global  Eminence</a:t>
            </a:r>
            <a:endParaRPr kumimoji="0" lang="ko-KR" altLang="en-US" sz="1300" dirty="0">
              <a:solidFill>
                <a:srgbClr val="C00000"/>
              </a:solidFill>
              <a:latin typeface="Arial Rounded MT Bold" pitchFamily="34" charset="0"/>
              <a:ea typeface="나눔명조 ExtraBold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 userDrawn="1"/>
        </p:nvSpPr>
        <p:spPr>
          <a:xfrm>
            <a:off x="1411560" y="5373216"/>
            <a:ext cx="6400800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1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504950"/>
            <a:ext cx="7992888" cy="4804370"/>
          </a:xfrm>
          <a:ln w="1270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177800" indent="-177800">
              <a:lnSpc>
                <a:spcPct val="150000"/>
              </a:lnSpc>
              <a:buFont typeface="Arial" pitchFamily="34" charset="0"/>
              <a:buChar char="•"/>
              <a:defRPr sz="1400" baseline="0">
                <a:latin typeface="휴먼모음T" pitchFamily="18" charset="-127"/>
                <a:ea typeface="휴먼모음T" pitchFamily="18" charset="-127"/>
              </a:defRPr>
            </a:lvl1pPr>
            <a:lvl2pPr marL="450850" indent="-198438">
              <a:lnSpc>
                <a:spcPct val="150000"/>
              </a:lnSpc>
              <a:buFont typeface="Wingdings" pitchFamily="2" charset="2"/>
              <a:buChar char="§"/>
              <a:defRPr sz="1400">
                <a:latin typeface="휴먼모음T" pitchFamily="18" charset="-127"/>
                <a:ea typeface="휴먼모음T" pitchFamily="18" charset="-127"/>
              </a:defRPr>
            </a:lvl2pPr>
            <a:lvl3pPr marL="627063" indent="-176213">
              <a:lnSpc>
                <a:spcPct val="150000"/>
              </a:lnSpc>
              <a:buFont typeface="휴먼모음T" pitchFamily="18" charset="-127"/>
              <a:buChar char="-"/>
              <a:defRPr sz="1400">
                <a:latin typeface="휴먼모음T" pitchFamily="18" charset="-127"/>
                <a:ea typeface="휴먼모음T" pitchFamily="18" charset="-127"/>
              </a:defRPr>
            </a:lvl3pPr>
            <a:lvl4pPr marL="804863" indent="-177800">
              <a:lnSpc>
                <a:spcPct val="150000"/>
              </a:lnSpc>
              <a:buFont typeface="Arial" pitchFamily="34" charset="0"/>
              <a:buChar char="•"/>
              <a:defRPr sz="1400">
                <a:latin typeface="휴먼모음T" pitchFamily="18" charset="-127"/>
                <a:ea typeface="휴먼모음T" pitchFamily="18" charset="-127"/>
              </a:defRPr>
            </a:lvl4pPr>
            <a:lvl5pPr>
              <a:defRPr sz="14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0"/>
            <a:ext cx="9144000" cy="7858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j-lt"/>
              <a:ea typeface="휴먼모음T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811213"/>
            <a:ext cx="9144000" cy="46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6" name="그림 9" descr="Untitled-2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14287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5357813" y="428625"/>
            <a:ext cx="2928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ko-KR" sz="1200" dirty="0">
                <a:solidFill>
                  <a:srgbClr val="C00000"/>
                </a:solidFill>
                <a:latin typeface="나눔명조 ExtraBold" pitchFamily="18" charset="-127"/>
                <a:ea typeface="나눔명조 ExtraBold" pitchFamily="18" charset="-127"/>
              </a:rPr>
              <a:t>Towards  Global  Eminence</a:t>
            </a:r>
            <a:endParaRPr kumimoji="0" lang="ko-KR" altLang="en-US" sz="1200" dirty="0">
              <a:solidFill>
                <a:srgbClr val="C00000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45021"/>
            <a:ext cx="8229600" cy="4476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7308304" y="6408712"/>
            <a:ext cx="144016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| </a:t>
            </a:r>
            <a:fld id="{6B96BDDB-309F-40FA-AD10-0CBFFD7006B3}" type="slidenum">
              <a:rPr lang="ko-KR" altLang="en-US" smtClean="0"/>
              <a:pPr/>
              <a:t>‹#›</a:t>
            </a:fld>
            <a:r>
              <a:rPr lang="en-US" altLang="ko-KR" dirty="0" smtClean="0"/>
              <a:t>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9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539552" y="245021"/>
            <a:ext cx="8229600" cy="447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7"/>
            <a:ext cx="91440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55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file:///F:\711working_cloud\&#48149;&#51652;&#54861;&#54260;&#45908;\711working_new\0&#51665;&#44228;&#44396;&#48324;%20&#53685;&#44228;%20(&#47784;&#46160;)\sgis_joined.xlsx" TargetMode="External"/><Relationship Id="rId7" Type="http://schemas.openxmlformats.org/officeDocument/2006/relationships/image" Target="../media/image6.JPG"/><Relationship Id="rId2" Type="http://schemas.openxmlformats.org/officeDocument/2006/relationships/hyperlink" Target="file:///F:\711working_cloud\datatable\711_&#51452;&#49548;_&#51648;&#50724;&#53076;&#46377;_&#44400;&#51665;_&#49884;&#44036;&#44400;&#51665;_&#47588;&#52636;_&#49692;&#51061;_&#47560;&#51652;&#50984;\geocoding711_cluster_timeselling_ps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F:\711working_cloud\ddm(1504-1603)" TargetMode="External"/><Relationship Id="rId5" Type="http://schemas.openxmlformats.org/officeDocument/2006/relationships/hyperlink" Target="file:///F:\711working_cloud\&#48149;&#51652;&#54861;&#54260;&#45908;\711working_new\0&#51665;&#44228;&#44396;&#48324;%20&#53685;&#44228;%20(&#47784;&#46160;)" TargetMode="External"/><Relationship Id="rId4" Type="http://schemas.openxmlformats.org/officeDocument/2006/relationships/hyperlink" Target="file:///F:\711working_cloud\&#48149;&#51652;&#54861;&#54260;&#45908;\711working_new\0&#51665;&#44228;&#44396;&#48324;%20&#53685;&#44228;%20(&#47784;&#46160;)\sgis_joined_cleaned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0"/>
            <a:ext cx="9125419" cy="6957391"/>
          </a:xfrm>
          <a:solidFill>
            <a:schemeClr val="tx1">
              <a:lumMod val="95000"/>
              <a:lumOff val="5000"/>
              <a:alpha val="87000"/>
            </a:schemeClr>
          </a:solidFill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>    </a:t>
            </a:r>
            <a:r>
              <a:rPr lang="en-US" altLang="ko-KR" sz="3600" dirty="0" smtClean="0">
                <a:solidFill>
                  <a:schemeClr val="bg1"/>
                </a:solidFill>
              </a:rPr>
              <a:t>An </a:t>
            </a:r>
            <a:r>
              <a:rPr lang="en-US" altLang="ko-KR" sz="3600" dirty="0" smtClean="0">
                <a:solidFill>
                  <a:schemeClr val="bg1"/>
                </a:solidFill>
              </a:rPr>
              <a:t>Introduction to Statistics with R</a:t>
            </a:r>
            <a:br>
              <a:rPr lang="en-US" altLang="ko-KR" sz="3600" dirty="0" smtClean="0">
                <a:solidFill>
                  <a:schemeClr val="bg1"/>
                </a:solidFill>
              </a:rPr>
            </a:br>
            <a:r>
              <a:rPr lang="en-US" altLang="ko-KR" sz="3600" dirty="0" smtClean="0">
                <a:solidFill>
                  <a:schemeClr val="bg1"/>
                </a:solidFill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</a:rPr>
            </a:br>
            <a:r>
              <a:rPr lang="en-US" altLang="ko-KR" sz="3600" dirty="0" smtClean="0">
                <a:solidFill>
                  <a:schemeClr val="bg1"/>
                </a:solidFill>
              </a:rPr>
              <a:t>    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기계랑</a:t>
            </a:r>
            <a:r>
              <a:rPr lang="ko-KR" altLang="en-US" sz="2800" dirty="0" smtClean="0">
                <a:solidFill>
                  <a:schemeClr val="bg1"/>
                </a:solidFill>
              </a:rPr>
              <a:t> 대화하기 </a:t>
            </a:r>
            <a:r>
              <a:rPr lang="en-US" altLang="ko-KR" sz="2800" dirty="0" smtClean="0">
                <a:solidFill>
                  <a:schemeClr val="bg1"/>
                </a:solidFill>
              </a:rPr>
              <a:t>= R base</a:t>
            </a:r>
            <a:r>
              <a:rPr lang="ko-KR" altLang="en-US" sz="2800" dirty="0" smtClean="0">
                <a:solidFill>
                  <a:schemeClr val="bg1"/>
                </a:solidFill>
              </a:rPr>
              <a:t>의 원리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>      </a:t>
            </a:r>
            <a:r>
              <a:rPr lang="ko-KR" altLang="en-US" sz="2800" dirty="0" smtClean="0">
                <a:solidFill>
                  <a:schemeClr val="bg1"/>
                </a:solidFill>
              </a:rPr>
              <a:t>복잡한 </a:t>
            </a:r>
            <a:r>
              <a:rPr lang="ko-KR" altLang="en-US" sz="2800" dirty="0">
                <a:solidFill>
                  <a:schemeClr val="bg1"/>
                </a:solidFill>
              </a:rPr>
              <a:t>데이터분석 </a:t>
            </a:r>
            <a:r>
              <a:rPr lang="en-US" altLang="ko-KR" sz="2800" dirty="0">
                <a:solidFill>
                  <a:schemeClr val="bg1"/>
                </a:solidFill>
              </a:rPr>
              <a:t>=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섞기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>      </a:t>
            </a:r>
            <a:r>
              <a:rPr lang="ko-KR" altLang="en-US" sz="2800" dirty="0" smtClean="0">
                <a:solidFill>
                  <a:schemeClr val="bg1"/>
                </a:solidFill>
              </a:rPr>
              <a:t>초중급통계학 </a:t>
            </a:r>
            <a:r>
              <a:rPr lang="en-US" altLang="ko-KR" sz="2800" dirty="0" smtClean="0">
                <a:solidFill>
                  <a:schemeClr val="bg1"/>
                </a:solidFill>
              </a:rPr>
              <a:t>=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데이터과학의 生기초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>    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5517232"/>
            <a:ext cx="5904656" cy="92333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KyungHee Univ. in Seoul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Dept. of social network science, geography, sociology </a:t>
            </a:r>
          </a:p>
          <a:p>
            <a:pPr algn="r"/>
            <a:r>
              <a:rPr lang="en-US" altLang="ko-KR" dirty="0" err="1" smtClean="0">
                <a:solidFill>
                  <a:schemeClr val="bg1"/>
                </a:solidFill>
                <a:latin typeface="+mj-ea"/>
                <a:ea typeface="+mj-ea"/>
              </a:rPr>
              <a:t>Ph.D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in course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박진홍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1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4811" y="1981027"/>
            <a:ext cx="7992888" cy="4804370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9600" dirty="0" smtClean="0"/>
              <a:t>기술하거나</a:t>
            </a:r>
            <a:endParaRPr lang="en-US" altLang="ko-KR" sz="96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9600" dirty="0" smtClean="0"/>
              <a:t>설명하려고</a:t>
            </a:r>
            <a:endParaRPr lang="ko-KR" altLang="en-US" sz="9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8995" y="191508"/>
            <a:ext cx="8229600" cy="447675"/>
          </a:xfrm>
        </p:spPr>
        <p:txBody>
          <a:bodyPr/>
          <a:lstStyle/>
          <a:p>
            <a:r>
              <a:rPr lang="en-US" altLang="ko-KR" dirty="0"/>
              <a:t>Intuition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07504" y="1052736"/>
            <a:ext cx="6480720" cy="5147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그런데 </a:t>
            </a:r>
            <a:r>
              <a:rPr lang="ko-KR" altLang="en-US" sz="1600" dirty="0" smtClean="0">
                <a:latin typeface="+mj-ea"/>
                <a:ea typeface="+mj-ea"/>
              </a:rPr>
              <a:t>우리는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대체</a:t>
            </a:r>
            <a:r>
              <a:rPr lang="en-US" altLang="ko-KR" sz="1600" dirty="0" smtClean="0">
                <a:latin typeface="+mj-ea"/>
                <a:ea typeface="+mj-ea"/>
              </a:rPr>
              <a:t>‘</a:t>
            </a:r>
            <a:r>
              <a:rPr lang="ko-KR" altLang="en-US" sz="1600" dirty="0" smtClean="0">
                <a:latin typeface="+mj-ea"/>
                <a:ea typeface="+mj-ea"/>
              </a:rPr>
              <a:t>왜</a:t>
            </a:r>
            <a:r>
              <a:rPr lang="en-US" altLang="ko-KR" sz="1600" dirty="0" smtClean="0">
                <a:latin typeface="+mj-ea"/>
                <a:ea typeface="+mj-ea"/>
              </a:rPr>
              <a:t>’</a:t>
            </a:r>
            <a:r>
              <a:rPr lang="ko-KR" altLang="en-US" sz="1600" dirty="0" smtClean="0">
                <a:latin typeface="+mj-ea"/>
                <a:ea typeface="+mj-ea"/>
              </a:rPr>
              <a:t>통계적</a:t>
            </a:r>
            <a:r>
              <a:rPr lang="en-US" altLang="ko-KR" sz="1600" dirty="0" smtClean="0">
                <a:latin typeface="+mj-ea"/>
                <a:ea typeface="+mj-ea"/>
              </a:rPr>
              <a:t>-</a:t>
            </a:r>
            <a:r>
              <a:rPr lang="ko-KR" altLang="en-US" sz="1600" dirty="0" smtClean="0">
                <a:latin typeface="+mj-ea"/>
                <a:ea typeface="+mj-ea"/>
              </a:rPr>
              <a:t>공학적 방법을 사용하여 자료를 분석하는가</a:t>
            </a:r>
            <a:r>
              <a:rPr lang="en-US" altLang="ko-KR" sz="1600" dirty="0" smtClean="0">
                <a:latin typeface="+mj-ea"/>
                <a:ea typeface="+mj-ea"/>
              </a:rPr>
              <a:t>?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2883" y="5733256"/>
            <a:ext cx="6696744" cy="42582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176213" lvl="1"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자료를 </a:t>
            </a:r>
            <a:r>
              <a:rPr lang="ko-KR" altLang="en-US" sz="1600" dirty="0" err="1" smtClean="0">
                <a:latin typeface="+mj-ea"/>
                <a:ea typeface="+mj-ea"/>
              </a:rPr>
              <a:t>핸들링하고</a:t>
            </a:r>
            <a:r>
              <a:rPr lang="ko-KR" altLang="en-US" sz="1600" dirty="0" smtClean="0">
                <a:latin typeface="+mj-ea"/>
                <a:ea typeface="+mj-ea"/>
              </a:rPr>
              <a:t> 요약을 하려고 하는건지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아니면 어떤 모형을 만드는건지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0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251520" y="2101498"/>
            <a:ext cx="8496944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519113" lvl="1" indent="-342900" fontAlgn="base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+mj-ea"/>
                <a:ea typeface="+mj-ea"/>
              </a:rPr>
              <a:t>Regression </a:t>
            </a:r>
            <a:r>
              <a:rPr lang="ko-KR" altLang="en-US" sz="1600" dirty="0" smtClean="0">
                <a:latin typeface="+mj-ea"/>
                <a:ea typeface="+mj-ea"/>
              </a:rPr>
              <a:t>계열           </a:t>
            </a:r>
            <a:r>
              <a:rPr lang="en-US" altLang="ko-KR" sz="1600" dirty="0" smtClean="0">
                <a:latin typeface="+mj-ea"/>
                <a:ea typeface="+mj-ea"/>
              </a:rPr>
              <a:t>= </a:t>
            </a:r>
            <a:r>
              <a:rPr lang="en-US" altLang="ko-KR" sz="1600" dirty="0" smtClean="0">
                <a:latin typeface="+mj-ea"/>
                <a:ea typeface="+mj-ea"/>
              </a:rPr>
              <a:t>X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600" dirty="0" smtClean="0">
                <a:latin typeface="+mj-ea"/>
                <a:ea typeface="+mj-ea"/>
              </a:rPr>
              <a:t>Y</a:t>
            </a:r>
            <a:r>
              <a:rPr lang="ko-KR" altLang="en-US" sz="1600" dirty="0" smtClean="0">
                <a:latin typeface="+mj-ea"/>
                <a:ea typeface="+mj-ea"/>
              </a:rPr>
              <a:t>의 관계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</a:p>
          <a:p>
            <a:pPr marL="519113" lvl="1" indent="-342900" fontAlgn="base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+mj-ea"/>
                <a:ea typeface="+mj-ea"/>
              </a:rPr>
              <a:t>Dimension Reduction </a:t>
            </a:r>
            <a:r>
              <a:rPr lang="ko-KR" altLang="en-US" sz="1600" dirty="0" smtClean="0">
                <a:latin typeface="+mj-ea"/>
                <a:ea typeface="+mj-ea"/>
              </a:rPr>
              <a:t>계열   </a:t>
            </a:r>
            <a:r>
              <a:rPr lang="en-US" altLang="ko-KR" sz="1600" dirty="0">
                <a:latin typeface="+mj-ea"/>
                <a:ea typeface="+mj-ea"/>
              </a:rPr>
              <a:t>=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Y(</a:t>
            </a:r>
            <a:r>
              <a:rPr lang="ko-KR" altLang="en-US" sz="1600" dirty="0" smtClean="0">
                <a:latin typeface="+mj-ea"/>
                <a:ea typeface="+mj-ea"/>
              </a:rPr>
              <a:t>들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만 </a:t>
            </a:r>
            <a:r>
              <a:rPr lang="ko-KR" altLang="en-US" sz="1600" dirty="0" smtClean="0">
                <a:latin typeface="+mj-ea"/>
                <a:ea typeface="+mj-ea"/>
              </a:rPr>
              <a:t>가지고 </a:t>
            </a:r>
            <a:r>
              <a:rPr lang="en-US" altLang="ko-KR" sz="1600" dirty="0" smtClean="0">
                <a:latin typeface="+mj-ea"/>
                <a:ea typeface="+mj-ea"/>
              </a:rPr>
              <a:t>variable summary (PCA, EFA, CFA…)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67544" y="946432"/>
            <a:ext cx="5112568" cy="884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Regression / Dimension Reduction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&amp; Analysis of Interdependence / Dependence  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251520" y="3439709"/>
            <a:ext cx="504056" cy="727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16268"/>
              </p:ext>
            </p:extLst>
          </p:nvPr>
        </p:nvGraphicFramePr>
        <p:xfrm>
          <a:off x="827584" y="5013176"/>
          <a:ext cx="410445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REG+PCA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2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휴먼모음T"/>
                          <a:cs typeface="+mn-cs"/>
                        </a:rPr>
                        <a:t>correspond analysis 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categorical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categorical</a:t>
                      </a:r>
                      <a:endParaRPr lang="ko-KR" altLang="en-US" sz="11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2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휴먼모음T"/>
                          <a:cs typeface="+mn-cs"/>
                        </a:rPr>
                        <a:t>discriminant analysis 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휴먼모음T"/>
                          <a:cs typeface="+mn-cs"/>
                        </a:rPr>
                        <a:t>continuous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휴먼모음T"/>
                          <a:cs typeface="+mn-cs"/>
                        </a:rPr>
                        <a:t>categorical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2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휴먼모음T"/>
                          <a:cs typeface="+mn-cs"/>
                        </a:rPr>
                        <a:t>canonical correlation 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휴먼모음T"/>
                          <a:cs typeface="+mn-cs"/>
                        </a:rPr>
                        <a:t>continuous</a:t>
                      </a:r>
                      <a:endParaRPr lang="ko-KR" alt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휴먼모음T"/>
                          <a:cs typeface="+mn-cs"/>
                        </a:rPr>
                        <a:t>continuous</a:t>
                      </a:r>
                      <a:endParaRPr lang="ko-KR" altLang="en-US" sz="11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65785"/>
              </p:ext>
            </p:extLst>
          </p:nvPr>
        </p:nvGraphicFramePr>
        <p:xfrm>
          <a:off x="827585" y="3139043"/>
          <a:ext cx="4104455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REG (~PRE)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Chi</a:t>
                      </a:r>
                      <a:r>
                        <a:rPr lang="en-US" altLang="ko-KR" sz="1100" baseline="0" dirty="0" smtClean="0"/>
                        <a:t> square test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+mn-ea"/>
                          <a:cs typeface="+mn-cs"/>
                        </a:rPr>
                        <a:t>categorical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+mn-ea"/>
                          <a:cs typeface="+mn-cs"/>
                        </a:rPr>
                        <a:t>categorical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T-test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+mn-ea"/>
                          <a:cs typeface="+mn-cs"/>
                        </a:rPr>
                        <a:t>categorical(2)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휴먼모음T"/>
                          <a:cs typeface="+mn-cs"/>
                        </a:rPr>
                        <a:t>continuous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휴먼모음T"/>
                          <a:cs typeface="+mn-cs"/>
                        </a:rPr>
                        <a:t>ANOVA, MANOVA (F-test)</a:t>
                      </a:r>
                      <a:endParaRPr lang="ko-KR" altLang="en-US" sz="1100" spc="-1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+mn-ea"/>
                          <a:cs typeface="+mn-cs"/>
                        </a:rPr>
                        <a:t>categorical(</a:t>
                      </a:r>
                      <a:r>
                        <a:rPr kumimoji="0" lang="en-US" altLang="ko-KR" sz="1100" b="0" i="0" u="none" strike="noStrike" kern="1200" cap="none" spc="-3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+mn-ea"/>
                          <a:cs typeface="+mn-cs"/>
                        </a:rPr>
                        <a:t>3↑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휴먼모음T"/>
                          <a:cs typeface="+mn-cs"/>
                        </a:rPr>
                        <a:t>continuous</a:t>
                      </a: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</a:t>
                      </a:r>
                      <a:r>
                        <a:rPr lang="en-US" altLang="ko-KR" sz="1100" baseline="0" dirty="0" smtClean="0"/>
                        <a:t> (Pearson’s)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휴먼모음T"/>
                          <a:cs typeface="+mn-cs"/>
                        </a:rPr>
                        <a:t>continuous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휴먼모음T"/>
                          <a:cs typeface="+mn-cs"/>
                        </a:rPr>
                        <a:t>continuous</a:t>
                      </a: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R^2</a:t>
                      </a:r>
                      <a:r>
                        <a:rPr lang="en-US" altLang="ko-KR" sz="1100" baseline="0" dirty="0" smtClean="0"/>
                        <a:t> (regression)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휴먼모음T"/>
                          <a:cs typeface="+mn-cs"/>
                        </a:rPr>
                        <a:t>continuous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휴먼모음T"/>
                          <a:ea typeface="휴먼모음T"/>
                          <a:cs typeface="+mn-cs"/>
                        </a:rPr>
                        <a:t>continuous</a:t>
                      </a: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23461"/>
              </p:ext>
            </p:extLst>
          </p:nvPr>
        </p:nvGraphicFramePr>
        <p:xfrm>
          <a:off x="7596336" y="5009731"/>
          <a:ext cx="1352534" cy="147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Multi-level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/>
                        <a:t>multi-level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panel</a:t>
                      </a:r>
                      <a:endParaRPr lang="ko-KR" altLang="en-US" sz="11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/>
                        <a:t>Mixed…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19396"/>
              </p:ext>
            </p:extLst>
          </p:nvPr>
        </p:nvGraphicFramePr>
        <p:xfrm>
          <a:off x="5580112" y="3203491"/>
          <a:ext cx="288032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altLang="ko-KR" sz="1800" b="1" kern="1200" baseline="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 (generalized)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Continuous,</a:t>
                      </a:r>
                      <a:r>
                        <a:rPr lang="en-US" altLang="ko-KR" sz="1000" b="0" baseline="0" dirty="0" smtClean="0"/>
                        <a:t> binomial, count, multinomial -Response model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-Logit</a:t>
                      </a:r>
                      <a:r>
                        <a:rPr lang="en-US" altLang="ko-KR" sz="1000" b="0" baseline="0" dirty="0" smtClean="0"/>
                        <a:t>, </a:t>
                      </a:r>
                      <a:r>
                        <a:rPr lang="en-US" altLang="ko-KR" sz="1000" b="0" baseline="0" dirty="0" err="1" smtClean="0"/>
                        <a:t>Probit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/>
                        <a:t>-Poisson(survival), negative binomial</a:t>
                      </a:r>
                      <a:endParaRPr lang="ko-KR" altLang="en-US" sz="10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41761"/>
              </p:ext>
            </p:extLst>
          </p:nvPr>
        </p:nvGraphicFramePr>
        <p:xfrm>
          <a:off x="5436096" y="4815958"/>
          <a:ext cx="178988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REG+CFA =SEM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/>
                        <a:t>Or REG+PCA = PLS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제목 2"/>
          <p:cNvSpPr txBox="1">
            <a:spLocks/>
          </p:cNvSpPr>
          <p:nvPr/>
        </p:nvSpPr>
        <p:spPr>
          <a:xfrm>
            <a:off x="138995" y="191508"/>
            <a:ext cx="8229600" cy="447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Intuition 1 – </a:t>
            </a:r>
            <a:r>
              <a:rPr lang="ko-KR" altLang="en-US" smtClean="0"/>
              <a:t>기술 </a:t>
            </a:r>
            <a:r>
              <a:rPr lang="en-US" altLang="ko-KR" smtClean="0"/>
              <a:t>or </a:t>
            </a:r>
            <a:r>
              <a:rPr lang="ko-KR" altLang="en-US" smtClean="0"/>
              <a:t>설명</a:t>
            </a:r>
            <a:endParaRPr lang="ko-KR" altLang="en-US" dirty="0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043608" y="6251289"/>
            <a:ext cx="4001509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176213" lvl="1" fontAlgn="base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변수척도의</a:t>
            </a:r>
            <a:r>
              <a:rPr lang="ko-KR" altLang="en-US" sz="1600" dirty="0" smtClean="0">
                <a:latin typeface="+mj-ea"/>
                <a:ea typeface="+mj-ea"/>
              </a:rPr>
              <a:t> 수준</a:t>
            </a:r>
            <a:r>
              <a:rPr lang="en-US" altLang="ko-KR" sz="1600" dirty="0" smtClean="0">
                <a:latin typeface="+mj-ea"/>
                <a:ea typeface="+mj-ea"/>
              </a:rPr>
              <a:t> or </a:t>
            </a:r>
            <a:r>
              <a:rPr lang="ko-KR" altLang="en-US" sz="1600" dirty="0" smtClean="0">
                <a:latin typeface="+mj-ea"/>
                <a:ea typeface="+mj-ea"/>
              </a:rPr>
              <a:t>변수의 </a:t>
            </a:r>
            <a:r>
              <a:rPr lang="ko-KR" altLang="en-US" sz="1600" dirty="0" err="1" smtClean="0">
                <a:latin typeface="+mj-ea"/>
                <a:ea typeface="+mj-ea"/>
              </a:rPr>
              <a:t>형태와도</a:t>
            </a:r>
            <a:r>
              <a:rPr lang="ko-KR" altLang="en-US" sz="1600" dirty="0" smtClean="0">
                <a:latin typeface="+mj-ea"/>
                <a:ea typeface="+mj-ea"/>
              </a:rPr>
              <a:t> 관련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35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67544" y="2025129"/>
            <a:ext cx="8280920" cy="406265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519113" lvl="1" indent="-342900" fontAlgn="base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ea"/>
                <a:ea typeface="+mj-ea"/>
              </a:rPr>
              <a:t>Analysis of Interdependence = </a:t>
            </a:r>
            <a:r>
              <a:rPr lang="en-US" altLang="ko-KR" sz="2000" dirty="0" smtClean="0">
                <a:latin typeface="+mj-ea"/>
                <a:ea typeface="+mj-ea"/>
              </a:rPr>
              <a:t>Y(</a:t>
            </a:r>
            <a:r>
              <a:rPr lang="ko-KR" altLang="en-US" sz="2000" dirty="0" smtClean="0">
                <a:latin typeface="+mj-ea"/>
                <a:ea typeface="+mj-ea"/>
              </a:rPr>
              <a:t>들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r>
              <a:rPr lang="ko-KR" altLang="en-US" sz="2000" dirty="0" smtClean="0">
                <a:latin typeface="+mj-ea"/>
                <a:ea typeface="+mj-ea"/>
              </a:rPr>
              <a:t>만 </a:t>
            </a:r>
            <a:r>
              <a:rPr lang="ko-KR" altLang="en-US" sz="2000" dirty="0" smtClean="0">
                <a:latin typeface="+mj-ea"/>
                <a:ea typeface="+mj-ea"/>
              </a:rPr>
              <a:t>가지고 하는 것 </a:t>
            </a:r>
            <a:r>
              <a:rPr lang="en-US" altLang="ko-KR" sz="2000" dirty="0" smtClean="0">
                <a:latin typeface="+mj-ea"/>
                <a:ea typeface="+mj-ea"/>
              </a:rPr>
              <a:t>=‘</a:t>
            </a:r>
            <a:r>
              <a:rPr lang="ko-KR" altLang="en-US" sz="2000" dirty="0" smtClean="0">
                <a:latin typeface="+mj-ea"/>
                <a:ea typeface="+mj-ea"/>
              </a:rPr>
              <a:t>기술</a:t>
            </a:r>
            <a:r>
              <a:rPr lang="en-US" altLang="ko-KR" sz="1200" dirty="0" smtClean="0">
                <a:latin typeface="+mj-ea"/>
                <a:ea typeface="+mj-ea"/>
              </a:rPr>
              <a:t>describe</a:t>
            </a:r>
            <a:r>
              <a:rPr lang="en-US" altLang="ko-KR" sz="2000" dirty="0" smtClean="0">
                <a:latin typeface="+mj-ea"/>
                <a:ea typeface="+mj-ea"/>
              </a:rPr>
              <a:t>’</a:t>
            </a:r>
          </a:p>
          <a:p>
            <a:pPr marL="176213" lvl="1" fontAlgn="base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  	-PCA, EFA, CFA, MDS, Cluster analysis,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 (</a:t>
            </a:r>
            <a:r>
              <a:rPr lang="en-US" altLang="ko-KR" sz="1200" dirty="0" smtClean="0">
                <a:latin typeface="+mj-ea"/>
                <a:sym typeface="Wingdings" panose="05000000000000000000" pitchFamily="2" charset="2"/>
              </a:rPr>
              <a:t>centroid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, Euclidean distance, cosine </a:t>
            </a:r>
            <a:r>
              <a:rPr lang="en-US" altLang="ko-KR" sz="1200" dirty="0" smtClean="0">
                <a:latin typeface="+mj-ea"/>
                <a:sym typeface="Wingdings" panose="05000000000000000000" pitchFamily="2" charset="2"/>
              </a:rPr>
              <a:t>similarity) </a:t>
            </a:r>
            <a:r>
              <a:rPr lang="en-US" altLang="ko-KR" sz="1200" dirty="0" smtClean="0">
                <a:latin typeface="+mj-ea"/>
                <a:ea typeface="+mj-ea"/>
              </a:rPr>
              <a:t>…</a:t>
            </a:r>
          </a:p>
          <a:p>
            <a:pPr marL="176213" lvl="1" fontAlgn="base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   	-WHY?	1.Eigenvalue</a:t>
            </a:r>
            <a:r>
              <a:rPr lang="ko-KR" altLang="en-US" sz="1200" dirty="0" smtClean="0">
                <a:latin typeface="+mj-ea"/>
                <a:ea typeface="+mj-ea"/>
              </a:rPr>
              <a:t>알아내서 변수 개수</a:t>
            </a:r>
            <a:r>
              <a:rPr lang="ko-KR" altLang="en-US" sz="1200" dirty="0">
                <a:latin typeface="+mj-ea"/>
                <a:ea typeface="+mj-ea"/>
              </a:rPr>
              <a:t>를 </a:t>
            </a:r>
            <a:r>
              <a:rPr lang="ko-KR" altLang="en-US" sz="1200" dirty="0" smtClean="0">
                <a:latin typeface="+mj-ea"/>
                <a:ea typeface="+mj-ea"/>
              </a:rPr>
              <a:t>줄이려고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Indexing!</a:t>
            </a:r>
          </a:p>
          <a:p>
            <a:pPr marL="176213" lvl="1" fontAlgn="base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      	 	2.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요인 관계의 구조를 알아내려고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Factor structure model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goodness of fit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검증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!</a:t>
            </a:r>
          </a:p>
          <a:p>
            <a:pPr marL="176213" lvl="1" fontAlgn="base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	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	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519113" lvl="1" indent="-342900" fontAlgn="base">
              <a:lnSpc>
                <a:spcPct val="150000"/>
              </a:lnSpc>
              <a:buAutoNum type="arabicPeriod"/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519113" lvl="1" indent="-342900" fontAlgn="base">
              <a:lnSpc>
                <a:spcPct val="150000"/>
              </a:lnSpc>
              <a:buAutoNum type="arabicPeriod"/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176213" lvl="1" fontAlgn="base"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2. Analysis of Dependence = X</a:t>
            </a:r>
            <a:r>
              <a:rPr lang="ko-KR" altLang="en-US" dirty="0" smtClean="0">
                <a:latin typeface="+mj-ea"/>
                <a:ea typeface="+mj-ea"/>
              </a:rPr>
              <a:t>와 </a:t>
            </a:r>
            <a:r>
              <a:rPr lang="en-US" altLang="ko-KR" dirty="0" smtClean="0">
                <a:latin typeface="+mj-ea"/>
                <a:ea typeface="+mj-ea"/>
              </a:rPr>
              <a:t>Y</a:t>
            </a:r>
            <a:r>
              <a:rPr lang="ko-KR" altLang="en-US" dirty="0" smtClean="0">
                <a:latin typeface="+mj-ea"/>
                <a:ea typeface="+mj-ea"/>
              </a:rPr>
              <a:t>의 관계를 가지고 하는 것 </a:t>
            </a:r>
            <a:r>
              <a:rPr lang="en-US" altLang="ko-KR" dirty="0" smtClean="0">
                <a:latin typeface="+mj-ea"/>
                <a:ea typeface="+mj-ea"/>
              </a:rPr>
              <a:t>=‘</a:t>
            </a:r>
            <a:r>
              <a:rPr lang="ko-KR" altLang="en-US" dirty="0" smtClean="0">
                <a:latin typeface="+mj-ea"/>
                <a:ea typeface="+mj-ea"/>
              </a:rPr>
              <a:t>설명</a:t>
            </a:r>
            <a:r>
              <a:rPr lang="en-US" altLang="ko-KR" sz="1200" dirty="0" smtClean="0">
                <a:latin typeface="+mj-ea"/>
                <a:ea typeface="+mj-ea"/>
              </a:rPr>
              <a:t>explain</a:t>
            </a:r>
            <a:r>
              <a:rPr lang="en-US" altLang="ko-KR" dirty="0" smtClean="0">
                <a:latin typeface="+mj-ea"/>
                <a:ea typeface="+mj-ea"/>
              </a:rPr>
              <a:t>’</a:t>
            </a:r>
          </a:p>
          <a:p>
            <a:pPr marL="176213" lvl="1" fontAlgn="base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                                            = </a:t>
            </a:r>
            <a:r>
              <a:rPr lang="en-US" altLang="ko-KR" u="sng" dirty="0" smtClean="0">
                <a:latin typeface="+mj-ea"/>
                <a:ea typeface="+mj-ea"/>
              </a:rPr>
              <a:t>PRE</a:t>
            </a:r>
          </a:p>
          <a:p>
            <a:pPr marL="176213" lvl="1" fontAlgn="base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	-canonical correlation, REG, ANOVA, SEM, discriminant…</a:t>
            </a:r>
          </a:p>
          <a:p>
            <a:pPr marL="176213" lvl="1" fontAlgn="base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-WHY?	1. </a:t>
            </a:r>
            <a:r>
              <a:rPr lang="ko-KR" altLang="en-US" sz="1200" dirty="0" smtClean="0">
                <a:latin typeface="+mj-ea"/>
                <a:ea typeface="+mj-ea"/>
              </a:rPr>
              <a:t>조금이라도 더 설명하고 싶어서 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모형의 설명 오차를 감소시키려고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 marL="176213" lvl="1" fontAlgn="base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	2. </a:t>
            </a:r>
            <a:r>
              <a:rPr lang="ko-KR" altLang="en-US" sz="1200" dirty="0" smtClean="0">
                <a:latin typeface="+mj-ea"/>
                <a:ea typeface="+mj-ea"/>
              </a:rPr>
              <a:t>이론적</a:t>
            </a:r>
            <a:r>
              <a:rPr lang="en-US" altLang="ko-KR" sz="1200" dirty="0" smtClean="0">
                <a:latin typeface="+mj-ea"/>
                <a:ea typeface="+mj-ea"/>
              </a:rPr>
              <a:t>/</a:t>
            </a:r>
            <a:r>
              <a:rPr lang="ko-KR" altLang="en-US" sz="1200" dirty="0" smtClean="0">
                <a:latin typeface="+mj-ea"/>
                <a:ea typeface="+mj-ea"/>
              </a:rPr>
              <a:t>실용적인 완결된 모형을 만드는 작업 </a:t>
            </a:r>
            <a:r>
              <a:rPr lang="en-US" altLang="ko-KR" sz="1200" dirty="0" smtClean="0">
                <a:latin typeface="+mj-ea"/>
                <a:ea typeface="+mj-ea"/>
              </a:rPr>
              <a:t>(+</a:t>
            </a:r>
            <a:r>
              <a:rPr lang="ko-KR" altLang="en-US" sz="1200" dirty="0" smtClean="0">
                <a:latin typeface="+mj-ea"/>
                <a:ea typeface="+mj-ea"/>
              </a:rPr>
              <a:t>오컴의 면도날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67544" y="946432"/>
            <a:ext cx="5112568" cy="884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Regression / Dimension Reduction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&amp; Analysis of Interdependence / Dependence  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608004" y="6237312"/>
            <a:ext cx="1008112" cy="47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68144" y="6192150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Inference,</a:t>
            </a:r>
          </a:p>
          <a:p>
            <a:pPr algn="ctr"/>
            <a:r>
              <a:rPr lang="en-US" altLang="ko-KR" dirty="0" smtClean="0"/>
              <a:t>Prediction</a:t>
            </a:r>
            <a:endParaRPr lang="ko-KR" altLang="en-US" dirty="0"/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138995" y="191508"/>
            <a:ext cx="8229600" cy="447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Intuition 1 – </a:t>
            </a:r>
            <a:r>
              <a:rPr lang="ko-KR" altLang="en-US" smtClean="0"/>
              <a:t>기술 </a:t>
            </a:r>
            <a:r>
              <a:rPr lang="en-US" altLang="ko-KR" smtClean="0"/>
              <a:t>or </a:t>
            </a:r>
            <a:r>
              <a:rPr lang="ko-KR" altLang="en-US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0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03848" y="2350426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왜 이렇게 복잡하고 많은 분석방법이 있는가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3212976"/>
            <a:ext cx="3029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기술하는지</a:t>
            </a:r>
            <a:endParaRPr lang="en-US" altLang="ko-KR" b="1" dirty="0" smtClean="0"/>
          </a:p>
          <a:p>
            <a:r>
              <a:rPr lang="ko-KR" altLang="en-US" b="1" dirty="0" smtClean="0"/>
              <a:t>설명하는지</a:t>
            </a:r>
            <a:endParaRPr lang="en-US" altLang="ko-KR" b="1" dirty="0" smtClean="0"/>
          </a:p>
          <a:p>
            <a:r>
              <a:rPr lang="ko-KR" altLang="en-US" b="1" dirty="0" smtClean="0"/>
              <a:t>둘 중 하나임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사실은 너무나도 간단한 것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51299" y="1097024"/>
            <a:ext cx="1728192" cy="1253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대체 왜</a:t>
            </a:r>
            <a:r>
              <a:rPr lang="en-US" altLang="ko-KR" sz="1600" dirty="0" smtClean="0">
                <a:latin typeface="+mj-ea"/>
                <a:ea typeface="+mj-ea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나는 누구</a:t>
            </a:r>
            <a:r>
              <a:rPr lang="en-US" altLang="ko-KR" sz="1600" dirty="0" smtClean="0">
                <a:latin typeface="+mj-ea"/>
                <a:ea typeface="+mj-ea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여기는 어디</a:t>
            </a:r>
            <a:r>
              <a:rPr lang="en-US" altLang="ko-KR" sz="1600" dirty="0" smtClean="0">
                <a:latin typeface="+mj-ea"/>
                <a:ea typeface="+mj-ea"/>
              </a:rPr>
              <a:t>?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138995" y="191508"/>
            <a:ext cx="8229600" cy="447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Intuition 1 – </a:t>
            </a:r>
            <a:r>
              <a:rPr lang="ko-KR" altLang="en-US" smtClean="0"/>
              <a:t>기술 </a:t>
            </a:r>
            <a:r>
              <a:rPr lang="en-US" altLang="ko-KR" smtClean="0"/>
              <a:t>or </a:t>
            </a:r>
            <a:r>
              <a:rPr lang="ko-KR" altLang="en-US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7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245021"/>
            <a:ext cx="7221488" cy="447675"/>
          </a:xfrm>
        </p:spPr>
        <p:txBody>
          <a:bodyPr anchor="ctr" anchorCtr="0"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/>
              <a:t>Intuition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(PRE)</a:t>
            </a:r>
            <a:endParaRPr lang="en-US" altLang="ko-KR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259632" y="2581958"/>
            <a:ext cx="2304256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633413" lvl="2" fontAlgn="base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‘</a:t>
            </a:r>
            <a:r>
              <a:rPr lang="ko-KR" altLang="en-US" sz="1200" dirty="0" smtClean="0">
                <a:latin typeface="+mj-ea"/>
                <a:ea typeface="+mj-ea"/>
              </a:rPr>
              <a:t>소득은 높다</a:t>
            </a:r>
            <a:r>
              <a:rPr lang="en-US" altLang="ko-KR" sz="1200" dirty="0" smtClean="0">
                <a:latin typeface="+mj-ea"/>
                <a:ea typeface="+mj-ea"/>
              </a:rPr>
              <a:t>’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5536" y="1137504"/>
            <a:ext cx="4392488" cy="884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PRE(proportional reduction in error) </a:t>
            </a:r>
            <a:endParaRPr lang="en-US" altLang="ko-KR" sz="1600" dirty="0" smtClean="0"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– </a:t>
            </a:r>
            <a:r>
              <a:rPr lang="ko-KR" altLang="en-US" sz="1600" dirty="0">
                <a:latin typeface="+mj-ea"/>
                <a:ea typeface="+mj-ea"/>
              </a:rPr>
              <a:t>통계와 </a:t>
            </a:r>
            <a:r>
              <a:rPr lang="ko-KR" altLang="en-US" sz="1600" dirty="0" err="1">
                <a:latin typeface="+mj-ea"/>
                <a:ea typeface="+mj-ea"/>
              </a:rPr>
              <a:t>기계학습은</a:t>
            </a:r>
            <a:r>
              <a:rPr lang="ko-KR" altLang="en-US" sz="1600" dirty="0">
                <a:latin typeface="+mj-ea"/>
                <a:ea typeface="+mj-ea"/>
              </a:rPr>
              <a:t> 원리가 </a:t>
            </a:r>
            <a:r>
              <a:rPr lang="ko-KR" altLang="en-US" sz="1600" dirty="0" smtClean="0">
                <a:latin typeface="+mj-ea"/>
                <a:ea typeface="+mj-ea"/>
              </a:rPr>
              <a:t>비슷하다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C:\Users\parkssd\Desktop\metcj702_W03S02T02_pr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031278"/>
            <a:ext cx="16668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355976" y="2272225"/>
          <a:ext cx="1224136" cy="38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21550" y="2272225"/>
          <a:ext cx="612068" cy="38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/>
          </p:cNvSpPr>
          <p:nvPr/>
        </p:nvSpPr>
        <p:spPr>
          <a:xfrm>
            <a:off x="5922150" y="2568806"/>
            <a:ext cx="2880320" cy="6194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633413" lvl="2" fontAlgn="base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‘</a:t>
            </a:r>
            <a:r>
              <a:rPr lang="ko-KR" altLang="en-US" sz="1200" dirty="0" smtClean="0">
                <a:latin typeface="+mj-ea"/>
                <a:ea typeface="+mj-ea"/>
              </a:rPr>
              <a:t>교육 높을수록 소득 높다</a:t>
            </a:r>
            <a:r>
              <a:rPr lang="en-US" altLang="ko-KR" sz="1200" dirty="0" smtClean="0">
                <a:latin typeface="+mj-ea"/>
                <a:ea typeface="+mj-ea"/>
              </a:rPr>
              <a:t>’</a:t>
            </a:r>
          </a:p>
          <a:p>
            <a:pPr marL="633413" lvl="2" fontAlgn="base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= </a:t>
            </a:r>
            <a:r>
              <a:rPr lang="ko-KR" altLang="en-US" sz="1200" dirty="0" smtClean="0">
                <a:latin typeface="+mj-ea"/>
                <a:ea typeface="+mj-ea"/>
              </a:rPr>
              <a:t>교육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소득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393" y="300360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요게 평균의 </a:t>
            </a:r>
            <a:r>
              <a:rPr lang="ko-KR" altLang="en-US" sz="900" dirty="0" err="1" smtClean="0"/>
              <a:t>개념이에요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특히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차원에서의 평균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4067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00808"/>
            <a:ext cx="7776864" cy="4104456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6600" dirty="0" smtClean="0"/>
              <a:t>?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9600" dirty="0" smtClean="0"/>
              <a:t>X </a:t>
            </a:r>
            <a:r>
              <a:rPr lang="en-US" altLang="ko-KR" sz="9600" dirty="0" smtClean="0">
                <a:sym typeface="Wingdings" panose="05000000000000000000" pitchFamily="2" charset="2"/>
              </a:rPr>
              <a:t> Y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9600" dirty="0" smtClean="0">
              <a:sym typeface="Wingdings" panose="05000000000000000000" pitchFamily="2" charset="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4800" dirty="0" smtClean="0">
                <a:sym typeface="Wingdings" panose="05000000000000000000" pitchFamily="2" charset="2"/>
              </a:rPr>
              <a:t>인과관계의 조건</a:t>
            </a:r>
            <a:r>
              <a:rPr lang="en-US" altLang="ko-KR" sz="4800" dirty="0" smtClean="0">
                <a:sym typeface="Wingdings" panose="05000000000000000000" pitchFamily="2" charset="2"/>
              </a:rPr>
              <a:t>? </a:t>
            </a:r>
            <a:endParaRPr lang="ko-KR" altLang="en-US" sz="4800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520" y="245021"/>
            <a:ext cx="7221488" cy="447675"/>
          </a:xfrm>
        </p:spPr>
        <p:txBody>
          <a:bodyPr anchor="ctr" anchorCtr="0"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Intuition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에이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너네 모형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진짜</a:t>
            </a:r>
            <a:r>
              <a:rPr lang="en-US" altLang="ko-KR" dirty="0" smtClean="0"/>
              <a:t>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3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932040" y="1052736"/>
            <a:ext cx="3024336" cy="93610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 smtClean="0"/>
              <a:t>?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800" dirty="0" smtClean="0"/>
              <a:t>X </a:t>
            </a:r>
            <a:r>
              <a:rPr lang="en-US" altLang="ko-KR" sz="2800" dirty="0" smtClean="0">
                <a:sym typeface="Wingdings" panose="05000000000000000000" pitchFamily="2" charset="2"/>
              </a:rPr>
              <a:t> 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2800" dirty="0" smtClean="0">
                <a:sym typeface="Wingdings" panose="05000000000000000000" pitchFamily="2" charset="2"/>
              </a:rPr>
              <a:t>인과관계는 왜 위협받는가</a:t>
            </a:r>
            <a:r>
              <a:rPr lang="en-US" altLang="ko-KR" sz="2800" dirty="0" smtClean="0">
                <a:sym typeface="Wingdings" panose="05000000000000000000" pitchFamily="2" charset="2"/>
              </a:rPr>
              <a:t>? </a:t>
            </a:r>
            <a:endParaRPr lang="ko-KR" altLang="en-US" sz="2800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520" y="245021"/>
            <a:ext cx="7221488" cy="447675"/>
          </a:xfrm>
        </p:spPr>
        <p:txBody>
          <a:bodyPr anchor="ctr" anchorCtr="0"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Intuition 3 – </a:t>
            </a:r>
            <a:r>
              <a:rPr lang="ko-KR" altLang="en-US" dirty="0"/>
              <a:t>에이</a:t>
            </a:r>
            <a:r>
              <a:rPr lang="en-US" altLang="ko-KR" dirty="0"/>
              <a:t>… </a:t>
            </a:r>
            <a:r>
              <a:rPr lang="ko-KR" altLang="en-US" dirty="0"/>
              <a:t>너네 모형</a:t>
            </a:r>
            <a:r>
              <a:rPr lang="en-US" altLang="ko-KR" dirty="0"/>
              <a:t>… </a:t>
            </a:r>
            <a:r>
              <a:rPr lang="ko-KR" altLang="en-US" dirty="0"/>
              <a:t>진짜</a:t>
            </a:r>
            <a:r>
              <a:rPr lang="en-US" altLang="ko-KR" dirty="0"/>
              <a:t>? </a:t>
            </a:r>
            <a:endParaRPr lang="en-US" altLang="ko-KR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51520" y="2132856"/>
            <a:ext cx="8352928" cy="4176464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7800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450850" indent="-1984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2pPr>
            <a:lvl3pPr marL="627063" indent="-17621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휴먼모음T" pitchFamily="18" charset="-127"/>
              <a:buChar char="-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3pPr>
            <a:lvl4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AutoNum type="arabicPeriod"/>
            </a:pPr>
            <a:r>
              <a:rPr lang="ko-KR" altLang="en-US" sz="1600" dirty="0" smtClean="0"/>
              <a:t>통제</a:t>
            </a:r>
            <a:r>
              <a:rPr lang="en-US" altLang="ko-KR" sz="1600" dirty="0" smtClean="0"/>
              <a:t>(control) –</a:t>
            </a:r>
            <a:r>
              <a:rPr lang="ko-KR" altLang="en-US" sz="1600" dirty="0" smtClean="0"/>
              <a:t>그런데 과연 무엇을 통제할 것인가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그리고 </a:t>
            </a:r>
            <a:r>
              <a:rPr lang="ko-KR" altLang="en-US" sz="2200" dirty="0" smtClean="0"/>
              <a:t>왜</a:t>
            </a:r>
            <a:r>
              <a:rPr lang="en-US" altLang="ko-KR" sz="2200" dirty="0" smtClean="0"/>
              <a:t>?</a:t>
            </a:r>
            <a:r>
              <a:rPr lang="ko-KR" altLang="en-US" sz="2200" dirty="0" smtClean="0"/>
              <a:t> 통제하는가</a:t>
            </a:r>
            <a:r>
              <a:rPr lang="en-US" altLang="ko-KR" sz="22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/>
              <a:t>	    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그런데 다 통제하지 않는 이유</a:t>
            </a:r>
            <a:r>
              <a:rPr lang="en-US" altLang="ko-KR" sz="1200" dirty="0" smtClean="0"/>
              <a:t>?  data</a:t>
            </a:r>
            <a:r>
              <a:rPr lang="ko-KR" altLang="en-US" sz="1200" dirty="0" smtClean="0"/>
              <a:t>의 한계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오컴의 면도날</a:t>
            </a:r>
            <a:endParaRPr lang="en-US" altLang="ko-KR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/>
              <a:t>2. </a:t>
            </a:r>
            <a:r>
              <a:rPr lang="ko-KR" altLang="en-US" sz="2200" dirty="0" smtClean="0"/>
              <a:t>독립변수의 조작적 정의에 따라 달라질 수 있음</a:t>
            </a:r>
            <a:endParaRPr lang="en-US" altLang="ko-KR" sz="2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/>
              <a:t>3. </a:t>
            </a:r>
            <a:r>
              <a:rPr lang="ko-KR" altLang="en-US" sz="2200" dirty="0" smtClean="0"/>
              <a:t>변수 </a:t>
            </a:r>
            <a:r>
              <a:rPr lang="ko-KR" altLang="en-US" sz="2200" dirty="0" err="1" smtClean="0"/>
              <a:t>구성시</a:t>
            </a:r>
            <a:r>
              <a:rPr lang="en-US" altLang="ko-KR" sz="2200" dirty="0" smtClean="0"/>
              <a:t>, index</a:t>
            </a:r>
            <a:r>
              <a:rPr lang="ko-KR" altLang="en-US" sz="2200" dirty="0" smtClean="0"/>
              <a:t>를 어떻게 </a:t>
            </a:r>
            <a:r>
              <a:rPr lang="ko-KR" altLang="en-US" sz="2200" dirty="0" err="1" smtClean="0"/>
              <a:t>만들었는가에</a:t>
            </a:r>
            <a:r>
              <a:rPr lang="ko-KR" altLang="en-US" sz="2200" dirty="0" smtClean="0"/>
              <a:t> 따라서도</a:t>
            </a:r>
            <a:r>
              <a:rPr lang="en-US" altLang="ko-KR" sz="2200" dirty="0" smtClean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/>
              <a:t>4. </a:t>
            </a:r>
            <a:r>
              <a:rPr lang="ko-KR" altLang="en-US" sz="2200" dirty="0" smtClean="0"/>
              <a:t>표본 추출의 문제</a:t>
            </a:r>
            <a:endParaRPr lang="en-US" altLang="ko-KR" sz="2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5</a:t>
            </a:r>
            <a:r>
              <a:rPr lang="en-US" altLang="ko-KR" sz="2200" dirty="0" smtClean="0"/>
              <a:t>. Selection bias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6</a:t>
            </a:r>
            <a:r>
              <a:rPr lang="en-US" altLang="ko-KR" sz="2200" dirty="0" smtClean="0"/>
              <a:t>. </a:t>
            </a:r>
            <a:r>
              <a:rPr lang="en-US" altLang="ko-KR" sz="2200" dirty="0" err="1" smtClean="0"/>
              <a:t>X</a:t>
            </a:r>
            <a:r>
              <a:rPr lang="en-US" altLang="ko-KR" sz="2200" dirty="0" err="1" smtClean="0">
                <a:sym typeface="Wingdings" panose="05000000000000000000" pitchFamily="2" charset="2"/>
              </a:rPr>
              <a:t>y</a:t>
            </a:r>
            <a:r>
              <a:rPr lang="en-US" altLang="ko-KR" sz="2200" dirty="0" smtClean="0">
                <a:sym typeface="Wingdings" panose="05000000000000000000" pitchFamily="2" charset="2"/>
              </a:rPr>
              <a:t> ? </a:t>
            </a:r>
            <a:r>
              <a:rPr lang="en-US" altLang="ko-KR" sz="2200" dirty="0" err="1" smtClean="0">
                <a:sym typeface="Wingdings" panose="05000000000000000000" pitchFamily="2" charset="2"/>
              </a:rPr>
              <a:t>Yx</a:t>
            </a:r>
            <a:r>
              <a:rPr lang="en-US" altLang="ko-KR" sz="2200" dirty="0" smtClean="0">
                <a:sym typeface="Wingdings" panose="05000000000000000000" pitchFamily="2" charset="2"/>
              </a:rPr>
              <a:t>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sym typeface="Wingdings" panose="05000000000000000000" pitchFamily="2" charset="2"/>
              </a:rPr>
              <a:t>7. </a:t>
            </a:r>
            <a:r>
              <a:rPr lang="ko-KR" altLang="en-US" sz="2200" dirty="0" smtClean="0">
                <a:sym typeface="Wingdings" panose="05000000000000000000" pitchFamily="2" charset="2"/>
              </a:rPr>
              <a:t>독립사건인데 우연히 관련이 </a:t>
            </a:r>
            <a:r>
              <a:rPr lang="ko-KR" altLang="en-US" sz="2200" dirty="0" err="1" smtClean="0">
                <a:sym typeface="Wingdings" panose="05000000000000000000" pitchFamily="2" charset="2"/>
              </a:rPr>
              <a:t>있는것</a:t>
            </a:r>
            <a:r>
              <a:rPr lang="ko-KR" altLang="en-US" sz="2200" dirty="0" smtClean="0">
                <a:sym typeface="Wingdings" panose="05000000000000000000" pitchFamily="2" charset="2"/>
              </a:rPr>
              <a:t> 처럼 </a:t>
            </a:r>
            <a:r>
              <a:rPr lang="ko-KR" altLang="en-US" sz="2200" dirty="0" err="1" smtClean="0">
                <a:sym typeface="Wingdings" panose="05000000000000000000" pitchFamily="2" charset="2"/>
              </a:rPr>
              <a:t>보일수도</a:t>
            </a:r>
            <a:endParaRPr lang="en-US" altLang="ko-KR" sz="22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sym typeface="Wingdings" panose="05000000000000000000" pitchFamily="2" charset="2"/>
              </a:rPr>
              <a:t>8. </a:t>
            </a:r>
            <a:r>
              <a:rPr lang="ko-KR" altLang="en-US" sz="2200" dirty="0" smtClean="0">
                <a:sym typeface="Wingdings" panose="05000000000000000000" pitchFamily="2" charset="2"/>
              </a:rPr>
              <a:t>타당성</a:t>
            </a:r>
            <a:r>
              <a:rPr lang="en-US" altLang="ko-KR" sz="2200" dirty="0" smtClean="0">
                <a:sym typeface="Wingdings" panose="05000000000000000000" pitchFamily="2" charset="2"/>
              </a:rPr>
              <a:t>(</a:t>
            </a:r>
            <a:r>
              <a:rPr lang="ko-KR" altLang="en-US" sz="2200" dirty="0" smtClean="0">
                <a:sym typeface="Wingdings" panose="05000000000000000000" pitchFamily="2" charset="2"/>
              </a:rPr>
              <a:t>내적</a:t>
            </a:r>
            <a:r>
              <a:rPr lang="en-US" altLang="ko-KR" sz="2200" dirty="0" smtClean="0">
                <a:sym typeface="Wingdings" panose="05000000000000000000" pitchFamily="2" charset="2"/>
              </a:rPr>
              <a:t>, </a:t>
            </a:r>
            <a:r>
              <a:rPr lang="ko-KR" altLang="en-US" sz="2200" dirty="0" smtClean="0">
                <a:sym typeface="Wingdings" panose="05000000000000000000" pitchFamily="2" charset="2"/>
              </a:rPr>
              <a:t>외적</a:t>
            </a:r>
            <a:r>
              <a:rPr lang="en-US" altLang="ko-KR" sz="22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sym typeface="Wingdings" panose="05000000000000000000" pitchFamily="2" charset="2"/>
              </a:rPr>
              <a:t>9. </a:t>
            </a:r>
            <a:r>
              <a:rPr lang="ko-KR" altLang="en-US" sz="2200" dirty="0" smtClean="0">
                <a:sym typeface="Wingdings" panose="05000000000000000000" pitchFamily="2" charset="2"/>
              </a:rPr>
              <a:t>응답의 성실성</a:t>
            </a:r>
            <a:r>
              <a:rPr lang="en-US" altLang="ko-KR" sz="2200" dirty="0" smtClean="0">
                <a:sym typeface="Wingdings" panose="05000000000000000000" pitchFamily="2" charset="2"/>
              </a:rPr>
              <a:t>, </a:t>
            </a:r>
            <a:r>
              <a:rPr lang="ko-KR" altLang="en-US" sz="2200" dirty="0" smtClean="0">
                <a:sym typeface="Wingdings" panose="05000000000000000000" pitchFamily="2" charset="2"/>
              </a:rPr>
              <a:t>데이터의 성실성</a:t>
            </a:r>
            <a:endParaRPr lang="en-US" altLang="ko-KR" sz="22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sym typeface="Wingdings" panose="05000000000000000000" pitchFamily="2" charset="2"/>
              </a:rPr>
              <a:t>10. </a:t>
            </a:r>
            <a:r>
              <a:rPr lang="ko-KR" altLang="en-US" sz="2200" dirty="0" smtClean="0">
                <a:sym typeface="Wingdings" panose="05000000000000000000" pitchFamily="2" charset="2"/>
              </a:rPr>
              <a:t>시간 선후 관계</a:t>
            </a:r>
            <a:endParaRPr lang="en-US" altLang="ko-KR" sz="22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sym typeface="Wingdings" panose="05000000000000000000" pitchFamily="2" charset="2"/>
              </a:rPr>
              <a:t>11. ...more?</a:t>
            </a:r>
            <a:endParaRPr lang="en-US" altLang="ko-KR" sz="2200" dirty="0" smtClean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51521" y="1289436"/>
            <a:ext cx="1944215" cy="5147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공학자들은 실수한다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2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932040" y="1052736"/>
            <a:ext cx="3024336" cy="93610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 smtClean="0"/>
              <a:t>?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800" dirty="0" smtClean="0"/>
              <a:t>X </a:t>
            </a:r>
            <a:r>
              <a:rPr lang="en-US" altLang="ko-KR" sz="2800" dirty="0" smtClean="0">
                <a:sym typeface="Wingdings" panose="05000000000000000000" pitchFamily="2" charset="2"/>
              </a:rPr>
              <a:t> 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2800" dirty="0" smtClean="0">
                <a:sym typeface="Wingdings" panose="05000000000000000000" pitchFamily="2" charset="2"/>
              </a:rPr>
              <a:t>데이터는 거짓말하지 않는다</a:t>
            </a:r>
            <a:endParaRPr lang="ko-KR" altLang="en-US" sz="2800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520" y="245021"/>
            <a:ext cx="7221488" cy="447675"/>
          </a:xfrm>
        </p:spPr>
        <p:txBody>
          <a:bodyPr anchor="ctr" anchorCtr="0"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Intuition 3 – </a:t>
            </a:r>
            <a:r>
              <a:rPr lang="ko-KR" altLang="en-US" dirty="0"/>
              <a:t>에이</a:t>
            </a:r>
            <a:r>
              <a:rPr lang="en-US" altLang="ko-KR" dirty="0"/>
              <a:t>… </a:t>
            </a:r>
            <a:r>
              <a:rPr lang="ko-KR" altLang="en-US" dirty="0"/>
              <a:t>너네 모형</a:t>
            </a:r>
            <a:r>
              <a:rPr lang="en-US" altLang="ko-KR" dirty="0"/>
              <a:t>… </a:t>
            </a:r>
            <a:r>
              <a:rPr lang="ko-KR" altLang="en-US" dirty="0"/>
              <a:t>진짜</a:t>
            </a:r>
            <a:r>
              <a:rPr lang="en-US" altLang="ko-KR" dirty="0"/>
              <a:t>? </a:t>
            </a:r>
            <a:endParaRPr lang="en-US" altLang="ko-KR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51520" y="2132856"/>
            <a:ext cx="8352928" cy="20882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450850" indent="-1984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2pPr>
            <a:lvl3pPr marL="627063" indent="-17621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휴먼모음T" pitchFamily="18" charset="-127"/>
              <a:buChar char="-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3pPr>
            <a:lvl4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AutoNum type="arabicPeriod"/>
            </a:pPr>
            <a:r>
              <a:rPr lang="ko-KR" altLang="en-US" sz="2200" dirty="0" smtClean="0"/>
              <a:t>사회현상 물리현상을 그대로 </a:t>
            </a:r>
            <a:r>
              <a:rPr lang="ko-KR" altLang="en-US" sz="2200" dirty="0" err="1" smtClean="0"/>
              <a:t>반영한게</a:t>
            </a:r>
            <a:r>
              <a:rPr lang="ko-KR" altLang="en-US" sz="2200" dirty="0" smtClean="0"/>
              <a:t> 데이터</a:t>
            </a:r>
            <a:endParaRPr lang="en-US" altLang="ko-KR" sz="220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AutoNum type="arabicPeriod"/>
            </a:pPr>
            <a:r>
              <a:rPr lang="ko-KR" altLang="en-US" sz="2200" dirty="0" smtClean="0"/>
              <a:t>이 데이터 안의 </a:t>
            </a:r>
            <a:r>
              <a:rPr lang="ko-KR" altLang="en-US" sz="2200" dirty="0" err="1" smtClean="0"/>
              <a:t>변수들간</a:t>
            </a:r>
            <a:r>
              <a:rPr lang="ko-KR" altLang="en-US" sz="2200" dirty="0" smtClean="0"/>
              <a:t> 인과관계를 제대로 인식하지 못하면</a:t>
            </a:r>
            <a:endParaRPr lang="en-US" altLang="ko-KR" sz="220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AutoNum type="arabicPeriod"/>
            </a:pPr>
            <a:endParaRPr lang="en-US" altLang="ko-KR" sz="220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AutoNum type="arabicPeriod"/>
            </a:pPr>
            <a:r>
              <a:rPr lang="ko-KR" altLang="en-US" sz="2200" dirty="0" smtClean="0"/>
              <a:t>지금 당장은 설명력이 높은 모형이 나올 수 있지만</a:t>
            </a:r>
            <a:endParaRPr lang="en-US" altLang="ko-KR" sz="220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AutoNum type="arabicPeriod"/>
            </a:pPr>
            <a:r>
              <a:rPr lang="ko-KR" altLang="en-US" sz="2200" dirty="0" smtClean="0"/>
              <a:t>다른 일반적 상황에 가면 전혀 다른 결과가 나올 위험</a:t>
            </a:r>
            <a:endParaRPr lang="en-US" altLang="ko-KR" sz="2200" dirty="0" smtClean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43849" y="1033023"/>
            <a:ext cx="4320479" cy="5147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인과관계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통계학적 개념들이 너무나도 중요한 이유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39552" y="4923247"/>
            <a:ext cx="7560840" cy="5147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통계적 개념을 복합적이고 폭넓게 인식해야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훌륭한 사람이 될 수 </a:t>
            </a:r>
            <a:r>
              <a:rPr lang="ko-KR" altLang="en-US" sz="1600" dirty="0" err="1" smtClean="0">
                <a:latin typeface="+mj-ea"/>
                <a:ea typeface="+mj-ea"/>
              </a:rPr>
              <a:t>있읍니다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88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63533"/>
            <a:ext cx="7221488" cy="447675"/>
          </a:xfrm>
        </p:spPr>
        <p:txBody>
          <a:bodyPr anchor="ctr" anchorCtr="0">
            <a:normAutofit fontScale="9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Intuition </a:t>
            </a:r>
            <a:r>
              <a:rPr lang="en-US" altLang="ko-KR" dirty="0" smtClean="0"/>
              <a:t>4 – </a:t>
            </a:r>
            <a:r>
              <a:rPr lang="ko-KR" altLang="en-US" dirty="0" smtClean="0"/>
              <a:t>잘 </a:t>
            </a:r>
            <a:r>
              <a:rPr lang="ko-KR" altLang="en-US" dirty="0" err="1" smtClean="0"/>
              <a:t>모를수도</a:t>
            </a:r>
            <a:r>
              <a:rPr lang="ko-KR" altLang="en-US" dirty="0" smtClean="0"/>
              <a:t> 있지</a:t>
            </a:r>
            <a:r>
              <a:rPr lang="en-US" altLang="ko-KR" dirty="0" smtClean="0"/>
              <a:t>… 1.96</a:t>
            </a:r>
            <a:r>
              <a:rPr lang="ko-KR" altLang="en-US" dirty="0" smtClean="0"/>
              <a:t>의 진짜 의미를 </a:t>
            </a:r>
            <a:r>
              <a:rPr lang="ko-KR" altLang="en-US" dirty="0" err="1" smtClean="0"/>
              <a:t>말야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67544" y="1149019"/>
            <a:ext cx="5112568" cy="4788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모집단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샘플링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자료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샘플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) 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추정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모집단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7504" y="2471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447737" y="3594378"/>
            <a:ext cx="2685038" cy="96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024340" y="4220736"/>
            <a:ext cx="165618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=sample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831259" y="3581729"/>
            <a:ext cx="1368152" cy="80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3828" y="397513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9423" y="3683232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inference</a:t>
            </a:r>
            <a:endParaRPr lang="ko-KR" altLang="en-US" dirty="0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4679504" y="1954045"/>
            <a:ext cx="4212976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633413" lvl="2" fontAlgn="base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이 짓을 하는 이유들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633413" lvl="2" fontAlgn="base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여기서 나오는 많은 개념들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633413" lvl="2" fontAlgn="base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err="1" smtClean="0">
                <a:latin typeface="+mj-ea"/>
                <a:ea typeface="+mj-ea"/>
              </a:rPr>
              <a:t>점추</a:t>
            </a:r>
            <a:r>
              <a:rPr lang="ko-KR" altLang="en-US" sz="1200" dirty="0" err="1">
                <a:latin typeface="+mj-ea"/>
                <a:ea typeface="+mj-ea"/>
              </a:rPr>
              <a:t>정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구간추정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신뢰구간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err="1" smtClean="0">
                <a:latin typeface="+mj-ea"/>
                <a:ea typeface="+mj-ea"/>
              </a:rPr>
              <a:t>표집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err="1" smtClean="0">
                <a:latin typeface="+mj-ea"/>
                <a:ea typeface="+mj-ea"/>
              </a:rPr>
              <a:t>표집분포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err="1" smtClean="0">
                <a:latin typeface="+mj-ea"/>
                <a:ea typeface="+mj-ea"/>
              </a:rPr>
              <a:t>표집오차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표준오차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추정의 효율성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err="1" smtClean="0">
                <a:latin typeface="+mj-ea"/>
                <a:ea typeface="+mj-ea"/>
              </a:rPr>
              <a:t>불편성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신뢰수준</a:t>
            </a:r>
            <a:r>
              <a:rPr lang="en-US" altLang="ko-KR" sz="1200" dirty="0" smtClean="0">
                <a:latin typeface="+mj-ea"/>
                <a:ea typeface="+mj-ea"/>
              </a:rPr>
              <a:t>,</a:t>
            </a:r>
          </a:p>
          <a:p>
            <a:pPr marL="633413" lvl="2" fontAlgn="base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central limit theorem, t-test, </a:t>
            </a:r>
            <a:r>
              <a:rPr lang="ko-KR" altLang="en-US" sz="1200" dirty="0" smtClean="0">
                <a:latin typeface="+mj-ea"/>
                <a:ea typeface="+mj-ea"/>
              </a:rPr>
              <a:t>가설검정</a:t>
            </a:r>
            <a:r>
              <a:rPr lang="en-US" altLang="ko-KR" sz="1200" dirty="0" smtClean="0">
                <a:latin typeface="+mj-ea"/>
                <a:ea typeface="+mj-ea"/>
              </a:rPr>
              <a:t>…)</a:t>
            </a: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79512" y="3725764"/>
            <a:ext cx="1800681" cy="10618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indent="-280987" fontAlgn="base"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내가 지금 하는게</a:t>
            </a:r>
            <a:endParaRPr lang="en-US" altLang="ko-KR" sz="1400" dirty="0" smtClean="0">
              <a:latin typeface="+mj-ea"/>
              <a:ea typeface="+mj-ea"/>
            </a:endParaRPr>
          </a:p>
          <a:p>
            <a:pPr indent="-280987" fontAlgn="base"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모집단인지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샘플인지</a:t>
            </a:r>
            <a:r>
              <a:rPr lang="en-US" altLang="ko-KR" sz="1400" dirty="0" smtClean="0">
                <a:latin typeface="+mj-ea"/>
                <a:ea typeface="+mj-ea"/>
              </a:rPr>
              <a:t>!</a:t>
            </a:r>
          </a:p>
          <a:p>
            <a:pPr indent="-280987" fontAlgn="base"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개념부터 쫌</a:t>
            </a:r>
            <a:r>
              <a:rPr lang="en-US" altLang="ko-KR" sz="1400" dirty="0" smtClean="0">
                <a:latin typeface="+mj-ea"/>
                <a:ea typeface="+mj-ea"/>
              </a:rPr>
              <a:t>…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6315877" y="1185753"/>
            <a:ext cx="2576603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indent="-280987" fontAlgn="base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Validation</a:t>
            </a:r>
            <a:r>
              <a:rPr lang="ko-KR" altLang="en-US" sz="1600" dirty="0" smtClean="0">
                <a:latin typeface="+mj-ea"/>
                <a:ea typeface="+mj-ea"/>
              </a:rPr>
              <a:t>도 이 원리를 응용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94855" y="5423608"/>
            <a:ext cx="8640960" cy="884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그러나 빅데이터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err="1" smtClean="0">
                <a:latin typeface="+mj-ea"/>
                <a:ea typeface="+mj-ea"/>
              </a:rPr>
              <a:t>머신러닝</a:t>
            </a:r>
            <a:r>
              <a:rPr lang="en-US" altLang="ko-KR" sz="1600" dirty="0" smtClean="0">
                <a:latin typeface="+mj-ea"/>
                <a:ea typeface="+mj-ea"/>
              </a:rPr>
              <a:t>-</a:t>
            </a:r>
            <a:r>
              <a:rPr lang="ko-KR" altLang="en-US" sz="1600" dirty="0" err="1" smtClean="0">
                <a:latin typeface="+mj-ea"/>
                <a:ea typeface="+mj-ea"/>
              </a:rPr>
              <a:t>딥러닝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smtClean="0">
                <a:latin typeface="+mj-ea"/>
                <a:ea typeface="+mj-ea"/>
              </a:rPr>
              <a:t>웹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smtClean="0">
                <a:latin typeface="+mj-ea"/>
                <a:ea typeface="+mj-ea"/>
              </a:rPr>
              <a:t>시뮬레이션 월드에 가면 별 의미가 없을 수도 </a:t>
            </a:r>
            <a:r>
              <a:rPr lang="ko-KR" altLang="en-US" sz="1600" dirty="0" err="1" smtClean="0">
                <a:latin typeface="+mj-ea"/>
                <a:ea typeface="+mj-ea"/>
              </a:rPr>
              <a:t>있읍니다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저와 여러분이 </a:t>
            </a:r>
            <a:r>
              <a:rPr lang="ko-KR" altLang="en-US" sz="1600" dirty="0" err="1" smtClean="0">
                <a:latin typeface="+mj-ea"/>
                <a:ea typeface="+mj-ea"/>
              </a:rPr>
              <a:t>머신러닝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err="1" smtClean="0">
                <a:latin typeface="+mj-ea"/>
                <a:ea typeface="+mj-ea"/>
              </a:rPr>
              <a:t>딥러닝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smtClean="0">
                <a:latin typeface="+mj-ea"/>
                <a:ea typeface="+mj-ea"/>
              </a:rPr>
              <a:t>리눅스 </a:t>
            </a:r>
            <a:r>
              <a:rPr lang="ko-KR" altLang="en-US" sz="1600" dirty="0" err="1" smtClean="0">
                <a:latin typeface="+mj-ea"/>
                <a:ea typeface="+mj-ea"/>
              </a:rPr>
              <a:t>웹월드에</a:t>
            </a:r>
            <a:r>
              <a:rPr lang="ko-KR" altLang="en-US" sz="1600" dirty="0" smtClean="0">
                <a:latin typeface="+mj-ea"/>
                <a:ea typeface="+mj-ea"/>
              </a:rPr>
              <a:t> 들어가야 하는 근본적인 이유죠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7584" y="2132856"/>
            <a:ext cx="3384376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population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070658"/>
            <a:ext cx="1424609" cy="234503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670" y="2852936"/>
            <a:ext cx="9355360" cy="288032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7800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450850" indent="-1984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2pPr>
            <a:lvl3pPr marL="627063" indent="-17621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휴먼모음T" pitchFamily="18" charset="-127"/>
              <a:buChar char="-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3pPr>
            <a:lvl4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ko-KR" sz="2000" dirty="0" smtClean="0"/>
              <a:t>#</a:t>
            </a:r>
            <a:r>
              <a:rPr lang="ko-KR" altLang="en-US" sz="2400" dirty="0" smtClean="0"/>
              <a:t>박진홍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ko-KR" sz="1800" dirty="0" smtClean="0"/>
              <a:t>#</a:t>
            </a:r>
            <a:r>
              <a:rPr lang="ko-KR" altLang="en-US" sz="1800" dirty="0" err="1" smtClean="0"/>
              <a:t>경희대학교</a:t>
            </a:r>
            <a:r>
              <a:rPr lang="ko-KR" altLang="en-US" sz="1800" dirty="0" smtClean="0"/>
              <a:t> 정경대학 사회학과 </a:t>
            </a:r>
            <a:r>
              <a:rPr lang="ko-KR" altLang="en-US" sz="1800" dirty="0" smtClean="0"/>
              <a:t>학부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석사 </a:t>
            </a:r>
            <a:r>
              <a:rPr lang="ko-KR" altLang="en-US" sz="1800" dirty="0" smtClean="0"/>
              <a:t>졸업 </a:t>
            </a:r>
            <a:r>
              <a:rPr lang="en-US" altLang="ko-KR" sz="1800" dirty="0" smtClean="0"/>
              <a:t>-</a:t>
            </a:r>
            <a:r>
              <a:rPr lang="ko-KR" altLang="en-US" sz="1800" dirty="0" err="1" smtClean="0">
                <a:solidFill>
                  <a:schemeClr val="accent2"/>
                </a:solidFill>
              </a:rPr>
              <a:t>사회통계</a:t>
            </a:r>
            <a:r>
              <a:rPr lang="en-US" altLang="ko-KR" sz="1800" dirty="0" smtClean="0">
                <a:solidFill>
                  <a:schemeClr val="accent2"/>
                </a:solidFill>
              </a:rPr>
              <a:t>, </a:t>
            </a:r>
            <a:r>
              <a:rPr lang="ko-KR" altLang="en-US" sz="1800" dirty="0" err="1" smtClean="0">
                <a:solidFill>
                  <a:schemeClr val="accent2"/>
                </a:solidFill>
              </a:rPr>
              <a:t>조사방법론</a:t>
            </a:r>
            <a:r>
              <a:rPr lang="ko-KR" altLang="en-US" sz="1800" dirty="0" smtClean="0">
                <a:solidFill>
                  <a:schemeClr val="accent2"/>
                </a:solidFill>
              </a:rPr>
              <a:t> 전공</a:t>
            </a:r>
            <a:endParaRPr lang="en-US" altLang="ko-KR" sz="1800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ko-KR" sz="1800" dirty="0" smtClean="0"/>
              <a:t>#</a:t>
            </a:r>
            <a:r>
              <a:rPr lang="ko-KR" altLang="en-US" sz="1800" dirty="0" err="1" smtClean="0"/>
              <a:t>경희대학교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미래정책원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분석그룹</a:t>
            </a:r>
            <a:r>
              <a:rPr lang="ko-KR" altLang="en-US" sz="1800" dirty="0" smtClean="0"/>
              <a:t> 연구원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-</a:t>
            </a:r>
            <a:r>
              <a:rPr lang="ko-KR" altLang="en-US" sz="1800" dirty="0" smtClean="0">
                <a:solidFill>
                  <a:schemeClr val="accent2"/>
                </a:solidFill>
              </a:rPr>
              <a:t>교원 연구업적 계량분석</a:t>
            </a:r>
            <a:endParaRPr lang="en-US" altLang="ko-KR" sz="1800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ko-KR" sz="1800" dirty="0" smtClean="0"/>
              <a:t>#</a:t>
            </a:r>
            <a:r>
              <a:rPr lang="ko-KR" altLang="en-US" sz="1800" dirty="0" err="1" smtClean="0"/>
              <a:t>더불어민주당</a:t>
            </a:r>
            <a:r>
              <a:rPr lang="ko-KR" altLang="en-US" sz="1800" dirty="0" smtClean="0"/>
              <a:t> 서울시의원 </a:t>
            </a:r>
            <a:r>
              <a:rPr lang="ko-KR" altLang="en-US" sz="1800" dirty="0" err="1" smtClean="0"/>
              <a:t>마포을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고강섭후보</a:t>
            </a:r>
            <a:r>
              <a:rPr lang="ko-KR" altLang="en-US" sz="1800" dirty="0" smtClean="0"/>
              <a:t> 캠프 </a:t>
            </a:r>
            <a:r>
              <a:rPr lang="ko-KR" altLang="en-US" sz="1800" dirty="0" err="1" smtClean="0">
                <a:solidFill>
                  <a:schemeClr val="accent2"/>
                </a:solidFill>
              </a:rPr>
              <a:t>정책</a:t>
            </a:r>
            <a:r>
              <a:rPr lang="ko-KR" altLang="en-US" sz="1800" dirty="0" err="1" smtClean="0"/>
              <a:t>팀장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ko-KR" sz="1800" dirty="0" smtClean="0"/>
              <a:t>#</a:t>
            </a:r>
            <a:r>
              <a:rPr lang="ko-KR" altLang="en-US" sz="1800" dirty="0" smtClean="0"/>
              <a:t>국방부 홍보실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한국언론학회 </a:t>
            </a:r>
            <a:r>
              <a:rPr lang="en-US" altLang="ko-KR" sz="1800" dirty="0" smtClean="0">
                <a:solidFill>
                  <a:schemeClr val="accent2"/>
                </a:solidFill>
              </a:rPr>
              <a:t>-2014</a:t>
            </a:r>
            <a:r>
              <a:rPr lang="ko-KR" altLang="en-US" sz="1800" dirty="0" smtClean="0">
                <a:solidFill>
                  <a:schemeClr val="accent2"/>
                </a:solidFill>
              </a:rPr>
              <a:t>년 국방부 </a:t>
            </a:r>
            <a:r>
              <a:rPr lang="ko-KR" altLang="en-US" sz="1800" dirty="0" err="1" smtClean="0">
                <a:solidFill>
                  <a:schemeClr val="accent2"/>
                </a:solidFill>
              </a:rPr>
              <a:t>주요이슈</a:t>
            </a:r>
            <a:r>
              <a:rPr lang="ko-KR" altLang="en-US" sz="1800" dirty="0" smtClean="0">
                <a:solidFill>
                  <a:schemeClr val="accent2"/>
                </a:solidFill>
              </a:rPr>
              <a:t> 빅데이터 분석</a:t>
            </a:r>
            <a:endParaRPr lang="en-US" altLang="ko-KR" sz="1800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ko-KR" sz="1800" dirty="0" smtClean="0"/>
              <a:t>#</a:t>
            </a:r>
            <a:r>
              <a:rPr lang="ko-KR" altLang="en-US" sz="1800" dirty="0" smtClean="0"/>
              <a:t>한국연구재단 디지털인문학 연구팀</a:t>
            </a:r>
            <a:r>
              <a:rPr lang="en-US" altLang="ko-KR" sz="1800" dirty="0" smtClean="0"/>
              <a:t>(+</a:t>
            </a:r>
            <a:r>
              <a:rPr lang="ko-KR" altLang="en-US" sz="1800" dirty="0" smtClean="0"/>
              <a:t>성균관대 물리학과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-</a:t>
            </a:r>
            <a:r>
              <a:rPr lang="ko-KR" altLang="en-US" sz="1600" dirty="0" smtClean="0">
                <a:solidFill>
                  <a:schemeClr val="accent2"/>
                </a:solidFill>
              </a:rPr>
              <a:t>조선시대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족보</a:t>
            </a:r>
            <a:r>
              <a:rPr lang="en-US" altLang="ko-KR" sz="1600" dirty="0" smtClean="0">
                <a:solidFill>
                  <a:schemeClr val="accent2"/>
                </a:solidFill>
              </a:rPr>
              <a:t>/</a:t>
            </a:r>
            <a:r>
              <a:rPr lang="ko-KR" altLang="en-US" sz="1600" dirty="0" smtClean="0">
                <a:solidFill>
                  <a:schemeClr val="accent2"/>
                </a:solidFill>
              </a:rPr>
              <a:t>과거시험 </a:t>
            </a:r>
            <a:r>
              <a:rPr lang="ko-KR" altLang="en-US" sz="1600" dirty="0" smtClean="0">
                <a:solidFill>
                  <a:schemeClr val="accent2"/>
                </a:solidFill>
              </a:rPr>
              <a:t>네트워크분석</a:t>
            </a:r>
            <a:r>
              <a:rPr lang="en-US" altLang="ko-KR" sz="1600" dirty="0" smtClean="0">
                <a:solidFill>
                  <a:schemeClr val="accent2"/>
                </a:solidFill>
              </a:rPr>
              <a:t>/</a:t>
            </a:r>
            <a:r>
              <a:rPr lang="ko-KR" altLang="en-US" sz="1600" dirty="0" smtClean="0">
                <a:solidFill>
                  <a:schemeClr val="accent2"/>
                </a:solidFill>
              </a:rPr>
              <a:t>시각화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ko-KR" sz="1800" dirty="0" smtClean="0"/>
              <a:t>#</a:t>
            </a:r>
            <a:r>
              <a:rPr lang="ko-KR" altLang="en-US" sz="1800" dirty="0" err="1" smtClean="0"/>
              <a:t>경희대학교</a:t>
            </a:r>
            <a:r>
              <a:rPr lang="ko-KR" altLang="en-US" sz="1800" dirty="0" smtClean="0"/>
              <a:t> 이과대학 소셜네트워크과학과 박사과정 수료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solidFill>
                  <a:schemeClr val="accent2"/>
                </a:solidFill>
              </a:rPr>
              <a:t>-GIS</a:t>
            </a:r>
            <a:r>
              <a:rPr lang="en-US" altLang="ko-KR" sz="1800" dirty="0" smtClean="0">
                <a:solidFill>
                  <a:schemeClr val="accent2"/>
                </a:solidFill>
              </a:rPr>
              <a:t>, </a:t>
            </a:r>
            <a:r>
              <a:rPr lang="ko-KR" altLang="en-US" sz="1800" dirty="0" smtClean="0">
                <a:solidFill>
                  <a:schemeClr val="accent2"/>
                </a:solidFill>
              </a:rPr>
              <a:t>복합데이터분석 </a:t>
            </a:r>
            <a:r>
              <a:rPr lang="ko-KR" altLang="en-US" sz="1800" dirty="0" smtClean="0">
                <a:solidFill>
                  <a:schemeClr val="accent2"/>
                </a:solidFill>
              </a:rPr>
              <a:t>연구</a:t>
            </a:r>
            <a:endParaRPr lang="en-US" altLang="ko-KR" sz="1800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ko-KR" sz="1800" dirty="0" smtClean="0"/>
              <a:t>#seven eleven </a:t>
            </a:r>
            <a:r>
              <a:rPr lang="ko-KR" altLang="en-US" sz="1800" dirty="0" smtClean="0"/>
              <a:t>빅데이터 </a:t>
            </a:r>
            <a:r>
              <a:rPr lang="ko-KR" altLang="en-US" sz="1800" dirty="0" err="1" smtClean="0"/>
              <a:t>분석팀</a:t>
            </a:r>
            <a:r>
              <a:rPr lang="ko-KR" altLang="en-US" sz="1800" dirty="0" smtClean="0"/>
              <a:t> </a:t>
            </a:r>
            <a:r>
              <a:rPr lang="en-US" altLang="ko-KR" sz="1800" dirty="0" smtClean="0">
                <a:solidFill>
                  <a:schemeClr val="accent2"/>
                </a:solidFill>
              </a:rPr>
              <a:t>–</a:t>
            </a:r>
            <a:r>
              <a:rPr lang="ko-KR" altLang="en-US" sz="1800" dirty="0" smtClean="0">
                <a:solidFill>
                  <a:schemeClr val="accent2"/>
                </a:solidFill>
              </a:rPr>
              <a:t>소셜네트웍과학과</a:t>
            </a:r>
            <a:r>
              <a:rPr lang="en-US" altLang="ko-KR" sz="1800" dirty="0" smtClean="0">
                <a:solidFill>
                  <a:schemeClr val="accent2"/>
                </a:solidFill>
              </a:rPr>
              <a:t>+</a:t>
            </a:r>
            <a:r>
              <a:rPr lang="ko-KR" altLang="en-US" sz="1800" dirty="0" smtClean="0">
                <a:solidFill>
                  <a:schemeClr val="accent2"/>
                </a:solidFill>
              </a:rPr>
              <a:t>지리학과 팀</a:t>
            </a:r>
            <a:endParaRPr lang="en-US" altLang="ko-KR" sz="1800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ko-KR" sz="1800" dirty="0" smtClean="0"/>
              <a:t>#</a:t>
            </a:r>
            <a:r>
              <a:rPr lang="ko-KR" altLang="en-US" sz="1800" dirty="0" err="1" smtClean="0"/>
              <a:t>경희대학교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빅데이터미래리더육성과정</a:t>
            </a:r>
            <a:r>
              <a:rPr lang="ko-KR" altLang="en-US" sz="1800" dirty="0" smtClean="0"/>
              <a:t> </a:t>
            </a:r>
            <a:r>
              <a:rPr lang="en-US" altLang="ko-KR" sz="1800" dirty="0" smtClean="0">
                <a:solidFill>
                  <a:schemeClr val="accent2"/>
                </a:solidFill>
              </a:rPr>
              <a:t>-</a:t>
            </a:r>
            <a:r>
              <a:rPr lang="ko-KR" altLang="en-US" sz="1800" dirty="0" smtClean="0">
                <a:solidFill>
                  <a:schemeClr val="accent2"/>
                </a:solidFill>
              </a:rPr>
              <a:t>기초</a:t>
            </a:r>
            <a:r>
              <a:rPr lang="en-US" altLang="ko-KR" sz="1800" dirty="0" smtClean="0">
                <a:solidFill>
                  <a:schemeClr val="accent2"/>
                </a:solidFill>
              </a:rPr>
              <a:t>/</a:t>
            </a:r>
            <a:r>
              <a:rPr lang="ko-KR" altLang="en-US" sz="1800" dirty="0" err="1" smtClean="0">
                <a:solidFill>
                  <a:schemeClr val="accent2"/>
                </a:solidFill>
              </a:rPr>
              <a:t>중급통계학</a:t>
            </a:r>
            <a:r>
              <a:rPr lang="en-US" altLang="ko-KR" sz="1800" dirty="0" smtClean="0">
                <a:solidFill>
                  <a:schemeClr val="accent2"/>
                </a:solidFill>
              </a:rPr>
              <a:t>, R </a:t>
            </a:r>
            <a:r>
              <a:rPr lang="ko-KR" altLang="en-US" sz="1800" dirty="0" smtClean="0">
                <a:solidFill>
                  <a:schemeClr val="accent2"/>
                </a:solidFill>
              </a:rPr>
              <a:t>강사</a:t>
            </a:r>
            <a:endParaRPr lang="en-US" altLang="ko-KR" sz="1800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7504" y="1092360"/>
            <a:ext cx="3096344" cy="5147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이것저것 다하려고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하는 사람입니다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02746" y="1749393"/>
            <a:ext cx="3096344" cy="5147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문송한</a:t>
            </a:r>
            <a:r>
              <a:rPr lang="ko-KR" altLang="en-US" sz="1600" dirty="0" smtClean="0">
                <a:latin typeface="+mj-ea"/>
                <a:ea typeface="+mj-ea"/>
              </a:rPr>
              <a:t> 자들의 희망이 </a:t>
            </a:r>
            <a:r>
              <a:rPr lang="ko-KR" altLang="en-US" sz="1600" dirty="0" err="1" smtClean="0">
                <a:latin typeface="+mj-ea"/>
                <a:ea typeface="+mj-ea"/>
              </a:rPr>
              <a:t>되겠읍니다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91" y="1070657"/>
            <a:ext cx="689030" cy="113420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67544" y="3284984"/>
            <a:ext cx="7272808" cy="1368152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7800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450850" indent="-1984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2pPr>
            <a:lvl3pPr marL="627063" indent="-17621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휴먼모음T" pitchFamily="18" charset="-127"/>
              <a:buChar char="-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3pPr>
            <a:lvl4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#</a:t>
            </a:r>
            <a:r>
              <a:rPr lang="ko-KR" altLang="en-US" sz="2400" dirty="0" smtClean="0"/>
              <a:t>박진홍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땅거지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주워쓰는</a:t>
            </a:r>
            <a:r>
              <a:rPr lang="ko-KR" altLang="en-US" sz="2000" dirty="0" smtClean="0"/>
              <a:t> 사람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#</a:t>
            </a:r>
            <a:r>
              <a:rPr lang="ko-KR" altLang="en-US" sz="2000" dirty="0" smtClean="0"/>
              <a:t>탐험가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연구자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호사가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허풍쟁이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방송국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광인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선비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정신적 지주</a:t>
            </a:r>
            <a:endParaRPr lang="en-US" altLang="ko-KR" sz="2000" dirty="0" smtClean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7504" y="1092360"/>
            <a:ext cx="3096344" cy="5147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이것저것 다하려고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하는 사람입니다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59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7" y="1412776"/>
            <a:ext cx="8357711" cy="5140689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데이터 </a:t>
            </a:r>
            <a:r>
              <a:rPr lang="ko-KR" altLang="en-US" dirty="0"/>
              <a:t>과학 </a:t>
            </a:r>
            <a:r>
              <a:rPr lang="ko-KR" altLang="en-US" dirty="0" smtClean="0"/>
              <a:t>분야에서의 포지션</a:t>
            </a:r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79512" y="1052736"/>
            <a:ext cx="720080" cy="4788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 anchor="ctr" anchorCtr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맵핑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61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7504" y="90714"/>
            <a:ext cx="8229600" cy="447675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수업내용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기계랑</a:t>
            </a:r>
            <a:r>
              <a:rPr lang="ko-KR" altLang="en-US" dirty="0" smtClean="0"/>
              <a:t> 대화하기</a:t>
            </a:r>
            <a:r>
              <a:rPr lang="en-US" altLang="ko-KR" dirty="0" smtClean="0"/>
              <a:t>: R base </a:t>
            </a:r>
            <a:r>
              <a:rPr lang="ko-KR" altLang="en-US" dirty="0" smtClean="0"/>
              <a:t>원리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복합데이터</a:t>
            </a:r>
            <a:r>
              <a:rPr lang="ko-KR" altLang="en-US" dirty="0" smtClean="0"/>
              <a:t> 핸들링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0408" y="1403484"/>
            <a:ext cx="269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hlinkClick r:id="rId2" action="ppaction://hlinkfile"/>
              </a:rPr>
              <a:t>Geocoding_CS_cluster_si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320368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hlinkClick r:id="rId3" action="ppaction://hlinkfile"/>
              </a:rPr>
              <a:t>Sgis_joined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491716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hlinkClick r:id="rId4" action="ppaction://hlinkfile"/>
              </a:rPr>
              <a:t>Sgis_joined_cleaned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521386"/>
            <a:ext cx="14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hlinkClick r:id="rId5" action="ppaction://hlinkfile"/>
              </a:rPr>
              <a:t>Sgis_raw_txt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2915652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en-US" altLang="ko-KR" dirty="0" err="1" smtClean="0"/>
              <a:t>shp</a:t>
            </a:r>
            <a:r>
              <a:rPr lang="en-US" altLang="ko-KR" dirty="0" smtClean="0"/>
              <a:t>, census code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408" y="110120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6" action="ppaction://hlinkfile"/>
              </a:rPr>
              <a:t>CS_raw_7.12GB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67780"/>
            <a:ext cx="4464496" cy="24747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3413"/>
            <a:ext cx="5939467" cy="50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7504" y="90714"/>
            <a:ext cx="8229600" cy="447675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수업내용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기계랑</a:t>
            </a:r>
            <a:r>
              <a:rPr lang="ko-KR" altLang="en-US" dirty="0" smtClean="0"/>
              <a:t> 대화하기</a:t>
            </a:r>
            <a:r>
              <a:rPr lang="en-US" altLang="ko-KR" dirty="0" smtClean="0"/>
              <a:t>: R base </a:t>
            </a:r>
            <a:r>
              <a:rPr lang="ko-KR" altLang="en-US" dirty="0" smtClean="0"/>
              <a:t>원리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복합데이터</a:t>
            </a:r>
            <a:r>
              <a:rPr lang="ko-KR" altLang="en-US" dirty="0" smtClean="0"/>
              <a:t> 핸들링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1" y="4869160"/>
            <a:ext cx="3979663" cy="18767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69" y="1052736"/>
            <a:ext cx="5939467" cy="50392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6611" y="908720"/>
            <a:ext cx="4717958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기초 조금 배웠다고 해서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프로젝트 한 두개 덥석 한다고 해서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1-2</a:t>
            </a:r>
            <a:r>
              <a:rPr lang="ko-KR" altLang="en-US" dirty="0" smtClean="0"/>
              <a:t>년 안에 할 수 있는 일이 아닙니다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600" dirty="0" smtClean="0"/>
              <a:t>동료들과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일상생활을 연구자로서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인생의 </a:t>
            </a:r>
            <a:r>
              <a:rPr lang="ko-KR" altLang="en-US" sz="1600" dirty="0" err="1" smtClean="0"/>
              <a:t>큰방향을</a:t>
            </a:r>
            <a:r>
              <a:rPr lang="ko-KR" altLang="en-US" sz="1600" dirty="0" smtClean="0"/>
              <a:t> 찾아 </a:t>
            </a:r>
            <a:r>
              <a:rPr lang="ko-KR" altLang="en-US" sz="1600" dirty="0" err="1" smtClean="0"/>
              <a:t>헤메는</a:t>
            </a:r>
            <a:r>
              <a:rPr lang="ko-KR" altLang="en-US" sz="1600" dirty="0" smtClean="0"/>
              <a:t> 마음으로</a:t>
            </a:r>
            <a:endParaRPr lang="en-US" altLang="ko-KR" sz="1600" dirty="0" smtClean="0"/>
          </a:p>
          <a:p>
            <a:r>
              <a:rPr lang="ko-KR" altLang="en-US" sz="1600" dirty="0" smtClean="0"/>
              <a:t>끝없이 탐험해야 합니다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 분석의 노하우들은</a:t>
            </a:r>
            <a:r>
              <a:rPr lang="en-US" altLang="ko-KR" dirty="0" smtClean="0"/>
              <a:t>! </a:t>
            </a:r>
            <a:r>
              <a:rPr lang="ko-KR" altLang="en-US" dirty="0" smtClean="0"/>
              <a:t>경험들은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정해진 선생님도 없고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교과서도 없고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정답도 없으니까요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말로만 입으로만 턴다고 되는게 아니니까요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6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7504" y="90714"/>
            <a:ext cx="8229600" cy="447675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그러니까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짓을 </a:t>
            </a:r>
            <a:r>
              <a:rPr lang="ko-KR" altLang="en-US" dirty="0" err="1" smtClean="0"/>
              <a:t>하는거임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1268760"/>
            <a:ext cx="60420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그러니까 이렇게 같이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공부도 해보고</a:t>
            </a:r>
            <a:r>
              <a:rPr lang="en-US" altLang="ko-KR" sz="2400" b="1" dirty="0" smtClean="0"/>
              <a:t>, </a:t>
            </a:r>
          </a:p>
          <a:p>
            <a:r>
              <a:rPr lang="ko-KR" altLang="en-US" sz="2400" b="1" dirty="0" smtClean="0"/>
              <a:t>배워보고</a:t>
            </a:r>
            <a:r>
              <a:rPr lang="en-US" altLang="ko-KR" sz="2400" b="1" dirty="0" smtClean="0"/>
              <a:t>,</a:t>
            </a:r>
          </a:p>
          <a:p>
            <a:r>
              <a:rPr lang="ko-KR" altLang="en-US" sz="2400" b="1" dirty="0" smtClean="0"/>
              <a:t>탐험하고</a:t>
            </a:r>
            <a:r>
              <a:rPr lang="en-US" altLang="ko-KR" sz="2400" b="1" dirty="0" smtClean="0"/>
              <a:t>,</a:t>
            </a:r>
          </a:p>
          <a:p>
            <a:r>
              <a:rPr lang="ko-KR" altLang="en-US" sz="2400" b="1" dirty="0" smtClean="0"/>
              <a:t>연구해보고</a:t>
            </a:r>
            <a:r>
              <a:rPr lang="en-US" altLang="ko-KR" sz="2400" b="1" dirty="0" smtClean="0"/>
              <a:t>,</a:t>
            </a:r>
          </a:p>
          <a:p>
            <a:r>
              <a:rPr lang="ko-KR" altLang="en-US" sz="2400" b="1" dirty="0" smtClean="0"/>
              <a:t>나중에 여러분도 같이 강의도 직접 해보고</a:t>
            </a:r>
            <a:r>
              <a:rPr lang="en-US" altLang="ko-KR" sz="2400" b="1" dirty="0" smtClean="0"/>
              <a:t>,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같이 </a:t>
            </a:r>
            <a:r>
              <a:rPr lang="ko-KR" altLang="en-US" sz="2400" b="1" dirty="0" err="1" smtClean="0"/>
              <a:t>술먹으며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인생 얘기도 하고</a:t>
            </a:r>
            <a:r>
              <a:rPr lang="en-US" altLang="ko-KR" sz="2400" b="1" dirty="0" smtClean="0"/>
              <a:t>,</a:t>
            </a:r>
          </a:p>
          <a:p>
            <a:r>
              <a:rPr lang="ko-KR" altLang="en-US" sz="2400" b="1" dirty="0" smtClean="0"/>
              <a:t>장난도 치고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학술적인 얘기도 하고</a:t>
            </a:r>
            <a:r>
              <a:rPr lang="en-US" altLang="ko-KR" sz="2400" b="1" dirty="0" smtClean="0"/>
              <a:t>…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그러니까 함께 하자는 겁니다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2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7504" y="90714"/>
            <a:ext cx="8229600" cy="447675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그러니까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짓을 </a:t>
            </a:r>
            <a:r>
              <a:rPr lang="ko-KR" altLang="en-US" dirty="0" err="1" smtClean="0"/>
              <a:t>하는거임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2060848"/>
            <a:ext cx="8763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이 짓을 괜히 하는게 아니라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서로 필요하니까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같은 탐험가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연구자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선비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광인이 될 평생 친구를 </a:t>
            </a:r>
            <a:r>
              <a:rPr lang="ko-KR" altLang="en-US" sz="2400" b="1" dirty="0" err="1" smtClean="0"/>
              <a:t>찾는겁니다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852936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kern="0" dirty="0" smtClean="0">
                <a:solidFill>
                  <a:sysClr val="windowText" lastClr="000000"/>
                </a:solidFill>
                <a:latin typeface="+mj-ea"/>
                <a:ea typeface="+mj-ea"/>
                <a:cs typeface="Arial" pitchFamily="34" charset="0"/>
              </a:rPr>
              <a:t>우리가 </a:t>
            </a:r>
            <a:r>
              <a:rPr kumimoji="0" lang="ko-KR" altLang="en-US" sz="4000" b="1" kern="0" dirty="0" smtClean="0">
                <a:solidFill>
                  <a:sysClr val="windowText" lastClr="000000"/>
                </a:solidFill>
                <a:latin typeface="+mj-ea"/>
                <a:ea typeface="+mj-ea"/>
                <a:cs typeface="Arial" pitchFamily="34" charset="0"/>
              </a:rPr>
              <a:t>쉽게 놓치는 </a:t>
            </a:r>
            <a:r>
              <a:rPr kumimoji="0" lang="ko-KR" altLang="en-US" sz="4000" b="1" kern="0" dirty="0" smtClean="0">
                <a:solidFill>
                  <a:sysClr val="windowText" lastClr="000000"/>
                </a:solidFill>
                <a:latin typeface="+mj-ea"/>
                <a:ea typeface="+mj-ea"/>
                <a:cs typeface="Arial" pitchFamily="34" charset="0"/>
              </a:rPr>
              <a:t>기본들</a:t>
            </a:r>
            <a:endParaRPr kumimoji="0" lang="en-US" altLang="ko-KR" sz="4000" b="1" kern="0" dirty="0" smtClean="0">
              <a:solidFill>
                <a:sysClr val="windowText" lastClr="000000"/>
              </a:solidFill>
              <a:latin typeface="+mj-ea"/>
              <a:ea typeface="+mj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Arial" pitchFamily="34" charset="0"/>
              </a:rPr>
              <a:t>: intuitions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107504" y="116632"/>
            <a:ext cx="8229600" cy="4476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j-cs"/>
              </a:defRPr>
            </a:lvl1pPr>
          </a:lstStyle>
          <a:p>
            <a:pPr algn="l"/>
            <a:r>
              <a:rPr lang="ko-KR" altLang="en-US" sz="2700" dirty="0" smtClean="0"/>
              <a:t>수업내용 </a:t>
            </a:r>
            <a:r>
              <a:rPr lang="en-US" altLang="ko-KR" sz="2700" dirty="0" smtClean="0"/>
              <a:t>2 – </a:t>
            </a:r>
            <a:r>
              <a:rPr lang="ko-KR" altLang="en-US" sz="2700" dirty="0" err="1" smtClean="0"/>
              <a:t>초중급</a:t>
            </a:r>
            <a:r>
              <a:rPr lang="ko-KR" altLang="en-US" sz="2700" dirty="0" smtClean="0"/>
              <a:t> 통계학</a:t>
            </a:r>
            <a:r>
              <a:rPr lang="en-US" altLang="ko-KR" sz="2700" dirty="0" smtClean="0"/>
              <a:t>: </a:t>
            </a:r>
            <a:r>
              <a:rPr lang="ko-KR" altLang="en-US" sz="2700" dirty="0" smtClean="0"/>
              <a:t>데이터과학의 生기초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0273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휴먼모음T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7476</TotalTime>
  <Words>884</Words>
  <Application>Microsoft Office PowerPoint</Application>
  <PresentationFormat>화면 슬라이드 쇼(4:3)</PresentationFormat>
  <Paragraphs>238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Arial Rounded MT Bold</vt:lpstr>
      <vt:lpstr>HY울릉도M</vt:lpstr>
      <vt:lpstr>나눔명조 ExtraBold</vt:lpstr>
      <vt:lpstr>맑은 고딕</vt:lpstr>
      <vt:lpstr>휴먼모음T</vt:lpstr>
      <vt:lpstr>Arial</vt:lpstr>
      <vt:lpstr>Wingdings</vt:lpstr>
      <vt:lpstr>Office 테마</vt:lpstr>
      <vt:lpstr>       An Introduction to Statistics with R       기계랑 대화하기 = R base의 원리       복잡한 데이터분석 = 데이터 섞기       초중급통계학 = 데이터과학의 生기초       </vt:lpstr>
      <vt:lpstr>#소개</vt:lpstr>
      <vt:lpstr>#소개</vt:lpstr>
      <vt:lpstr>#데이터 과학 분야에서의 포지션</vt:lpstr>
      <vt:lpstr>수업내용 1 – 기계랑 대화하기: R base 원리, 복합데이터 핸들링</vt:lpstr>
      <vt:lpstr>수업내용 1 – 기계랑 대화하기: R base 원리, 복합데이터 핸들링</vt:lpstr>
      <vt:lpstr>그러니까. 이 짓을 하는거임.</vt:lpstr>
      <vt:lpstr>그러니까. 이 짓을 하는거임.</vt:lpstr>
      <vt:lpstr>PowerPoint 프레젠테이션</vt:lpstr>
      <vt:lpstr>Intuition 1 – 기술 or 설명</vt:lpstr>
      <vt:lpstr>PowerPoint 프레젠테이션</vt:lpstr>
      <vt:lpstr>PowerPoint 프레젠테이션</vt:lpstr>
      <vt:lpstr>PowerPoint 프레젠테이션</vt:lpstr>
      <vt:lpstr>Intuition 2 – 설명(PRE)</vt:lpstr>
      <vt:lpstr>Intuition 3 – 에이… 너네 모형… 진짜? </vt:lpstr>
      <vt:lpstr>Intuition 3 – 에이… 너네 모형… 진짜? </vt:lpstr>
      <vt:lpstr>Intuition 3 – 에이… 너네 모형… 진짜? </vt:lpstr>
      <vt:lpstr>Intuition 4 – 잘 모를수도 있지… 1.96의 진짜 의미를 말야.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khu</dc:creator>
  <cp:lastModifiedBy>jinhong park</cp:lastModifiedBy>
  <cp:revision>546</cp:revision>
  <cp:lastPrinted>2013-01-31T06:29:42Z</cp:lastPrinted>
  <dcterms:created xsi:type="dcterms:W3CDTF">2012-06-13T07:05:36Z</dcterms:created>
  <dcterms:modified xsi:type="dcterms:W3CDTF">2016-10-12T06:57:34Z</dcterms:modified>
</cp:coreProperties>
</file>