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1"/>
  </p:notesMasterIdLst>
  <p:sldIdLst>
    <p:sldId id="266" r:id="rId5"/>
    <p:sldId id="308" r:id="rId6"/>
    <p:sldId id="309" r:id="rId7"/>
    <p:sldId id="310" r:id="rId8"/>
    <p:sldId id="311" r:id="rId9"/>
    <p:sldId id="31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19" autoAdjust="0"/>
  </p:normalViewPr>
  <p:slideViewPr>
    <p:cSldViewPr snapToGrid="0">
      <p:cViewPr varScale="1">
        <p:scale>
          <a:sx n="109" d="100"/>
          <a:sy n="109" d="100"/>
        </p:scale>
        <p:origin x="61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40FC4FFE-8987-4A26-B7F4-8A516F18ADA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Introduction and Setup</a:t>
          </a:r>
        </a:p>
      </dgm:t>
    </dgm:pt>
    <dgm:pt modelId="{CAD7EF86-FB23-41F6-BF42-040B36DEFDB1}" type="parTrans" cxnId="{C7AD8469-3C68-4AF9-AB82-79B0043AA120}">
      <dgm:prSet/>
      <dgm:spPr/>
      <dgm:t>
        <a:bodyPr/>
        <a:lstStyle/>
        <a:p>
          <a:endParaRPr lang="en-US"/>
        </a:p>
      </dgm:t>
    </dgm:pt>
    <dgm:pt modelId="{5B62599A-5C9B-48E7-896E-EA782AC60C8B}" type="sibTrans" cxnId="{C7AD8469-3C68-4AF9-AB82-79B0043AA120}">
      <dgm:prSet/>
      <dgm:spPr/>
      <dgm:t>
        <a:bodyPr/>
        <a:lstStyle/>
        <a:p>
          <a:endParaRPr lang="en-US"/>
        </a:p>
      </dgm:t>
    </dgm:pt>
    <dgm:pt modelId="{49225C73-1633-42F1-AB3B-7CB183E5F8B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R and </a:t>
          </a:r>
          <a:r>
            <a:rPr lang="en-US" dirty="0"/>
            <a:t>RStudio</a:t>
          </a:r>
        </a:p>
      </dgm:t>
    </dgm:pt>
    <dgm:pt modelId="{1A0E2090-1D4F-438A-8766-B6030CE01ADD}" type="parTrans" cxnId="{A9154303-8225-4248-91DC-1B0156A35F07}">
      <dgm:prSet/>
      <dgm:spPr/>
      <dgm:t>
        <a:bodyPr/>
        <a:lstStyle/>
        <a:p>
          <a:endParaRPr lang="en-US"/>
        </a:p>
      </dgm:t>
    </dgm:pt>
    <dgm:pt modelId="{9646853A-8964-4519-A5B1-0B7D18B2983D}" type="sibTrans" cxnId="{A9154303-8225-4248-91DC-1B0156A35F07}">
      <dgm:prSet/>
      <dgm:spPr/>
      <dgm:t>
        <a:bodyPr/>
        <a:lstStyle/>
        <a:p>
          <a:endParaRPr lang="en-US"/>
        </a:p>
      </dgm:t>
    </dgm:pt>
    <dgm:pt modelId="{1C383F32-22E8-4F62-A3E0-BDC3D5F4899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Some light R programming</a:t>
          </a:r>
        </a:p>
      </dgm:t>
    </dgm:pt>
    <dgm:pt modelId="{A7920A2F-3244-4159-AF04-6A1D38B7B317}" type="parTrans" cxnId="{C4CCE57E-E871-46D6-BAD5-880252C95D22}">
      <dgm:prSet/>
      <dgm:spPr/>
      <dgm:t>
        <a:bodyPr/>
        <a:lstStyle/>
        <a:p>
          <a:endParaRPr lang="en-US"/>
        </a:p>
      </dgm:t>
    </dgm:pt>
    <dgm:pt modelId="{8500F72A-2C6D-4FDF-9C1D-CA691380EB0B}" type="sibTrans" cxnId="{C4CCE57E-E871-46D6-BAD5-880252C95D22}">
      <dgm:prSet/>
      <dgm:spPr/>
      <dgm:t>
        <a:bodyPr/>
        <a:lstStyle/>
        <a:p>
          <a:endParaRPr lang="en-US"/>
        </a:p>
      </dgm:t>
    </dgm:pt>
    <dgm:pt modelId="{B6056BFB-47D7-4C5F-BA11-2CB63C56A52D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</dgm:pt>
    <dgm:pt modelId="{311B26C8-22B1-4363-B621-DD56FB7418C8}" type="pres">
      <dgm:prSet presAssocID="{40FC4FFE-8987-4A26-B7F4-8A516F18ADAE}" presName="compNode" presStyleCnt="0"/>
      <dgm:spPr/>
    </dgm:pt>
    <dgm:pt modelId="{A201D7A7-914C-4D24-8B82-EE40155AB0BE}" type="pres">
      <dgm:prSet presAssocID="{40FC4FFE-8987-4A26-B7F4-8A516F18ADAE}" presName="iconBgRect" presStyleLbl="bgShp" presStyleIdx="0" presStyleCnt="3"/>
      <dgm:spPr>
        <a:prstGeom prst="ellipse">
          <a:avLst/>
        </a:prstGeom>
      </dgm:spPr>
    </dgm:pt>
    <dgm:pt modelId="{8FA2F131-CD01-4CBD-B7A5-1B9B5E7F0402}" type="pres">
      <dgm:prSet presAssocID="{40FC4FFE-8987-4A26-B7F4-8A516F18ADA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ie chart"/>
        </a:ext>
      </dgm:extLst>
    </dgm:pt>
    <dgm:pt modelId="{F755F00C-B2DB-4097-B4BC-8F1BACC938B7}" type="pres">
      <dgm:prSet presAssocID="{40FC4FFE-8987-4A26-B7F4-8A516F18ADAE}" presName="spaceRect" presStyleCnt="0"/>
      <dgm:spPr/>
    </dgm:pt>
    <dgm:pt modelId="{08F4E96D-0DB6-4476-8C51-7CC7EC2F227B}" type="pres">
      <dgm:prSet presAssocID="{40FC4FFE-8987-4A26-B7F4-8A516F18ADAE}" presName="textRect" presStyleLbl="revTx" presStyleIdx="0" presStyleCnt="3">
        <dgm:presLayoutVars>
          <dgm:chMax val="1"/>
          <dgm:chPref val="1"/>
        </dgm:presLayoutVars>
      </dgm:prSet>
      <dgm:spPr/>
    </dgm:pt>
    <dgm:pt modelId="{5AB3C10D-885E-4522-AB39-7ED4318D191A}" type="pres">
      <dgm:prSet presAssocID="{5B62599A-5C9B-48E7-896E-EA782AC60C8B}" presName="sibTrans" presStyleCnt="0"/>
      <dgm:spPr/>
    </dgm:pt>
    <dgm:pt modelId="{2F278BF9-E1B2-4A1C-B065-C19A7B904219}" type="pres">
      <dgm:prSet presAssocID="{49225C73-1633-42F1-AB3B-7CB183E5F8B8}" presName="compNode" presStyleCnt="0"/>
      <dgm:spPr/>
    </dgm:pt>
    <dgm:pt modelId="{543C18BC-1989-44B2-9862-C670C61D3452}" type="pres">
      <dgm:prSet presAssocID="{49225C73-1633-42F1-AB3B-7CB183E5F8B8}" presName="iconBgRect" presStyleLbl="bgShp" presStyleIdx="1" presStyleCnt="3"/>
      <dgm:spPr>
        <a:prstGeom prst="ellipse">
          <a:avLst/>
        </a:prstGeom>
      </dgm:spPr>
    </dgm:pt>
    <dgm:pt modelId="{E94F35BC-9C76-400A-BBCA-0032259E2E5A}" type="pres">
      <dgm:prSet presAssocID="{49225C73-1633-42F1-AB3B-7CB183E5F8B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503A6D04-9ADD-43CC-9847-497CD48F2D11}" type="pres">
      <dgm:prSet presAssocID="{49225C73-1633-42F1-AB3B-7CB183E5F8B8}" presName="spaceRect" presStyleCnt="0"/>
      <dgm:spPr/>
    </dgm:pt>
    <dgm:pt modelId="{20363298-B2A6-463D-A7BE-F9F67404E389}" type="pres">
      <dgm:prSet presAssocID="{49225C73-1633-42F1-AB3B-7CB183E5F8B8}" presName="textRect" presStyleLbl="revTx" presStyleIdx="1" presStyleCnt="3">
        <dgm:presLayoutVars>
          <dgm:chMax val="1"/>
          <dgm:chPref val="1"/>
        </dgm:presLayoutVars>
      </dgm:prSet>
      <dgm:spPr/>
    </dgm:pt>
    <dgm:pt modelId="{A47947BB-708D-4F7E-B072-3C2E42B34B24}" type="pres">
      <dgm:prSet presAssocID="{9646853A-8964-4519-A5B1-0B7D18B2983D}" presName="sibTrans" presStyleCnt="0"/>
      <dgm:spPr/>
    </dgm:pt>
    <dgm:pt modelId="{BDCD0AC9-D564-4025-AD8A-36664A6CBE31}" type="pres">
      <dgm:prSet presAssocID="{1C383F32-22E8-4F62-A3E0-BDC3D5F48992}" presName="compNode" presStyleCnt="0"/>
      <dgm:spPr/>
    </dgm:pt>
    <dgm:pt modelId="{5BDDFF18-9AEC-4E5E-B9AA-33D86F01A63E}" type="pres">
      <dgm:prSet presAssocID="{1C383F32-22E8-4F62-A3E0-BDC3D5F48992}" presName="iconBgRect" presStyleLbl="bgShp" presStyleIdx="2" presStyleCnt="3"/>
      <dgm:spPr>
        <a:prstGeom prst="ellipse">
          <a:avLst/>
        </a:prstGeom>
      </dgm:spPr>
    </dgm:pt>
    <dgm:pt modelId="{F09AEBFF-D2D3-4FFF-AD65-C3CEAEEB10F2}" type="pres">
      <dgm:prSet presAssocID="{1C383F32-22E8-4F62-A3E0-BDC3D5F4899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F2EBFBCF-0520-415A-A886-3C4F90D208EF}" type="pres">
      <dgm:prSet presAssocID="{1C383F32-22E8-4F62-A3E0-BDC3D5F48992}" presName="spaceRect" presStyleCnt="0"/>
      <dgm:spPr/>
    </dgm:pt>
    <dgm:pt modelId="{AB9CAFAA-6939-48A6-A89B-19D1A94B9EA1}" type="pres">
      <dgm:prSet presAssocID="{1C383F32-22E8-4F62-A3E0-BDC3D5F4899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BA953D32-2DFF-47FE-AF26-C6B9E63D38DF}" type="presOf" srcId="{49225C73-1633-42F1-AB3B-7CB183E5F8B8}" destId="{20363298-B2A6-463D-A7BE-F9F67404E389}" srcOrd="0" destOrd="0" presId="urn:microsoft.com/office/officeart/2018/5/layout/IconLeafLabelList"/>
    <dgm:cxn modelId="{EC450542-0ED9-4BD6-9E85-5709B80794C5}" type="presOf" srcId="{01A66772-F185-4D58-B8BB-E9370D7A7A2B}" destId="{B6056BFB-47D7-4C5F-BA11-2CB63C56A52D}" srcOrd="0" destOrd="0" presId="urn:microsoft.com/office/officeart/2018/5/layout/IconLeafLabelList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C4CCE57E-E871-46D6-BAD5-880252C95D22}" srcId="{01A66772-F185-4D58-B8BB-E9370D7A7A2B}" destId="{1C383F32-22E8-4F62-A3E0-BDC3D5F48992}" srcOrd="2" destOrd="0" parTransId="{A7920A2F-3244-4159-AF04-6A1D38B7B317}" sibTransId="{8500F72A-2C6D-4FDF-9C1D-CA691380EB0B}"/>
    <dgm:cxn modelId="{D55FAE9C-CF3C-44F3-9D1E-DE6DF574E6D9}" type="presOf" srcId="{1C383F32-22E8-4F62-A3E0-BDC3D5F48992}" destId="{AB9CAFAA-6939-48A6-A89B-19D1A94B9EA1}" srcOrd="0" destOrd="0" presId="urn:microsoft.com/office/officeart/2018/5/layout/IconLeafLabelList"/>
    <dgm:cxn modelId="{A85983B4-FADF-419C-BC71-B5F0871C3055}" type="presOf" srcId="{40FC4FFE-8987-4A26-B7F4-8A516F18ADAE}" destId="{08F4E96D-0DB6-4476-8C51-7CC7EC2F227B}" srcOrd="0" destOrd="0" presId="urn:microsoft.com/office/officeart/2018/5/layout/IconLeafLabelList"/>
    <dgm:cxn modelId="{A3E74EE8-8900-4EBD-8983-3BF0AFD6DCC7}" type="presParOf" srcId="{B6056BFB-47D7-4C5F-BA11-2CB63C56A52D}" destId="{311B26C8-22B1-4363-B621-DD56FB7418C8}" srcOrd="0" destOrd="0" presId="urn:microsoft.com/office/officeart/2018/5/layout/IconLeafLabelList"/>
    <dgm:cxn modelId="{044EA9E0-B51B-492A-BE32-015CEAD0BAC9}" type="presParOf" srcId="{311B26C8-22B1-4363-B621-DD56FB7418C8}" destId="{A201D7A7-914C-4D24-8B82-EE40155AB0BE}" srcOrd="0" destOrd="0" presId="urn:microsoft.com/office/officeart/2018/5/layout/IconLeafLabelList"/>
    <dgm:cxn modelId="{08373EC6-14CB-429D-9495-F32683B931D7}" type="presParOf" srcId="{311B26C8-22B1-4363-B621-DD56FB7418C8}" destId="{8FA2F131-CD01-4CBD-B7A5-1B9B5E7F0402}" srcOrd="1" destOrd="0" presId="urn:microsoft.com/office/officeart/2018/5/layout/IconLeafLabelList"/>
    <dgm:cxn modelId="{9AB500F0-62A2-4E73-B4F4-5056804C8D6A}" type="presParOf" srcId="{311B26C8-22B1-4363-B621-DD56FB7418C8}" destId="{F755F00C-B2DB-4097-B4BC-8F1BACC938B7}" srcOrd="2" destOrd="0" presId="urn:microsoft.com/office/officeart/2018/5/layout/IconLeafLabelList"/>
    <dgm:cxn modelId="{676606A7-6564-4CEB-ACE0-4FF9A3A04E67}" type="presParOf" srcId="{311B26C8-22B1-4363-B621-DD56FB7418C8}" destId="{08F4E96D-0DB6-4476-8C51-7CC7EC2F227B}" srcOrd="3" destOrd="0" presId="urn:microsoft.com/office/officeart/2018/5/layout/IconLeafLabelList"/>
    <dgm:cxn modelId="{EAE0F94A-A454-4049-84F7-9EC90E847A03}" type="presParOf" srcId="{B6056BFB-47D7-4C5F-BA11-2CB63C56A52D}" destId="{5AB3C10D-885E-4522-AB39-7ED4318D191A}" srcOrd="1" destOrd="0" presId="urn:microsoft.com/office/officeart/2018/5/layout/IconLeafLabelList"/>
    <dgm:cxn modelId="{B0B5B21A-5ADD-4500-9A67-9B26AF543EBA}" type="presParOf" srcId="{B6056BFB-47D7-4C5F-BA11-2CB63C56A52D}" destId="{2F278BF9-E1B2-4A1C-B065-C19A7B904219}" srcOrd="2" destOrd="0" presId="urn:microsoft.com/office/officeart/2018/5/layout/IconLeafLabelList"/>
    <dgm:cxn modelId="{11FEAF2C-54F7-4E9C-A1D6-5FA0BF7F3665}" type="presParOf" srcId="{2F278BF9-E1B2-4A1C-B065-C19A7B904219}" destId="{543C18BC-1989-44B2-9862-C670C61D3452}" srcOrd="0" destOrd="0" presId="urn:microsoft.com/office/officeart/2018/5/layout/IconLeafLabelList"/>
    <dgm:cxn modelId="{92C17ECB-A80D-4A0E-95CF-40A53D32275F}" type="presParOf" srcId="{2F278BF9-E1B2-4A1C-B065-C19A7B904219}" destId="{E94F35BC-9C76-400A-BBCA-0032259E2E5A}" srcOrd="1" destOrd="0" presId="urn:microsoft.com/office/officeart/2018/5/layout/IconLeafLabelList"/>
    <dgm:cxn modelId="{54E5AE33-4BE6-44E7-871B-1103A0BA7A56}" type="presParOf" srcId="{2F278BF9-E1B2-4A1C-B065-C19A7B904219}" destId="{503A6D04-9ADD-43CC-9847-497CD48F2D11}" srcOrd="2" destOrd="0" presId="urn:microsoft.com/office/officeart/2018/5/layout/IconLeafLabelList"/>
    <dgm:cxn modelId="{3575FCA0-4FCE-460A-8D84-2C767D311A20}" type="presParOf" srcId="{2F278BF9-E1B2-4A1C-B065-C19A7B904219}" destId="{20363298-B2A6-463D-A7BE-F9F67404E389}" srcOrd="3" destOrd="0" presId="urn:microsoft.com/office/officeart/2018/5/layout/IconLeafLabelList"/>
    <dgm:cxn modelId="{4FD22448-C17B-4C43-BAB3-A0B7AA9BCE0D}" type="presParOf" srcId="{B6056BFB-47D7-4C5F-BA11-2CB63C56A52D}" destId="{A47947BB-708D-4F7E-B072-3C2E42B34B24}" srcOrd="3" destOrd="0" presId="urn:microsoft.com/office/officeart/2018/5/layout/IconLeafLabelList"/>
    <dgm:cxn modelId="{75E30F4F-0E76-457B-9D4F-CDE27C2F7F77}" type="presParOf" srcId="{B6056BFB-47D7-4C5F-BA11-2CB63C56A52D}" destId="{BDCD0AC9-D564-4025-AD8A-36664A6CBE31}" srcOrd="4" destOrd="0" presId="urn:microsoft.com/office/officeart/2018/5/layout/IconLeafLabelList"/>
    <dgm:cxn modelId="{C6A367E7-6A7C-42CB-94E4-8EA78AEF87BF}" type="presParOf" srcId="{BDCD0AC9-D564-4025-AD8A-36664A6CBE31}" destId="{5BDDFF18-9AEC-4E5E-B9AA-33D86F01A63E}" srcOrd="0" destOrd="0" presId="urn:microsoft.com/office/officeart/2018/5/layout/IconLeafLabelList"/>
    <dgm:cxn modelId="{B180CBEB-FA9F-4E52-8CA3-A65CB80BB91B}" type="presParOf" srcId="{BDCD0AC9-D564-4025-AD8A-36664A6CBE31}" destId="{F09AEBFF-D2D3-4FFF-AD65-C3CEAEEB10F2}" srcOrd="1" destOrd="0" presId="urn:microsoft.com/office/officeart/2018/5/layout/IconLeafLabelList"/>
    <dgm:cxn modelId="{170B020E-1E19-4EB4-A72C-4FCF01A7DD7E}" type="presParOf" srcId="{BDCD0AC9-D564-4025-AD8A-36664A6CBE31}" destId="{F2EBFBCF-0520-415A-A886-3C4F90D208EF}" srcOrd="2" destOrd="0" presId="urn:microsoft.com/office/officeart/2018/5/layout/IconLeafLabelList"/>
    <dgm:cxn modelId="{CADD8F7D-722C-42A0-AF21-39A3559F8D7B}" type="presParOf" srcId="{BDCD0AC9-D564-4025-AD8A-36664A6CBE31}" destId="{AB9CAFAA-6939-48A6-A89B-19D1A94B9EA1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01D7A7-914C-4D24-8B82-EE40155AB0BE}">
      <dsp:nvSpPr>
        <dsp:cNvPr id="0" name=""/>
        <dsp:cNvSpPr/>
      </dsp:nvSpPr>
      <dsp:spPr>
        <a:xfrm>
          <a:off x="616949" y="340539"/>
          <a:ext cx="1818562" cy="181856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A2F131-CD01-4CBD-B7A5-1B9B5E7F0402}">
      <dsp:nvSpPr>
        <dsp:cNvPr id="0" name=""/>
        <dsp:cNvSpPr/>
      </dsp:nvSpPr>
      <dsp:spPr>
        <a:xfrm>
          <a:off x="1004512" y="728102"/>
          <a:ext cx="1043437" cy="10434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F4E96D-0DB6-4476-8C51-7CC7EC2F227B}">
      <dsp:nvSpPr>
        <dsp:cNvPr id="0" name=""/>
        <dsp:cNvSpPr/>
      </dsp:nvSpPr>
      <dsp:spPr>
        <a:xfrm>
          <a:off x="35606" y="2725540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 dirty="0"/>
            <a:t>Introduction and Setup</a:t>
          </a:r>
        </a:p>
      </dsp:txBody>
      <dsp:txXfrm>
        <a:off x="35606" y="2725540"/>
        <a:ext cx="2981250" cy="720000"/>
      </dsp:txXfrm>
    </dsp:sp>
    <dsp:sp modelId="{543C18BC-1989-44B2-9862-C670C61D3452}">
      <dsp:nvSpPr>
        <dsp:cNvPr id="0" name=""/>
        <dsp:cNvSpPr/>
      </dsp:nvSpPr>
      <dsp:spPr>
        <a:xfrm>
          <a:off x="4119918" y="340539"/>
          <a:ext cx="1818562" cy="181856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4F35BC-9C76-400A-BBCA-0032259E2E5A}">
      <dsp:nvSpPr>
        <dsp:cNvPr id="0" name=""/>
        <dsp:cNvSpPr/>
      </dsp:nvSpPr>
      <dsp:spPr>
        <a:xfrm>
          <a:off x="4507481" y="728102"/>
          <a:ext cx="1043437" cy="10434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363298-B2A6-463D-A7BE-F9F67404E389}">
      <dsp:nvSpPr>
        <dsp:cNvPr id="0" name=""/>
        <dsp:cNvSpPr/>
      </dsp:nvSpPr>
      <dsp:spPr>
        <a:xfrm>
          <a:off x="3538574" y="2725540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/>
            <a:t>R and </a:t>
          </a:r>
          <a:r>
            <a:rPr lang="en-US" sz="2400" kern="1200" dirty="0"/>
            <a:t>RStudio</a:t>
          </a:r>
        </a:p>
      </dsp:txBody>
      <dsp:txXfrm>
        <a:off x="3538574" y="2725540"/>
        <a:ext cx="2981250" cy="720000"/>
      </dsp:txXfrm>
    </dsp:sp>
    <dsp:sp modelId="{5BDDFF18-9AEC-4E5E-B9AA-33D86F01A63E}">
      <dsp:nvSpPr>
        <dsp:cNvPr id="0" name=""/>
        <dsp:cNvSpPr/>
      </dsp:nvSpPr>
      <dsp:spPr>
        <a:xfrm>
          <a:off x="7622887" y="340539"/>
          <a:ext cx="1818562" cy="181856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9AEBFF-D2D3-4FFF-AD65-C3CEAEEB10F2}">
      <dsp:nvSpPr>
        <dsp:cNvPr id="0" name=""/>
        <dsp:cNvSpPr/>
      </dsp:nvSpPr>
      <dsp:spPr>
        <a:xfrm>
          <a:off x="8010450" y="728102"/>
          <a:ext cx="1043437" cy="10434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9CAFAA-6939-48A6-A89B-19D1A94B9EA1}">
      <dsp:nvSpPr>
        <dsp:cNvPr id="0" name=""/>
        <dsp:cNvSpPr/>
      </dsp:nvSpPr>
      <dsp:spPr>
        <a:xfrm>
          <a:off x="7041543" y="2725540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 dirty="0"/>
            <a:t>Some light R programming</a:t>
          </a:r>
        </a:p>
      </dsp:txBody>
      <dsp:txXfrm>
        <a:off x="7041543" y="2725540"/>
        <a:ext cx="29812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1FF55F-5D5F-43B7-8030-C21020BE337C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059688-B506-4891-9951-317C0EAE2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1195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Statically typed: </a:t>
            </a:r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type of a variable is known at compile time, in some languages, need to specify the type (int, char, string, etc.)</a:t>
            </a:r>
          </a:p>
          <a:p>
            <a:endParaRPr lang="en-US" b="0" i="0" dirty="0">
              <a:solidFill>
                <a:srgbClr val="232629"/>
              </a:solidFill>
              <a:effectLst/>
              <a:latin typeface="-apple-system"/>
            </a:endParaRPr>
          </a:p>
          <a:p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Dynamically typed: type is associated with run-time values, can make coding a bit faster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059688-B506-4891-9951-317C0EAE2B9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9746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2/22/2023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293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2/22/2023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980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2/22/2023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331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2/22/2023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611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2/22/2023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808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2/22/2023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771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2/22/2023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701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2/22/2023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302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2/22/2023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826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2/22/2023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6014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6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posit.co/download/rstudio-desktop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64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3" y="633442"/>
            <a:ext cx="6253317" cy="3686015"/>
          </a:xfrm>
        </p:spPr>
        <p:txBody>
          <a:bodyPr>
            <a:normAutofit/>
          </a:bodyPr>
          <a:lstStyle/>
          <a:p>
            <a:r>
              <a:rPr lang="en-US" dirty="0"/>
              <a:t>Intro to R 1.5</a:t>
            </a:r>
            <a:br>
              <a:rPr lang="en-US" dirty="0"/>
            </a:br>
            <a:r>
              <a:rPr lang="en-US" dirty="0"/>
              <a:t>OU AI </a:t>
            </a:r>
            <a:br>
              <a:rPr lang="en-US" dirty="0"/>
            </a:br>
            <a:r>
              <a:rPr lang="en-US" dirty="0"/>
              <a:t>OU SACM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Khoi Trinh</a:t>
            </a:r>
          </a:p>
          <a:p>
            <a:pPr>
              <a:lnSpc>
                <a:spcPct val="100000"/>
              </a:lnSpc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OU AI – Outreach Chair</a:t>
            </a:r>
          </a:p>
        </p:txBody>
      </p:sp>
      <p:pic>
        <p:nvPicPr>
          <p:cNvPr id="5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4EEF407A-D8B1-1975-07F3-83F19C286B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3088" y="3476416"/>
            <a:ext cx="2744184" cy="2744184"/>
          </a:xfrm>
          <a:prstGeom prst="rect">
            <a:avLst/>
          </a:prstGeom>
        </p:spPr>
      </p:pic>
      <p:pic>
        <p:nvPicPr>
          <p:cNvPr id="8" name="Picture 7" descr="Chart&#10;&#10;Description automatically generated">
            <a:extLst>
              <a:ext uri="{FF2B5EF4-FFF2-40B4-BE49-F238E27FC236}">
                <a16:creationId xmlns:a16="http://schemas.microsoft.com/office/drawing/2014/main" id="{5976D65F-59BF-083F-EA6F-8967DAC5C20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712" r="4" b="4"/>
          <a:stretch/>
        </p:blipFill>
        <p:spPr>
          <a:xfrm>
            <a:off x="994736" y="637400"/>
            <a:ext cx="2960889" cy="2739810"/>
          </a:xfrm>
          <a:prstGeom prst="rect">
            <a:avLst/>
          </a:prstGeom>
        </p:spPr>
      </p:pic>
      <p:cxnSp>
        <p:nvCxnSpPr>
          <p:cNvPr id="72" name="Straight Connector 66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68">
            <a:extLst>
              <a:ext uri="{FF2B5EF4-FFF2-40B4-BE49-F238E27FC236}">
                <a16:creationId xmlns:a16="http://schemas.microsoft.com/office/drawing/2014/main" id="{B8552A09-235F-4027-B9C7-B09D159C7F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95915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47F5C-50EC-416A-AE8C-6F6BB4225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4" name="Content Placeholder 2" descr="SmartArt graphic">
            <a:extLst>
              <a:ext uri="{FF2B5EF4-FFF2-40B4-BE49-F238E27FC236}">
                <a16:creationId xmlns:a16="http://schemas.microsoft.com/office/drawing/2014/main" id="{59F5A1AC-D08D-42AE-B94A-1CAFB517D8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5895275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5522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EBA62-DBC4-130C-67DF-4E0FA2B42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(and why not) 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726322-8D91-7415-3B47-44985C51C0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800" dirty="0"/>
              <a:t>WHY:</a:t>
            </a:r>
          </a:p>
          <a:p>
            <a:pPr lvl="1"/>
            <a:r>
              <a:rPr lang="en-US" sz="2400" dirty="0"/>
              <a:t>FREE!</a:t>
            </a:r>
          </a:p>
          <a:p>
            <a:pPr lvl="1"/>
            <a:r>
              <a:rPr lang="en-US" sz="2400" dirty="0"/>
              <a:t>Open-source</a:t>
            </a:r>
          </a:p>
          <a:p>
            <a:pPr lvl="1"/>
            <a:r>
              <a:rPr lang="en-US" sz="2400" dirty="0"/>
              <a:t>Many packages</a:t>
            </a:r>
          </a:p>
          <a:p>
            <a:pPr lvl="1"/>
            <a:r>
              <a:rPr lang="en-US" sz="2400" dirty="0"/>
              <a:t>R-markdown</a:t>
            </a:r>
          </a:p>
          <a:p>
            <a:pPr lvl="1"/>
            <a:r>
              <a:rPr lang="en-US" sz="2400" dirty="0"/>
              <a:t>Personally, dynamically typed</a:t>
            </a:r>
          </a:p>
          <a:p>
            <a:r>
              <a:rPr lang="en-US" sz="2800" dirty="0"/>
              <a:t>WHY NOT:</a:t>
            </a:r>
          </a:p>
          <a:p>
            <a:pPr lvl="1"/>
            <a:r>
              <a:rPr lang="en-US" sz="2400" dirty="0"/>
              <a:t>Syntax can be confusing</a:t>
            </a:r>
          </a:p>
          <a:p>
            <a:pPr lvl="1"/>
            <a:r>
              <a:rPr lang="en-US" sz="2400" dirty="0"/>
              <a:t>Many packages -&gt; option paralysis</a:t>
            </a:r>
          </a:p>
          <a:p>
            <a:pPr lvl="1"/>
            <a:r>
              <a:rPr lang="en-US" sz="2400" dirty="0"/>
              <a:t>Frequent updates </a:t>
            </a:r>
          </a:p>
        </p:txBody>
      </p:sp>
    </p:spTree>
    <p:extLst>
      <p:ext uri="{BB962C8B-B14F-4D97-AF65-F5344CB8AC3E}">
        <p14:creationId xmlns:p14="http://schemas.microsoft.com/office/powerpoint/2010/main" val="2796446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F313D-9616-AA95-2828-DABC1792B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and RStudio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7731DA-2984-7AD5-283E-B4FAFA39EE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Follow this simple 2-step procedure!</a:t>
            </a:r>
          </a:p>
          <a:p>
            <a:r>
              <a:rPr lang="en-US" sz="2800" dirty="0">
                <a:hlinkClick r:id="rId2"/>
              </a:rPr>
              <a:t>https://posit.co/download/rstudio-desktop/</a:t>
            </a:r>
            <a:endParaRPr lang="en-US" sz="2800" dirty="0"/>
          </a:p>
          <a:p>
            <a:r>
              <a:rPr lang="en-US" sz="2800" dirty="0"/>
              <a:t>Remember to install R BEFORE RStudio</a:t>
            </a:r>
          </a:p>
        </p:txBody>
      </p:sp>
    </p:spTree>
    <p:extLst>
      <p:ext uri="{BB962C8B-B14F-4D97-AF65-F5344CB8AC3E}">
        <p14:creationId xmlns:p14="http://schemas.microsoft.com/office/powerpoint/2010/main" val="35939674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86E07-6307-4138-E322-F6FD240E1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RStudio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1997DB-1910-F7A1-1B7C-5159FB8BE9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/>
              <a:t>You can work directly with R through command line</a:t>
            </a:r>
          </a:p>
          <a:p>
            <a:r>
              <a:rPr lang="en-US" sz="2800" dirty="0"/>
              <a:t>RStudio: the IDE with:</a:t>
            </a:r>
          </a:p>
          <a:p>
            <a:pPr lvl="1"/>
            <a:r>
              <a:rPr lang="en-US" sz="2400" dirty="0"/>
              <a:t>A console</a:t>
            </a:r>
          </a:p>
          <a:p>
            <a:pPr lvl="1"/>
            <a:r>
              <a:rPr lang="en-US" sz="2400" dirty="0"/>
              <a:t>Script editor</a:t>
            </a:r>
          </a:p>
          <a:p>
            <a:pPr lvl="1"/>
            <a:r>
              <a:rPr lang="en-US" sz="2400" dirty="0"/>
              <a:t>Project management</a:t>
            </a:r>
          </a:p>
          <a:p>
            <a:pPr lvl="1"/>
            <a:r>
              <a:rPr lang="en-US" sz="2400" dirty="0"/>
              <a:t>Special tools for plotting, viewing R objects</a:t>
            </a:r>
          </a:p>
          <a:p>
            <a:pPr lvl="1"/>
            <a:r>
              <a:rPr lang="en-US" sz="2400" dirty="0"/>
              <a:t>Tab-completion</a:t>
            </a:r>
          </a:p>
          <a:p>
            <a:pPr lvl="1"/>
            <a:r>
              <a:rPr lang="en-US" sz="2400" dirty="0"/>
              <a:t>Easy access to help and documentation</a:t>
            </a:r>
          </a:p>
          <a:p>
            <a:pPr lvl="1"/>
            <a:r>
              <a:rPr lang="en-US" sz="2400" dirty="0"/>
              <a:t>Themes to make it pretty</a:t>
            </a:r>
          </a:p>
        </p:txBody>
      </p:sp>
    </p:spTree>
    <p:extLst>
      <p:ext uri="{BB962C8B-B14F-4D97-AF65-F5344CB8AC3E}">
        <p14:creationId xmlns:p14="http://schemas.microsoft.com/office/powerpoint/2010/main" val="1138238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EFDA2-7087-B1F7-00D3-9DADF91CE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R Coding!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3B26CC-9636-6D55-AEAD-3F79F146B3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Basic R syntax</a:t>
            </a:r>
          </a:p>
          <a:p>
            <a:r>
              <a:rPr lang="en-US" sz="2800" dirty="0"/>
              <a:t>Slightly more advanced - clustering</a:t>
            </a:r>
          </a:p>
        </p:txBody>
      </p:sp>
    </p:spTree>
    <p:extLst>
      <p:ext uri="{BB962C8B-B14F-4D97-AF65-F5344CB8AC3E}">
        <p14:creationId xmlns:p14="http://schemas.microsoft.com/office/powerpoint/2010/main" val="305436166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">
      <a:dk1>
        <a:srgbClr val="000000"/>
      </a:dk1>
      <a:lt1>
        <a:srgbClr val="FFFFFF"/>
      </a:lt1>
      <a:dk2>
        <a:srgbClr val="243541"/>
      </a:dk2>
      <a:lt2>
        <a:srgbClr val="E2E5E8"/>
      </a:lt2>
      <a:accent1>
        <a:srgbClr val="E88B33"/>
      </a:accent1>
      <a:accent2>
        <a:srgbClr val="AEA33A"/>
      </a:accent2>
      <a:accent3>
        <a:srgbClr val="8CAB4A"/>
      </a:accent3>
      <a:accent4>
        <a:srgbClr val="57B636"/>
      </a:accent4>
      <a:accent5>
        <a:srgbClr val="2EBA43"/>
      </a:accent5>
      <a:accent6>
        <a:srgbClr val="33B67D"/>
      </a:accent6>
      <a:hlink>
        <a:srgbClr val="5F84A8"/>
      </a:hlink>
      <a:folHlink>
        <a:srgbClr val="7F7F7F"/>
      </a:folHlink>
    </a:clrScheme>
    <a:fontScheme name="Retrospect">
      <a:majorFont>
        <a:latin typeface="Georgia Pro Cond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Speak Pro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40">
    <a:dk1>
      <a:sysClr val="windowText" lastClr="000000"/>
    </a:dk1>
    <a:lt1>
      <a:sysClr val="window" lastClr="FFFFFF"/>
    </a:lt1>
    <a:dk2>
      <a:srgbClr val="545D57"/>
    </a:dk2>
    <a:lt2>
      <a:srgbClr val="EBEBE8"/>
    </a:lt2>
    <a:accent1>
      <a:srgbClr val="579858"/>
    </a:accent1>
    <a:accent2>
      <a:srgbClr val="ED583E"/>
    </a:accent2>
    <a:accent3>
      <a:srgbClr val="D3BA59"/>
    </a:accent3>
    <a:accent4>
      <a:srgbClr val="4C94AC"/>
    </a:accent4>
    <a:accent5>
      <a:srgbClr val="A09E84"/>
    </a:accent5>
    <a:accent6>
      <a:srgbClr val="FC7D4A"/>
    </a:accent6>
    <a:hlink>
      <a:srgbClr val="04A2DA"/>
    </a:hlink>
    <a:folHlink>
      <a:srgbClr val="808080"/>
    </a:folHlink>
  </a:clrScheme>
</a:themeOverride>
</file>

<file path=ppt/theme/themeOverride2.xml><?xml version="1.0" encoding="utf-8"?>
<a:themeOverride xmlns:a="http://schemas.openxmlformats.org/drawingml/2006/main">
  <a:clrScheme name="Custom 40">
    <a:dk1>
      <a:sysClr val="windowText" lastClr="000000"/>
    </a:dk1>
    <a:lt1>
      <a:sysClr val="window" lastClr="FFFFFF"/>
    </a:lt1>
    <a:dk2>
      <a:srgbClr val="545D57"/>
    </a:dk2>
    <a:lt2>
      <a:srgbClr val="EBEBE8"/>
    </a:lt2>
    <a:accent1>
      <a:srgbClr val="579858"/>
    </a:accent1>
    <a:accent2>
      <a:srgbClr val="ED583E"/>
    </a:accent2>
    <a:accent3>
      <a:srgbClr val="D3BA59"/>
    </a:accent3>
    <a:accent4>
      <a:srgbClr val="4C94AC"/>
    </a:accent4>
    <a:accent5>
      <a:srgbClr val="A09E84"/>
    </a:accent5>
    <a:accent6>
      <a:srgbClr val="FC7D4A"/>
    </a:accent6>
    <a:hlink>
      <a:srgbClr val="04A2DA"/>
    </a:hlink>
    <a:folHlink>
      <a:srgbClr val="80808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31F006B4-A9E1-4F39-85C8-FB836F91934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6377351-63A1-4C2E-8C9A-66CDD70F16A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F3CD65D-61A5-43C9-A837-6EC73C7DA8A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{7A75B56E-8320-45CB-BF5C-0398C559CB69}tf11437505_win32</Template>
  <TotalTime>50</TotalTime>
  <Words>189</Words>
  <Application>Microsoft Office PowerPoint</Application>
  <PresentationFormat>Widescreen</PresentationFormat>
  <Paragraphs>39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-apple-system</vt:lpstr>
      <vt:lpstr>Calibri</vt:lpstr>
      <vt:lpstr>Georgia Pro Cond Light</vt:lpstr>
      <vt:lpstr>Speak Pro</vt:lpstr>
      <vt:lpstr>RetrospectVTI</vt:lpstr>
      <vt:lpstr>Intro to R 1.5 OU AI  OU SACM</vt:lpstr>
      <vt:lpstr>Agenda</vt:lpstr>
      <vt:lpstr>Why (and why not) R?</vt:lpstr>
      <vt:lpstr>R and RStudio</vt:lpstr>
      <vt:lpstr>RStudio</vt:lpstr>
      <vt:lpstr>Live R Coding!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R</dc:title>
  <dc:creator>Khoi Trinh</dc:creator>
  <cp:lastModifiedBy>Khoi Trinh</cp:lastModifiedBy>
  <cp:revision>28</cp:revision>
  <dcterms:created xsi:type="dcterms:W3CDTF">2022-10-24T19:49:34Z</dcterms:created>
  <dcterms:modified xsi:type="dcterms:W3CDTF">2023-02-22T14:30:16Z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