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0" r:id="rId4"/>
    <p:sldId id="267" r:id="rId5"/>
    <p:sldId id="268" r:id="rId6"/>
    <p:sldId id="269" r:id="rId7"/>
    <p:sldId id="257" r:id="rId8"/>
    <p:sldId id="258" r:id="rId9"/>
    <p:sldId id="259" r:id="rId10"/>
    <p:sldId id="260" r:id="rId11"/>
    <p:sldId id="263" r:id="rId12"/>
    <p:sldId id="261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1"/>
    <p:restoredTop sz="94643"/>
  </p:normalViewPr>
  <p:slideViewPr>
    <p:cSldViewPr snapToGrid="0">
      <p:cViewPr>
        <p:scale>
          <a:sx n="120" d="100"/>
          <a:sy n="120" d="100"/>
        </p:scale>
        <p:origin x="256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C5805-231A-2349-ADF3-4E3E2ED1341B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20E79-242A-834D-946D-3092A345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20E79-242A-834D-946D-3092A3455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C4F3-95EF-A55F-9A2E-5465CB44E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FD597-8718-848B-92BE-01933789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2535-9111-702A-F4D0-2347DA2F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504A-E97E-3153-F0C2-7EC4077D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8CBB-CD42-A671-D3E5-61F55BF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6A8A-520C-47EA-5583-07BDD3CA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50C9-E1FA-BEE7-1C3C-D874439D0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84D1-66BD-EC43-31D8-381361C0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2C61-96BC-66CB-D46F-33FDEE19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8D6F-ADAC-0AC2-E2E6-1DE02FDA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1B1DC-C359-362D-CE0E-02C651373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C5B66-09D5-20FA-C158-98696B69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B88D-82AD-B70D-9132-B4BA799A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FBA7-1EB3-3741-D9EF-A7F57385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CEA-80CA-A95D-18B4-8B5F8B1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8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1D20-E1DC-8E66-B683-866C2BD0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5873-5AC3-5CC2-D71E-09CF9F9E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655C7-3CF8-10DC-2EDD-CAD8D446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A174-6444-9707-5EAD-5A4D40D8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B3BA-4E02-16CD-8CA7-CCEE564B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B3BD-FA2C-EFE5-D402-8005EB4C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A42F6-382F-CB92-AE3D-9ED3B083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127E-50AC-F68C-7948-D551249C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A2F4-6480-1C20-FC8B-BACC0CD5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BD2E-D2C2-AF26-BD43-A64369FC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6516-A886-4EF3-5422-E0DB3249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9026-5EAA-B88C-772E-5729D7117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A562C-6469-4541-FE1C-8BDE4B0B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08346-3742-00EC-36CA-34726E3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78B31-D96B-671E-8513-2D356E7D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96502-A334-8017-02A6-66BCE982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876E-6EFD-4955-EC08-553EC7CE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894C-584B-15FC-96E5-98EADA21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985D8-1962-7431-B6A7-1474E01BC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58A2C-DD68-C4BD-F5CD-5F23898C1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01135-9AC7-86F2-3BA6-3AB348DC4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78A75-5D70-4B13-8609-7494543E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0FCE1-743F-2F20-C2A6-42AF1372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2C340-6D14-B680-0243-0629B776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1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DD2C-0EE6-904B-C9A2-81DD82F2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C117C-FA44-6A68-E8C8-32059778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306D7-279A-A520-7355-DB755229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EDB2C-6A4E-2478-CDF8-C3EF815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F0FAA-6434-3681-53CE-17F2E4A3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583A4-6038-3F93-9CD2-4FC525A6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A7F12-EB36-E2BE-6406-8D85F9C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1EC0-B3D4-9D1F-E466-29560AF7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C3EB-E1C2-E24E-7BBA-14E4E6E8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64765-2550-BE5F-F440-5268615C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B36F9-2822-9DE5-CCA5-DB355EBD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151A7-D4CD-CDDD-6438-A67DEF6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5688-D644-502C-57E2-251EDBE5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D786-26AD-FBCC-0DE9-3156CF74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DE958-E4A1-1CC6-01B3-4895DB0BC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57453-F4C5-EBED-34CD-885BA697C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D646A-6B33-A3F7-A440-EAE3990F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37BE3-8597-9622-4831-522A6A5D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A9C35-B71C-6D8D-DE9C-7E87A4FC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1943A-DF46-A25A-65B7-67015D8E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631C-DB0B-5ABA-A16C-32EFA578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3042-3DF6-D6B6-AEC5-DB13C16C9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63E2C-37F5-B141-94AF-B02B8AD5A2B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A0F5-B1FC-0DD2-816A-85E5DD72B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8E91-6FAA-6DE0-C14E-3EB0D064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E77ED-FD92-3041-BC52-A7FFB8C8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ndrepedrinho/from-arima-to-timegpt-a-new-era-in-time-series-prediction-part-i-f65602fead04" TargetMode="External"/><Relationship Id="rId2" Type="http://schemas.openxmlformats.org/officeDocument/2006/relationships/hyperlink" Target="https://www.databricks.com/blog/introduction-time-series-forecasting-generative-a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ixtlaverse.nixtla.io/nixtla/docs/getting-started/introduction.html" TargetMode="External"/><Relationship Id="rId4" Type="http://schemas.openxmlformats.org/officeDocument/2006/relationships/hyperlink" Target="https://medium.com/@andrepedrinho/from-arima-to-timegpt-a-new-era-in-time-series-prediction-part-ii-136ff41ca40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AC68-DF46-C64C-1F0E-199EACE59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Forecasting with 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E0563-7273-8F1F-05C2-E1FFB0734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2025-01</a:t>
            </a:r>
          </a:p>
        </p:txBody>
      </p:sp>
    </p:spTree>
    <p:extLst>
      <p:ext uri="{BB962C8B-B14F-4D97-AF65-F5344CB8AC3E}">
        <p14:creationId xmlns:p14="http://schemas.microsoft.com/office/powerpoint/2010/main" val="346322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46BC-0252-31BB-56D5-857B9446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of </a:t>
            </a:r>
            <a:r>
              <a:rPr lang="en-US" dirty="0" err="1"/>
              <a:t>TimeGPT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DB3E-D88C-FF4E-9532-660B496D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 carefully curated and diverse dataset strategy.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Trained with 100 billion data points, the model saw data from several sectors, such as finance, healthcare, and industry.</a:t>
            </a:r>
          </a:p>
          <a:p>
            <a:r>
              <a:rPr lang="en-US" b="0" i="1" dirty="0" err="1">
                <a:solidFill>
                  <a:srgbClr val="242424"/>
                </a:solidFill>
                <a:effectLst/>
                <a:latin typeface="source-serif-pro"/>
              </a:rPr>
              <a:t>TimeGPT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employs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conformal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prediction, a flexible, non-parametric approach that generates prediction intervals without strict distributional assumptions.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7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0E0D-03F1-1B91-1ED4-A3A8831E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TimeGPT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F7CD-4EB7-5B4A-B9B9-671804C9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W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ithout extensive data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pre-processing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training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or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parameter tuning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makes it an efficient and appealing choice, particularly for resource- and time-conscious applications.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Looking ahead, 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source-serif-pro"/>
              </a:rPr>
              <a:t>TimeGPT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’s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capabilities can be significantly expanded through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fine-tuning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adding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external variables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and applying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transfer learning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dirty="0" err="1"/>
              <a:t>Nixtla</a:t>
            </a:r>
            <a:r>
              <a:rPr lang="en-US" dirty="0"/>
              <a:t> shows an example of superior performance on M5 Forecasting comparing to ARIAM, Light GBM, and NHITS) with fine tunning.</a:t>
            </a:r>
          </a:p>
        </p:txBody>
      </p:sp>
    </p:spTree>
    <p:extLst>
      <p:ext uri="{BB962C8B-B14F-4D97-AF65-F5344CB8AC3E}">
        <p14:creationId xmlns:p14="http://schemas.microsoft.com/office/powerpoint/2010/main" val="250541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7FB-BEB0-AD23-1F5F-45D3D543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Comparing </a:t>
            </a:r>
            <a:r>
              <a:rPr lang="en-US" i="0" dirty="0" err="1">
                <a:solidFill>
                  <a:srgbClr val="242424"/>
                </a:solidFill>
                <a:effectLst/>
                <a:latin typeface="sohne"/>
              </a:rPr>
              <a:t>TimeGPT</a:t>
            </a:r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 with Other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43590-3DD4-CE27-5923-4EB7DA3E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857250"/>
            <a:ext cx="5127036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F90A1-A8AF-81F4-F216-CDDFC3F91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9" y="3745515"/>
            <a:ext cx="6019800" cy="3112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737C4-39D5-F66A-0884-5EDBA97E7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3687657"/>
            <a:ext cx="4743450" cy="3084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DDADC-3BED-75A1-8B72-82D73A5FC974}"/>
              </a:ext>
            </a:extLst>
          </p:cNvPr>
          <p:cNvSpPr txBox="1"/>
          <p:nvPr/>
        </p:nvSpPr>
        <p:spPr>
          <a:xfrm>
            <a:off x="6862650" y="1389888"/>
            <a:ext cx="512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fine tuning, or known as zero-shot learning</a:t>
            </a:r>
          </a:p>
        </p:txBody>
      </p:sp>
    </p:spTree>
    <p:extLst>
      <p:ext uri="{BB962C8B-B14F-4D97-AF65-F5344CB8AC3E}">
        <p14:creationId xmlns:p14="http://schemas.microsoft.com/office/powerpoint/2010/main" val="327453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AA1-6DED-EA5D-EC76-0C26B948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TimeGPT</a:t>
            </a:r>
            <a:r>
              <a:rPr lang="en-US" dirty="0"/>
              <a:t> with fine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04322-2166-5B39-00C1-5F2A9BFC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690688"/>
            <a:ext cx="5458765" cy="2826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8C702-65B0-6D73-3958-ECEA52B1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1636915"/>
            <a:ext cx="5562600" cy="2880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FEF87-D4E0-8BD0-5F97-58D8E3569B36}"/>
              </a:ext>
            </a:extLst>
          </p:cNvPr>
          <p:cNvSpPr txBox="1"/>
          <p:nvPr/>
        </p:nvSpPr>
        <p:spPr>
          <a:xfrm>
            <a:off x="838200" y="5014913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MAE</a:t>
            </a:r>
          </a:p>
          <a:p>
            <a:r>
              <a:rPr lang="en-US" sz="2400" dirty="0" err="1"/>
              <a:t>TimeGPT</a:t>
            </a:r>
            <a:r>
              <a:rPr lang="en-US" sz="2400" dirty="0"/>
              <a:t>: 3.67</a:t>
            </a:r>
          </a:p>
          <a:p>
            <a:r>
              <a:rPr lang="en-US" sz="2400" dirty="0"/>
              <a:t>Prophet: 6.18</a:t>
            </a:r>
          </a:p>
          <a:p>
            <a:r>
              <a:rPr lang="en-US" sz="2400" dirty="0"/>
              <a:t>ETS: 3.69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6B69A-0BC4-60A3-8F91-2110CFA2F421}"/>
              </a:ext>
            </a:extLst>
          </p:cNvPr>
          <p:cNvSpPr txBox="1"/>
          <p:nvPr/>
        </p:nvSpPr>
        <p:spPr>
          <a:xfrm>
            <a:off x="6096000" y="5205984"/>
            <a:ext cx="590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Currently fine-tuned parameters cannot be saved for later use.</a:t>
            </a:r>
          </a:p>
        </p:txBody>
      </p:sp>
    </p:spTree>
    <p:extLst>
      <p:ext uri="{BB962C8B-B14F-4D97-AF65-F5344CB8AC3E}">
        <p14:creationId xmlns:p14="http://schemas.microsoft.com/office/powerpoint/2010/main" val="2508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711-1B6E-667A-1815-207035FB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</a:t>
            </a:r>
            <a:r>
              <a:rPr lang="en-US" dirty="0" err="1"/>
              <a:t>TimeGPT</a:t>
            </a:r>
            <a:r>
              <a:rPr lang="en-US" dirty="0"/>
              <a:t> with fine tunning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F896D-761D-F37A-A867-C2D182B59334}"/>
              </a:ext>
            </a:extLst>
          </p:cNvPr>
          <p:cNvSpPr txBox="1"/>
          <p:nvPr/>
        </p:nvSpPr>
        <p:spPr>
          <a:xfrm>
            <a:off x="1792224" y="1690688"/>
            <a:ext cx="7583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from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nixtla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import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NixtlaClient</a:t>
            </a:r>
            <a:endParaRPr lang="en-US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b="0" i="0" dirty="0">
              <a:solidFill>
                <a:srgbClr val="007400"/>
              </a:solidFill>
              <a:effectLst/>
              <a:latin typeface="source-code-pro"/>
            </a:endParaRPr>
          </a:p>
          <a:p>
            <a:r>
              <a:rPr lang="en-US" b="0" i="0" dirty="0">
                <a:solidFill>
                  <a:srgbClr val="007400"/>
                </a:solidFill>
                <a:effectLst/>
                <a:latin typeface="source-code-pro"/>
              </a:rPr>
              <a:t># Initialize the </a:t>
            </a:r>
            <a:r>
              <a:rPr lang="en-US" b="0" i="0" dirty="0" err="1">
                <a:solidFill>
                  <a:srgbClr val="007400"/>
                </a:solidFill>
                <a:effectLst/>
                <a:latin typeface="source-code-pro"/>
              </a:rPr>
              <a:t>TimeGPT</a:t>
            </a:r>
            <a:r>
              <a:rPr lang="en-US" b="0" i="0" dirty="0">
                <a:solidFill>
                  <a:srgbClr val="007400"/>
                </a:solidFill>
                <a:effectLst/>
                <a:latin typeface="source-code-pro"/>
              </a:rPr>
              <a:t> client with your API key</a:t>
            </a:r>
            <a:br>
              <a:rPr lang="en-US" dirty="0"/>
            </a:b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nixtla_client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=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NixtlaClient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api_key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'YOUR-API-KEY'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US" dirty="0">
              <a:solidFill>
                <a:srgbClr val="007400"/>
              </a:solidFill>
              <a:latin typeface="source-code-pro"/>
            </a:endParaRPr>
          </a:p>
          <a:p>
            <a:endParaRPr lang="en-US" b="0" i="0" dirty="0">
              <a:solidFill>
                <a:srgbClr val="007400"/>
              </a:solidFill>
              <a:effectLst/>
              <a:latin typeface="source-code-pro"/>
            </a:endParaRPr>
          </a:p>
          <a:p>
            <a:r>
              <a:rPr lang="en-US" b="0" i="0" dirty="0">
                <a:solidFill>
                  <a:srgbClr val="007400"/>
                </a:solidFill>
                <a:effectLst/>
                <a:latin typeface="source-code-pro"/>
              </a:rPr>
              <a:t># Generate forecasts with 500 fine-tuning steps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preds_ft_500_steps =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nixtla_client.forecast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df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df_train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 h=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24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finetune_steps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500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time_col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'date'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target_col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'power'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329FD-5F91-629D-32BB-725A44C58743}"/>
              </a:ext>
            </a:extLst>
          </p:cNvPr>
          <p:cNvSpPr txBox="1"/>
          <p:nvPr/>
        </p:nvSpPr>
        <p:spPr>
          <a:xfrm>
            <a:off x="1170432" y="4975163"/>
            <a:ext cx="79077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Needs an account and API key.</a:t>
            </a:r>
          </a:p>
          <a:p>
            <a:r>
              <a:rPr lang="en-US" sz="2000" b="1" dirty="0"/>
              <a:t>Target variable cannot have missing or non-numeric values.</a:t>
            </a:r>
          </a:p>
          <a:p>
            <a:r>
              <a:rPr lang="en-US" sz="2000" b="1" dirty="0"/>
              <a:t>Date stamp variable cannot have gaps.</a:t>
            </a:r>
          </a:p>
          <a:p>
            <a:r>
              <a:rPr lang="en-US" sz="2000" b="1" dirty="0"/>
              <a:t>Multiple series can be processed using a unique identifier column.</a:t>
            </a:r>
          </a:p>
          <a:p>
            <a:r>
              <a:rPr lang="en-US" sz="2000" b="1" dirty="0"/>
              <a:t>Can include exogenous variables.</a:t>
            </a:r>
          </a:p>
        </p:txBody>
      </p:sp>
    </p:spTree>
    <p:extLst>
      <p:ext uri="{BB962C8B-B14F-4D97-AF65-F5344CB8AC3E}">
        <p14:creationId xmlns:p14="http://schemas.microsoft.com/office/powerpoint/2010/main" val="170732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8A33-26EE-E1DF-C587-25FE9D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info: default vs. long horizon forecast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BBE4-4D2C-C323-C6C5-CD1506D2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49"/>
            <a:ext cx="10515600" cy="42529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long horizon forecast (more than one seasonal period), use timegpt-1-long-horizon model.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timegpt_fcst_df</a:t>
            </a:r>
            <a:r>
              <a:rPr lang="en-US" dirty="0"/>
              <a:t> = </a:t>
            </a:r>
            <a:r>
              <a:rPr lang="en-US" dirty="0" err="1"/>
              <a:t>nixtla_client.forecast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, h=36, </a:t>
            </a:r>
            <a:r>
              <a:rPr lang="en-US" dirty="0" err="1"/>
              <a:t>time_col</a:t>
            </a:r>
            <a:r>
              <a:rPr lang="en-US" dirty="0"/>
              <a:t>='timestamp', </a:t>
            </a:r>
            <a:r>
              <a:rPr lang="en-US" dirty="0" err="1"/>
              <a:t>target_col</a:t>
            </a:r>
            <a:r>
              <a:rPr lang="en-US" dirty="0"/>
              <a:t>='value', </a:t>
            </a:r>
            <a:r>
              <a:rPr lang="en-US" dirty="0" err="1"/>
              <a:t>freq</a:t>
            </a:r>
            <a:r>
              <a:rPr lang="en-US" dirty="0"/>
              <a:t>='MS', model='timegpt-1-long-horizon’)</a:t>
            </a:r>
          </a:p>
          <a:p>
            <a:endParaRPr lang="en-US" dirty="0"/>
          </a:p>
          <a:p>
            <a:r>
              <a:rPr lang="en-US" dirty="0"/>
              <a:t>Otherwise, recommend using default model.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timegpt_fcst_df</a:t>
            </a:r>
            <a:r>
              <a:rPr lang="en-US" dirty="0"/>
              <a:t> = </a:t>
            </a:r>
            <a:r>
              <a:rPr lang="en-US" dirty="0" err="1"/>
              <a:t>nixtla_client.forecast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, h=6, </a:t>
            </a:r>
            <a:r>
              <a:rPr lang="en-US" dirty="0" err="1"/>
              <a:t>time_col</a:t>
            </a:r>
            <a:r>
              <a:rPr lang="en-US" dirty="0"/>
              <a:t>='timestamp', </a:t>
            </a:r>
            <a:r>
              <a:rPr lang="en-US" dirty="0" err="1"/>
              <a:t>target_col</a:t>
            </a:r>
            <a:r>
              <a:rPr lang="en-US" dirty="0"/>
              <a:t>='value', </a:t>
            </a:r>
            <a:r>
              <a:rPr lang="en-US" dirty="0" err="1"/>
              <a:t>freq</a:t>
            </a:r>
            <a:r>
              <a:rPr lang="en-US" dirty="0"/>
              <a:t>='MS')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7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3384-731A-ACC6-BFCF-69EE6946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205D-856F-27BE-4C44-6E88FBF8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775200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Resources used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and intuition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Popular time series transformers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TimeGPT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Nixtla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architecture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 of the model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using the pre-trained model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Examples of comparison with traditional models</a:t>
            </a:r>
          </a:p>
          <a:p>
            <a:pPr marL="1143000" marR="0" lvl="2" indent="-2286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fine tuning (zero-shot)</a:t>
            </a:r>
          </a:p>
          <a:p>
            <a:pPr marL="1143000" marR="0" lvl="2" indent="-2286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fine tuning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 snippet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 info: default model vs. long horizon forecast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556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33115-12EF-6C5D-37F5-4C620E45B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36CA-AA9D-0B79-3F9D-C80E1CC7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01CD-0604-7351-BD5F-4A74B25A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https://www.databricks.com/blog/introduction-time-series-forecasting-generative-ai</a:t>
            </a:r>
            <a:endParaRPr lang="en-US" dirty="0"/>
          </a:p>
          <a:p>
            <a:pPr lvl="1"/>
            <a:r>
              <a:rPr lang="en-US" dirty="0"/>
              <a:t>Some general introduction to generative time series models on Databricks</a:t>
            </a:r>
          </a:p>
          <a:p>
            <a:r>
              <a:rPr lang="en-US" dirty="0">
                <a:hlinkClick r:id="rId3"/>
              </a:rPr>
              <a:t>https://medium.com/@andrepedrinho/from-arima-to-timegpt-a-new-era-in-time-series-prediction-part-i-f65602fead04</a:t>
            </a:r>
            <a:endParaRPr lang="en-US" dirty="0"/>
          </a:p>
          <a:p>
            <a:pPr lvl="1"/>
            <a:r>
              <a:rPr lang="en-US" dirty="0"/>
              <a:t>A medium article on </a:t>
            </a:r>
            <a:r>
              <a:rPr lang="en-US" dirty="0" err="1"/>
              <a:t>TimeGPT</a:t>
            </a:r>
            <a:r>
              <a:rPr lang="en-US" dirty="0"/>
              <a:t>, part 1</a:t>
            </a:r>
          </a:p>
          <a:p>
            <a:r>
              <a:rPr lang="en-US" dirty="0">
                <a:hlinkClick r:id="rId4"/>
              </a:rPr>
              <a:t>https://medium.com/@andrepedrinho/from-arima-to-timegpt-a-new-era-in-time-series-prediction-part-ii-136ff41ca40a</a:t>
            </a:r>
            <a:endParaRPr lang="en-US" dirty="0"/>
          </a:p>
          <a:p>
            <a:pPr lvl="1"/>
            <a:r>
              <a:rPr lang="en-US" dirty="0"/>
              <a:t>A medium article on </a:t>
            </a:r>
            <a:r>
              <a:rPr lang="en-US" dirty="0" err="1"/>
              <a:t>TimeGPT</a:t>
            </a:r>
            <a:r>
              <a:rPr lang="en-US" dirty="0"/>
              <a:t>, part 2</a:t>
            </a:r>
          </a:p>
          <a:p>
            <a:r>
              <a:rPr lang="en-US" dirty="0">
                <a:hlinkClick r:id="rId5"/>
              </a:rPr>
              <a:t>https://nixtlaverse.nixtla.io/nixtla/docs/getting-started/introduction.html</a:t>
            </a:r>
            <a:endParaRPr lang="en-US" dirty="0"/>
          </a:p>
          <a:p>
            <a:pPr lvl="1"/>
            <a:r>
              <a:rPr lang="en-US" dirty="0" err="1"/>
              <a:t>Nixtla</a:t>
            </a:r>
            <a:r>
              <a:rPr lang="en-US" dirty="0"/>
              <a:t> documentation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7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F6E7-D216-D629-3B84-36C97A73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6507-B8F0-4017-35E1-B07852DB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Similar to large language models, time series transformers predict the next value in a numerical sequence.</a:t>
            </a:r>
          </a:p>
          <a:p>
            <a:r>
              <a:rPr lang="en-US" dirty="0"/>
              <a:t>With exposure to large volumes of time series data, these models become experts.</a:t>
            </a:r>
          </a:p>
          <a:p>
            <a:pPr lvl="1"/>
            <a:r>
              <a:rPr lang="en-US" dirty="0"/>
              <a:t>Intuition: the complex model architecture is very good at 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34" charset="0"/>
              </a:rPr>
              <a:t>picking up on the complex relationships between values in long sequences.</a:t>
            </a:r>
          </a:p>
          <a:p>
            <a:pPr lvl="1"/>
            <a:r>
              <a:rPr lang="en-US" b="0" i="0" dirty="0">
                <a:solidFill>
                  <a:srgbClr val="1B3139"/>
                </a:solidFill>
                <a:effectLst/>
                <a:latin typeface="DM Sans" pitchFamily="2" charset="77"/>
              </a:rPr>
              <a:t>After it has had the opportunity to train on millions if not billions of time series values, it learns the complex patterns of relationships found in these datasets.</a:t>
            </a:r>
          </a:p>
          <a:p>
            <a:pPr lvl="1"/>
            <a:r>
              <a:rPr lang="en-US" b="0" i="0" dirty="0">
                <a:solidFill>
                  <a:srgbClr val="1B3139"/>
                </a:solidFill>
                <a:effectLst/>
                <a:latin typeface="DM Sans" pitchFamily="2" charset="77"/>
              </a:rPr>
              <a:t>When it is then exposed to a previously unseen time series, it can use this foundational knowledge to identify where similar patterns of relationships within the time series exist and predict new values in the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B396D-2E68-EC8F-B1D8-692973458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729-54FC-28BA-317E-B2160E1A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4973-12AC-CA7D-E0E5-B5C79544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Internal scaling in the model deals with different time series with different scales in values.</a:t>
            </a:r>
          </a:p>
          <a:p>
            <a:r>
              <a:rPr lang="en-US" dirty="0"/>
              <a:t>Self-attention in transformer architecture deals with detecting seasonality through the tokenization process.</a:t>
            </a:r>
          </a:p>
          <a:p>
            <a:pPr lvl="1"/>
            <a:r>
              <a:rPr lang="en-US" dirty="0"/>
              <a:t>How tokenization is done may be important to understand whether a model is appropriate for your data.</a:t>
            </a:r>
          </a:p>
          <a:p>
            <a:r>
              <a:rPr lang="en-US" dirty="0">
                <a:solidFill>
                  <a:srgbClr val="1B3139"/>
                </a:solidFill>
                <a:latin typeface="DM Sans" pitchFamily="2" charset="77"/>
              </a:rPr>
              <a:t>T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itchFamily="2" charset="77"/>
              </a:rPr>
              <a:t>ime series transformers employ a variety of approaches to provide limited support for external variables.</a:t>
            </a:r>
          </a:p>
          <a:p>
            <a:pPr lvl="1"/>
            <a:r>
              <a:rPr lang="en-US" dirty="0">
                <a:solidFill>
                  <a:srgbClr val="1B3139"/>
                </a:solidFill>
                <a:latin typeface="DM Sans" pitchFamily="2" charset="77"/>
              </a:rPr>
              <a:t>Some models are trained on both time series data and related external variables.</a:t>
            </a:r>
          </a:p>
          <a:p>
            <a:pPr lvl="1"/>
            <a:r>
              <a:rPr lang="en-US" dirty="0">
                <a:solidFill>
                  <a:srgbClr val="1B3139"/>
                </a:solidFill>
                <a:latin typeface="DM Sans" pitchFamily="2" charset="77"/>
              </a:rPr>
              <a:t>Others are architected to understand that a single times series may be composed of multiple, parallel, related 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0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AB7D-69BC-F87E-B1CE-8136EEE6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Time Series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D2C1-35FD-F120-2BAC-7E3DCA48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Chronos: a family of open source models from Amazon, free to use</a:t>
            </a:r>
          </a:p>
          <a:p>
            <a:r>
              <a:rPr lang="en-US" dirty="0" err="1"/>
              <a:t>TimesFM</a:t>
            </a:r>
            <a:r>
              <a:rPr lang="en-US" dirty="0"/>
              <a:t>: an open source model from Google, free to use</a:t>
            </a:r>
          </a:p>
          <a:p>
            <a:r>
              <a:rPr lang="en-US" dirty="0"/>
              <a:t>Moirai: a family of open source models from Salesforce, free to use</a:t>
            </a:r>
          </a:p>
          <a:p>
            <a:r>
              <a:rPr lang="en-US" dirty="0" err="1"/>
              <a:t>TimeGPT</a:t>
            </a:r>
            <a:r>
              <a:rPr lang="en-US" dirty="0"/>
              <a:t>: a proprietary model from </a:t>
            </a:r>
            <a:r>
              <a:rPr lang="en-US" dirty="0" err="1"/>
              <a:t>Nixtla</a:t>
            </a:r>
            <a:r>
              <a:rPr lang="en-US" dirty="0"/>
              <a:t>, charge by tokens or by subscription</a:t>
            </a:r>
          </a:p>
          <a:p>
            <a:endParaRPr lang="en-US" dirty="0"/>
          </a:p>
          <a:p>
            <a:r>
              <a:rPr lang="en-US" dirty="0"/>
              <a:t>There are more models, and more to come…</a:t>
            </a:r>
          </a:p>
          <a:p>
            <a:pPr lvl="1"/>
            <a:r>
              <a:rPr lang="en-US" dirty="0"/>
              <a:t>Some allow missing data, some don’t.</a:t>
            </a:r>
          </a:p>
          <a:p>
            <a:pPr lvl="1"/>
            <a:r>
              <a:rPr lang="en-US" dirty="0"/>
              <a:t>Some can handle exogenous variables, some don’t.</a:t>
            </a:r>
          </a:p>
          <a:p>
            <a:endParaRPr lang="en-US" dirty="0"/>
          </a:p>
          <a:p>
            <a:r>
              <a:rPr lang="en-US" dirty="0"/>
              <a:t>Many perform best on GPU, due to deep learning neural network nature.</a:t>
            </a:r>
          </a:p>
        </p:txBody>
      </p:sp>
    </p:spTree>
    <p:extLst>
      <p:ext uri="{BB962C8B-B14F-4D97-AF65-F5344CB8AC3E}">
        <p14:creationId xmlns:p14="http://schemas.microsoft.com/office/powerpoint/2010/main" val="119761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8AC7-F101-338B-05CE-D5610CDE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TimeGPT</a:t>
            </a:r>
            <a:r>
              <a:rPr lang="en-US" dirty="0"/>
              <a:t> in </a:t>
            </a:r>
            <a:r>
              <a:rPr lang="en-US" dirty="0" err="1"/>
              <a:t>Nixtla</a:t>
            </a:r>
            <a:r>
              <a:rPr lang="en-US" dirty="0"/>
              <a:t>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5953-9DBD-0856-BD2A-71268DC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Model is pre-trained through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 comprehensive training process to capture patterns across multiple domains.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can produce reliable forecasts without task-specific fine-tuning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Fine-tuning may be crucial for improving the performance</a:t>
            </a:r>
          </a:p>
          <a:p>
            <a:pPr lvl="1">
              <a:lnSpc>
                <a:spcPts val="2400"/>
              </a:lnSpc>
            </a:pP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finetune_steps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refers to the number of iterations used to adjust the model</a:t>
            </a:r>
          </a:p>
          <a:p>
            <a:pPr lvl="1">
              <a:lnSpc>
                <a:spcPts val="2400"/>
              </a:lnSpc>
            </a:pP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finetune_depth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: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determines the amount of modified parameters during fine-tuning. takes values between 1 and 5: 1 small set of model’s parameters are being adjusted, 5 will fine-tune the maximum amount of parameters.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Usage fees are based on usage consumption (token based). Also has a flat fee pricing structure with subscription. Free plan available (50 API calls/month).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65568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B55A-1F2A-14A7-3453-C13780BE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TimeGPT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12CE-CC89-1D47-4F57-7F8D5A59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Positional Encoding: 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source-serif-pro"/>
              </a:rPr>
              <a:t>TimeGPT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uses positional encoding at the start to keep the order of each data point. This helps the model accurately understand the sequence and timing of the data points.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Encoder-Decoder Structure with Self-Attention: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Once encoded, 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source-serif-pro"/>
              </a:rPr>
              <a:t>TimeGPT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applies an encoder-decoder structure built by multiple layers, each equipped with residual connections and layer normalization. The encoder processes the encoded data through self-attention layers to capture short-term fluctuations and long-term trends, while the decoder refines this information to generate predictions. This layered structure is essential for identifying complex patterns and dependencies within time series data.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Linear Projection Layer: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Finally, the decoder’s output is mapped to the forecasting window dimensions through a linear projection layer, producing the final forecasted values based on the learned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A5323F-AFBF-9084-1E7E-0FA2C125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TimeGPT</a:t>
            </a:r>
            <a:r>
              <a:rPr lang="en-US" dirty="0"/>
              <a:t>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FFBC8-EEC5-1129-C0C3-4DADE886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8587"/>
            <a:ext cx="12192000" cy="4281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A69E04-55C6-206F-D137-3B43D6D6564C}"/>
              </a:ext>
            </a:extLst>
          </p:cNvPr>
          <p:cNvSpPr txBox="1"/>
          <p:nvPr/>
        </p:nvSpPr>
        <p:spPr>
          <a:xfrm>
            <a:off x="286512" y="5497333"/>
            <a:ext cx="11618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The architecture consists of an encoder-decoder structure with multiple layers, each with residual connections and layer normalization. Finally, a linear layer maps the decoder’s output to the forecasting window dimension. The general intuition is that attention-based mechanisms are able to capture the diversity of past events and correctly extrapolate potential future distributions.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7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1186</Words>
  <Application>Microsoft Macintosh PowerPoint</Application>
  <PresentationFormat>Widescreen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__Inter_e5ab12</vt:lpstr>
      <vt:lpstr>Aptos</vt:lpstr>
      <vt:lpstr>Aptos Display</vt:lpstr>
      <vt:lpstr>Arial</vt:lpstr>
      <vt:lpstr>Courier New</vt:lpstr>
      <vt:lpstr>DM Sans</vt:lpstr>
      <vt:lpstr>sohne</vt:lpstr>
      <vt:lpstr>source-code-pro</vt:lpstr>
      <vt:lpstr>source-serif-pro</vt:lpstr>
      <vt:lpstr>Symbol</vt:lpstr>
      <vt:lpstr>Wingdings</vt:lpstr>
      <vt:lpstr>Office Theme</vt:lpstr>
      <vt:lpstr>Time Series Forecasting with Generative AI</vt:lpstr>
      <vt:lpstr>Agenda</vt:lpstr>
      <vt:lpstr>Resources</vt:lpstr>
      <vt:lpstr>Introduction and Intuition</vt:lpstr>
      <vt:lpstr>Introduction and Intuition</vt:lpstr>
      <vt:lpstr>Popular Time Series Transformers</vt:lpstr>
      <vt:lpstr>TimeGPT in Nixtla: Introduction</vt:lpstr>
      <vt:lpstr>TimeGPT architecture</vt:lpstr>
      <vt:lpstr>TimeGPT architecture</vt:lpstr>
      <vt:lpstr>Training of TimeGPT model</vt:lpstr>
      <vt:lpstr>Benefits of TimeGPT model</vt:lpstr>
      <vt:lpstr>Comparing TimeGPT with Other Models</vt:lpstr>
      <vt:lpstr>Comparing TimeGPT with fine tuning</vt:lpstr>
      <vt:lpstr>Code snippet for TimeGPT with fine tunning</vt:lpstr>
      <vt:lpstr>Additional info: default vs. long horizon forecast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Jin, Ou (ETW - FLEX Beaverton)</dc:creator>
  <cp:lastModifiedBy>Jin, Ou (ETW - FLEX Beaverton)</cp:lastModifiedBy>
  <cp:revision>33</cp:revision>
  <dcterms:created xsi:type="dcterms:W3CDTF">2025-01-16T16:21:08Z</dcterms:created>
  <dcterms:modified xsi:type="dcterms:W3CDTF">2025-01-19T19:09:43Z</dcterms:modified>
</cp:coreProperties>
</file>