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9" r:id="rId5"/>
    <p:sldId id="258" r:id="rId6"/>
    <p:sldId id="260" r:id="rId7"/>
    <p:sldId id="261" r:id="rId8"/>
    <p:sldId id="262"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70"/>
    <p:restoredTop sz="94618"/>
  </p:normalViewPr>
  <p:slideViewPr>
    <p:cSldViewPr snapToGrid="0">
      <p:cViewPr varScale="1">
        <p:scale>
          <a:sx n="210" d="100"/>
          <a:sy n="210" d="100"/>
        </p:scale>
        <p:origin x="35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F68A-294E-568A-CD45-8532ED58EB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49CC8F-E382-3EEB-3B21-BF35979381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7A4DCF-4F6A-193A-1D28-FED85B8BCDE9}"/>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5" name="Footer Placeholder 4">
            <a:extLst>
              <a:ext uri="{FF2B5EF4-FFF2-40B4-BE49-F238E27FC236}">
                <a16:creationId xmlns:a16="http://schemas.microsoft.com/office/drawing/2014/main" id="{B1098E00-20F9-4156-533F-AE0CC979D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63F36-F9D1-FFA2-22B4-39715A3C1780}"/>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284435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3F5B-B456-2FEA-CD63-A8A7EC53AD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760BF-A29D-1159-A154-031699512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3CF25-AAC0-070C-EBE3-E1A2F0B47A25}"/>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5" name="Footer Placeholder 4">
            <a:extLst>
              <a:ext uri="{FF2B5EF4-FFF2-40B4-BE49-F238E27FC236}">
                <a16:creationId xmlns:a16="http://schemas.microsoft.com/office/drawing/2014/main" id="{2E4A0229-D692-7251-2734-2D641249E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1A7FC-0F7E-8C1D-6402-9BB4A1EC7F45}"/>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127641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30E00-3034-22EC-2A5F-9A71EE71E4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3F54D-F137-4BA0-FE5E-0D3A83022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85A7B-BDE1-9522-CE40-30D3896E25EF}"/>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5" name="Footer Placeholder 4">
            <a:extLst>
              <a:ext uri="{FF2B5EF4-FFF2-40B4-BE49-F238E27FC236}">
                <a16:creationId xmlns:a16="http://schemas.microsoft.com/office/drawing/2014/main" id="{D4E85F0E-6171-56CF-AF29-0F1B02C38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71BBF-7E42-C30F-21A7-A4D4636FC9F9}"/>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195255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E018-1DC0-A686-2665-65A97A76D9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1C2B0-4242-71CB-367F-C08B5D927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294B4-8093-C255-4C27-4479F2E88B5F}"/>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5" name="Footer Placeholder 4">
            <a:extLst>
              <a:ext uri="{FF2B5EF4-FFF2-40B4-BE49-F238E27FC236}">
                <a16:creationId xmlns:a16="http://schemas.microsoft.com/office/drawing/2014/main" id="{812E1FF6-FF22-96A3-00F7-AF6CF16A1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3EF49-7807-F1F5-4EFD-E2F769F925BD}"/>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412728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3DD8-8371-73C3-F6A4-FE1024E86F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BE409C-8A35-251C-6BEF-99B68446E1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51E2DE-3654-0B03-A6A1-7BD6E587212C}"/>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5" name="Footer Placeholder 4">
            <a:extLst>
              <a:ext uri="{FF2B5EF4-FFF2-40B4-BE49-F238E27FC236}">
                <a16:creationId xmlns:a16="http://schemas.microsoft.com/office/drawing/2014/main" id="{A7AD97C5-5A84-A0F5-0901-18AFC8E9C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93C43-4EF8-EC1E-0221-540D8AC3310A}"/>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172622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DB09-F4B3-4496-301A-0EDF5C0B9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E66672-858F-7FB0-81B9-F4507BC99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7828A8-09E5-B2CB-03E8-AC53F8BA7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BE126C-631A-3281-1A3F-077651D851CD}"/>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6" name="Footer Placeholder 5">
            <a:extLst>
              <a:ext uri="{FF2B5EF4-FFF2-40B4-BE49-F238E27FC236}">
                <a16:creationId xmlns:a16="http://schemas.microsoft.com/office/drawing/2014/main" id="{8C36492D-D6DD-D9E1-5DF7-C622AB20C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22FC4-07EB-D11C-8972-DB2C10B085D3}"/>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292468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05F2-CF71-18FD-08C4-FA8EC2FE9F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7D7236-1F54-2B6E-5715-15AFABA86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9B397F-95A2-A1FB-048A-9C48CBC295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E4D858-977F-2D5A-EB89-8B67D7588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B71897-1F4F-5D53-580C-E9E81DF11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962378-DC42-0789-BD1C-AE4D4C601FEC}"/>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8" name="Footer Placeholder 7">
            <a:extLst>
              <a:ext uri="{FF2B5EF4-FFF2-40B4-BE49-F238E27FC236}">
                <a16:creationId xmlns:a16="http://schemas.microsoft.com/office/drawing/2014/main" id="{5A40537E-27DC-E03F-1001-4FDEB5FBCF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194EB7-4BAE-45EA-0760-187EA0EACE97}"/>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102623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0C21-BE12-3B34-2C5F-356991D524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315D7F-8E85-6F56-FEE8-8610DB3F1745}"/>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4" name="Footer Placeholder 3">
            <a:extLst>
              <a:ext uri="{FF2B5EF4-FFF2-40B4-BE49-F238E27FC236}">
                <a16:creationId xmlns:a16="http://schemas.microsoft.com/office/drawing/2014/main" id="{54AC7D8A-14C7-E819-ACE8-52356FE24A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2C8740-0894-3608-0EFC-C1C89D8511C2}"/>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98620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F92CA-AC80-4FAE-336A-E98240752853}"/>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3" name="Footer Placeholder 2">
            <a:extLst>
              <a:ext uri="{FF2B5EF4-FFF2-40B4-BE49-F238E27FC236}">
                <a16:creationId xmlns:a16="http://schemas.microsoft.com/office/drawing/2014/main" id="{26859262-27AB-CE03-84B3-3CA2663AFF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8CBF53-F881-025C-7ADF-E5AD22960976}"/>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422173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9C90-933A-C945-EB56-0A2D11820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36A540-C46E-EA2C-C6BE-2984445D1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FC084-7772-24EB-A09C-41C5BFC02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54FC5-CF19-C8E9-221A-5F98100FEF29}"/>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6" name="Footer Placeholder 5">
            <a:extLst>
              <a:ext uri="{FF2B5EF4-FFF2-40B4-BE49-F238E27FC236}">
                <a16:creationId xmlns:a16="http://schemas.microsoft.com/office/drawing/2014/main" id="{0E8A4B3F-A726-2559-9F17-AFF10DDBB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F59A0-613B-036E-FDA7-B25D41928297}"/>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313621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59DE-DE07-51CA-F561-E41FF2F2F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E5C5D8-520F-EC30-E40D-072F53494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AA4304-4F9E-5B85-AB6B-07286DB57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AA696-8479-6F6D-F7E7-7EBCE5195646}"/>
              </a:ext>
            </a:extLst>
          </p:cNvPr>
          <p:cNvSpPr>
            <a:spLocks noGrp="1"/>
          </p:cNvSpPr>
          <p:nvPr>
            <p:ph type="dt" sz="half" idx="10"/>
          </p:nvPr>
        </p:nvSpPr>
        <p:spPr/>
        <p:txBody>
          <a:bodyPr/>
          <a:lstStyle/>
          <a:p>
            <a:fld id="{23B5B866-D2FA-274E-B6DF-D136020FFB75}" type="datetimeFigureOut">
              <a:rPr lang="en-US" smtClean="0"/>
              <a:t>10/11/24</a:t>
            </a:fld>
            <a:endParaRPr lang="en-US"/>
          </a:p>
        </p:txBody>
      </p:sp>
      <p:sp>
        <p:nvSpPr>
          <p:cNvPr id="6" name="Footer Placeholder 5">
            <a:extLst>
              <a:ext uri="{FF2B5EF4-FFF2-40B4-BE49-F238E27FC236}">
                <a16:creationId xmlns:a16="http://schemas.microsoft.com/office/drawing/2014/main" id="{CF486188-1E60-9CE5-5FA3-9A0B10C52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1A8F2-03FA-9F09-E2D9-F3B2AD96E258}"/>
              </a:ext>
            </a:extLst>
          </p:cNvPr>
          <p:cNvSpPr>
            <a:spLocks noGrp="1"/>
          </p:cNvSpPr>
          <p:nvPr>
            <p:ph type="sldNum" sz="quarter" idx="12"/>
          </p:nvPr>
        </p:nvSpPr>
        <p:spPr/>
        <p:txBody>
          <a:bodyPr/>
          <a:lstStyle/>
          <a:p>
            <a:fld id="{D69D08D9-1FEE-FB44-B691-0F348DD37ADB}" type="slidenum">
              <a:rPr lang="en-US" smtClean="0"/>
              <a:t>‹#›</a:t>
            </a:fld>
            <a:endParaRPr lang="en-US"/>
          </a:p>
        </p:txBody>
      </p:sp>
    </p:spTree>
    <p:extLst>
      <p:ext uri="{BB962C8B-B14F-4D97-AF65-F5344CB8AC3E}">
        <p14:creationId xmlns:p14="http://schemas.microsoft.com/office/powerpoint/2010/main" val="201248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465CF-5ED9-27B4-C9F1-3D927E17E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4F2E86-EE80-A8C2-0A31-A039DC623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81945-5A62-63B3-F6A8-05600F417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B5B866-D2FA-274E-B6DF-D136020FFB75}" type="datetimeFigureOut">
              <a:rPr lang="en-US" smtClean="0"/>
              <a:t>10/11/24</a:t>
            </a:fld>
            <a:endParaRPr lang="en-US"/>
          </a:p>
        </p:txBody>
      </p:sp>
      <p:sp>
        <p:nvSpPr>
          <p:cNvPr id="5" name="Footer Placeholder 4">
            <a:extLst>
              <a:ext uri="{FF2B5EF4-FFF2-40B4-BE49-F238E27FC236}">
                <a16:creationId xmlns:a16="http://schemas.microsoft.com/office/drawing/2014/main" id="{798074C6-77CE-8C50-273C-23A40E864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FC3846-A3D2-A60B-D774-EDD29759FE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9D08D9-1FEE-FB44-B691-0F348DD37ADB}" type="slidenum">
              <a:rPr lang="en-US" smtClean="0"/>
              <a:t>‹#›</a:t>
            </a:fld>
            <a:endParaRPr lang="en-US"/>
          </a:p>
        </p:txBody>
      </p:sp>
    </p:spTree>
    <p:extLst>
      <p:ext uri="{BB962C8B-B14F-4D97-AF65-F5344CB8AC3E}">
        <p14:creationId xmlns:p14="http://schemas.microsoft.com/office/powerpoint/2010/main" val="415224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5686-EB26-091A-77C0-4692D3A87C1C}"/>
              </a:ext>
            </a:extLst>
          </p:cNvPr>
          <p:cNvSpPr>
            <a:spLocks noGrp="1"/>
          </p:cNvSpPr>
          <p:nvPr>
            <p:ph type="ctrTitle"/>
          </p:nvPr>
        </p:nvSpPr>
        <p:spPr/>
        <p:txBody>
          <a:bodyPr>
            <a:normAutofit fontScale="90000"/>
          </a:bodyPr>
          <a:lstStyle/>
          <a:p>
            <a:r>
              <a:rPr lang="en-US" dirty="0"/>
              <a:t>Reconciliation on hierarchical time series forecast</a:t>
            </a:r>
          </a:p>
        </p:txBody>
      </p:sp>
      <p:sp>
        <p:nvSpPr>
          <p:cNvPr id="3" name="Subtitle 2">
            <a:extLst>
              <a:ext uri="{FF2B5EF4-FFF2-40B4-BE49-F238E27FC236}">
                <a16:creationId xmlns:a16="http://schemas.microsoft.com/office/drawing/2014/main" id="{B9F4EE63-05CE-FF41-F05A-7354E0A25B48}"/>
              </a:ext>
            </a:extLst>
          </p:cNvPr>
          <p:cNvSpPr>
            <a:spLocks noGrp="1"/>
          </p:cNvSpPr>
          <p:nvPr>
            <p:ph type="subTitle" idx="1"/>
          </p:nvPr>
        </p:nvSpPr>
        <p:spPr/>
        <p:txBody>
          <a:bodyPr/>
          <a:lstStyle/>
          <a:p>
            <a:r>
              <a:rPr lang="en-US" dirty="0"/>
              <a:t>Owen Jin</a:t>
            </a:r>
          </a:p>
          <a:p>
            <a:r>
              <a:rPr lang="en-US" dirty="0"/>
              <a:t>2024-10</a:t>
            </a:r>
          </a:p>
        </p:txBody>
      </p:sp>
    </p:spTree>
    <p:extLst>
      <p:ext uri="{BB962C8B-B14F-4D97-AF65-F5344CB8AC3E}">
        <p14:creationId xmlns:p14="http://schemas.microsoft.com/office/powerpoint/2010/main" val="3094160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2DAB-44F0-67EA-B7DD-7BBAF3772E35}"/>
              </a:ext>
            </a:extLst>
          </p:cNvPr>
          <p:cNvSpPr>
            <a:spLocks noGrp="1"/>
          </p:cNvSpPr>
          <p:nvPr>
            <p:ph type="title"/>
          </p:nvPr>
        </p:nvSpPr>
        <p:spPr/>
        <p:txBody>
          <a:bodyPr/>
          <a:lstStyle/>
          <a:p>
            <a:r>
              <a:rPr lang="en-US" dirty="0"/>
              <a:t>Setup in </a:t>
            </a:r>
            <a:r>
              <a:rPr lang="en-US" dirty="0" err="1"/>
              <a:t>Nixtla</a:t>
            </a:r>
            <a:endParaRPr lang="en-US" dirty="0"/>
          </a:p>
        </p:txBody>
      </p:sp>
      <p:sp>
        <p:nvSpPr>
          <p:cNvPr id="3" name="Content Placeholder 2">
            <a:extLst>
              <a:ext uri="{FF2B5EF4-FFF2-40B4-BE49-F238E27FC236}">
                <a16:creationId xmlns:a16="http://schemas.microsoft.com/office/drawing/2014/main" id="{E9D485BE-8525-53AC-C5A2-ED09F8BA3DE5}"/>
              </a:ext>
            </a:extLst>
          </p:cNvPr>
          <p:cNvSpPr>
            <a:spLocks noGrp="1"/>
          </p:cNvSpPr>
          <p:nvPr>
            <p:ph idx="1"/>
          </p:nvPr>
        </p:nvSpPr>
        <p:spPr/>
        <p:txBody>
          <a:bodyPr>
            <a:normAutofit fontScale="77500" lnSpcReduction="20000"/>
          </a:bodyPr>
          <a:lstStyle/>
          <a:p>
            <a:r>
              <a:rPr lang="en-US" dirty="0"/>
              <a:t>Pick a model (models).</a:t>
            </a:r>
          </a:p>
          <a:p>
            <a:r>
              <a:rPr lang="en-US" dirty="0"/>
              <a:t>Generate base forecasts at every hierarchical level of interests (e.g. channel level for NDDC, PG level for every PG, PGM level for every PGM, style level for every style)—a lot of time series to model.</a:t>
            </a:r>
          </a:p>
          <a:p>
            <a:pPr lvl="1"/>
            <a:r>
              <a:rPr lang="en-US" dirty="0"/>
              <a:t>Fit model(s) to the historical time series data.</a:t>
            </a:r>
          </a:p>
          <a:p>
            <a:pPr lvl="1"/>
            <a:r>
              <a:rPr lang="en-US" dirty="0"/>
              <a:t>Generate base forecasts.</a:t>
            </a:r>
          </a:p>
          <a:p>
            <a:r>
              <a:rPr lang="en-US" dirty="0"/>
              <a:t>Prepare a summing matrix data frame </a:t>
            </a:r>
            <a:r>
              <a:rPr lang="en-US" b="1" dirty="0"/>
              <a:t>S</a:t>
            </a:r>
            <a:r>
              <a:rPr lang="en-US" dirty="0"/>
              <a:t>, full of 1s and 0s, indicating how to sum up from bottom level to all other levels.</a:t>
            </a:r>
          </a:p>
          <a:p>
            <a:r>
              <a:rPr lang="en-US" dirty="0"/>
              <a:t>Prepare a </a:t>
            </a:r>
            <a:r>
              <a:rPr lang="en-US" b="1" dirty="0"/>
              <a:t>tags</a:t>
            </a:r>
            <a:r>
              <a:rPr lang="en-US" dirty="0"/>
              <a:t> dictionary of arrays listing every time series names in each level.</a:t>
            </a:r>
          </a:p>
          <a:p>
            <a:r>
              <a:rPr lang="en-US" dirty="0"/>
              <a:t>Define a reconciler(s)—pick reconcile method(s).</a:t>
            </a:r>
          </a:p>
          <a:p>
            <a:r>
              <a:rPr lang="en-US" dirty="0"/>
              <a:t>Generate reconciled forecasts with input of training data and base forecasts, summing matrix </a:t>
            </a:r>
            <a:r>
              <a:rPr lang="en-US" b="1" dirty="0"/>
              <a:t>S</a:t>
            </a:r>
            <a:r>
              <a:rPr lang="en-US" dirty="0"/>
              <a:t> and </a:t>
            </a:r>
            <a:r>
              <a:rPr lang="en-US" b="1" dirty="0"/>
              <a:t>tags</a:t>
            </a:r>
            <a:r>
              <a:rPr lang="en-US" dirty="0"/>
              <a:t> dictionary.</a:t>
            </a:r>
          </a:p>
          <a:p>
            <a:r>
              <a:rPr lang="en-US" dirty="0"/>
              <a:t>Evaluate reconciled forecasts using selected metric(s).</a:t>
            </a:r>
          </a:p>
          <a:p>
            <a:endParaRPr lang="en-US" dirty="0"/>
          </a:p>
        </p:txBody>
      </p:sp>
    </p:spTree>
    <p:extLst>
      <p:ext uri="{BB962C8B-B14F-4D97-AF65-F5344CB8AC3E}">
        <p14:creationId xmlns:p14="http://schemas.microsoft.com/office/powerpoint/2010/main" val="324597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A80D-00D7-4F0F-AFE5-BC16D98D7D42}"/>
              </a:ext>
            </a:extLst>
          </p:cNvPr>
          <p:cNvSpPr>
            <a:spLocks noGrp="1"/>
          </p:cNvSpPr>
          <p:nvPr>
            <p:ph type="title"/>
          </p:nvPr>
        </p:nvSpPr>
        <p:spPr/>
        <p:txBody>
          <a:bodyPr/>
          <a:lstStyle/>
          <a:p>
            <a:r>
              <a:rPr lang="en-US" dirty="0"/>
              <a:t>Our plan in exploring reconciliation</a:t>
            </a:r>
          </a:p>
        </p:txBody>
      </p:sp>
      <p:sp>
        <p:nvSpPr>
          <p:cNvPr id="3" name="Content Placeholder 2">
            <a:extLst>
              <a:ext uri="{FF2B5EF4-FFF2-40B4-BE49-F238E27FC236}">
                <a16:creationId xmlns:a16="http://schemas.microsoft.com/office/drawing/2014/main" id="{239DC93F-1957-578B-91F7-B763B034C6AC}"/>
              </a:ext>
            </a:extLst>
          </p:cNvPr>
          <p:cNvSpPr>
            <a:spLocks noGrp="1"/>
          </p:cNvSpPr>
          <p:nvPr>
            <p:ph idx="1"/>
          </p:nvPr>
        </p:nvSpPr>
        <p:spPr/>
        <p:txBody>
          <a:bodyPr>
            <a:normAutofit fontScale="92500" lnSpcReduction="20000"/>
          </a:bodyPr>
          <a:lstStyle/>
          <a:p>
            <a:pPr marL="0" indent="0">
              <a:buNone/>
            </a:pPr>
            <a:r>
              <a:rPr lang="en-US" dirty="0"/>
              <a:t>After test out on </a:t>
            </a:r>
            <a:r>
              <a:rPr lang="en-US" dirty="0" err="1"/>
              <a:t>Nixtla</a:t>
            </a:r>
            <a:r>
              <a:rPr lang="en-US" dirty="0"/>
              <a:t> to fit single and multiple time series and select a model or models</a:t>
            </a:r>
          </a:p>
          <a:p>
            <a:pPr lvl="1"/>
            <a:r>
              <a:rPr lang="en-US" dirty="0"/>
              <a:t>High priority is on </a:t>
            </a:r>
            <a:r>
              <a:rPr lang="en-US" dirty="0" err="1"/>
              <a:t>StatsForecast</a:t>
            </a:r>
            <a:r>
              <a:rPr lang="en-US" dirty="0"/>
              <a:t> models</a:t>
            </a:r>
          </a:p>
          <a:p>
            <a:pPr lvl="1"/>
            <a:r>
              <a:rPr lang="en-US" dirty="0"/>
              <a:t>Low priority on </a:t>
            </a:r>
            <a:r>
              <a:rPr lang="en-US" dirty="0" err="1"/>
              <a:t>NeuralForecast</a:t>
            </a:r>
            <a:r>
              <a:rPr lang="en-US" dirty="0"/>
              <a:t> models that do not require engineering features</a:t>
            </a:r>
          </a:p>
          <a:p>
            <a:pPr lvl="1"/>
            <a:endParaRPr lang="en-US" dirty="0"/>
          </a:p>
          <a:p>
            <a:pPr marL="514350" indent="-514350">
              <a:buAutoNum type="arabicPeriod"/>
            </a:pPr>
            <a:r>
              <a:rPr lang="en-US" dirty="0"/>
              <a:t>Try top down approach</a:t>
            </a:r>
          </a:p>
          <a:p>
            <a:pPr lvl="1"/>
            <a:r>
              <a:rPr lang="en-US" dirty="0"/>
              <a:t>Choose a top level—PGM, or L2 to L5</a:t>
            </a:r>
          </a:p>
          <a:p>
            <a:pPr lvl="1"/>
            <a:r>
              <a:rPr lang="en-US" dirty="0"/>
              <a:t>Use style as the bottom level</a:t>
            </a:r>
          </a:p>
          <a:p>
            <a:pPr marL="514350" indent="-514350">
              <a:buFont typeface="+mj-lt"/>
              <a:buAutoNum type="arabicPeriod"/>
            </a:pPr>
            <a:r>
              <a:rPr lang="en-US" dirty="0"/>
              <a:t>Try other minimum trace methods</a:t>
            </a:r>
          </a:p>
          <a:p>
            <a:pPr lvl="1"/>
            <a:r>
              <a:rPr lang="en-US" dirty="0"/>
              <a:t>Use more levels to incorporate more information</a:t>
            </a:r>
          </a:p>
          <a:p>
            <a:pPr lvl="1"/>
            <a:r>
              <a:rPr lang="en-US" dirty="0"/>
              <a:t>Use style as the bottom level</a:t>
            </a:r>
          </a:p>
          <a:p>
            <a:pPr lvl="1"/>
            <a:endParaRPr lang="en-US" dirty="0"/>
          </a:p>
          <a:p>
            <a:pPr marL="0" indent="0">
              <a:buNone/>
            </a:pPr>
            <a:r>
              <a:rPr lang="en-US" dirty="0"/>
              <a:t>Expect to iterate through the above steps several times.</a:t>
            </a:r>
          </a:p>
        </p:txBody>
      </p:sp>
    </p:spTree>
    <p:extLst>
      <p:ext uri="{BB962C8B-B14F-4D97-AF65-F5344CB8AC3E}">
        <p14:creationId xmlns:p14="http://schemas.microsoft.com/office/powerpoint/2010/main" val="275800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CCC7-DC0B-A550-507B-6AAE1852771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9F03CC8-498A-57DD-27A9-B322AE494014}"/>
              </a:ext>
            </a:extLst>
          </p:cNvPr>
          <p:cNvSpPr>
            <a:spLocks noGrp="1"/>
          </p:cNvSpPr>
          <p:nvPr>
            <p:ph idx="1"/>
          </p:nvPr>
        </p:nvSpPr>
        <p:spPr/>
        <p:txBody>
          <a:bodyPr/>
          <a:lstStyle/>
          <a:p>
            <a:r>
              <a:rPr lang="en-US" dirty="0"/>
              <a:t>What / why is reconciliation needed?</a:t>
            </a:r>
          </a:p>
          <a:p>
            <a:r>
              <a:rPr lang="en-US" dirty="0"/>
              <a:t>How to do reconciliation / approaches?</a:t>
            </a:r>
          </a:p>
          <a:p>
            <a:pPr lvl="1"/>
            <a:r>
              <a:rPr lang="en-US" dirty="0"/>
              <a:t>Bottom up</a:t>
            </a:r>
          </a:p>
          <a:p>
            <a:pPr lvl="1"/>
            <a:r>
              <a:rPr lang="en-US" dirty="0"/>
              <a:t>Top down</a:t>
            </a:r>
          </a:p>
          <a:p>
            <a:pPr lvl="1"/>
            <a:r>
              <a:rPr lang="en-US" dirty="0"/>
              <a:t>Middle out</a:t>
            </a:r>
          </a:p>
          <a:p>
            <a:pPr lvl="1"/>
            <a:r>
              <a:rPr lang="en-US" dirty="0"/>
              <a:t>Optimal / Minimum Trace</a:t>
            </a:r>
          </a:p>
          <a:p>
            <a:r>
              <a:rPr lang="en-US" dirty="0"/>
              <a:t>Setup in </a:t>
            </a:r>
            <a:r>
              <a:rPr lang="en-US" dirty="0" err="1"/>
              <a:t>Nixtla</a:t>
            </a:r>
            <a:endParaRPr lang="en-US" dirty="0"/>
          </a:p>
          <a:p>
            <a:r>
              <a:rPr lang="en-US" dirty="0"/>
              <a:t>Our plan in exploring reconciliation</a:t>
            </a:r>
          </a:p>
        </p:txBody>
      </p:sp>
    </p:spTree>
    <p:extLst>
      <p:ext uri="{BB962C8B-B14F-4D97-AF65-F5344CB8AC3E}">
        <p14:creationId xmlns:p14="http://schemas.microsoft.com/office/powerpoint/2010/main" val="314882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8472-7233-D27E-E36D-9AA7038FE07F}"/>
              </a:ext>
            </a:extLst>
          </p:cNvPr>
          <p:cNvSpPr>
            <a:spLocks noGrp="1"/>
          </p:cNvSpPr>
          <p:nvPr>
            <p:ph type="title"/>
          </p:nvPr>
        </p:nvSpPr>
        <p:spPr/>
        <p:txBody>
          <a:bodyPr>
            <a:normAutofit/>
          </a:bodyPr>
          <a:lstStyle/>
          <a:p>
            <a:r>
              <a:rPr lang="en-US" sz="4000" dirty="0"/>
              <a:t>Coherent requirement: forecast generated at lower level should add up to the forecast at higher levels</a:t>
            </a:r>
          </a:p>
        </p:txBody>
      </p:sp>
      <p:grpSp>
        <p:nvGrpSpPr>
          <p:cNvPr id="6" name="Group 5">
            <a:extLst>
              <a:ext uri="{FF2B5EF4-FFF2-40B4-BE49-F238E27FC236}">
                <a16:creationId xmlns:a16="http://schemas.microsoft.com/office/drawing/2014/main" id="{63331CD1-4B83-2474-4490-41A1E1E77AF4}"/>
              </a:ext>
            </a:extLst>
          </p:cNvPr>
          <p:cNvGrpSpPr/>
          <p:nvPr/>
        </p:nvGrpSpPr>
        <p:grpSpPr>
          <a:xfrm>
            <a:off x="5681472" y="1690688"/>
            <a:ext cx="1304544" cy="662368"/>
            <a:chOff x="5230368" y="1690688"/>
            <a:chExt cx="1304544" cy="662368"/>
          </a:xfrm>
        </p:grpSpPr>
        <p:sp>
          <p:nvSpPr>
            <p:cNvPr id="4" name="Oval 3">
              <a:extLst>
                <a:ext uri="{FF2B5EF4-FFF2-40B4-BE49-F238E27FC236}">
                  <a16:creationId xmlns:a16="http://schemas.microsoft.com/office/drawing/2014/main" id="{41F3F24C-430A-5788-6E09-C2B0B1DB6F58}"/>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0F010E-D69B-39BF-6AA3-482A4083CAB8}"/>
                </a:ext>
              </a:extLst>
            </p:cNvPr>
            <p:cNvSpPr txBox="1"/>
            <p:nvPr/>
          </p:nvSpPr>
          <p:spPr>
            <a:xfrm>
              <a:off x="5469706" y="1837206"/>
              <a:ext cx="825867" cy="369332"/>
            </a:xfrm>
            <a:prstGeom prst="rect">
              <a:avLst/>
            </a:prstGeom>
            <a:noFill/>
          </p:spPr>
          <p:txBody>
            <a:bodyPr wrap="none" rtlCol="0">
              <a:spAutoFit/>
            </a:bodyPr>
            <a:lstStyle/>
            <a:p>
              <a:r>
                <a:rPr lang="en-US" dirty="0"/>
                <a:t>NDDC</a:t>
              </a:r>
            </a:p>
          </p:txBody>
        </p:sp>
      </p:grpSp>
      <p:grpSp>
        <p:nvGrpSpPr>
          <p:cNvPr id="10" name="Group 9">
            <a:extLst>
              <a:ext uri="{FF2B5EF4-FFF2-40B4-BE49-F238E27FC236}">
                <a16:creationId xmlns:a16="http://schemas.microsoft.com/office/drawing/2014/main" id="{72DE6620-142F-3DBD-C538-67A2E40B3B80}"/>
              </a:ext>
            </a:extLst>
          </p:cNvPr>
          <p:cNvGrpSpPr/>
          <p:nvPr/>
        </p:nvGrpSpPr>
        <p:grpSpPr>
          <a:xfrm>
            <a:off x="10684483" y="5592416"/>
            <a:ext cx="1304544" cy="662368"/>
            <a:chOff x="5230368" y="1690688"/>
            <a:chExt cx="1304544" cy="662368"/>
          </a:xfrm>
        </p:grpSpPr>
        <p:sp>
          <p:nvSpPr>
            <p:cNvPr id="11" name="Oval 10">
              <a:extLst>
                <a:ext uri="{FF2B5EF4-FFF2-40B4-BE49-F238E27FC236}">
                  <a16:creationId xmlns:a16="http://schemas.microsoft.com/office/drawing/2014/main" id="{45AB9A68-51EC-49CD-B4CF-E828FCAA8EAE}"/>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795E0AD-F9CC-4D2A-2744-2ED7F1591CCE}"/>
                </a:ext>
              </a:extLst>
            </p:cNvPr>
            <p:cNvSpPr txBox="1"/>
            <p:nvPr/>
          </p:nvSpPr>
          <p:spPr>
            <a:xfrm>
              <a:off x="5469706" y="1837206"/>
              <a:ext cx="798617" cy="369332"/>
            </a:xfrm>
            <a:prstGeom prst="rect">
              <a:avLst/>
            </a:prstGeom>
            <a:noFill/>
          </p:spPr>
          <p:txBody>
            <a:bodyPr wrap="none" rtlCol="0">
              <a:spAutoFit/>
            </a:bodyPr>
            <a:lstStyle/>
            <a:p>
              <a:r>
                <a:rPr lang="en-US" dirty="0"/>
                <a:t>Style7</a:t>
              </a:r>
            </a:p>
          </p:txBody>
        </p:sp>
      </p:grpSp>
      <p:grpSp>
        <p:nvGrpSpPr>
          <p:cNvPr id="25" name="Group 24">
            <a:extLst>
              <a:ext uri="{FF2B5EF4-FFF2-40B4-BE49-F238E27FC236}">
                <a16:creationId xmlns:a16="http://schemas.microsoft.com/office/drawing/2014/main" id="{A944EC20-BBDC-4B74-7B1F-A98CDE66DAF7}"/>
              </a:ext>
            </a:extLst>
          </p:cNvPr>
          <p:cNvGrpSpPr/>
          <p:nvPr/>
        </p:nvGrpSpPr>
        <p:grpSpPr>
          <a:xfrm>
            <a:off x="8688774" y="3144455"/>
            <a:ext cx="1304544" cy="662368"/>
            <a:chOff x="5230368" y="1690688"/>
            <a:chExt cx="1304544" cy="662368"/>
          </a:xfrm>
        </p:grpSpPr>
        <p:sp>
          <p:nvSpPr>
            <p:cNvPr id="26" name="Oval 25">
              <a:extLst>
                <a:ext uri="{FF2B5EF4-FFF2-40B4-BE49-F238E27FC236}">
                  <a16:creationId xmlns:a16="http://schemas.microsoft.com/office/drawing/2014/main" id="{B277E507-59E0-A0A8-A3C1-F31DD43CEF68}"/>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7C83DAC-8958-23B0-3A68-178F2ADF5F35}"/>
                </a:ext>
              </a:extLst>
            </p:cNvPr>
            <p:cNvSpPr txBox="1"/>
            <p:nvPr/>
          </p:nvSpPr>
          <p:spPr>
            <a:xfrm>
              <a:off x="5488942" y="1832645"/>
              <a:ext cx="787395" cy="369332"/>
            </a:xfrm>
            <a:prstGeom prst="rect">
              <a:avLst/>
            </a:prstGeom>
            <a:noFill/>
          </p:spPr>
          <p:txBody>
            <a:bodyPr wrap="none" rtlCol="0">
              <a:spAutoFit/>
            </a:bodyPr>
            <a:lstStyle/>
            <a:p>
              <a:r>
                <a:rPr lang="en-US" dirty="0"/>
                <a:t>PGM2</a:t>
              </a:r>
            </a:p>
          </p:txBody>
        </p:sp>
      </p:grpSp>
      <p:grpSp>
        <p:nvGrpSpPr>
          <p:cNvPr id="28" name="Group 27">
            <a:extLst>
              <a:ext uri="{FF2B5EF4-FFF2-40B4-BE49-F238E27FC236}">
                <a16:creationId xmlns:a16="http://schemas.microsoft.com/office/drawing/2014/main" id="{6D8DB241-8FBE-50B5-04D4-027BA4F929F1}"/>
              </a:ext>
            </a:extLst>
          </p:cNvPr>
          <p:cNvGrpSpPr/>
          <p:nvPr/>
        </p:nvGrpSpPr>
        <p:grpSpPr>
          <a:xfrm>
            <a:off x="2835062" y="3308416"/>
            <a:ext cx="1304544" cy="662368"/>
            <a:chOff x="5230368" y="1690688"/>
            <a:chExt cx="1304544" cy="662368"/>
          </a:xfrm>
        </p:grpSpPr>
        <p:sp>
          <p:nvSpPr>
            <p:cNvPr id="29" name="Oval 28">
              <a:extLst>
                <a:ext uri="{FF2B5EF4-FFF2-40B4-BE49-F238E27FC236}">
                  <a16:creationId xmlns:a16="http://schemas.microsoft.com/office/drawing/2014/main" id="{3F518B1A-2249-DA1F-606B-5A6FB0F0F709}"/>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B749A39-94D4-95CC-8AB9-54B4208F2D69}"/>
                </a:ext>
              </a:extLst>
            </p:cNvPr>
            <p:cNvSpPr txBox="1"/>
            <p:nvPr/>
          </p:nvSpPr>
          <p:spPr>
            <a:xfrm>
              <a:off x="5496196" y="1856339"/>
              <a:ext cx="787395" cy="369332"/>
            </a:xfrm>
            <a:prstGeom prst="rect">
              <a:avLst/>
            </a:prstGeom>
            <a:noFill/>
          </p:spPr>
          <p:txBody>
            <a:bodyPr wrap="none" rtlCol="0">
              <a:spAutoFit/>
            </a:bodyPr>
            <a:lstStyle/>
            <a:p>
              <a:r>
                <a:rPr lang="en-US" dirty="0"/>
                <a:t>PGM1</a:t>
              </a:r>
            </a:p>
          </p:txBody>
        </p:sp>
      </p:grpSp>
      <p:grpSp>
        <p:nvGrpSpPr>
          <p:cNvPr id="31" name="Group 30">
            <a:extLst>
              <a:ext uri="{FF2B5EF4-FFF2-40B4-BE49-F238E27FC236}">
                <a16:creationId xmlns:a16="http://schemas.microsoft.com/office/drawing/2014/main" id="{65DBD738-D0B6-8531-C954-969428E71543}"/>
              </a:ext>
            </a:extLst>
          </p:cNvPr>
          <p:cNvGrpSpPr/>
          <p:nvPr/>
        </p:nvGrpSpPr>
        <p:grpSpPr>
          <a:xfrm>
            <a:off x="637032" y="5640992"/>
            <a:ext cx="1304544" cy="662368"/>
            <a:chOff x="5230368" y="1690688"/>
            <a:chExt cx="1304544" cy="662368"/>
          </a:xfrm>
        </p:grpSpPr>
        <p:sp>
          <p:nvSpPr>
            <p:cNvPr id="32" name="Oval 31">
              <a:extLst>
                <a:ext uri="{FF2B5EF4-FFF2-40B4-BE49-F238E27FC236}">
                  <a16:creationId xmlns:a16="http://schemas.microsoft.com/office/drawing/2014/main" id="{C2EDF4F6-B210-A6E5-7CFE-67BEBEF61F51}"/>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72F332C-67FA-72FE-B32E-F63317E80A93}"/>
                </a:ext>
              </a:extLst>
            </p:cNvPr>
            <p:cNvSpPr txBox="1"/>
            <p:nvPr/>
          </p:nvSpPr>
          <p:spPr>
            <a:xfrm>
              <a:off x="5469706" y="1837206"/>
              <a:ext cx="798617" cy="369332"/>
            </a:xfrm>
            <a:prstGeom prst="rect">
              <a:avLst/>
            </a:prstGeom>
            <a:noFill/>
          </p:spPr>
          <p:txBody>
            <a:bodyPr wrap="none" rtlCol="0">
              <a:spAutoFit/>
            </a:bodyPr>
            <a:lstStyle/>
            <a:p>
              <a:r>
                <a:rPr lang="en-US" dirty="0"/>
                <a:t>Style1</a:t>
              </a:r>
            </a:p>
          </p:txBody>
        </p:sp>
      </p:grpSp>
      <p:grpSp>
        <p:nvGrpSpPr>
          <p:cNvPr id="34" name="Group 33">
            <a:extLst>
              <a:ext uri="{FF2B5EF4-FFF2-40B4-BE49-F238E27FC236}">
                <a16:creationId xmlns:a16="http://schemas.microsoft.com/office/drawing/2014/main" id="{5E8C82DA-1781-6B33-53AF-EEC889F1F343}"/>
              </a:ext>
            </a:extLst>
          </p:cNvPr>
          <p:cNvGrpSpPr/>
          <p:nvPr/>
        </p:nvGrpSpPr>
        <p:grpSpPr>
          <a:xfrm>
            <a:off x="2170387" y="5628800"/>
            <a:ext cx="1304544" cy="662368"/>
            <a:chOff x="5230368" y="1690688"/>
            <a:chExt cx="1304544" cy="662368"/>
          </a:xfrm>
        </p:grpSpPr>
        <p:sp>
          <p:nvSpPr>
            <p:cNvPr id="35" name="Oval 34">
              <a:extLst>
                <a:ext uri="{FF2B5EF4-FFF2-40B4-BE49-F238E27FC236}">
                  <a16:creationId xmlns:a16="http://schemas.microsoft.com/office/drawing/2014/main" id="{00B79ACF-F5C5-F42C-C9BA-A429C180D4DE}"/>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7CB1C33-7B72-D1FC-57DD-6AD837F4989D}"/>
                </a:ext>
              </a:extLst>
            </p:cNvPr>
            <p:cNvSpPr txBox="1"/>
            <p:nvPr/>
          </p:nvSpPr>
          <p:spPr>
            <a:xfrm>
              <a:off x="5469706" y="1837206"/>
              <a:ext cx="798617" cy="369332"/>
            </a:xfrm>
            <a:prstGeom prst="rect">
              <a:avLst/>
            </a:prstGeom>
            <a:noFill/>
          </p:spPr>
          <p:txBody>
            <a:bodyPr wrap="none" rtlCol="0">
              <a:spAutoFit/>
            </a:bodyPr>
            <a:lstStyle/>
            <a:p>
              <a:r>
                <a:rPr lang="en-US" dirty="0"/>
                <a:t>Style2</a:t>
              </a:r>
            </a:p>
          </p:txBody>
        </p:sp>
      </p:grpSp>
      <p:grpSp>
        <p:nvGrpSpPr>
          <p:cNvPr id="37" name="Group 36">
            <a:extLst>
              <a:ext uri="{FF2B5EF4-FFF2-40B4-BE49-F238E27FC236}">
                <a16:creationId xmlns:a16="http://schemas.microsoft.com/office/drawing/2014/main" id="{B14CDDE7-6BDE-E675-FC3B-69FFCE78CEF9}"/>
              </a:ext>
            </a:extLst>
          </p:cNvPr>
          <p:cNvGrpSpPr/>
          <p:nvPr/>
        </p:nvGrpSpPr>
        <p:grpSpPr>
          <a:xfrm>
            <a:off x="3649662" y="5624800"/>
            <a:ext cx="1304544" cy="662368"/>
            <a:chOff x="5230368" y="1690688"/>
            <a:chExt cx="1304544" cy="662368"/>
          </a:xfrm>
        </p:grpSpPr>
        <p:sp>
          <p:nvSpPr>
            <p:cNvPr id="38" name="Oval 37">
              <a:extLst>
                <a:ext uri="{FF2B5EF4-FFF2-40B4-BE49-F238E27FC236}">
                  <a16:creationId xmlns:a16="http://schemas.microsoft.com/office/drawing/2014/main" id="{3A7D1C8C-9B0C-9E62-02C4-58F34F4723C7}"/>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C0FE8C0-CF76-5FFF-A3D2-B28143DDD18B}"/>
                </a:ext>
              </a:extLst>
            </p:cNvPr>
            <p:cNvSpPr txBox="1"/>
            <p:nvPr/>
          </p:nvSpPr>
          <p:spPr>
            <a:xfrm>
              <a:off x="5469706" y="1837206"/>
              <a:ext cx="798617" cy="369332"/>
            </a:xfrm>
            <a:prstGeom prst="rect">
              <a:avLst/>
            </a:prstGeom>
            <a:noFill/>
          </p:spPr>
          <p:txBody>
            <a:bodyPr wrap="none" rtlCol="0">
              <a:spAutoFit/>
            </a:bodyPr>
            <a:lstStyle/>
            <a:p>
              <a:r>
                <a:rPr lang="en-US" dirty="0"/>
                <a:t>Style3</a:t>
              </a:r>
            </a:p>
          </p:txBody>
        </p:sp>
      </p:grpSp>
      <p:grpSp>
        <p:nvGrpSpPr>
          <p:cNvPr id="40" name="Group 39">
            <a:extLst>
              <a:ext uri="{FF2B5EF4-FFF2-40B4-BE49-F238E27FC236}">
                <a16:creationId xmlns:a16="http://schemas.microsoft.com/office/drawing/2014/main" id="{D889C6D0-E36E-420D-1AC3-BB1E03864C71}"/>
              </a:ext>
            </a:extLst>
          </p:cNvPr>
          <p:cNvGrpSpPr/>
          <p:nvPr/>
        </p:nvGrpSpPr>
        <p:grpSpPr>
          <a:xfrm>
            <a:off x="5153977" y="5645494"/>
            <a:ext cx="1304544" cy="662368"/>
            <a:chOff x="5230368" y="1690688"/>
            <a:chExt cx="1304544" cy="662368"/>
          </a:xfrm>
        </p:grpSpPr>
        <p:sp>
          <p:nvSpPr>
            <p:cNvPr id="41" name="Oval 40">
              <a:extLst>
                <a:ext uri="{FF2B5EF4-FFF2-40B4-BE49-F238E27FC236}">
                  <a16:creationId xmlns:a16="http://schemas.microsoft.com/office/drawing/2014/main" id="{16D44D12-5257-5EC4-7AF2-09D7307DA600}"/>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A0C82096-36D5-0BF2-F3A7-F9FFEE24CF7B}"/>
                </a:ext>
              </a:extLst>
            </p:cNvPr>
            <p:cNvSpPr txBox="1"/>
            <p:nvPr/>
          </p:nvSpPr>
          <p:spPr>
            <a:xfrm>
              <a:off x="5469706" y="1837206"/>
              <a:ext cx="798617" cy="369332"/>
            </a:xfrm>
            <a:prstGeom prst="rect">
              <a:avLst/>
            </a:prstGeom>
            <a:noFill/>
          </p:spPr>
          <p:txBody>
            <a:bodyPr wrap="none" rtlCol="0">
              <a:spAutoFit/>
            </a:bodyPr>
            <a:lstStyle/>
            <a:p>
              <a:r>
                <a:rPr lang="en-US" dirty="0"/>
                <a:t>Style4</a:t>
              </a:r>
            </a:p>
          </p:txBody>
        </p:sp>
      </p:grpSp>
      <p:grpSp>
        <p:nvGrpSpPr>
          <p:cNvPr id="43" name="Group 42">
            <a:extLst>
              <a:ext uri="{FF2B5EF4-FFF2-40B4-BE49-F238E27FC236}">
                <a16:creationId xmlns:a16="http://schemas.microsoft.com/office/drawing/2014/main" id="{F3A508FE-BD3A-1E70-D6A8-D4B7301F432D}"/>
              </a:ext>
            </a:extLst>
          </p:cNvPr>
          <p:cNvGrpSpPr/>
          <p:nvPr/>
        </p:nvGrpSpPr>
        <p:grpSpPr>
          <a:xfrm>
            <a:off x="7107136" y="5608704"/>
            <a:ext cx="1304544" cy="662368"/>
            <a:chOff x="5230368" y="1690688"/>
            <a:chExt cx="1304544" cy="662368"/>
          </a:xfrm>
        </p:grpSpPr>
        <p:sp>
          <p:nvSpPr>
            <p:cNvPr id="44" name="Oval 43">
              <a:extLst>
                <a:ext uri="{FF2B5EF4-FFF2-40B4-BE49-F238E27FC236}">
                  <a16:creationId xmlns:a16="http://schemas.microsoft.com/office/drawing/2014/main" id="{764B06E3-22E2-2ACF-1A23-0921E334D553}"/>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7BDE8C6-C8D2-C6CA-9709-B1BF11039571}"/>
                </a:ext>
              </a:extLst>
            </p:cNvPr>
            <p:cNvSpPr txBox="1"/>
            <p:nvPr/>
          </p:nvSpPr>
          <p:spPr>
            <a:xfrm>
              <a:off x="5469706" y="1837206"/>
              <a:ext cx="798617" cy="369332"/>
            </a:xfrm>
            <a:prstGeom prst="rect">
              <a:avLst/>
            </a:prstGeom>
            <a:noFill/>
          </p:spPr>
          <p:txBody>
            <a:bodyPr wrap="none" rtlCol="0">
              <a:spAutoFit/>
            </a:bodyPr>
            <a:lstStyle/>
            <a:p>
              <a:r>
                <a:rPr lang="en-US" dirty="0"/>
                <a:t>Style5</a:t>
              </a:r>
            </a:p>
          </p:txBody>
        </p:sp>
      </p:grpSp>
      <p:grpSp>
        <p:nvGrpSpPr>
          <p:cNvPr id="46" name="Group 45">
            <a:extLst>
              <a:ext uri="{FF2B5EF4-FFF2-40B4-BE49-F238E27FC236}">
                <a16:creationId xmlns:a16="http://schemas.microsoft.com/office/drawing/2014/main" id="{F16EE710-7330-566B-8EF4-26907C81260D}"/>
              </a:ext>
            </a:extLst>
          </p:cNvPr>
          <p:cNvGrpSpPr/>
          <p:nvPr/>
        </p:nvGrpSpPr>
        <p:grpSpPr>
          <a:xfrm>
            <a:off x="8881826" y="5600512"/>
            <a:ext cx="1304544" cy="662368"/>
            <a:chOff x="5230368" y="1690688"/>
            <a:chExt cx="1304544" cy="662368"/>
          </a:xfrm>
        </p:grpSpPr>
        <p:sp>
          <p:nvSpPr>
            <p:cNvPr id="47" name="Oval 46">
              <a:extLst>
                <a:ext uri="{FF2B5EF4-FFF2-40B4-BE49-F238E27FC236}">
                  <a16:creationId xmlns:a16="http://schemas.microsoft.com/office/drawing/2014/main" id="{C361DADD-AFE0-BF34-64D7-C689E23A870A}"/>
                </a:ext>
              </a:extLst>
            </p:cNvPr>
            <p:cNvSpPr/>
            <p:nvPr/>
          </p:nvSpPr>
          <p:spPr>
            <a:xfrm>
              <a:off x="5230368" y="1690688"/>
              <a:ext cx="1304544" cy="66236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FDA0620E-446C-F828-104B-21F14BDEF24A}"/>
                </a:ext>
              </a:extLst>
            </p:cNvPr>
            <p:cNvSpPr txBox="1"/>
            <p:nvPr/>
          </p:nvSpPr>
          <p:spPr>
            <a:xfrm>
              <a:off x="5469706" y="1837206"/>
              <a:ext cx="798617" cy="369332"/>
            </a:xfrm>
            <a:prstGeom prst="rect">
              <a:avLst/>
            </a:prstGeom>
            <a:noFill/>
          </p:spPr>
          <p:txBody>
            <a:bodyPr wrap="none" rtlCol="0">
              <a:spAutoFit/>
            </a:bodyPr>
            <a:lstStyle/>
            <a:p>
              <a:r>
                <a:rPr lang="en-US" dirty="0"/>
                <a:t>Style6</a:t>
              </a:r>
            </a:p>
          </p:txBody>
        </p:sp>
      </p:grpSp>
      <p:cxnSp>
        <p:nvCxnSpPr>
          <p:cNvPr id="50" name="Straight Connector 49">
            <a:extLst>
              <a:ext uri="{FF2B5EF4-FFF2-40B4-BE49-F238E27FC236}">
                <a16:creationId xmlns:a16="http://schemas.microsoft.com/office/drawing/2014/main" id="{5B6A42B9-03CB-2086-B018-F6D6AC9E31CE}"/>
              </a:ext>
            </a:extLst>
          </p:cNvPr>
          <p:cNvCxnSpPr/>
          <p:nvPr/>
        </p:nvCxnSpPr>
        <p:spPr>
          <a:xfrm flipH="1">
            <a:off x="3649662" y="2353056"/>
            <a:ext cx="2385378" cy="9553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BA66FD2F-46A9-BB50-2E70-91B868180C48}"/>
              </a:ext>
            </a:extLst>
          </p:cNvPr>
          <p:cNvCxnSpPr>
            <a:cxnSpLocks/>
            <a:endCxn id="26" idx="0"/>
          </p:cNvCxnSpPr>
          <p:nvPr/>
        </p:nvCxnSpPr>
        <p:spPr>
          <a:xfrm>
            <a:off x="6711412" y="2325528"/>
            <a:ext cx="2629634" cy="818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F7BBE777-A49F-254A-00B6-C3756E6FA332}"/>
              </a:ext>
            </a:extLst>
          </p:cNvPr>
          <p:cNvCxnSpPr>
            <a:cxnSpLocks/>
            <a:endCxn id="41" idx="0"/>
          </p:cNvCxnSpPr>
          <p:nvPr/>
        </p:nvCxnSpPr>
        <p:spPr>
          <a:xfrm>
            <a:off x="3797071" y="3954227"/>
            <a:ext cx="2009178" cy="16912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A83B445-74EF-FF16-32CE-D356EA62B71C}"/>
              </a:ext>
            </a:extLst>
          </p:cNvPr>
          <p:cNvCxnSpPr>
            <a:cxnSpLocks/>
            <a:endCxn id="38" idx="0"/>
          </p:cNvCxnSpPr>
          <p:nvPr/>
        </p:nvCxnSpPr>
        <p:spPr>
          <a:xfrm>
            <a:off x="3700483" y="3969747"/>
            <a:ext cx="601451" cy="16550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D5EBE19-B905-DA7A-5851-5E44852950A1}"/>
              </a:ext>
            </a:extLst>
          </p:cNvPr>
          <p:cNvCxnSpPr>
            <a:cxnSpLocks/>
            <a:endCxn id="35" idx="0"/>
          </p:cNvCxnSpPr>
          <p:nvPr/>
        </p:nvCxnSpPr>
        <p:spPr>
          <a:xfrm flipH="1">
            <a:off x="2822659" y="3992109"/>
            <a:ext cx="651892" cy="163669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F8A926E-B2E0-6929-435A-ABCA6DE13265}"/>
              </a:ext>
            </a:extLst>
          </p:cNvPr>
          <p:cNvCxnSpPr>
            <a:cxnSpLocks/>
            <a:endCxn id="32" idx="0"/>
          </p:cNvCxnSpPr>
          <p:nvPr/>
        </p:nvCxnSpPr>
        <p:spPr>
          <a:xfrm flipH="1">
            <a:off x="1289304" y="3977168"/>
            <a:ext cx="2073772" cy="16638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6F1D834A-DC72-6412-9B67-F9624C6DD679}"/>
              </a:ext>
            </a:extLst>
          </p:cNvPr>
          <p:cNvCxnSpPr>
            <a:cxnSpLocks/>
            <a:endCxn id="44" idx="0"/>
          </p:cNvCxnSpPr>
          <p:nvPr/>
        </p:nvCxnSpPr>
        <p:spPr>
          <a:xfrm flipH="1">
            <a:off x="7759408" y="3792262"/>
            <a:ext cx="1270610" cy="1816442"/>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2658429-DEC7-2788-1F4E-4D27AF96AC6D}"/>
              </a:ext>
            </a:extLst>
          </p:cNvPr>
          <p:cNvCxnSpPr>
            <a:cxnSpLocks/>
            <a:endCxn id="47" idx="0"/>
          </p:cNvCxnSpPr>
          <p:nvPr/>
        </p:nvCxnSpPr>
        <p:spPr>
          <a:xfrm>
            <a:off x="9371394" y="3816480"/>
            <a:ext cx="162704" cy="1784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A8B6EE2A-7FE0-A6E9-8993-516D5A2F28A8}"/>
              </a:ext>
            </a:extLst>
          </p:cNvPr>
          <p:cNvCxnSpPr>
            <a:cxnSpLocks/>
            <a:endCxn id="11" idx="0"/>
          </p:cNvCxnSpPr>
          <p:nvPr/>
        </p:nvCxnSpPr>
        <p:spPr>
          <a:xfrm>
            <a:off x="9576663" y="3803458"/>
            <a:ext cx="1760092" cy="1788958"/>
          </a:xfrm>
          <a:prstGeom prst="line">
            <a:avLst/>
          </a:prstGeom>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74894A3A-DD8F-A598-10C2-D6107B16E7E6}"/>
              </a:ext>
            </a:extLst>
          </p:cNvPr>
          <p:cNvSpPr txBox="1"/>
          <p:nvPr/>
        </p:nvSpPr>
        <p:spPr>
          <a:xfrm>
            <a:off x="7107136" y="1815733"/>
            <a:ext cx="1449436" cy="369332"/>
          </a:xfrm>
          <a:prstGeom prst="rect">
            <a:avLst/>
          </a:prstGeom>
          <a:noFill/>
        </p:spPr>
        <p:txBody>
          <a:bodyPr wrap="none" rtlCol="0">
            <a:spAutoFit/>
          </a:bodyPr>
          <a:lstStyle/>
          <a:p>
            <a:r>
              <a:rPr lang="en-US" dirty="0"/>
              <a:t>1 time series</a:t>
            </a:r>
          </a:p>
        </p:txBody>
      </p:sp>
      <p:sp>
        <p:nvSpPr>
          <p:cNvPr id="72" name="TextBox 71">
            <a:extLst>
              <a:ext uri="{FF2B5EF4-FFF2-40B4-BE49-F238E27FC236}">
                <a16:creationId xmlns:a16="http://schemas.microsoft.com/office/drawing/2014/main" id="{2752992E-884D-D122-35B1-EE8DC500A781}"/>
              </a:ext>
            </a:extLst>
          </p:cNvPr>
          <p:cNvSpPr txBox="1"/>
          <p:nvPr/>
        </p:nvSpPr>
        <p:spPr>
          <a:xfrm>
            <a:off x="5525939" y="3370414"/>
            <a:ext cx="1449436" cy="369332"/>
          </a:xfrm>
          <a:prstGeom prst="rect">
            <a:avLst/>
          </a:prstGeom>
          <a:noFill/>
        </p:spPr>
        <p:txBody>
          <a:bodyPr wrap="none" rtlCol="0">
            <a:spAutoFit/>
          </a:bodyPr>
          <a:lstStyle/>
          <a:p>
            <a:r>
              <a:rPr lang="en-US" dirty="0"/>
              <a:t>2 time series</a:t>
            </a:r>
          </a:p>
        </p:txBody>
      </p:sp>
      <p:sp>
        <p:nvSpPr>
          <p:cNvPr id="73" name="TextBox 72">
            <a:extLst>
              <a:ext uri="{FF2B5EF4-FFF2-40B4-BE49-F238E27FC236}">
                <a16:creationId xmlns:a16="http://schemas.microsoft.com/office/drawing/2014/main" id="{8F244679-C845-6923-710C-7CCFEF983EFD}"/>
              </a:ext>
            </a:extLst>
          </p:cNvPr>
          <p:cNvSpPr txBox="1"/>
          <p:nvPr/>
        </p:nvSpPr>
        <p:spPr>
          <a:xfrm>
            <a:off x="6014540" y="6287168"/>
            <a:ext cx="1449436" cy="369332"/>
          </a:xfrm>
          <a:prstGeom prst="rect">
            <a:avLst/>
          </a:prstGeom>
          <a:noFill/>
        </p:spPr>
        <p:txBody>
          <a:bodyPr wrap="none" rtlCol="0">
            <a:spAutoFit/>
          </a:bodyPr>
          <a:lstStyle/>
          <a:p>
            <a:r>
              <a:rPr lang="en-US" dirty="0"/>
              <a:t>7 time series</a:t>
            </a:r>
          </a:p>
        </p:txBody>
      </p:sp>
      <p:sp>
        <p:nvSpPr>
          <p:cNvPr id="74" name="TextBox 73">
            <a:extLst>
              <a:ext uri="{FF2B5EF4-FFF2-40B4-BE49-F238E27FC236}">
                <a16:creationId xmlns:a16="http://schemas.microsoft.com/office/drawing/2014/main" id="{D81364C0-60B9-0228-3533-2A554C2F580C}"/>
              </a:ext>
            </a:extLst>
          </p:cNvPr>
          <p:cNvSpPr txBox="1"/>
          <p:nvPr/>
        </p:nvSpPr>
        <p:spPr>
          <a:xfrm>
            <a:off x="131210" y="1681383"/>
            <a:ext cx="4699088" cy="1200329"/>
          </a:xfrm>
          <a:prstGeom prst="rect">
            <a:avLst/>
          </a:prstGeom>
          <a:noFill/>
        </p:spPr>
        <p:txBody>
          <a:bodyPr wrap="square" rtlCol="0">
            <a:spAutoFit/>
          </a:bodyPr>
          <a:lstStyle/>
          <a:p>
            <a:r>
              <a:rPr lang="en-US" sz="2400" dirty="0">
                <a:solidFill>
                  <a:srgbClr val="0070C0"/>
                </a:solidFill>
              </a:rPr>
              <a:t>Most likely, forecast at each level won’t add up</a:t>
            </a:r>
          </a:p>
          <a:p>
            <a:r>
              <a:rPr lang="en-US" sz="2400" dirty="0">
                <a:solidFill>
                  <a:srgbClr val="0070C0"/>
                </a:solidFill>
              </a:rPr>
              <a:t>So reconciliation is needed…</a:t>
            </a:r>
          </a:p>
        </p:txBody>
      </p:sp>
    </p:spTree>
    <p:extLst>
      <p:ext uri="{BB962C8B-B14F-4D97-AF65-F5344CB8AC3E}">
        <p14:creationId xmlns:p14="http://schemas.microsoft.com/office/powerpoint/2010/main" val="194888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484E-89F5-D4E0-9884-DE54819ACE5D}"/>
              </a:ext>
            </a:extLst>
          </p:cNvPr>
          <p:cNvSpPr>
            <a:spLocks noGrp="1"/>
          </p:cNvSpPr>
          <p:nvPr>
            <p:ph type="title"/>
          </p:nvPr>
        </p:nvSpPr>
        <p:spPr/>
        <p:txBody>
          <a:bodyPr/>
          <a:lstStyle/>
          <a:p>
            <a:r>
              <a:rPr lang="en-US" dirty="0"/>
              <a:t>Bottom-up approach</a:t>
            </a:r>
          </a:p>
        </p:txBody>
      </p:sp>
      <p:sp>
        <p:nvSpPr>
          <p:cNvPr id="3" name="Content Placeholder 2">
            <a:extLst>
              <a:ext uri="{FF2B5EF4-FFF2-40B4-BE49-F238E27FC236}">
                <a16:creationId xmlns:a16="http://schemas.microsoft.com/office/drawing/2014/main" id="{96205980-E673-AD52-EC1F-EBAF3F95470A}"/>
              </a:ext>
            </a:extLst>
          </p:cNvPr>
          <p:cNvSpPr>
            <a:spLocks noGrp="1"/>
          </p:cNvSpPr>
          <p:nvPr>
            <p:ph idx="1"/>
          </p:nvPr>
        </p:nvSpPr>
        <p:spPr/>
        <p:txBody>
          <a:bodyPr/>
          <a:lstStyle/>
          <a:p>
            <a:r>
              <a:rPr lang="en-US" dirty="0"/>
              <a:t>Simplest</a:t>
            </a:r>
          </a:p>
          <a:p>
            <a:r>
              <a:rPr lang="en-US" dirty="0"/>
              <a:t>Build models and generate forecast at bottom level. Add up to get forecast at higher levels.</a:t>
            </a:r>
          </a:p>
          <a:p>
            <a:r>
              <a:rPr lang="en-US" dirty="0"/>
              <a:t>No real reconciliation … </a:t>
            </a:r>
            <a:r>
              <a:rPr lang="en-US" dirty="0">
                <a:sym typeface="Wingdings" pitchFamily="2" charset="2"/>
              </a:rPr>
              <a:t></a:t>
            </a:r>
            <a:endParaRPr lang="en-US" dirty="0"/>
          </a:p>
          <a:p>
            <a:endParaRPr lang="en-US" dirty="0"/>
          </a:p>
          <a:p>
            <a:r>
              <a:rPr lang="en-US" dirty="0"/>
              <a:t>Advantages: no information is lost because models are built at bottom level with all information.</a:t>
            </a:r>
          </a:p>
          <a:p>
            <a:r>
              <a:rPr lang="en-US" dirty="0"/>
              <a:t>Disadvantages: data can be noisy and more challenging to model.</a:t>
            </a:r>
          </a:p>
        </p:txBody>
      </p:sp>
    </p:spTree>
    <p:extLst>
      <p:ext uri="{BB962C8B-B14F-4D97-AF65-F5344CB8AC3E}">
        <p14:creationId xmlns:p14="http://schemas.microsoft.com/office/powerpoint/2010/main" val="314240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4E30-E852-005E-BD9E-45A675CD2DB6}"/>
              </a:ext>
            </a:extLst>
          </p:cNvPr>
          <p:cNvSpPr>
            <a:spLocks noGrp="1"/>
          </p:cNvSpPr>
          <p:nvPr>
            <p:ph type="title"/>
          </p:nvPr>
        </p:nvSpPr>
        <p:spPr/>
        <p:txBody>
          <a:bodyPr/>
          <a:lstStyle/>
          <a:p>
            <a:r>
              <a:rPr lang="en-US" dirty="0"/>
              <a:t>Top-down approach</a:t>
            </a:r>
          </a:p>
        </p:txBody>
      </p:sp>
      <p:sp>
        <p:nvSpPr>
          <p:cNvPr id="3" name="Content Placeholder 2">
            <a:extLst>
              <a:ext uri="{FF2B5EF4-FFF2-40B4-BE49-F238E27FC236}">
                <a16:creationId xmlns:a16="http://schemas.microsoft.com/office/drawing/2014/main" id="{32C955B8-31B7-E390-DFAE-07D30B8D74DA}"/>
              </a:ext>
            </a:extLst>
          </p:cNvPr>
          <p:cNvSpPr>
            <a:spLocks noGrp="1"/>
          </p:cNvSpPr>
          <p:nvPr>
            <p:ph idx="1"/>
          </p:nvPr>
        </p:nvSpPr>
        <p:spPr/>
        <p:txBody>
          <a:bodyPr>
            <a:normAutofit fontScale="77500" lnSpcReduction="20000"/>
          </a:bodyPr>
          <a:lstStyle/>
          <a:p>
            <a:r>
              <a:rPr lang="en-US" dirty="0"/>
              <a:t>First build model and generate forecast at top level.</a:t>
            </a:r>
          </a:p>
          <a:p>
            <a:r>
              <a:rPr lang="en-US" dirty="0"/>
              <a:t>Model disaggregation proportions at bottom level. For example, if using Style as the bottom level, and PGM as top level, we need to model the proportion of each style in a PGM.</a:t>
            </a:r>
          </a:p>
          <a:p>
            <a:pPr lvl="1"/>
            <a:r>
              <a:rPr lang="en-US" dirty="0"/>
              <a:t>Average historical proportions</a:t>
            </a:r>
          </a:p>
          <a:p>
            <a:pPr lvl="1"/>
            <a:r>
              <a:rPr lang="en-US" dirty="0"/>
              <a:t>Proportions of the historical averages</a:t>
            </a:r>
          </a:p>
          <a:p>
            <a:pPr lvl="1"/>
            <a:r>
              <a:rPr lang="en-US" dirty="0"/>
              <a:t>Get “initial forecast” at the lower level, then calculate proportions.</a:t>
            </a:r>
          </a:p>
          <a:p>
            <a:r>
              <a:rPr lang="en-US" dirty="0"/>
              <a:t>Use proportions to disaggregate top level forecast down to bottom level.</a:t>
            </a:r>
          </a:p>
          <a:p>
            <a:r>
              <a:rPr lang="en-US" dirty="0"/>
              <a:t>Aggregate the bottom level forecast to obtain forecast at other middle levels above the bottom level.</a:t>
            </a:r>
          </a:p>
          <a:p>
            <a:endParaRPr lang="en-US" dirty="0"/>
          </a:p>
          <a:p>
            <a:r>
              <a:rPr lang="en-US" dirty="0"/>
              <a:t>Advantages: some level of reconciliation </a:t>
            </a:r>
            <a:r>
              <a:rPr lang="en-US" dirty="0">
                <a:sym typeface="Wingdings" pitchFamily="2" charset="2"/>
              </a:rPr>
              <a:t></a:t>
            </a:r>
          </a:p>
          <a:p>
            <a:r>
              <a:rPr lang="en-US" dirty="0">
                <a:sym typeface="Wingdings" pitchFamily="2" charset="2"/>
              </a:rPr>
              <a:t>Disadvantages: forecasts are not unbiased in theory – it was mathematically proved.</a:t>
            </a:r>
            <a:endParaRPr lang="en-US" dirty="0"/>
          </a:p>
        </p:txBody>
      </p:sp>
    </p:spTree>
    <p:extLst>
      <p:ext uri="{BB962C8B-B14F-4D97-AF65-F5344CB8AC3E}">
        <p14:creationId xmlns:p14="http://schemas.microsoft.com/office/powerpoint/2010/main" val="111332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2059-68A6-EEA5-533A-80BB730C6114}"/>
              </a:ext>
            </a:extLst>
          </p:cNvPr>
          <p:cNvSpPr>
            <a:spLocks noGrp="1"/>
          </p:cNvSpPr>
          <p:nvPr>
            <p:ph type="title"/>
          </p:nvPr>
        </p:nvSpPr>
        <p:spPr/>
        <p:txBody>
          <a:bodyPr/>
          <a:lstStyle/>
          <a:p>
            <a:r>
              <a:rPr lang="en-US" dirty="0"/>
              <a:t>Middle-out approach</a:t>
            </a:r>
          </a:p>
        </p:txBody>
      </p:sp>
      <p:sp>
        <p:nvSpPr>
          <p:cNvPr id="3" name="Content Placeholder 2">
            <a:extLst>
              <a:ext uri="{FF2B5EF4-FFF2-40B4-BE49-F238E27FC236}">
                <a16:creationId xmlns:a16="http://schemas.microsoft.com/office/drawing/2014/main" id="{19FE336B-3915-1B63-0056-EBA1205B6C0B}"/>
              </a:ext>
            </a:extLst>
          </p:cNvPr>
          <p:cNvSpPr>
            <a:spLocks noGrp="1"/>
          </p:cNvSpPr>
          <p:nvPr>
            <p:ph idx="1"/>
          </p:nvPr>
        </p:nvSpPr>
        <p:spPr/>
        <p:txBody>
          <a:bodyPr/>
          <a:lstStyle/>
          <a:p>
            <a:r>
              <a:rPr lang="en-US" dirty="0"/>
              <a:t>Combination of top-down and bottom-up approaches…</a:t>
            </a:r>
          </a:p>
          <a:p>
            <a:r>
              <a:rPr lang="en-US" dirty="0"/>
              <a:t>Choose a middle level</a:t>
            </a:r>
          </a:p>
          <a:p>
            <a:r>
              <a:rPr lang="en-US" dirty="0"/>
              <a:t>Use bottom-up to go up</a:t>
            </a:r>
          </a:p>
          <a:p>
            <a:r>
              <a:rPr lang="en-US" dirty="0"/>
              <a:t>Use top-down to go down</a:t>
            </a:r>
          </a:p>
        </p:txBody>
      </p:sp>
    </p:spTree>
    <p:extLst>
      <p:ext uri="{BB962C8B-B14F-4D97-AF65-F5344CB8AC3E}">
        <p14:creationId xmlns:p14="http://schemas.microsoft.com/office/powerpoint/2010/main" val="267485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2FC-83B4-D63B-60F7-17AEC270D6DB}"/>
              </a:ext>
            </a:extLst>
          </p:cNvPr>
          <p:cNvSpPr>
            <a:spLocks noGrp="1"/>
          </p:cNvSpPr>
          <p:nvPr>
            <p:ph type="title"/>
          </p:nvPr>
        </p:nvSpPr>
        <p:spPr/>
        <p:txBody>
          <a:bodyPr/>
          <a:lstStyle/>
          <a:p>
            <a:r>
              <a:rPr lang="en-US" dirty="0"/>
              <a:t>The optimal reconciliation approach </a:t>
            </a:r>
          </a:p>
        </p:txBody>
      </p:sp>
      <p:sp>
        <p:nvSpPr>
          <p:cNvPr id="3" name="Content Placeholder 2">
            <a:extLst>
              <a:ext uri="{FF2B5EF4-FFF2-40B4-BE49-F238E27FC236}">
                <a16:creationId xmlns:a16="http://schemas.microsoft.com/office/drawing/2014/main" id="{55B86B57-0D5E-5E31-17CA-EF1D9194B522}"/>
              </a:ext>
            </a:extLst>
          </p:cNvPr>
          <p:cNvSpPr>
            <a:spLocks noGrp="1"/>
          </p:cNvSpPr>
          <p:nvPr>
            <p:ph idx="1"/>
          </p:nvPr>
        </p:nvSpPr>
        <p:spPr>
          <a:xfrm>
            <a:off x="838200" y="1538603"/>
            <a:ext cx="10515600" cy="5080200"/>
          </a:xfrm>
        </p:spPr>
        <p:txBody>
          <a:bodyPr>
            <a:normAutofit fontScale="92500" lnSpcReduction="10000"/>
          </a:bodyPr>
          <a:lstStyle/>
          <a:p>
            <a:pPr marL="0" indent="0">
              <a:buNone/>
            </a:pPr>
            <a:r>
              <a:rPr lang="en-US" dirty="0"/>
              <a:t>It was found that to minimize error in the coherent forecast       , </a:t>
            </a:r>
            <a:r>
              <a:rPr lang="en-US" dirty="0" err="1"/>
              <a:t>i.e</a:t>
            </a:r>
            <a:r>
              <a:rPr lang="en-US" dirty="0"/>
              <a:t> to minimize the trace of follow variance-covariance matrix</a:t>
            </a:r>
          </a:p>
          <a:p>
            <a:pPr marL="0" indent="0">
              <a:buNone/>
            </a:pPr>
            <a:r>
              <a:rPr lang="en-US" dirty="0"/>
              <a:t> </a:t>
            </a:r>
          </a:p>
          <a:p>
            <a:pPr marL="0" indent="0">
              <a:buNone/>
            </a:pPr>
            <a:r>
              <a:rPr lang="en-US" dirty="0"/>
              <a:t>It needs to follow</a:t>
            </a:r>
          </a:p>
          <a:p>
            <a:pPr marL="0" indent="0">
              <a:buNone/>
            </a:pPr>
            <a:endParaRPr lang="en-US" dirty="0"/>
          </a:p>
          <a:p>
            <a:pPr marL="0" indent="0">
              <a:buNone/>
            </a:pPr>
            <a:endParaRPr lang="en-US" dirty="0"/>
          </a:p>
          <a:p>
            <a:pPr marL="0" indent="0">
              <a:buNone/>
            </a:pPr>
            <a:r>
              <a:rPr lang="en-US" dirty="0"/>
              <a:t>Where </a:t>
            </a:r>
            <a:r>
              <a:rPr lang="en-US" b="1" i="1" dirty="0"/>
              <a:t>S</a:t>
            </a:r>
            <a:r>
              <a:rPr lang="en-US" dirty="0"/>
              <a:t> is the summing matrix and </a:t>
            </a:r>
            <a:r>
              <a:rPr lang="en-US" b="1" i="1" dirty="0" err="1"/>
              <a:t>W</a:t>
            </a:r>
            <a:r>
              <a:rPr lang="en-US" b="1" i="1" baseline="-25000" dirty="0" err="1"/>
              <a:t>h</a:t>
            </a:r>
            <a:r>
              <a:rPr lang="en-US" dirty="0"/>
              <a:t> is the following variance-covariance matrix of the base forecast</a:t>
            </a:r>
          </a:p>
          <a:p>
            <a:endParaRPr lang="en-US" dirty="0"/>
          </a:p>
          <a:p>
            <a:pPr marL="0" indent="0">
              <a:buNone/>
            </a:pPr>
            <a:r>
              <a:rPr lang="en-US" b="1" i="1" dirty="0" err="1"/>
              <a:t>W</a:t>
            </a:r>
            <a:r>
              <a:rPr lang="en-US" b="1" i="1" baseline="-25000" dirty="0" err="1"/>
              <a:t>h</a:t>
            </a:r>
            <a:r>
              <a:rPr lang="en-US" dirty="0"/>
              <a:t> needs to be estimated</a:t>
            </a:r>
          </a:p>
          <a:p>
            <a:pPr marL="0" indent="0">
              <a:buNone/>
            </a:pPr>
            <a:endParaRPr lang="en-US" dirty="0"/>
          </a:p>
          <a:p>
            <a:pPr marL="0" indent="0">
              <a:buNone/>
            </a:pPr>
            <a:r>
              <a:rPr lang="en-US" dirty="0">
                <a:solidFill>
                  <a:srgbClr val="0070C0"/>
                </a:solidFill>
              </a:rPr>
              <a:t>This approach is referred to as Minimum Trace estimator.</a:t>
            </a:r>
          </a:p>
          <a:p>
            <a:pPr marL="0" indent="0">
              <a:buNone/>
            </a:pPr>
            <a:endParaRPr lang="en-US" dirty="0"/>
          </a:p>
        </p:txBody>
      </p:sp>
      <p:pic>
        <p:nvPicPr>
          <p:cNvPr id="8" name="Picture 7">
            <a:extLst>
              <a:ext uri="{FF2B5EF4-FFF2-40B4-BE49-F238E27FC236}">
                <a16:creationId xmlns:a16="http://schemas.microsoft.com/office/drawing/2014/main" id="{6CD4918E-6B80-FCF3-A0D7-5BCCC8F813E5}"/>
              </a:ext>
            </a:extLst>
          </p:cNvPr>
          <p:cNvPicPr>
            <a:picLocks noChangeAspect="1"/>
          </p:cNvPicPr>
          <p:nvPr/>
        </p:nvPicPr>
        <p:blipFill>
          <a:blip r:embed="rId2"/>
          <a:stretch>
            <a:fillRect/>
          </a:stretch>
        </p:blipFill>
        <p:spPr>
          <a:xfrm>
            <a:off x="3862387" y="3415345"/>
            <a:ext cx="3441700" cy="457200"/>
          </a:xfrm>
          <a:prstGeom prst="rect">
            <a:avLst/>
          </a:prstGeom>
        </p:spPr>
      </p:pic>
      <p:pic>
        <p:nvPicPr>
          <p:cNvPr id="9" name="Picture 8">
            <a:extLst>
              <a:ext uri="{FF2B5EF4-FFF2-40B4-BE49-F238E27FC236}">
                <a16:creationId xmlns:a16="http://schemas.microsoft.com/office/drawing/2014/main" id="{C7FB3BDE-ED4F-4A71-A7EB-FE0F4B4B2222}"/>
              </a:ext>
            </a:extLst>
          </p:cNvPr>
          <p:cNvPicPr>
            <a:picLocks noChangeAspect="1"/>
          </p:cNvPicPr>
          <p:nvPr/>
        </p:nvPicPr>
        <p:blipFill>
          <a:blip r:embed="rId3"/>
          <a:stretch>
            <a:fillRect/>
          </a:stretch>
        </p:blipFill>
        <p:spPr>
          <a:xfrm>
            <a:off x="4167187" y="4842823"/>
            <a:ext cx="2628900" cy="406400"/>
          </a:xfrm>
          <a:prstGeom prst="rect">
            <a:avLst/>
          </a:prstGeom>
        </p:spPr>
      </p:pic>
      <p:pic>
        <p:nvPicPr>
          <p:cNvPr id="11" name="Picture 10">
            <a:extLst>
              <a:ext uri="{FF2B5EF4-FFF2-40B4-BE49-F238E27FC236}">
                <a16:creationId xmlns:a16="http://schemas.microsoft.com/office/drawing/2014/main" id="{03512854-42BC-DE04-5725-99B4F15CA15F}"/>
              </a:ext>
            </a:extLst>
          </p:cNvPr>
          <p:cNvPicPr>
            <a:picLocks noChangeAspect="1"/>
          </p:cNvPicPr>
          <p:nvPr/>
        </p:nvPicPr>
        <p:blipFill>
          <a:blip r:embed="rId4"/>
          <a:stretch>
            <a:fillRect/>
          </a:stretch>
        </p:blipFill>
        <p:spPr>
          <a:xfrm>
            <a:off x="4370387" y="2379027"/>
            <a:ext cx="2425700" cy="406400"/>
          </a:xfrm>
          <a:prstGeom prst="rect">
            <a:avLst/>
          </a:prstGeom>
        </p:spPr>
      </p:pic>
      <p:pic>
        <p:nvPicPr>
          <p:cNvPr id="12" name="Picture 11">
            <a:extLst>
              <a:ext uri="{FF2B5EF4-FFF2-40B4-BE49-F238E27FC236}">
                <a16:creationId xmlns:a16="http://schemas.microsoft.com/office/drawing/2014/main" id="{3D674C9E-AB3F-8F41-B630-410614C4EF9F}"/>
              </a:ext>
            </a:extLst>
          </p:cNvPr>
          <p:cNvPicPr>
            <a:picLocks noChangeAspect="1"/>
          </p:cNvPicPr>
          <p:nvPr/>
        </p:nvPicPr>
        <p:blipFill>
          <a:blip r:embed="rId5"/>
          <a:stretch>
            <a:fillRect/>
          </a:stretch>
        </p:blipFill>
        <p:spPr>
          <a:xfrm>
            <a:off x="9268717" y="1538603"/>
            <a:ext cx="292100" cy="393700"/>
          </a:xfrm>
          <a:prstGeom prst="rect">
            <a:avLst/>
          </a:prstGeom>
        </p:spPr>
      </p:pic>
    </p:spTree>
    <p:extLst>
      <p:ext uri="{BB962C8B-B14F-4D97-AF65-F5344CB8AC3E}">
        <p14:creationId xmlns:p14="http://schemas.microsoft.com/office/powerpoint/2010/main" val="391772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8EEB0-6B1D-C173-7B1E-D4AAC154F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49543-7071-B47E-149E-5A88BC98DEF7}"/>
              </a:ext>
            </a:extLst>
          </p:cNvPr>
          <p:cNvSpPr>
            <a:spLocks noGrp="1"/>
          </p:cNvSpPr>
          <p:nvPr>
            <p:ph type="title"/>
          </p:nvPr>
        </p:nvSpPr>
        <p:spPr/>
        <p:txBody>
          <a:bodyPr/>
          <a:lstStyle/>
          <a:p>
            <a:r>
              <a:rPr lang="en-US" dirty="0"/>
              <a:t>The optimal reconciliation approach </a:t>
            </a:r>
          </a:p>
        </p:txBody>
      </p:sp>
      <p:sp>
        <p:nvSpPr>
          <p:cNvPr id="3" name="Content Placeholder 2">
            <a:extLst>
              <a:ext uri="{FF2B5EF4-FFF2-40B4-BE49-F238E27FC236}">
                <a16:creationId xmlns:a16="http://schemas.microsoft.com/office/drawing/2014/main" id="{401A72D0-36CF-1D53-B70C-D89907BE3704}"/>
              </a:ext>
            </a:extLst>
          </p:cNvPr>
          <p:cNvSpPr>
            <a:spLocks noGrp="1"/>
          </p:cNvSpPr>
          <p:nvPr>
            <p:ph idx="1"/>
          </p:nvPr>
        </p:nvSpPr>
        <p:spPr>
          <a:xfrm>
            <a:off x="414338" y="1538602"/>
            <a:ext cx="11487150" cy="5319398"/>
          </a:xfrm>
        </p:spPr>
        <p:txBody>
          <a:bodyPr>
            <a:normAutofit/>
          </a:bodyPr>
          <a:lstStyle/>
          <a:p>
            <a:r>
              <a:rPr lang="en-US" dirty="0"/>
              <a:t>OLS (ordinary least squares) method</a:t>
            </a:r>
          </a:p>
          <a:p>
            <a:pPr lvl="1"/>
            <a:r>
              <a:rPr lang="en-US" dirty="0"/>
              <a:t>Set </a:t>
            </a:r>
          </a:p>
          <a:p>
            <a:pPr lvl="1"/>
            <a:r>
              <a:rPr lang="en-US" dirty="0"/>
              <a:t>Most simplified. Provide substantial computational savings, but does not account for the differences in scale between the levels of the structure, or for relationships between series.</a:t>
            </a:r>
          </a:p>
          <a:p>
            <a:r>
              <a:rPr lang="en-US" dirty="0"/>
              <a:t>WLS (weighted least squares) method</a:t>
            </a:r>
          </a:p>
          <a:p>
            <a:endParaRPr lang="en-US" dirty="0"/>
          </a:p>
          <a:p>
            <a:pPr lvl="1"/>
            <a:r>
              <a:rPr lang="en-US" dirty="0"/>
              <a:t>Set                                       , where                                   from base models</a:t>
            </a:r>
          </a:p>
          <a:p>
            <a:pPr lvl="1"/>
            <a:endParaRPr lang="en-US" dirty="0"/>
          </a:p>
          <a:p>
            <a:pPr lvl="1"/>
            <a:r>
              <a:rPr lang="en-US" dirty="0"/>
              <a:t>Scales the base forecasts using the variance of the residuals</a:t>
            </a:r>
          </a:p>
        </p:txBody>
      </p:sp>
      <p:pic>
        <p:nvPicPr>
          <p:cNvPr id="4" name="Picture 3">
            <a:extLst>
              <a:ext uri="{FF2B5EF4-FFF2-40B4-BE49-F238E27FC236}">
                <a16:creationId xmlns:a16="http://schemas.microsoft.com/office/drawing/2014/main" id="{5D52277F-CAAE-9154-CAF4-B603FCD11D34}"/>
              </a:ext>
            </a:extLst>
          </p:cNvPr>
          <p:cNvPicPr>
            <a:picLocks noChangeAspect="1"/>
          </p:cNvPicPr>
          <p:nvPr/>
        </p:nvPicPr>
        <p:blipFill>
          <a:blip r:embed="rId2"/>
          <a:stretch>
            <a:fillRect/>
          </a:stretch>
        </p:blipFill>
        <p:spPr>
          <a:xfrm>
            <a:off x="2438400" y="2054225"/>
            <a:ext cx="1143000" cy="292100"/>
          </a:xfrm>
          <a:prstGeom prst="rect">
            <a:avLst/>
          </a:prstGeom>
        </p:spPr>
      </p:pic>
      <p:pic>
        <p:nvPicPr>
          <p:cNvPr id="5" name="Picture 4">
            <a:extLst>
              <a:ext uri="{FF2B5EF4-FFF2-40B4-BE49-F238E27FC236}">
                <a16:creationId xmlns:a16="http://schemas.microsoft.com/office/drawing/2014/main" id="{8728572F-0052-543A-4679-4FD828D972B8}"/>
              </a:ext>
            </a:extLst>
          </p:cNvPr>
          <p:cNvPicPr>
            <a:picLocks noChangeAspect="1"/>
          </p:cNvPicPr>
          <p:nvPr/>
        </p:nvPicPr>
        <p:blipFill>
          <a:blip r:embed="rId3"/>
          <a:stretch>
            <a:fillRect/>
          </a:stretch>
        </p:blipFill>
        <p:spPr>
          <a:xfrm>
            <a:off x="1790910" y="4469284"/>
            <a:ext cx="2070100" cy="342900"/>
          </a:xfrm>
          <a:prstGeom prst="rect">
            <a:avLst/>
          </a:prstGeom>
        </p:spPr>
      </p:pic>
      <p:pic>
        <p:nvPicPr>
          <p:cNvPr id="6" name="Picture 5">
            <a:extLst>
              <a:ext uri="{FF2B5EF4-FFF2-40B4-BE49-F238E27FC236}">
                <a16:creationId xmlns:a16="http://schemas.microsoft.com/office/drawing/2014/main" id="{B3F78D81-BDDB-9391-1DAE-3F7AA7CD6EC5}"/>
              </a:ext>
            </a:extLst>
          </p:cNvPr>
          <p:cNvPicPr>
            <a:picLocks noChangeAspect="1"/>
          </p:cNvPicPr>
          <p:nvPr/>
        </p:nvPicPr>
        <p:blipFill>
          <a:blip r:embed="rId4"/>
          <a:stretch>
            <a:fillRect/>
          </a:stretch>
        </p:blipFill>
        <p:spPr>
          <a:xfrm>
            <a:off x="5046630" y="4289426"/>
            <a:ext cx="1993900" cy="787400"/>
          </a:xfrm>
          <a:prstGeom prst="rect">
            <a:avLst/>
          </a:prstGeom>
        </p:spPr>
      </p:pic>
    </p:spTree>
    <p:extLst>
      <p:ext uri="{BB962C8B-B14F-4D97-AF65-F5344CB8AC3E}">
        <p14:creationId xmlns:p14="http://schemas.microsoft.com/office/powerpoint/2010/main" val="234590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EC3A4-646F-1826-2F4E-AB8F12936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9E83-CE55-E5A0-56F9-C81474EBF8C3}"/>
              </a:ext>
            </a:extLst>
          </p:cNvPr>
          <p:cNvSpPr>
            <a:spLocks noGrp="1"/>
          </p:cNvSpPr>
          <p:nvPr>
            <p:ph type="title"/>
          </p:nvPr>
        </p:nvSpPr>
        <p:spPr/>
        <p:txBody>
          <a:bodyPr/>
          <a:lstStyle/>
          <a:p>
            <a:r>
              <a:rPr lang="en-US" dirty="0"/>
              <a:t>The optimal reconciliation approach </a:t>
            </a:r>
          </a:p>
        </p:txBody>
      </p:sp>
      <p:sp>
        <p:nvSpPr>
          <p:cNvPr id="3" name="Content Placeholder 2">
            <a:extLst>
              <a:ext uri="{FF2B5EF4-FFF2-40B4-BE49-F238E27FC236}">
                <a16:creationId xmlns:a16="http://schemas.microsoft.com/office/drawing/2014/main" id="{56E9E563-AF55-1EDF-7610-B7981E9B1847}"/>
              </a:ext>
            </a:extLst>
          </p:cNvPr>
          <p:cNvSpPr>
            <a:spLocks noGrp="1"/>
          </p:cNvSpPr>
          <p:nvPr>
            <p:ph idx="1"/>
          </p:nvPr>
        </p:nvSpPr>
        <p:spPr>
          <a:xfrm>
            <a:off x="414338" y="1538602"/>
            <a:ext cx="11487150" cy="5319398"/>
          </a:xfrm>
        </p:spPr>
        <p:txBody>
          <a:bodyPr>
            <a:normAutofit/>
          </a:bodyPr>
          <a:lstStyle/>
          <a:p>
            <a:r>
              <a:rPr lang="en-US" dirty="0"/>
              <a:t>Structural scaling method</a:t>
            </a:r>
          </a:p>
          <a:p>
            <a:pPr lvl="1"/>
            <a:r>
              <a:rPr lang="en-US" dirty="0"/>
              <a:t>Set </a:t>
            </a:r>
          </a:p>
          <a:p>
            <a:pPr lvl="1"/>
            <a:r>
              <a:rPr lang="en-US" dirty="0"/>
              <a:t>Only depends on structure of the aggregations, assuming residuals are not available. One example is that the base forecasts are generated by judgmental forecasting.</a:t>
            </a:r>
          </a:p>
          <a:p>
            <a:r>
              <a:rPr lang="en-US" dirty="0"/>
              <a:t>4</a:t>
            </a:r>
            <a:r>
              <a:rPr lang="en-US" baseline="30000" dirty="0"/>
              <a:t>th</a:t>
            </a:r>
            <a:r>
              <a:rPr lang="en-US" dirty="0"/>
              <a:t> method (no name in the online book)</a:t>
            </a:r>
          </a:p>
          <a:p>
            <a:pPr lvl="1"/>
            <a:r>
              <a:rPr lang="en-US" dirty="0"/>
              <a:t>Set</a:t>
            </a:r>
          </a:p>
          <a:p>
            <a:pPr lvl="1"/>
            <a:r>
              <a:rPr lang="en-US" dirty="0"/>
              <a:t>Assume error covariance matrices are proportional to each other.</a:t>
            </a:r>
          </a:p>
          <a:p>
            <a:pPr lvl="1"/>
            <a:r>
              <a:rPr lang="en-US" dirty="0"/>
              <a:t>Directly estimate the full one-step covariance matrix, likely using the sample covariance.</a:t>
            </a:r>
          </a:p>
        </p:txBody>
      </p:sp>
      <p:pic>
        <p:nvPicPr>
          <p:cNvPr id="7" name="Picture 6">
            <a:extLst>
              <a:ext uri="{FF2B5EF4-FFF2-40B4-BE49-F238E27FC236}">
                <a16:creationId xmlns:a16="http://schemas.microsoft.com/office/drawing/2014/main" id="{C005BC56-3E2F-568E-0FBB-F35FD7955E3E}"/>
              </a:ext>
            </a:extLst>
          </p:cNvPr>
          <p:cNvPicPr>
            <a:picLocks noChangeAspect="1"/>
          </p:cNvPicPr>
          <p:nvPr/>
        </p:nvPicPr>
        <p:blipFill>
          <a:blip r:embed="rId2"/>
          <a:stretch>
            <a:fillRect/>
          </a:stretch>
        </p:blipFill>
        <p:spPr>
          <a:xfrm>
            <a:off x="2036762" y="2029454"/>
            <a:ext cx="5270500" cy="342900"/>
          </a:xfrm>
          <a:prstGeom prst="rect">
            <a:avLst/>
          </a:prstGeom>
        </p:spPr>
      </p:pic>
      <p:pic>
        <p:nvPicPr>
          <p:cNvPr id="8" name="Picture 7">
            <a:extLst>
              <a:ext uri="{FF2B5EF4-FFF2-40B4-BE49-F238E27FC236}">
                <a16:creationId xmlns:a16="http://schemas.microsoft.com/office/drawing/2014/main" id="{A188CCFE-9985-E92E-9845-2D960865EC30}"/>
              </a:ext>
            </a:extLst>
          </p:cNvPr>
          <p:cNvPicPr>
            <a:picLocks noChangeAspect="1"/>
          </p:cNvPicPr>
          <p:nvPr/>
        </p:nvPicPr>
        <p:blipFill>
          <a:blip r:embed="rId3"/>
          <a:stretch>
            <a:fillRect/>
          </a:stretch>
        </p:blipFill>
        <p:spPr>
          <a:xfrm>
            <a:off x="1993921" y="3969544"/>
            <a:ext cx="2235200" cy="304800"/>
          </a:xfrm>
          <a:prstGeom prst="rect">
            <a:avLst/>
          </a:prstGeom>
        </p:spPr>
      </p:pic>
    </p:spTree>
    <p:extLst>
      <p:ext uri="{BB962C8B-B14F-4D97-AF65-F5344CB8AC3E}">
        <p14:creationId xmlns:p14="http://schemas.microsoft.com/office/powerpoint/2010/main" val="182278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6842</TotalTime>
  <Words>732</Words>
  <Application>Microsoft Macintosh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Wingdings</vt:lpstr>
      <vt:lpstr>Office Theme</vt:lpstr>
      <vt:lpstr>Reconciliation on hierarchical time series forecast</vt:lpstr>
      <vt:lpstr>Agenda</vt:lpstr>
      <vt:lpstr>Coherent requirement: forecast generated at lower level should add up to the forecast at higher levels</vt:lpstr>
      <vt:lpstr>Bottom-up approach</vt:lpstr>
      <vt:lpstr>Top-down approach</vt:lpstr>
      <vt:lpstr>Middle-out approach</vt:lpstr>
      <vt:lpstr>The optimal reconciliation approach </vt:lpstr>
      <vt:lpstr>The optimal reconciliation approach </vt:lpstr>
      <vt:lpstr>The optimal reconciliation approach </vt:lpstr>
      <vt:lpstr>Setup in Nixtla</vt:lpstr>
      <vt:lpstr>Our plan in exploring reconciliation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 Ou (ETW - FLEX Beaverton)</dc:creator>
  <cp:lastModifiedBy>Jin, Ou (ETW - FLEX Beaverton)</cp:lastModifiedBy>
  <cp:revision>36</cp:revision>
  <dcterms:created xsi:type="dcterms:W3CDTF">2024-10-11T21:11:50Z</dcterms:created>
  <dcterms:modified xsi:type="dcterms:W3CDTF">2024-10-16T15:14:15Z</dcterms:modified>
</cp:coreProperties>
</file>