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4" r:id="rId8"/>
    <p:sldId id="266" r:id="rId9"/>
    <p:sldId id="267" r:id="rId10"/>
    <p:sldId id="268" r:id="rId11"/>
    <p:sldId id="271" r:id="rId12"/>
    <p:sldId id="269" r:id="rId13"/>
    <p:sldId id="272" r:id="rId14"/>
    <p:sldId id="273" r:id="rId15"/>
    <p:sldId id="274" r:id="rId16"/>
    <p:sldId id="270" r:id="rId17"/>
    <p:sldId id="275" r:id="rId18"/>
    <p:sldId id="276" r:id="rId19"/>
    <p:sldId id="277" r:id="rId20"/>
    <p:sldId id="278" r:id="rId21"/>
    <p:sldId id="279" r:id="rId22"/>
    <p:sldId id="281" r:id="rId23"/>
    <p:sldId id="282" r:id="rId24"/>
    <p:sldId id="283" r:id="rId25"/>
    <p:sldId id="284" r:id="rId26"/>
    <p:sldId id="285" r:id="rId27"/>
    <p:sldId id="287" r:id="rId28"/>
    <p:sldId id="280" r:id="rId29"/>
    <p:sldId id="286" r:id="rId30"/>
    <p:sldId id="288" r:id="rId31"/>
    <p:sldId id="291" r:id="rId32"/>
    <p:sldId id="290" r:id="rId33"/>
    <p:sldId id="262" r:id="rId34"/>
    <p:sldId id="265" r:id="rId35"/>
    <p:sldId id="263" r:id="rId36"/>
    <p:sldId id="292" r:id="rId37"/>
    <p:sldId id="293" r:id="rId38"/>
    <p:sldId id="28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52"/>
    <p:restoredTop sz="84406"/>
  </p:normalViewPr>
  <p:slideViewPr>
    <p:cSldViewPr snapToGrid="0" snapToObjects="1">
      <p:cViewPr varScale="1">
        <p:scale>
          <a:sx n="131" d="100"/>
          <a:sy n="131" d="100"/>
        </p:scale>
        <p:origin x="1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42343B-A15E-46E5-AC42-B8EE81011DD1}"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B92252B7-DC47-4E4C-A961-B802D1A88434}">
      <dgm:prSet/>
      <dgm:spPr/>
      <dgm:t>
        <a:bodyPr/>
        <a:lstStyle/>
        <a:p>
          <a:r>
            <a:rPr lang="en-US" dirty="0"/>
            <a:t>Named after Julius Caesar (also one of the oldest ciphers)</a:t>
          </a:r>
        </a:p>
      </dgm:t>
    </dgm:pt>
    <dgm:pt modelId="{52C84C7E-C933-4D1B-94C8-8A52E3661213}" type="parTrans" cxnId="{9C4A16B2-73EB-4CF8-A114-FD4860CB56EA}">
      <dgm:prSet/>
      <dgm:spPr/>
      <dgm:t>
        <a:bodyPr/>
        <a:lstStyle/>
        <a:p>
          <a:endParaRPr lang="en-US"/>
        </a:p>
      </dgm:t>
    </dgm:pt>
    <dgm:pt modelId="{19685801-28E4-4C99-8B22-671D82997A51}" type="sibTrans" cxnId="{9C4A16B2-73EB-4CF8-A114-FD4860CB56EA}">
      <dgm:prSet/>
      <dgm:spPr/>
      <dgm:t>
        <a:bodyPr/>
        <a:lstStyle/>
        <a:p>
          <a:endParaRPr lang="en-US"/>
        </a:p>
      </dgm:t>
    </dgm:pt>
    <dgm:pt modelId="{545D13DE-2B1C-45CF-9C63-1CF937E82725}">
      <dgm:prSet/>
      <dgm:spPr/>
      <dgm:t>
        <a:bodyPr/>
        <a:lstStyle/>
        <a:p>
          <a:r>
            <a:rPr lang="en-US"/>
            <a:t>Uses all 26 letters of the alphabet for plaintext and ciphertext</a:t>
          </a:r>
        </a:p>
      </dgm:t>
    </dgm:pt>
    <dgm:pt modelId="{F3B29371-37D1-401E-9872-EB9F89A9DFE6}" type="parTrans" cxnId="{BE71EB00-600B-40B5-9347-9D81AB229A4E}">
      <dgm:prSet/>
      <dgm:spPr/>
      <dgm:t>
        <a:bodyPr/>
        <a:lstStyle/>
        <a:p>
          <a:endParaRPr lang="en-US"/>
        </a:p>
      </dgm:t>
    </dgm:pt>
    <dgm:pt modelId="{3BBBB3F7-2134-4872-9983-F184E0C64507}" type="sibTrans" cxnId="{BE71EB00-600B-40B5-9347-9D81AB229A4E}">
      <dgm:prSet/>
      <dgm:spPr/>
      <dgm:t>
        <a:bodyPr/>
        <a:lstStyle/>
        <a:p>
          <a:endParaRPr lang="en-US"/>
        </a:p>
      </dgm:t>
    </dgm:pt>
    <dgm:pt modelId="{6D763711-55BE-4E75-A3A7-EA3A657A3919}">
      <dgm:prSet/>
      <dgm:spPr/>
      <dgm:t>
        <a:bodyPr/>
        <a:lstStyle/>
        <a:p>
          <a:r>
            <a:rPr lang="en-US"/>
            <a:t>No longer used in modern computing</a:t>
          </a:r>
        </a:p>
      </dgm:t>
    </dgm:pt>
    <dgm:pt modelId="{C093F541-A801-44C3-9ACD-23340D0E5BA0}" type="parTrans" cxnId="{20E45DE4-BA96-492D-BD12-EBF2F3C08623}">
      <dgm:prSet/>
      <dgm:spPr/>
      <dgm:t>
        <a:bodyPr/>
        <a:lstStyle/>
        <a:p>
          <a:endParaRPr lang="en-US"/>
        </a:p>
      </dgm:t>
    </dgm:pt>
    <dgm:pt modelId="{80E7254C-2F5E-4D14-A068-4E2E17B5126E}" type="sibTrans" cxnId="{20E45DE4-BA96-492D-BD12-EBF2F3C08623}">
      <dgm:prSet/>
      <dgm:spPr/>
      <dgm:t>
        <a:bodyPr/>
        <a:lstStyle/>
        <a:p>
          <a:endParaRPr lang="en-US"/>
        </a:p>
      </dgm:t>
    </dgm:pt>
    <dgm:pt modelId="{E44AC55A-9BD7-BF48-A449-79B3C7016B4E}" type="pres">
      <dgm:prSet presAssocID="{0542343B-A15E-46E5-AC42-B8EE81011DD1}" presName="vert0" presStyleCnt="0">
        <dgm:presLayoutVars>
          <dgm:dir/>
          <dgm:animOne val="branch"/>
          <dgm:animLvl val="lvl"/>
        </dgm:presLayoutVars>
      </dgm:prSet>
      <dgm:spPr/>
    </dgm:pt>
    <dgm:pt modelId="{4B0C33F6-345B-FA43-8874-3A19F7185158}" type="pres">
      <dgm:prSet presAssocID="{B92252B7-DC47-4E4C-A961-B802D1A88434}" presName="thickLine" presStyleLbl="alignNode1" presStyleIdx="0" presStyleCnt="3"/>
      <dgm:spPr/>
    </dgm:pt>
    <dgm:pt modelId="{36132343-4286-184F-8735-FB60BB70B220}" type="pres">
      <dgm:prSet presAssocID="{B92252B7-DC47-4E4C-A961-B802D1A88434}" presName="horz1" presStyleCnt="0"/>
      <dgm:spPr/>
    </dgm:pt>
    <dgm:pt modelId="{C58538B7-D412-3942-B998-D9DEE071629C}" type="pres">
      <dgm:prSet presAssocID="{B92252B7-DC47-4E4C-A961-B802D1A88434}" presName="tx1" presStyleLbl="revTx" presStyleIdx="0" presStyleCnt="3"/>
      <dgm:spPr/>
    </dgm:pt>
    <dgm:pt modelId="{EDC7C1BF-DFB7-5548-9E4D-B57257C53A59}" type="pres">
      <dgm:prSet presAssocID="{B92252B7-DC47-4E4C-A961-B802D1A88434}" presName="vert1" presStyleCnt="0"/>
      <dgm:spPr/>
    </dgm:pt>
    <dgm:pt modelId="{4E84F7F4-8126-0545-B825-7A550056768D}" type="pres">
      <dgm:prSet presAssocID="{545D13DE-2B1C-45CF-9C63-1CF937E82725}" presName="thickLine" presStyleLbl="alignNode1" presStyleIdx="1" presStyleCnt="3"/>
      <dgm:spPr/>
    </dgm:pt>
    <dgm:pt modelId="{D489AB61-69C1-874F-B24A-F66CCCCE7993}" type="pres">
      <dgm:prSet presAssocID="{545D13DE-2B1C-45CF-9C63-1CF937E82725}" presName="horz1" presStyleCnt="0"/>
      <dgm:spPr/>
    </dgm:pt>
    <dgm:pt modelId="{29CED4F0-8661-E64D-8A54-E7FD682B9149}" type="pres">
      <dgm:prSet presAssocID="{545D13DE-2B1C-45CF-9C63-1CF937E82725}" presName="tx1" presStyleLbl="revTx" presStyleIdx="1" presStyleCnt="3"/>
      <dgm:spPr/>
    </dgm:pt>
    <dgm:pt modelId="{2F5DAFC9-8728-4644-BDA5-A9AB7ADA1678}" type="pres">
      <dgm:prSet presAssocID="{545D13DE-2B1C-45CF-9C63-1CF937E82725}" presName="vert1" presStyleCnt="0"/>
      <dgm:spPr/>
    </dgm:pt>
    <dgm:pt modelId="{B2CF7933-C8EB-D14E-A7B4-3E5F195103D8}" type="pres">
      <dgm:prSet presAssocID="{6D763711-55BE-4E75-A3A7-EA3A657A3919}" presName="thickLine" presStyleLbl="alignNode1" presStyleIdx="2" presStyleCnt="3"/>
      <dgm:spPr/>
    </dgm:pt>
    <dgm:pt modelId="{903AE6DC-418A-1A46-8E94-6DD4E5B4A22F}" type="pres">
      <dgm:prSet presAssocID="{6D763711-55BE-4E75-A3A7-EA3A657A3919}" presName="horz1" presStyleCnt="0"/>
      <dgm:spPr/>
    </dgm:pt>
    <dgm:pt modelId="{2BF3AE57-6B06-6E4D-B931-BD72C9C4E49A}" type="pres">
      <dgm:prSet presAssocID="{6D763711-55BE-4E75-A3A7-EA3A657A3919}" presName="tx1" presStyleLbl="revTx" presStyleIdx="2" presStyleCnt="3"/>
      <dgm:spPr/>
    </dgm:pt>
    <dgm:pt modelId="{346DFF39-4499-A14B-A1BD-FDB69AE7BC13}" type="pres">
      <dgm:prSet presAssocID="{6D763711-55BE-4E75-A3A7-EA3A657A3919}" presName="vert1" presStyleCnt="0"/>
      <dgm:spPr/>
    </dgm:pt>
  </dgm:ptLst>
  <dgm:cxnLst>
    <dgm:cxn modelId="{BE71EB00-600B-40B5-9347-9D81AB229A4E}" srcId="{0542343B-A15E-46E5-AC42-B8EE81011DD1}" destId="{545D13DE-2B1C-45CF-9C63-1CF937E82725}" srcOrd="1" destOrd="0" parTransId="{F3B29371-37D1-401E-9872-EB9F89A9DFE6}" sibTransId="{3BBBB3F7-2134-4872-9983-F184E0C64507}"/>
    <dgm:cxn modelId="{C29FDC47-1A86-9A4D-8FA1-6ECE417DF068}" type="presOf" srcId="{6D763711-55BE-4E75-A3A7-EA3A657A3919}" destId="{2BF3AE57-6B06-6E4D-B931-BD72C9C4E49A}" srcOrd="0" destOrd="0" presId="urn:microsoft.com/office/officeart/2008/layout/LinedList"/>
    <dgm:cxn modelId="{8D441D4D-6227-5B42-9EA3-71244D7B0F4A}" type="presOf" srcId="{0542343B-A15E-46E5-AC42-B8EE81011DD1}" destId="{E44AC55A-9BD7-BF48-A449-79B3C7016B4E}" srcOrd="0" destOrd="0" presId="urn:microsoft.com/office/officeart/2008/layout/LinedList"/>
    <dgm:cxn modelId="{9C4A16B2-73EB-4CF8-A114-FD4860CB56EA}" srcId="{0542343B-A15E-46E5-AC42-B8EE81011DD1}" destId="{B92252B7-DC47-4E4C-A961-B802D1A88434}" srcOrd="0" destOrd="0" parTransId="{52C84C7E-C933-4D1B-94C8-8A52E3661213}" sibTransId="{19685801-28E4-4C99-8B22-671D82997A51}"/>
    <dgm:cxn modelId="{412FDBC5-6C18-364F-8572-6658E76B01C4}" type="presOf" srcId="{545D13DE-2B1C-45CF-9C63-1CF937E82725}" destId="{29CED4F0-8661-E64D-8A54-E7FD682B9149}" srcOrd="0" destOrd="0" presId="urn:microsoft.com/office/officeart/2008/layout/LinedList"/>
    <dgm:cxn modelId="{20E45DE4-BA96-492D-BD12-EBF2F3C08623}" srcId="{0542343B-A15E-46E5-AC42-B8EE81011DD1}" destId="{6D763711-55BE-4E75-A3A7-EA3A657A3919}" srcOrd="2" destOrd="0" parTransId="{C093F541-A801-44C3-9ACD-23340D0E5BA0}" sibTransId="{80E7254C-2F5E-4D14-A068-4E2E17B5126E}"/>
    <dgm:cxn modelId="{029F5CF6-1CA4-3740-B179-6578EC035F23}" type="presOf" srcId="{B92252B7-DC47-4E4C-A961-B802D1A88434}" destId="{C58538B7-D412-3942-B998-D9DEE071629C}" srcOrd="0" destOrd="0" presId="urn:microsoft.com/office/officeart/2008/layout/LinedList"/>
    <dgm:cxn modelId="{BEBFDDB7-A468-5844-8144-D1C18820C670}" type="presParOf" srcId="{E44AC55A-9BD7-BF48-A449-79B3C7016B4E}" destId="{4B0C33F6-345B-FA43-8874-3A19F7185158}" srcOrd="0" destOrd="0" presId="urn:microsoft.com/office/officeart/2008/layout/LinedList"/>
    <dgm:cxn modelId="{AA770C46-DB70-A248-87DB-D839B0788CBE}" type="presParOf" srcId="{E44AC55A-9BD7-BF48-A449-79B3C7016B4E}" destId="{36132343-4286-184F-8735-FB60BB70B220}" srcOrd="1" destOrd="0" presId="urn:microsoft.com/office/officeart/2008/layout/LinedList"/>
    <dgm:cxn modelId="{6AD92062-9273-4C43-AD1B-CEFA8631B863}" type="presParOf" srcId="{36132343-4286-184F-8735-FB60BB70B220}" destId="{C58538B7-D412-3942-B998-D9DEE071629C}" srcOrd="0" destOrd="0" presId="urn:microsoft.com/office/officeart/2008/layout/LinedList"/>
    <dgm:cxn modelId="{5C00F187-51F2-2748-A80A-B8D2E77E75F4}" type="presParOf" srcId="{36132343-4286-184F-8735-FB60BB70B220}" destId="{EDC7C1BF-DFB7-5548-9E4D-B57257C53A59}" srcOrd="1" destOrd="0" presId="urn:microsoft.com/office/officeart/2008/layout/LinedList"/>
    <dgm:cxn modelId="{339F9226-7CFE-D245-8585-9692FFDCDCAB}" type="presParOf" srcId="{E44AC55A-9BD7-BF48-A449-79B3C7016B4E}" destId="{4E84F7F4-8126-0545-B825-7A550056768D}" srcOrd="2" destOrd="0" presId="urn:microsoft.com/office/officeart/2008/layout/LinedList"/>
    <dgm:cxn modelId="{2BC77A7B-6025-6444-8DB0-BE68A6A83CE5}" type="presParOf" srcId="{E44AC55A-9BD7-BF48-A449-79B3C7016B4E}" destId="{D489AB61-69C1-874F-B24A-F66CCCCE7993}" srcOrd="3" destOrd="0" presId="urn:microsoft.com/office/officeart/2008/layout/LinedList"/>
    <dgm:cxn modelId="{2C0A8201-298B-2E45-860E-187F94FA2959}" type="presParOf" srcId="{D489AB61-69C1-874F-B24A-F66CCCCE7993}" destId="{29CED4F0-8661-E64D-8A54-E7FD682B9149}" srcOrd="0" destOrd="0" presId="urn:microsoft.com/office/officeart/2008/layout/LinedList"/>
    <dgm:cxn modelId="{0C055707-931C-FF43-B890-750A1F8201EE}" type="presParOf" srcId="{D489AB61-69C1-874F-B24A-F66CCCCE7993}" destId="{2F5DAFC9-8728-4644-BDA5-A9AB7ADA1678}" srcOrd="1" destOrd="0" presId="urn:microsoft.com/office/officeart/2008/layout/LinedList"/>
    <dgm:cxn modelId="{664A09C5-237F-314B-8453-6088C50DEB30}" type="presParOf" srcId="{E44AC55A-9BD7-BF48-A449-79B3C7016B4E}" destId="{B2CF7933-C8EB-D14E-A7B4-3E5F195103D8}" srcOrd="4" destOrd="0" presId="urn:microsoft.com/office/officeart/2008/layout/LinedList"/>
    <dgm:cxn modelId="{A9E46DAF-C4C5-314D-8C0C-53DE0A469212}" type="presParOf" srcId="{E44AC55A-9BD7-BF48-A449-79B3C7016B4E}" destId="{903AE6DC-418A-1A46-8E94-6DD4E5B4A22F}" srcOrd="5" destOrd="0" presId="urn:microsoft.com/office/officeart/2008/layout/LinedList"/>
    <dgm:cxn modelId="{22964B1F-B579-984D-B4A5-D32BD845F5C2}" type="presParOf" srcId="{903AE6DC-418A-1A46-8E94-6DD4E5B4A22F}" destId="{2BF3AE57-6B06-6E4D-B931-BD72C9C4E49A}" srcOrd="0" destOrd="0" presId="urn:microsoft.com/office/officeart/2008/layout/LinedList"/>
    <dgm:cxn modelId="{E2B060BD-7C89-2A49-8E30-2FB29986D85A}" type="presParOf" srcId="{903AE6DC-418A-1A46-8E94-6DD4E5B4A22F}" destId="{346DFF39-4499-A14B-A1BD-FDB69AE7BC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3F5AE1-7463-464F-8686-526DD1B903E4}"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EF057E80-35D3-4595-8DA1-B440060880E9}">
      <dgm:prSet/>
      <dgm:spPr/>
      <dgm:t>
        <a:bodyPr/>
        <a:lstStyle/>
        <a:p>
          <a:r>
            <a:rPr lang="en-US"/>
            <a:t>Create</a:t>
          </a:r>
        </a:p>
      </dgm:t>
    </dgm:pt>
    <dgm:pt modelId="{D1332769-69ED-4276-B975-49BD3FEB5934}" type="parTrans" cxnId="{1B83D6F5-374D-4A94-A5C3-3F1DCE89C54E}">
      <dgm:prSet/>
      <dgm:spPr/>
      <dgm:t>
        <a:bodyPr/>
        <a:lstStyle/>
        <a:p>
          <a:endParaRPr lang="en-US"/>
        </a:p>
      </dgm:t>
    </dgm:pt>
    <dgm:pt modelId="{094F2F19-1BCB-4CD3-AA89-435B31C1DF3C}" type="sibTrans" cxnId="{1B83D6F5-374D-4A94-A5C3-3F1DCE89C54E}">
      <dgm:prSet/>
      <dgm:spPr/>
      <dgm:t>
        <a:bodyPr/>
        <a:lstStyle/>
        <a:p>
          <a:endParaRPr lang="en-US"/>
        </a:p>
      </dgm:t>
    </dgm:pt>
    <dgm:pt modelId="{7509F974-CB15-4FDB-9F9C-92E2B8933F7E}">
      <dgm:prSet/>
      <dgm:spPr/>
      <dgm:t>
        <a:bodyPr/>
        <a:lstStyle/>
        <a:p>
          <a:r>
            <a:rPr lang="en-US"/>
            <a:t>Create Python file</a:t>
          </a:r>
        </a:p>
      </dgm:t>
    </dgm:pt>
    <dgm:pt modelId="{581D122E-C40F-4003-9BF5-AD8F0E10306B}" type="parTrans" cxnId="{F5ED0EDE-5BD5-4364-A27C-B59514026317}">
      <dgm:prSet/>
      <dgm:spPr/>
      <dgm:t>
        <a:bodyPr/>
        <a:lstStyle/>
        <a:p>
          <a:endParaRPr lang="en-US"/>
        </a:p>
      </dgm:t>
    </dgm:pt>
    <dgm:pt modelId="{696EBCE2-C044-4523-9DAA-8A4C7DC5A634}" type="sibTrans" cxnId="{F5ED0EDE-5BD5-4364-A27C-B59514026317}">
      <dgm:prSet/>
      <dgm:spPr/>
      <dgm:t>
        <a:bodyPr/>
        <a:lstStyle/>
        <a:p>
          <a:endParaRPr lang="en-US"/>
        </a:p>
      </dgm:t>
    </dgm:pt>
    <dgm:pt modelId="{6C263E87-DE17-43D9-ABC8-245D6B764049}">
      <dgm:prSet/>
      <dgm:spPr/>
      <dgm:t>
        <a:bodyPr/>
        <a:lstStyle/>
        <a:p>
          <a:r>
            <a:rPr lang="en-US"/>
            <a:t>Encrypt</a:t>
          </a:r>
        </a:p>
      </dgm:t>
    </dgm:pt>
    <dgm:pt modelId="{B73B03F2-0BD9-41EE-95A9-2E6315FDEE41}" type="parTrans" cxnId="{A460A0E0-B240-4A3F-8D2C-D73E5F8F565E}">
      <dgm:prSet/>
      <dgm:spPr/>
      <dgm:t>
        <a:bodyPr/>
        <a:lstStyle/>
        <a:p>
          <a:endParaRPr lang="en-US"/>
        </a:p>
      </dgm:t>
    </dgm:pt>
    <dgm:pt modelId="{D0E5DD40-6B90-47EE-A3B1-403A215603ED}" type="sibTrans" cxnId="{A460A0E0-B240-4A3F-8D2C-D73E5F8F565E}">
      <dgm:prSet/>
      <dgm:spPr/>
      <dgm:t>
        <a:bodyPr/>
        <a:lstStyle/>
        <a:p>
          <a:endParaRPr lang="en-US"/>
        </a:p>
      </dgm:t>
    </dgm:pt>
    <dgm:pt modelId="{95BF5F42-BDE1-42D8-AA36-3AB6871688EE}">
      <dgm:prSet/>
      <dgm:spPr/>
      <dgm:t>
        <a:bodyPr/>
        <a:lstStyle/>
        <a:p>
          <a:r>
            <a:rPr lang="en-US"/>
            <a:t>Encrypt one letter</a:t>
          </a:r>
        </a:p>
      </dgm:t>
    </dgm:pt>
    <dgm:pt modelId="{F16938FA-F040-4268-B8AB-90BA26F30B8B}" type="parTrans" cxnId="{EC89C05E-6F68-4EF6-A52D-F7FC0EED4C5A}">
      <dgm:prSet/>
      <dgm:spPr/>
      <dgm:t>
        <a:bodyPr/>
        <a:lstStyle/>
        <a:p>
          <a:endParaRPr lang="en-US"/>
        </a:p>
      </dgm:t>
    </dgm:pt>
    <dgm:pt modelId="{10E0B107-B31B-4A63-8B1B-2FE84DCCAA94}" type="sibTrans" cxnId="{EC89C05E-6F68-4EF6-A52D-F7FC0EED4C5A}">
      <dgm:prSet/>
      <dgm:spPr/>
      <dgm:t>
        <a:bodyPr/>
        <a:lstStyle/>
        <a:p>
          <a:endParaRPr lang="en-US"/>
        </a:p>
      </dgm:t>
    </dgm:pt>
    <dgm:pt modelId="{3794212B-9150-42D4-93AA-F88336581C14}">
      <dgm:prSet/>
      <dgm:spPr/>
      <dgm:t>
        <a:bodyPr/>
        <a:lstStyle/>
        <a:p>
          <a:r>
            <a:rPr lang="en-US"/>
            <a:t>Encrypt</a:t>
          </a:r>
        </a:p>
      </dgm:t>
    </dgm:pt>
    <dgm:pt modelId="{CF245553-FBF8-4BA6-B69A-AE1A6165F500}" type="parTrans" cxnId="{3D424305-FF9D-4C3C-8884-819C2371921D}">
      <dgm:prSet/>
      <dgm:spPr/>
      <dgm:t>
        <a:bodyPr/>
        <a:lstStyle/>
        <a:p>
          <a:endParaRPr lang="en-US"/>
        </a:p>
      </dgm:t>
    </dgm:pt>
    <dgm:pt modelId="{03344202-5098-4F5D-A573-0BA60ED6161F}" type="sibTrans" cxnId="{3D424305-FF9D-4C3C-8884-819C2371921D}">
      <dgm:prSet/>
      <dgm:spPr/>
      <dgm:t>
        <a:bodyPr/>
        <a:lstStyle/>
        <a:p>
          <a:endParaRPr lang="en-US"/>
        </a:p>
      </dgm:t>
    </dgm:pt>
    <dgm:pt modelId="{22BD556F-4C62-435C-B7BE-0A5EFF57580C}">
      <dgm:prSet/>
      <dgm:spPr/>
      <dgm:t>
        <a:bodyPr/>
        <a:lstStyle/>
        <a:p>
          <a:r>
            <a:rPr lang="en-US"/>
            <a:t>Encrypt words and sentences</a:t>
          </a:r>
        </a:p>
      </dgm:t>
    </dgm:pt>
    <dgm:pt modelId="{E1DA421C-D945-49D1-A557-F7878D78AFEA}" type="parTrans" cxnId="{AE0A4B87-2071-42F7-BFD0-27A06930EC4B}">
      <dgm:prSet/>
      <dgm:spPr/>
      <dgm:t>
        <a:bodyPr/>
        <a:lstStyle/>
        <a:p>
          <a:endParaRPr lang="en-US"/>
        </a:p>
      </dgm:t>
    </dgm:pt>
    <dgm:pt modelId="{B9D6D320-58CA-4B57-8475-B2203703F229}" type="sibTrans" cxnId="{AE0A4B87-2071-42F7-BFD0-27A06930EC4B}">
      <dgm:prSet/>
      <dgm:spPr/>
      <dgm:t>
        <a:bodyPr/>
        <a:lstStyle/>
        <a:p>
          <a:endParaRPr lang="en-US"/>
        </a:p>
      </dgm:t>
    </dgm:pt>
    <dgm:pt modelId="{ED9CCD09-B8C3-344D-824C-1EDE1FE24A5C}" type="pres">
      <dgm:prSet presAssocID="{023F5AE1-7463-464F-8686-526DD1B903E4}" presName="Name0" presStyleCnt="0">
        <dgm:presLayoutVars>
          <dgm:dir/>
          <dgm:animLvl val="lvl"/>
          <dgm:resizeHandles val="exact"/>
        </dgm:presLayoutVars>
      </dgm:prSet>
      <dgm:spPr/>
    </dgm:pt>
    <dgm:pt modelId="{92348B3D-4AD2-B84B-B085-59824AC533F6}" type="pres">
      <dgm:prSet presAssocID="{3794212B-9150-42D4-93AA-F88336581C14}" presName="boxAndChildren" presStyleCnt="0"/>
      <dgm:spPr/>
    </dgm:pt>
    <dgm:pt modelId="{BA1ABD85-D7CB-8A4F-A686-83512276CEFF}" type="pres">
      <dgm:prSet presAssocID="{3794212B-9150-42D4-93AA-F88336581C14}" presName="parentTextBox" presStyleLbl="alignNode1" presStyleIdx="0" presStyleCnt="3"/>
      <dgm:spPr/>
    </dgm:pt>
    <dgm:pt modelId="{7DFAB3EF-3579-8341-B72A-0924147C7737}" type="pres">
      <dgm:prSet presAssocID="{3794212B-9150-42D4-93AA-F88336581C14}" presName="descendantBox" presStyleLbl="bgAccFollowNode1" presStyleIdx="0" presStyleCnt="3"/>
      <dgm:spPr/>
    </dgm:pt>
    <dgm:pt modelId="{ED21E908-A0ED-3A46-A713-79AA9D02FCC5}" type="pres">
      <dgm:prSet presAssocID="{D0E5DD40-6B90-47EE-A3B1-403A215603ED}" presName="sp" presStyleCnt="0"/>
      <dgm:spPr/>
    </dgm:pt>
    <dgm:pt modelId="{31A2A0E8-7E18-504B-8E7F-98A8FDD10565}" type="pres">
      <dgm:prSet presAssocID="{6C263E87-DE17-43D9-ABC8-245D6B764049}" presName="arrowAndChildren" presStyleCnt="0"/>
      <dgm:spPr/>
    </dgm:pt>
    <dgm:pt modelId="{EA7E43AF-3E1D-1C41-AF98-CD7331D6EB27}" type="pres">
      <dgm:prSet presAssocID="{6C263E87-DE17-43D9-ABC8-245D6B764049}" presName="parentTextArrow" presStyleLbl="node1" presStyleIdx="0" presStyleCnt="0"/>
      <dgm:spPr/>
    </dgm:pt>
    <dgm:pt modelId="{37BC1CF0-44B1-4D4E-B42F-F117BD7099AB}" type="pres">
      <dgm:prSet presAssocID="{6C263E87-DE17-43D9-ABC8-245D6B764049}" presName="arrow" presStyleLbl="alignNode1" presStyleIdx="1" presStyleCnt="3"/>
      <dgm:spPr/>
    </dgm:pt>
    <dgm:pt modelId="{76184200-EC17-5B42-A97F-BC901C593ED9}" type="pres">
      <dgm:prSet presAssocID="{6C263E87-DE17-43D9-ABC8-245D6B764049}" presName="descendantArrow" presStyleLbl="bgAccFollowNode1" presStyleIdx="1" presStyleCnt="3"/>
      <dgm:spPr/>
    </dgm:pt>
    <dgm:pt modelId="{B13590A0-77BF-C640-B83C-D7A0330AD2C0}" type="pres">
      <dgm:prSet presAssocID="{094F2F19-1BCB-4CD3-AA89-435B31C1DF3C}" presName="sp" presStyleCnt="0"/>
      <dgm:spPr/>
    </dgm:pt>
    <dgm:pt modelId="{806AC988-7143-E14D-B7BE-EBEFFD182E4B}" type="pres">
      <dgm:prSet presAssocID="{EF057E80-35D3-4595-8DA1-B440060880E9}" presName="arrowAndChildren" presStyleCnt="0"/>
      <dgm:spPr/>
    </dgm:pt>
    <dgm:pt modelId="{19AE33A0-53EE-9740-B635-D617795F0B1E}" type="pres">
      <dgm:prSet presAssocID="{EF057E80-35D3-4595-8DA1-B440060880E9}" presName="parentTextArrow" presStyleLbl="node1" presStyleIdx="0" presStyleCnt="0"/>
      <dgm:spPr/>
    </dgm:pt>
    <dgm:pt modelId="{E6699882-4BE1-974A-B8E5-42127A533E48}" type="pres">
      <dgm:prSet presAssocID="{EF057E80-35D3-4595-8DA1-B440060880E9}" presName="arrow" presStyleLbl="alignNode1" presStyleIdx="2" presStyleCnt="3"/>
      <dgm:spPr/>
    </dgm:pt>
    <dgm:pt modelId="{44A52019-5881-BC48-9480-D81C1B74B6EB}" type="pres">
      <dgm:prSet presAssocID="{EF057E80-35D3-4595-8DA1-B440060880E9}" presName="descendantArrow" presStyleLbl="bgAccFollowNode1" presStyleIdx="2" presStyleCnt="3"/>
      <dgm:spPr/>
    </dgm:pt>
  </dgm:ptLst>
  <dgm:cxnLst>
    <dgm:cxn modelId="{3D424305-FF9D-4C3C-8884-819C2371921D}" srcId="{023F5AE1-7463-464F-8686-526DD1B903E4}" destId="{3794212B-9150-42D4-93AA-F88336581C14}" srcOrd="2" destOrd="0" parTransId="{CF245553-FBF8-4BA6-B69A-AE1A6165F500}" sibTransId="{03344202-5098-4F5D-A573-0BA60ED6161F}"/>
    <dgm:cxn modelId="{21E5771A-88AE-DA4A-84DD-B753AB2BFC8E}" type="presOf" srcId="{6C263E87-DE17-43D9-ABC8-245D6B764049}" destId="{EA7E43AF-3E1D-1C41-AF98-CD7331D6EB27}" srcOrd="0" destOrd="0" presId="urn:microsoft.com/office/officeart/2016/7/layout/VerticalDownArrowProcess"/>
    <dgm:cxn modelId="{B77D252E-F7C5-3B46-8570-F71AFCE6204C}" type="presOf" srcId="{95BF5F42-BDE1-42D8-AA36-3AB6871688EE}" destId="{76184200-EC17-5B42-A97F-BC901C593ED9}" srcOrd="0" destOrd="0" presId="urn:microsoft.com/office/officeart/2016/7/layout/VerticalDownArrowProcess"/>
    <dgm:cxn modelId="{649CE55B-3FD8-B94F-92FC-9ED84C3C147A}" type="presOf" srcId="{22BD556F-4C62-435C-B7BE-0A5EFF57580C}" destId="{7DFAB3EF-3579-8341-B72A-0924147C7737}" srcOrd="0" destOrd="0" presId="urn:microsoft.com/office/officeart/2016/7/layout/VerticalDownArrowProcess"/>
    <dgm:cxn modelId="{EC89C05E-6F68-4EF6-A52D-F7FC0EED4C5A}" srcId="{6C263E87-DE17-43D9-ABC8-245D6B764049}" destId="{95BF5F42-BDE1-42D8-AA36-3AB6871688EE}" srcOrd="0" destOrd="0" parTransId="{F16938FA-F040-4268-B8AB-90BA26F30B8B}" sibTransId="{10E0B107-B31B-4A63-8B1B-2FE84DCCAA94}"/>
    <dgm:cxn modelId="{4BF3B45F-B4B7-064C-8F2B-F0399CA6332B}" type="presOf" srcId="{6C263E87-DE17-43D9-ABC8-245D6B764049}" destId="{37BC1CF0-44B1-4D4E-B42F-F117BD7099AB}" srcOrd="1" destOrd="0" presId="urn:microsoft.com/office/officeart/2016/7/layout/VerticalDownArrowProcess"/>
    <dgm:cxn modelId="{F528A381-2E34-1B4D-8F23-AD458D2133DB}" type="presOf" srcId="{3794212B-9150-42D4-93AA-F88336581C14}" destId="{BA1ABD85-D7CB-8A4F-A686-83512276CEFF}" srcOrd="0" destOrd="0" presId="urn:microsoft.com/office/officeart/2016/7/layout/VerticalDownArrowProcess"/>
    <dgm:cxn modelId="{AE0A4B87-2071-42F7-BFD0-27A06930EC4B}" srcId="{3794212B-9150-42D4-93AA-F88336581C14}" destId="{22BD556F-4C62-435C-B7BE-0A5EFF57580C}" srcOrd="0" destOrd="0" parTransId="{E1DA421C-D945-49D1-A557-F7878D78AFEA}" sibTransId="{B9D6D320-58CA-4B57-8475-B2203703F229}"/>
    <dgm:cxn modelId="{DAA5949A-CD20-CF49-853C-741C54039D8F}" type="presOf" srcId="{EF057E80-35D3-4595-8DA1-B440060880E9}" destId="{E6699882-4BE1-974A-B8E5-42127A533E48}" srcOrd="1" destOrd="0" presId="urn:microsoft.com/office/officeart/2016/7/layout/VerticalDownArrowProcess"/>
    <dgm:cxn modelId="{497A2DAC-B71B-2C47-8B87-E23715E52F4A}" type="presOf" srcId="{023F5AE1-7463-464F-8686-526DD1B903E4}" destId="{ED9CCD09-B8C3-344D-824C-1EDE1FE24A5C}" srcOrd="0" destOrd="0" presId="urn:microsoft.com/office/officeart/2016/7/layout/VerticalDownArrowProcess"/>
    <dgm:cxn modelId="{60CFE9CB-7C22-6448-956A-89FAA01E3016}" type="presOf" srcId="{7509F974-CB15-4FDB-9F9C-92E2B8933F7E}" destId="{44A52019-5881-BC48-9480-D81C1B74B6EB}" srcOrd="0" destOrd="0" presId="urn:microsoft.com/office/officeart/2016/7/layout/VerticalDownArrowProcess"/>
    <dgm:cxn modelId="{F5ED0EDE-5BD5-4364-A27C-B59514026317}" srcId="{EF057E80-35D3-4595-8DA1-B440060880E9}" destId="{7509F974-CB15-4FDB-9F9C-92E2B8933F7E}" srcOrd="0" destOrd="0" parTransId="{581D122E-C40F-4003-9BF5-AD8F0E10306B}" sibTransId="{696EBCE2-C044-4523-9DAA-8A4C7DC5A634}"/>
    <dgm:cxn modelId="{A460A0E0-B240-4A3F-8D2C-D73E5F8F565E}" srcId="{023F5AE1-7463-464F-8686-526DD1B903E4}" destId="{6C263E87-DE17-43D9-ABC8-245D6B764049}" srcOrd="1" destOrd="0" parTransId="{B73B03F2-0BD9-41EE-95A9-2E6315FDEE41}" sibTransId="{D0E5DD40-6B90-47EE-A3B1-403A215603ED}"/>
    <dgm:cxn modelId="{BA0D13F3-47C9-1249-8AD2-4773C3E2D75B}" type="presOf" srcId="{EF057E80-35D3-4595-8DA1-B440060880E9}" destId="{19AE33A0-53EE-9740-B635-D617795F0B1E}" srcOrd="0" destOrd="0" presId="urn:microsoft.com/office/officeart/2016/7/layout/VerticalDownArrowProcess"/>
    <dgm:cxn modelId="{1B83D6F5-374D-4A94-A5C3-3F1DCE89C54E}" srcId="{023F5AE1-7463-464F-8686-526DD1B903E4}" destId="{EF057E80-35D3-4595-8DA1-B440060880E9}" srcOrd="0" destOrd="0" parTransId="{D1332769-69ED-4276-B975-49BD3FEB5934}" sibTransId="{094F2F19-1BCB-4CD3-AA89-435B31C1DF3C}"/>
    <dgm:cxn modelId="{CA243C90-F35C-6841-AB7B-AFC2D617D7E9}" type="presParOf" srcId="{ED9CCD09-B8C3-344D-824C-1EDE1FE24A5C}" destId="{92348B3D-4AD2-B84B-B085-59824AC533F6}" srcOrd="0" destOrd="0" presId="urn:microsoft.com/office/officeart/2016/7/layout/VerticalDownArrowProcess"/>
    <dgm:cxn modelId="{5C78DD4D-1020-2F41-995D-826327B7F2CB}" type="presParOf" srcId="{92348B3D-4AD2-B84B-B085-59824AC533F6}" destId="{BA1ABD85-D7CB-8A4F-A686-83512276CEFF}" srcOrd="0" destOrd="0" presId="urn:microsoft.com/office/officeart/2016/7/layout/VerticalDownArrowProcess"/>
    <dgm:cxn modelId="{B2EED89B-C70B-3A4B-A35B-07202A91DA9E}" type="presParOf" srcId="{92348B3D-4AD2-B84B-B085-59824AC533F6}" destId="{7DFAB3EF-3579-8341-B72A-0924147C7737}" srcOrd="1" destOrd="0" presId="urn:microsoft.com/office/officeart/2016/7/layout/VerticalDownArrowProcess"/>
    <dgm:cxn modelId="{940C8C3E-6683-214F-828E-52BDDA3F5E35}" type="presParOf" srcId="{ED9CCD09-B8C3-344D-824C-1EDE1FE24A5C}" destId="{ED21E908-A0ED-3A46-A713-79AA9D02FCC5}" srcOrd="1" destOrd="0" presId="urn:microsoft.com/office/officeart/2016/7/layout/VerticalDownArrowProcess"/>
    <dgm:cxn modelId="{F2B6AB4F-893A-C248-9EF2-568791F650A4}" type="presParOf" srcId="{ED9CCD09-B8C3-344D-824C-1EDE1FE24A5C}" destId="{31A2A0E8-7E18-504B-8E7F-98A8FDD10565}" srcOrd="2" destOrd="0" presId="urn:microsoft.com/office/officeart/2016/7/layout/VerticalDownArrowProcess"/>
    <dgm:cxn modelId="{9A4CF482-1580-D644-83B7-B402A1CBB9D1}" type="presParOf" srcId="{31A2A0E8-7E18-504B-8E7F-98A8FDD10565}" destId="{EA7E43AF-3E1D-1C41-AF98-CD7331D6EB27}" srcOrd="0" destOrd="0" presId="urn:microsoft.com/office/officeart/2016/7/layout/VerticalDownArrowProcess"/>
    <dgm:cxn modelId="{844E78C0-F95F-B74E-BE85-329A0D9E79F2}" type="presParOf" srcId="{31A2A0E8-7E18-504B-8E7F-98A8FDD10565}" destId="{37BC1CF0-44B1-4D4E-B42F-F117BD7099AB}" srcOrd="1" destOrd="0" presId="urn:microsoft.com/office/officeart/2016/7/layout/VerticalDownArrowProcess"/>
    <dgm:cxn modelId="{AC5D199A-99D4-6C49-AABF-368EFD447BAA}" type="presParOf" srcId="{31A2A0E8-7E18-504B-8E7F-98A8FDD10565}" destId="{76184200-EC17-5B42-A97F-BC901C593ED9}" srcOrd="2" destOrd="0" presId="urn:microsoft.com/office/officeart/2016/7/layout/VerticalDownArrowProcess"/>
    <dgm:cxn modelId="{2EE86C3B-BB4B-2C48-9BD2-4C66E13B7A04}" type="presParOf" srcId="{ED9CCD09-B8C3-344D-824C-1EDE1FE24A5C}" destId="{B13590A0-77BF-C640-B83C-D7A0330AD2C0}" srcOrd="3" destOrd="0" presId="urn:microsoft.com/office/officeart/2016/7/layout/VerticalDownArrowProcess"/>
    <dgm:cxn modelId="{BF4FDF3D-AD43-C141-B4E3-FE8653F35785}" type="presParOf" srcId="{ED9CCD09-B8C3-344D-824C-1EDE1FE24A5C}" destId="{806AC988-7143-E14D-B7BE-EBEFFD182E4B}" srcOrd="4" destOrd="0" presId="urn:microsoft.com/office/officeart/2016/7/layout/VerticalDownArrowProcess"/>
    <dgm:cxn modelId="{CEE17771-EEC4-3E47-A7C0-8F928DAE88B9}" type="presParOf" srcId="{806AC988-7143-E14D-B7BE-EBEFFD182E4B}" destId="{19AE33A0-53EE-9740-B635-D617795F0B1E}" srcOrd="0" destOrd="0" presId="urn:microsoft.com/office/officeart/2016/7/layout/VerticalDownArrowProcess"/>
    <dgm:cxn modelId="{0053619F-E756-6549-8237-71E3D3700378}" type="presParOf" srcId="{806AC988-7143-E14D-B7BE-EBEFFD182E4B}" destId="{E6699882-4BE1-974A-B8E5-42127A533E48}" srcOrd="1" destOrd="0" presId="urn:microsoft.com/office/officeart/2016/7/layout/VerticalDownArrowProcess"/>
    <dgm:cxn modelId="{637906BD-DD19-F940-A332-9E978771FB1F}" type="presParOf" srcId="{806AC988-7143-E14D-B7BE-EBEFFD182E4B}" destId="{44A52019-5881-BC48-9480-D81C1B74B6E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95F926-E6EC-4D56-B0EC-1CDEBAB87D52}" type="doc">
      <dgm:prSet loTypeId="urn:microsoft.com/office/officeart/2016/7/layout/LinearBlockProcessNumbered" loCatId="process" qsTypeId="urn:microsoft.com/office/officeart/2005/8/quickstyle/simple4" qsCatId="simple" csTypeId="urn:microsoft.com/office/officeart/2005/8/colors/accent0_3" csCatId="mainScheme" phldr="1"/>
      <dgm:spPr/>
      <dgm:t>
        <a:bodyPr/>
        <a:lstStyle/>
        <a:p>
          <a:endParaRPr lang="en-US"/>
        </a:p>
      </dgm:t>
    </dgm:pt>
    <dgm:pt modelId="{92F0CD12-5BF3-4ECF-B123-3D25481E15FB}">
      <dgm:prSet/>
      <dgm:spPr/>
      <dgm:t>
        <a:bodyPr/>
        <a:lstStyle/>
        <a:p>
          <a:r>
            <a:rPr lang="en-US" dirty="0"/>
            <a:t>Go to Create New… &gt; Empty File</a:t>
          </a:r>
        </a:p>
      </dgm:t>
    </dgm:pt>
    <dgm:pt modelId="{8B7203A4-E6FF-405D-8247-CE1825786684}" type="parTrans" cxnId="{E24A2294-59A1-4AA6-A832-B347F2B07A34}">
      <dgm:prSet/>
      <dgm:spPr/>
      <dgm:t>
        <a:bodyPr/>
        <a:lstStyle/>
        <a:p>
          <a:endParaRPr lang="en-US"/>
        </a:p>
      </dgm:t>
    </dgm:pt>
    <dgm:pt modelId="{30B353CB-5FD0-4075-B625-B0FDDBAD06DF}" type="sibTrans" cxnId="{E24A2294-59A1-4AA6-A832-B347F2B07A34}">
      <dgm:prSet phldrT="02"/>
      <dgm:spPr/>
      <dgm:t>
        <a:bodyPr/>
        <a:lstStyle/>
        <a:p>
          <a:r>
            <a:rPr lang="en-US"/>
            <a:t>02</a:t>
          </a:r>
        </a:p>
      </dgm:t>
    </dgm:pt>
    <dgm:pt modelId="{0F4B5D5A-8616-420A-BFD2-484C5A42EE40}">
      <dgm:prSet/>
      <dgm:spPr/>
      <dgm:t>
        <a:bodyPr/>
        <a:lstStyle/>
        <a:p>
          <a:r>
            <a:rPr lang="en-US" dirty="0"/>
            <a:t>Enter a name for empty file:</a:t>
          </a:r>
        </a:p>
      </dgm:t>
    </dgm:pt>
    <dgm:pt modelId="{17D5D884-1BCF-4EC9-B53A-99C5FA1932F8}" type="parTrans" cxnId="{968540E4-B48B-42A9-AEB5-84C9579DE203}">
      <dgm:prSet/>
      <dgm:spPr/>
      <dgm:t>
        <a:bodyPr/>
        <a:lstStyle/>
        <a:p>
          <a:endParaRPr lang="en-US"/>
        </a:p>
      </dgm:t>
    </dgm:pt>
    <dgm:pt modelId="{073719A2-3E36-42BB-B372-3687A5866F24}" type="sibTrans" cxnId="{968540E4-B48B-42A9-AEB5-84C9579DE203}">
      <dgm:prSet phldrT="03"/>
      <dgm:spPr/>
      <dgm:t>
        <a:bodyPr/>
        <a:lstStyle/>
        <a:p>
          <a:r>
            <a:rPr lang="en-US"/>
            <a:t>03</a:t>
          </a:r>
        </a:p>
      </dgm:t>
    </dgm:pt>
    <dgm:pt modelId="{4BE4E02D-8F8F-4E9D-BC51-D063E52CC655}">
      <dgm:prSet/>
      <dgm:spPr/>
      <dgm:t>
        <a:bodyPr/>
        <a:lstStyle/>
        <a:p>
          <a:r>
            <a:rPr lang="en-US" b="1" dirty="0" err="1">
              <a:latin typeface="Courier" pitchFamily="2" charset="0"/>
            </a:rPr>
            <a:t>caesar_encrypt.py</a:t>
          </a:r>
          <a:br>
            <a:rPr lang="en-US" dirty="0"/>
          </a:br>
          <a:r>
            <a:rPr lang="en-US" dirty="0"/>
            <a:t>Can change name to whatever, but .</a:t>
          </a:r>
          <a:r>
            <a:rPr lang="en-US" dirty="0" err="1"/>
            <a:t>py</a:t>
          </a:r>
          <a:r>
            <a:rPr lang="en-US" dirty="0"/>
            <a:t> is IMPORTANT!</a:t>
          </a:r>
        </a:p>
      </dgm:t>
    </dgm:pt>
    <dgm:pt modelId="{CFCC8C66-8485-421A-95AD-6EE2F5A75BBD}" type="parTrans" cxnId="{82D908F3-48A9-4B19-89EA-6F21CAEC096D}">
      <dgm:prSet/>
      <dgm:spPr/>
      <dgm:t>
        <a:bodyPr/>
        <a:lstStyle/>
        <a:p>
          <a:endParaRPr lang="en-US"/>
        </a:p>
      </dgm:t>
    </dgm:pt>
    <dgm:pt modelId="{9ECB403F-CF97-4A4C-8D0B-0AD50618F461}" type="sibTrans" cxnId="{82D908F3-48A9-4B19-89EA-6F21CAEC096D}">
      <dgm:prSet/>
      <dgm:spPr/>
      <dgm:t>
        <a:bodyPr/>
        <a:lstStyle/>
        <a:p>
          <a:endParaRPr lang="en-US"/>
        </a:p>
      </dgm:t>
    </dgm:pt>
    <dgm:pt modelId="{BFBFD719-DC87-4B2C-AFA7-0F349597733D}">
      <dgm:prSet/>
      <dgm:spPr/>
      <dgm:t>
        <a:bodyPr/>
        <a:lstStyle/>
        <a:p>
          <a:r>
            <a:rPr lang="en-US" dirty="0"/>
            <a:t>Right click on Desktop</a:t>
          </a:r>
        </a:p>
      </dgm:t>
    </dgm:pt>
    <dgm:pt modelId="{0ECD5B6D-52DA-43FD-A2E6-EBD63A427324}" type="sibTrans" cxnId="{2EDDF808-5090-403C-8B37-0FFE83FA7478}">
      <dgm:prSet phldrT="01"/>
      <dgm:spPr/>
      <dgm:t>
        <a:bodyPr/>
        <a:lstStyle/>
        <a:p>
          <a:r>
            <a:rPr lang="en-US"/>
            <a:t>01</a:t>
          </a:r>
        </a:p>
      </dgm:t>
    </dgm:pt>
    <dgm:pt modelId="{E1B8180F-8357-41CD-99CA-D5B8DB948405}" type="parTrans" cxnId="{2EDDF808-5090-403C-8B37-0FFE83FA7478}">
      <dgm:prSet/>
      <dgm:spPr/>
      <dgm:t>
        <a:bodyPr/>
        <a:lstStyle/>
        <a:p>
          <a:endParaRPr lang="en-US"/>
        </a:p>
      </dgm:t>
    </dgm:pt>
    <dgm:pt modelId="{3DAAF8FD-EB40-2544-A29E-EDF8556FABD1}" type="pres">
      <dgm:prSet presAssocID="{7D95F926-E6EC-4D56-B0EC-1CDEBAB87D52}" presName="Name0" presStyleCnt="0">
        <dgm:presLayoutVars>
          <dgm:animLvl val="lvl"/>
          <dgm:resizeHandles val="exact"/>
        </dgm:presLayoutVars>
      </dgm:prSet>
      <dgm:spPr/>
    </dgm:pt>
    <dgm:pt modelId="{C39DCAF8-785A-7B43-9ECD-F134A654E723}" type="pres">
      <dgm:prSet presAssocID="{BFBFD719-DC87-4B2C-AFA7-0F349597733D}" presName="compositeNode" presStyleCnt="0">
        <dgm:presLayoutVars>
          <dgm:bulletEnabled val="1"/>
        </dgm:presLayoutVars>
      </dgm:prSet>
      <dgm:spPr/>
    </dgm:pt>
    <dgm:pt modelId="{8F63B913-F2F5-D741-BA3B-25018288E0FA}" type="pres">
      <dgm:prSet presAssocID="{BFBFD719-DC87-4B2C-AFA7-0F349597733D}" presName="bgRect" presStyleLbl="alignNode1" presStyleIdx="0" presStyleCnt="3"/>
      <dgm:spPr/>
    </dgm:pt>
    <dgm:pt modelId="{EB695427-6832-A441-992A-FA8C5F3F7697}" type="pres">
      <dgm:prSet presAssocID="{0ECD5B6D-52DA-43FD-A2E6-EBD63A427324}" presName="sibTransNodeRect" presStyleLbl="alignNode1" presStyleIdx="0" presStyleCnt="3">
        <dgm:presLayoutVars>
          <dgm:chMax val="0"/>
          <dgm:bulletEnabled val="1"/>
        </dgm:presLayoutVars>
      </dgm:prSet>
      <dgm:spPr/>
    </dgm:pt>
    <dgm:pt modelId="{C7E16FB8-C786-1A4C-AC0A-03E246C54104}" type="pres">
      <dgm:prSet presAssocID="{BFBFD719-DC87-4B2C-AFA7-0F349597733D}" presName="nodeRect" presStyleLbl="alignNode1" presStyleIdx="0" presStyleCnt="3">
        <dgm:presLayoutVars>
          <dgm:bulletEnabled val="1"/>
        </dgm:presLayoutVars>
      </dgm:prSet>
      <dgm:spPr/>
    </dgm:pt>
    <dgm:pt modelId="{29CB9CC6-4395-8B44-A038-3BA1E8AF16B7}" type="pres">
      <dgm:prSet presAssocID="{0ECD5B6D-52DA-43FD-A2E6-EBD63A427324}" presName="sibTrans" presStyleCnt="0"/>
      <dgm:spPr/>
    </dgm:pt>
    <dgm:pt modelId="{97EBF422-A22E-614F-AF7D-2A8A85D7B7A9}" type="pres">
      <dgm:prSet presAssocID="{92F0CD12-5BF3-4ECF-B123-3D25481E15FB}" presName="compositeNode" presStyleCnt="0">
        <dgm:presLayoutVars>
          <dgm:bulletEnabled val="1"/>
        </dgm:presLayoutVars>
      </dgm:prSet>
      <dgm:spPr/>
    </dgm:pt>
    <dgm:pt modelId="{4B0B946E-A99E-DF48-8291-9D84A47D16C5}" type="pres">
      <dgm:prSet presAssocID="{92F0CD12-5BF3-4ECF-B123-3D25481E15FB}" presName="bgRect" presStyleLbl="alignNode1" presStyleIdx="1" presStyleCnt="3"/>
      <dgm:spPr/>
    </dgm:pt>
    <dgm:pt modelId="{40E2F6DA-2A2F-504B-B563-C12D95F47771}" type="pres">
      <dgm:prSet presAssocID="{30B353CB-5FD0-4075-B625-B0FDDBAD06DF}" presName="sibTransNodeRect" presStyleLbl="alignNode1" presStyleIdx="1" presStyleCnt="3">
        <dgm:presLayoutVars>
          <dgm:chMax val="0"/>
          <dgm:bulletEnabled val="1"/>
        </dgm:presLayoutVars>
      </dgm:prSet>
      <dgm:spPr/>
    </dgm:pt>
    <dgm:pt modelId="{93E0C5CC-68CD-4D49-8622-7C3A93A966C0}" type="pres">
      <dgm:prSet presAssocID="{92F0CD12-5BF3-4ECF-B123-3D25481E15FB}" presName="nodeRect" presStyleLbl="alignNode1" presStyleIdx="1" presStyleCnt="3">
        <dgm:presLayoutVars>
          <dgm:bulletEnabled val="1"/>
        </dgm:presLayoutVars>
      </dgm:prSet>
      <dgm:spPr/>
    </dgm:pt>
    <dgm:pt modelId="{DB6B6411-E250-ED4E-860E-3CBD7C4B50F9}" type="pres">
      <dgm:prSet presAssocID="{30B353CB-5FD0-4075-B625-B0FDDBAD06DF}" presName="sibTrans" presStyleCnt="0"/>
      <dgm:spPr/>
    </dgm:pt>
    <dgm:pt modelId="{D99C22E0-8CD5-D347-95C4-2251CDCF8DFF}" type="pres">
      <dgm:prSet presAssocID="{0F4B5D5A-8616-420A-BFD2-484C5A42EE40}" presName="compositeNode" presStyleCnt="0">
        <dgm:presLayoutVars>
          <dgm:bulletEnabled val="1"/>
        </dgm:presLayoutVars>
      </dgm:prSet>
      <dgm:spPr/>
    </dgm:pt>
    <dgm:pt modelId="{FFE167D5-411E-A940-A4A7-E01DE927366D}" type="pres">
      <dgm:prSet presAssocID="{0F4B5D5A-8616-420A-BFD2-484C5A42EE40}" presName="bgRect" presStyleLbl="alignNode1" presStyleIdx="2" presStyleCnt="3"/>
      <dgm:spPr/>
    </dgm:pt>
    <dgm:pt modelId="{FDE28D49-93CC-2444-99A1-2EE1FFC4151F}" type="pres">
      <dgm:prSet presAssocID="{073719A2-3E36-42BB-B372-3687A5866F24}" presName="sibTransNodeRect" presStyleLbl="alignNode1" presStyleIdx="2" presStyleCnt="3">
        <dgm:presLayoutVars>
          <dgm:chMax val="0"/>
          <dgm:bulletEnabled val="1"/>
        </dgm:presLayoutVars>
      </dgm:prSet>
      <dgm:spPr/>
    </dgm:pt>
    <dgm:pt modelId="{0D2DF3DC-4C48-1440-BDDD-115F3D9C9B95}" type="pres">
      <dgm:prSet presAssocID="{0F4B5D5A-8616-420A-BFD2-484C5A42EE40}" presName="nodeRect" presStyleLbl="alignNode1" presStyleIdx="2" presStyleCnt="3">
        <dgm:presLayoutVars>
          <dgm:bulletEnabled val="1"/>
        </dgm:presLayoutVars>
      </dgm:prSet>
      <dgm:spPr/>
    </dgm:pt>
  </dgm:ptLst>
  <dgm:cxnLst>
    <dgm:cxn modelId="{BE4A7F05-E2C3-4842-9F58-C02D356F04C6}" type="presOf" srcId="{BFBFD719-DC87-4B2C-AFA7-0F349597733D}" destId="{C7E16FB8-C786-1A4C-AC0A-03E246C54104}" srcOrd="1" destOrd="0" presId="urn:microsoft.com/office/officeart/2016/7/layout/LinearBlockProcessNumbered"/>
    <dgm:cxn modelId="{2EDDF808-5090-403C-8B37-0FFE83FA7478}" srcId="{7D95F926-E6EC-4D56-B0EC-1CDEBAB87D52}" destId="{BFBFD719-DC87-4B2C-AFA7-0F349597733D}" srcOrd="0" destOrd="0" parTransId="{E1B8180F-8357-41CD-99CA-D5B8DB948405}" sibTransId="{0ECD5B6D-52DA-43FD-A2E6-EBD63A427324}"/>
    <dgm:cxn modelId="{59EF1B12-9D46-E347-B6BD-FD0F0E23025D}" type="presOf" srcId="{92F0CD12-5BF3-4ECF-B123-3D25481E15FB}" destId="{4B0B946E-A99E-DF48-8291-9D84A47D16C5}" srcOrd="0" destOrd="0" presId="urn:microsoft.com/office/officeart/2016/7/layout/LinearBlockProcessNumbered"/>
    <dgm:cxn modelId="{0C804A4F-9908-1A41-BAAD-5ECDDA0A5C29}" type="presOf" srcId="{7D95F926-E6EC-4D56-B0EC-1CDEBAB87D52}" destId="{3DAAF8FD-EB40-2544-A29E-EDF8556FABD1}" srcOrd="0" destOrd="0" presId="urn:microsoft.com/office/officeart/2016/7/layout/LinearBlockProcessNumbered"/>
    <dgm:cxn modelId="{7A35FD59-DEE8-574F-8557-6D8C7D0B42B4}" type="presOf" srcId="{30B353CB-5FD0-4075-B625-B0FDDBAD06DF}" destId="{40E2F6DA-2A2F-504B-B563-C12D95F47771}" srcOrd="0" destOrd="0" presId="urn:microsoft.com/office/officeart/2016/7/layout/LinearBlockProcessNumbered"/>
    <dgm:cxn modelId="{B22D8C6B-698B-D84C-9192-AC653F1CDC18}" type="presOf" srcId="{BFBFD719-DC87-4B2C-AFA7-0F349597733D}" destId="{8F63B913-F2F5-D741-BA3B-25018288E0FA}" srcOrd="0" destOrd="0" presId="urn:microsoft.com/office/officeart/2016/7/layout/LinearBlockProcessNumbered"/>
    <dgm:cxn modelId="{E9BBAA86-B054-D444-9D6E-483EEBE992CE}" type="presOf" srcId="{0F4B5D5A-8616-420A-BFD2-484C5A42EE40}" destId="{0D2DF3DC-4C48-1440-BDDD-115F3D9C9B95}" srcOrd="1" destOrd="0" presId="urn:microsoft.com/office/officeart/2016/7/layout/LinearBlockProcessNumbered"/>
    <dgm:cxn modelId="{A31DDC91-85BD-DF49-B21A-C4937ECE86C7}" type="presOf" srcId="{4BE4E02D-8F8F-4E9D-BC51-D063E52CC655}" destId="{0D2DF3DC-4C48-1440-BDDD-115F3D9C9B95}" srcOrd="0" destOrd="1" presId="urn:microsoft.com/office/officeart/2016/7/layout/LinearBlockProcessNumbered"/>
    <dgm:cxn modelId="{E24A2294-59A1-4AA6-A832-B347F2B07A34}" srcId="{7D95F926-E6EC-4D56-B0EC-1CDEBAB87D52}" destId="{92F0CD12-5BF3-4ECF-B123-3D25481E15FB}" srcOrd="1" destOrd="0" parTransId="{8B7203A4-E6FF-405D-8247-CE1825786684}" sibTransId="{30B353CB-5FD0-4075-B625-B0FDDBAD06DF}"/>
    <dgm:cxn modelId="{D68024B7-05B1-674D-A594-08E8D6E666B6}" type="presOf" srcId="{92F0CD12-5BF3-4ECF-B123-3D25481E15FB}" destId="{93E0C5CC-68CD-4D49-8622-7C3A93A966C0}" srcOrd="1" destOrd="0" presId="urn:microsoft.com/office/officeart/2016/7/layout/LinearBlockProcessNumbered"/>
    <dgm:cxn modelId="{B6D843BC-0118-C54B-9ADC-D6FE31D7297C}" type="presOf" srcId="{0ECD5B6D-52DA-43FD-A2E6-EBD63A427324}" destId="{EB695427-6832-A441-992A-FA8C5F3F7697}" srcOrd="0" destOrd="0" presId="urn:microsoft.com/office/officeart/2016/7/layout/LinearBlockProcessNumbered"/>
    <dgm:cxn modelId="{9B1309D1-07DF-9743-AD33-0C903656B87B}" type="presOf" srcId="{0F4B5D5A-8616-420A-BFD2-484C5A42EE40}" destId="{FFE167D5-411E-A940-A4A7-E01DE927366D}" srcOrd="0" destOrd="0" presId="urn:microsoft.com/office/officeart/2016/7/layout/LinearBlockProcessNumbered"/>
    <dgm:cxn modelId="{D7C057D2-FEBB-EA42-937A-ACB82B4EAB3A}" type="presOf" srcId="{073719A2-3E36-42BB-B372-3687A5866F24}" destId="{FDE28D49-93CC-2444-99A1-2EE1FFC4151F}" srcOrd="0" destOrd="0" presId="urn:microsoft.com/office/officeart/2016/7/layout/LinearBlockProcessNumbered"/>
    <dgm:cxn modelId="{968540E4-B48B-42A9-AEB5-84C9579DE203}" srcId="{7D95F926-E6EC-4D56-B0EC-1CDEBAB87D52}" destId="{0F4B5D5A-8616-420A-BFD2-484C5A42EE40}" srcOrd="2" destOrd="0" parTransId="{17D5D884-1BCF-4EC9-B53A-99C5FA1932F8}" sibTransId="{073719A2-3E36-42BB-B372-3687A5866F24}"/>
    <dgm:cxn modelId="{82D908F3-48A9-4B19-89EA-6F21CAEC096D}" srcId="{0F4B5D5A-8616-420A-BFD2-484C5A42EE40}" destId="{4BE4E02D-8F8F-4E9D-BC51-D063E52CC655}" srcOrd="0" destOrd="0" parTransId="{CFCC8C66-8485-421A-95AD-6EE2F5A75BBD}" sibTransId="{9ECB403F-CF97-4A4C-8D0B-0AD50618F461}"/>
    <dgm:cxn modelId="{A21B6681-46A1-FB40-A4F5-BF7525C7D52A}" type="presParOf" srcId="{3DAAF8FD-EB40-2544-A29E-EDF8556FABD1}" destId="{C39DCAF8-785A-7B43-9ECD-F134A654E723}" srcOrd="0" destOrd="0" presId="urn:microsoft.com/office/officeart/2016/7/layout/LinearBlockProcessNumbered"/>
    <dgm:cxn modelId="{6B6FE55A-2611-864B-B35E-4DC23054B825}" type="presParOf" srcId="{C39DCAF8-785A-7B43-9ECD-F134A654E723}" destId="{8F63B913-F2F5-D741-BA3B-25018288E0FA}" srcOrd="0" destOrd="0" presId="urn:microsoft.com/office/officeart/2016/7/layout/LinearBlockProcessNumbered"/>
    <dgm:cxn modelId="{C30E8897-594D-AE4D-A463-D1D06599D346}" type="presParOf" srcId="{C39DCAF8-785A-7B43-9ECD-F134A654E723}" destId="{EB695427-6832-A441-992A-FA8C5F3F7697}" srcOrd="1" destOrd="0" presId="urn:microsoft.com/office/officeart/2016/7/layout/LinearBlockProcessNumbered"/>
    <dgm:cxn modelId="{0B162010-48CF-C142-9CD9-50B70D1230D1}" type="presParOf" srcId="{C39DCAF8-785A-7B43-9ECD-F134A654E723}" destId="{C7E16FB8-C786-1A4C-AC0A-03E246C54104}" srcOrd="2" destOrd="0" presId="urn:microsoft.com/office/officeart/2016/7/layout/LinearBlockProcessNumbered"/>
    <dgm:cxn modelId="{2BD3BCA7-E65C-0640-8A33-46EA37156514}" type="presParOf" srcId="{3DAAF8FD-EB40-2544-A29E-EDF8556FABD1}" destId="{29CB9CC6-4395-8B44-A038-3BA1E8AF16B7}" srcOrd="1" destOrd="0" presId="urn:microsoft.com/office/officeart/2016/7/layout/LinearBlockProcessNumbered"/>
    <dgm:cxn modelId="{EBDC3DFC-2023-464B-9BD6-9D636D680A5D}" type="presParOf" srcId="{3DAAF8FD-EB40-2544-A29E-EDF8556FABD1}" destId="{97EBF422-A22E-614F-AF7D-2A8A85D7B7A9}" srcOrd="2" destOrd="0" presId="urn:microsoft.com/office/officeart/2016/7/layout/LinearBlockProcessNumbered"/>
    <dgm:cxn modelId="{E3385048-4E81-874A-B05E-FDE16E2CB315}" type="presParOf" srcId="{97EBF422-A22E-614F-AF7D-2A8A85D7B7A9}" destId="{4B0B946E-A99E-DF48-8291-9D84A47D16C5}" srcOrd="0" destOrd="0" presId="urn:microsoft.com/office/officeart/2016/7/layout/LinearBlockProcessNumbered"/>
    <dgm:cxn modelId="{467EA007-9B8F-154D-BF58-96B85DAF716C}" type="presParOf" srcId="{97EBF422-A22E-614F-AF7D-2A8A85D7B7A9}" destId="{40E2F6DA-2A2F-504B-B563-C12D95F47771}" srcOrd="1" destOrd="0" presId="urn:microsoft.com/office/officeart/2016/7/layout/LinearBlockProcessNumbered"/>
    <dgm:cxn modelId="{D983363E-7325-D642-9810-9BDA76C6D3CA}" type="presParOf" srcId="{97EBF422-A22E-614F-AF7D-2A8A85D7B7A9}" destId="{93E0C5CC-68CD-4D49-8622-7C3A93A966C0}" srcOrd="2" destOrd="0" presId="urn:microsoft.com/office/officeart/2016/7/layout/LinearBlockProcessNumbered"/>
    <dgm:cxn modelId="{978D39EA-2959-3F48-8657-DD73CBADAF15}" type="presParOf" srcId="{3DAAF8FD-EB40-2544-A29E-EDF8556FABD1}" destId="{DB6B6411-E250-ED4E-860E-3CBD7C4B50F9}" srcOrd="3" destOrd="0" presId="urn:microsoft.com/office/officeart/2016/7/layout/LinearBlockProcessNumbered"/>
    <dgm:cxn modelId="{342DCB0D-5DC2-6C42-9A62-18292425C11D}" type="presParOf" srcId="{3DAAF8FD-EB40-2544-A29E-EDF8556FABD1}" destId="{D99C22E0-8CD5-D347-95C4-2251CDCF8DFF}" srcOrd="4" destOrd="0" presId="urn:microsoft.com/office/officeart/2016/7/layout/LinearBlockProcessNumbered"/>
    <dgm:cxn modelId="{8668031B-E59B-2F40-80A5-C98348D0C945}" type="presParOf" srcId="{D99C22E0-8CD5-D347-95C4-2251CDCF8DFF}" destId="{FFE167D5-411E-A940-A4A7-E01DE927366D}" srcOrd="0" destOrd="0" presId="urn:microsoft.com/office/officeart/2016/7/layout/LinearBlockProcessNumbered"/>
    <dgm:cxn modelId="{6A036EC8-9F3E-724C-A649-1427C0415281}" type="presParOf" srcId="{D99C22E0-8CD5-D347-95C4-2251CDCF8DFF}" destId="{FDE28D49-93CC-2444-99A1-2EE1FFC4151F}" srcOrd="1" destOrd="0" presId="urn:microsoft.com/office/officeart/2016/7/layout/LinearBlockProcessNumbered"/>
    <dgm:cxn modelId="{176CADA9-0ED6-6847-BA53-9B7FAF95BFE8}" type="presParOf" srcId="{D99C22E0-8CD5-D347-95C4-2251CDCF8DFF}" destId="{0D2DF3DC-4C48-1440-BDDD-115F3D9C9B9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8C7220-AC09-4D52-A450-EDE5122D97B3}"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7036FE57-1BD5-40C4-AC63-F46D2FB1ADE4}">
      <dgm:prSet/>
      <dgm:spPr/>
      <dgm:t>
        <a:bodyPr/>
        <a:lstStyle/>
        <a:p>
          <a:r>
            <a:rPr lang="en-US" dirty="0"/>
            <a:t>EX: Mr. and Mrs. Dursley, of number four, Privet Drive, were proud to say that they were perfectly normal, thank you very much. They were the last people you'd expect to be involved in anything strange or mysterious, because they just didn’t hold with such nonsense.</a:t>
          </a:r>
        </a:p>
      </dgm:t>
    </dgm:pt>
    <dgm:pt modelId="{AEB7E2F6-46C1-47F5-947D-84A4BA978820}" type="parTrans" cxnId="{5E9CB753-E4C3-492A-A990-CEE7E21F0399}">
      <dgm:prSet/>
      <dgm:spPr/>
      <dgm:t>
        <a:bodyPr/>
        <a:lstStyle/>
        <a:p>
          <a:endParaRPr lang="en-US"/>
        </a:p>
      </dgm:t>
    </dgm:pt>
    <dgm:pt modelId="{D78349F6-29C2-43AE-A738-FAB19A4B301F}" type="sibTrans" cxnId="{5E9CB753-E4C3-492A-A990-CEE7E21F0399}">
      <dgm:prSet/>
      <dgm:spPr/>
      <dgm:t>
        <a:bodyPr/>
        <a:lstStyle/>
        <a:p>
          <a:endParaRPr lang="en-US"/>
        </a:p>
      </dgm:t>
    </dgm:pt>
    <dgm:pt modelId="{1509471A-99B1-431C-80DA-972906960BB5}">
      <dgm:prSet/>
      <dgm:spPr/>
      <dgm:t>
        <a:bodyPr/>
        <a:lstStyle/>
        <a:p>
          <a:r>
            <a:rPr lang="en-US" dirty="0"/>
            <a:t>Ciphertext: (key = 8) </a:t>
          </a:r>
          <a:r>
            <a:rPr lang="en-US" dirty="0" err="1"/>
            <a:t>Uz</a:t>
          </a:r>
          <a:r>
            <a:rPr lang="en-US" dirty="0"/>
            <a:t>. </a:t>
          </a:r>
          <a:r>
            <a:rPr lang="en-US" dirty="0" err="1"/>
            <a:t>ivl</a:t>
          </a:r>
          <a:r>
            <a:rPr lang="en-US" dirty="0"/>
            <a:t> </a:t>
          </a:r>
          <a:r>
            <a:rPr lang="en-US" dirty="0" err="1"/>
            <a:t>Uza</a:t>
          </a:r>
          <a:r>
            <a:rPr lang="en-US" dirty="0"/>
            <a:t>. </a:t>
          </a:r>
          <a:r>
            <a:rPr lang="en-US" dirty="0" err="1"/>
            <a:t>lczatmg</a:t>
          </a:r>
          <a:r>
            <a:rPr lang="en-US" dirty="0"/>
            <a:t>, </a:t>
          </a:r>
          <a:r>
            <a:rPr lang="en-US" dirty="0" err="1"/>
            <a:t>wn</a:t>
          </a:r>
          <a:r>
            <a:rPr lang="en-US" dirty="0"/>
            <a:t> </a:t>
          </a:r>
          <a:r>
            <a:rPr lang="en-US" dirty="0" err="1"/>
            <a:t>vcujmz</a:t>
          </a:r>
          <a:r>
            <a:rPr lang="en-US" dirty="0"/>
            <a:t> </a:t>
          </a:r>
          <a:r>
            <a:rPr lang="en-US" dirty="0" err="1"/>
            <a:t>nwcz</a:t>
          </a:r>
          <a:r>
            <a:rPr lang="en-US" dirty="0"/>
            <a:t>, </a:t>
          </a:r>
          <a:r>
            <a:rPr lang="en-US" dirty="0" err="1"/>
            <a:t>Xzqdmb</a:t>
          </a:r>
          <a:r>
            <a:rPr lang="en-US" dirty="0"/>
            <a:t> </a:t>
          </a:r>
          <a:r>
            <a:rPr lang="en-US" dirty="0" err="1"/>
            <a:t>Lzqdm</a:t>
          </a:r>
          <a:r>
            <a:rPr lang="en-US" dirty="0"/>
            <a:t>, </a:t>
          </a:r>
          <a:r>
            <a:rPr lang="en-US" dirty="0" err="1"/>
            <a:t>emzm</a:t>
          </a:r>
          <a:r>
            <a:rPr lang="en-US" dirty="0"/>
            <a:t> </a:t>
          </a:r>
          <a:r>
            <a:rPr lang="en-US" dirty="0" err="1"/>
            <a:t>xzwcl</a:t>
          </a:r>
          <a:r>
            <a:rPr lang="en-US" dirty="0"/>
            <a:t> </a:t>
          </a:r>
          <a:r>
            <a:rPr lang="en-US" dirty="0" err="1"/>
            <a:t>bw</a:t>
          </a:r>
          <a:r>
            <a:rPr lang="en-US" dirty="0"/>
            <a:t> </a:t>
          </a:r>
          <a:r>
            <a:rPr lang="en-US" dirty="0" err="1"/>
            <a:t>aig</a:t>
          </a:r>
          <a:r>
            <a:rPr lang="en-US" dirty="0"/>
            <a:t> </a:t>
          </a:r>
          <a:r>
            <a:rPr lang="en-US" dirty="0" err="1"/>
            <a:t>bpib</a:t>
          </a:r>
          <a:r>
            <a:rPr lang="en-US" dirty="0"/>
            <a:t> </a:t>
          </a:r>
          <a:r>
            <a:rPr lang="en-US" dirty="0" err="1"/>
            <a:t>bpmg</a:t>
          </a:r>
          <a:r>
            <a:rPr lang="en-US" dirty="0"/>
            <a:t> </a:t>
          </a:r>
          <a:r>
            <a:rPr lang="en-US" dirty="0" err="1"/>
            <a:t>emzm</a:t>
          </a:r>
          <a:r>
            <a:rPr lang="en-US" dirty="0"/>
            <a:t> </a:t>
          </a:r>
          <a:r>
            <a:rPr lang="en-US" dirty="0" err="1"/>
            <a:t>xmznmkbtg</a:t>
          </a:r>
          <a:r>
            <a:rPr lang="en-US" dirty="0"/>
            <a:t> </a:t>
          </a:r>
          <a:r>
            <a:rPr lang="en-US" dirty="0" err="1"/>
            <a:t>vwzuit</a:t>
          </a:r>
          <a:r>
            <a:rPr lang="en-US" dirty="0"/>
            <a:t>, </a:t>
          </a:r>
          <a:r>
            <a:rPr lang="en-US" dirty="0" err="1"/>
            <a:t>bpivs</a:t>
          </a:r>
          <a:r>
            <a:rPr lang="en-US" dirty="0"/>
            <a:t> </a:t>
          </a:r>
          <a:r>
            <a:rPr lang="en-US" dirty="0" err="1"/>
            <a:t>gwc</a:t>
          </a:r>
          <a:r>
            <a:rPr lang="en-US" dirty="0"/>
            <a:t> </a:t>
          </a:r>
          <a:r>
            <a:rPr lang="en-US" dirty="0" err="1"/>
            <a:t>dmzg</a:t>
          </a:r>
          <a:r>
            <a:rPr lang="en-US" dirty="0"/>
            <a:t> </a:t>
          </a:r>
          <a:r>
            <a:rPr lang="en-US" dirty="0" err="1"/>
            <a:t>uckp</a:t>
          </a:r>
          <a:r>
            <a:rPr lang="en-US" dirty="0"/>
            <a:t>. </a:t>
          </a:r>
          <a:r>
            <a:rPr lang="en-US" dirty="0" err="1"/>
            <a:t>Bpmg</a:t>
          </a:r>
          <a:r>
            <a:rPr lang="en-US" dirty="0"/>
            <a:t> </a:t>
          </a:r>
          <a:r>
            <a:rPr lang="en-US" dirty="0" err="1"/>
            <a:t>emzm</a:t>
          </a:r>
          <a:r>
            <a:rPr lang="en-US" dirty="0"/>
            <a:t> bpm </a:t>
          </a:r>
          <a:r>
            <a:rPr lang="en-US" dirty="0" err="1"/>
            <a:t>tiab</a:t>
          </a:r>
          <a:r>
            <a:rPr lang="en-US" dirty="0"/>
            <a:t> </a:t>
          </a:r>
          <a:r>
            <a:rPr lang="en-US" dirty="0" err="1"/>
            <a:t>xmwxtm</a:t>
          </a:r>
          <a:r>
            <a:rPr lang="en-US" dirty="0"/>
            <a:t> </a:t>
          </a:r>
          <a:r>
            <a:rPr lang="en-US" dirty="0" err="1"/>
            <a:t>gwc'l</a:t>
          </a:r>
          <a:r>
            <a:rPr lang="en-US" dirty="0"/>
            <a:t> </a:t>
          </a:r>
          <a:r>
            <a:rPr lang="en-US" dirty="0" err="1"/>
            <a:t>mfxmfb</a:t>
          </a:r>
          <a:r>
            <a:rPr lang="en-US" dirty="0"/>
            <a:t> </a:t>
          </a:r>
          <a:r>
            <a:rPr lang="en-US" dirty="0" err="1"/>
            <a:t>bw</a:t>
          </a:r>
          <a:r>
            <a:rPr lang="en-US" dirty="0"/>
            <a:t> </a:t>
          </a:r>
          <a:r>
            <a:rPr lang="en-US" dirty="0" err="1"/>
            <a:t>jm</a:t>
          </a:r>
          <a:r>
            <a:rPr lang="en-US" dirty="0"/>
            <a:t> </a:t>
          </a:r>
          <a:r>
            <a:rPr lang="en-US" dirty="0" err="1"/>
            <a:t>qvdwtdml</a:t>
          </a:r>
          <a:r>
            <a:rPr lang="en-US" dirty="0"/>
            <a:t> qv </a:t>
          </a:r>
          <a:r>
            <a:rPr lang="en-US" dirty="0" err="1"/>
            <a:t>ivgbpqvo</a:t>
          </a:r>
          <a:r>
            <a:rPr lang="en-US" dirty="0"/>
            <a:t> </a:t>
          </a:r>
          <a:r>
            <a:rPr lang="en-US" dirty="0" err="1"/>
            <a:t>abzivom</a:t>
          </a:r>
          <a:r>
            <a:rPr lang="en-US" dirty="0"/>
            <a:t> </a:t>
          </a:r>
          <a:r>
            <a:rPr lang="en-US" dirty="0" err="1"/>
            <a:t>wz</a:t>
          </a:r>
          <a:r>
            <a:rPr lang="en-US" dirty="0"/>
            <a:t> </a:t>
          </a:r>
          <a:r>
            <a:rPr lang="en-US" dirty="0" err="1"/>
            <a:t>ugabmzqwca</a:t>
          </a:r>
          <a:r>
            <a:rPr lang="en-US" dirty="0"/>
            <a:t>, </a:t>
          </a:r>
          <a:r>
            <a:rPr lang="en-US" dirty="0" err="1"/>
            <a:t>jmkicam</a:t>
          </a:r>
          <a:r>
            <a:rPr lang="en-US" dirty="0"/>
            <a:t> </a:t>
          </a:r>
          <a:r>
            <a:rPr lang="en-US" dirty="0" err="1"/>
            <a:t>bpmg</a:t>
          </a:r>
          <a:r>
            <a:rPr lang="en-US" dirty="0"/>
            <a:t> </a:t>
          </a:r>
          <a:r>
            <a:rPr lang="en-US" dirty="0" err="1"/>
            <a:t>rcab</a:t>
          </a:r>
          <a:r>
            <a:rPr lang="en-US" dirty="0"/>
            <a:t> </a:t>
          </a:r>
          <a:r>
            <a:rPr lang="en-US" dirty="0" err="1"/>
            <a:t>lqlv'b</a:t>
          </a:r>
          <a:r>
            <a:rPr lang="en-US" dirty="0"/>
            <a:t> </a:t>
          </a:r>
          <a:r>
            <a:rPr lang="en-US" dirty="0" err="1"/>
            <a:t>pwtl</a:t>
          </a:r>
          <a:r>
            <a:rPr lang="en-US" dirty="0"/>
            <a:t> </a:t>
          </a:r>
          <a:r>
            <a:rPr lang="en-US" dirty="0" err="1"/>
            <a:t>eqbp</a:t>
          </a:r>
          <a:r>
            <a:rPr lang="en-US" dirty="0"/>
            <a:t> </a:t>
          </a:r>
          <a:r>
            <a:rPr lang="en-US" dirty="0" err="1"/>
            <a:t>ackp</a:t>
          </a:r>
          <a:r>
            <a:rPr lang="en-US" dirty="0"/>
            <a:t> </a:t>
          </a:r>
          <a:r>
            <a:rPr lang="en-US" dirty="0" err="1"/>
            <a:t>vwvamvam</a:t>
          </a:r>
          <a:r>
            <a:rPr lang="en-US" dirty="0"/>
            <a:t>.</a:t>
          </a:r>
        </a:p>
      </dgm:t>
    </dgm:pt>
    <dgm:pt modelId="{4805E666-D98C-41D6-BB18-5509A3E781A8}" type="parTrans" cxnId="{04760BD6-1284-415D-8FBB-B6DA66AEFFA3}">
      <dgm:prSet/>
      <dgm:spPr/>
      <dgm:t>
        <a:bodyPr/>
        <a:lstStyle/>
        <a:p>
          <a:endParaRPr lang="en-US"/>
        </a:p>
      </dgm:t>
    </dgm:pt>
    <dgm:pt modelId="{A6EA7CA3-A233-4C62-88F9-24AAB652170A}" type="sibTrans" cxnId="{04760BD6-1284-415D-8FBB-B6DA66AEFFA3}">
      <dgm:prSet/>
      <dgm:spPr/>
      <dgm:t>
        <a:bodyPr/>
        <a:lstStyle/>
        <a:p>
          <a:endParaRPr lang="en-US"/>
        </a:p>
      </dgm:t>
    </dgm:pt>
    <dgm:pt modelId="{7F9837B4-21BD-814B-8E62-756D978F9058}" type="pres">
      <dgm:prSet presAssocID="{718C7220-AC09-4D52-A450-EDE5122D97B3}" presName="vert0" presStyleCnt="0">
        <dgm:presLayoutVars>
          <dgm:dir/>
          <dgm:animOne val="branch"/>
          <dgm:animLvl val="lvl"/>
        </dgm:presLayoutVars>
      </dgm:prSet>
      <dgm:spPr/>
    </dgm:pt>
    <dgm:pt modelId="{4B24687F-6A99-4B4B-86BB-6327666D9D16}" type="pres">
      <dgm:prSet presAssocID="{7036FE57-1BD5-40C4-AC63-F46D2FB1ADE4}" presName="thickLine" presStyleLbl="alignNode1" presStyleIdx="0" presStyleCnt="2"/>
      <dgm:spPr/>
    </dgm:pt>
    <dgm:pt modelId="{BF59E9BC-4786-9442-BAAD-620ECA2EFF01}" type="pres">
      <dgm:prSet presAssocID="{7036FE57-1BD5-40C4-AC63-F46D2FB1ADE4}" presName="horz1" presStyleCnt="0"/>
      <dgm:spPr/>
    </dgm:pt>
    <dgm:pt modelId="{54ACB129-39CC-C74E-904C-691CC66EE992}" type="pres">
      <dgm:prSet presAssocID="{7036FE57-1BD5-40C4-AC63-F46D2FB1ADE4}" presName="tx1" presStyleLbl="revTx" presStyleIdx="0" presStyleCnt="2"/>
      <dgm:spPr/>
    </dgm:pt>
    <dgm:pt modelId="{96FBF5A3-73EA-DF44-B792-0DC99C540F61}" type="pres">
      <dgm:prSet presAssocID="{7036FE57-1BD5-40C4-AC63-F46D2FB1ADE4}" presName="vert1" presStyleCnt="0"/>
      <dgm:spPr/>
    </dgm:pt>
    <dgm:pt modelId="{17FED502-3002-044B-A0F9-A7A555D79E53}" type="pres">
      <dgm:prSet presAssocID="{1509471A-99B1-431C-80DA-972906960BB5}" presName="thickLine" presStyleLbl="alignNode1" presStyleIdx="1" presStyleCnt="2"/>
      <dgm:spPr/>
    </dgm:pt>
    <dgm:pt modelId="{E4F929C6-0CE7-6743-96A7-ED507A99A6BF}" type="pres">
      <dgm:prSet presAssocID="{1509471A-99B1-431C-80DA-972906960BB5}" presName="horz1" presStyleCnt="0"/>
      <dgm:spPr/>
    </dgm:pt>
    <dgm:pt modelId="{80F67CD5-7929-D343-91B6-F22B1FD1AEEA}" type="pres">
      <dgm:prSet presAssocID="{1509471A-99B1-431C-80DA-972906960BB5}" presName="tx1" presStyleLbl="revTx" presStyleIdx="1" presStyleCnt="2"/>
      <dgm:spPr/>
    </dgm:pt>
    <dgm:pt modelId="{601F9C8B-EE8A-D24D-A0CF-5DEEEA1FA6AE}" type="pres">
      <dgm:prSet presAssocID="{1509471A-99B1-431C-80DA-972906960BB5}" presName="vert1" presStyleCnt="0"/>
      <dgm:spPr/>
    </dgm:pt>
  </dgm:ptLst>
  <dgm:cxnLst>
    <dgm:cxn modelId="{7875321A-0521-C245-9919-97DA9D1BFD1F}" type="presOf" srcId="{7036FE57-1BD5-40C4-AC63-F46D2FB1ADE4}" destId="{54ACB129-39CC-C74E-904C-691CC66EE992}" srcOrd="0" destOrd="0" presId="urn:microsoft.com/office/officeart/2008/layout/LinedList"/>
    <dgm:cxn modelId="{5E9CB753-E4C3-492A-A990-CEE7E21F0399}" srcId="{718C7220-AC09-4D52-A450-EDE5122D97B3}" destId="{7036FE57-1BD5-40C4-AC63-F46D2FB1ADE4}" srcOrd="0" destOrd="0" parTransId="{AEB7E2F6-46C1-47F5-947D-84A4BA978820}" sibTransId="{D78349F6-29C2-43AE-A738-FAB19A4B301F}"/>
    <dgm:cxn modelId="{C1ECE0D0-E00E-0246-85C5-F0526FABBAB2}" type="presOf" srcId="{718C7220-AC09-4D52-A450-EDE5122D97B3}" destId="{7F9837B4-21BD-814B-8E62-756D978F9058}" srcOrd="0" destOrd="0" presId="urn:microsoft.com/office/officeart/2008/layout/LinedList"/>
    <dgm:cxn modelId="{04760BD6-1284-415D-8FBB-B6DA66AEFFA3}" srcId="{718C7220-AC09-4D52-A450-EDE5122D97B3}" destId="{1509471A-99B1-431C-80DA-972906960BB5}" srcOrd="1" destOrd="0" parTransId="{4805E666-D98C-41D6-BB18-5509A3E781A8}" sibTransId="{A6EA7CA3-A233-4C62-88F9-24AAB652170A}"/>
    <dgm:cxn modelId="{5863E5E8-3664-1B48-80DF-AF38F2A109EE}" type="presOf" srcId="{1509471A-99B1-431C-80DA-972906960BB5}" destId="{80F67CD5-7929-D343-91B6-F22B1FD1AEEA}" srcOrd="0" destOrd="0" presId="urn:microsoft.com/office/officeart/2008/layout/LinedList"/>
    <dgm:cxn modelId="{FC855D8D-2B8B-9B44-BCE0-5EC8AEDBA523}" type="presParOf" srcId="{7F9837B4-21BD-814B-8E62-756D978F9058}" destId="{4B24687F-6A99-4B4B-86BB-6327666D9D16}" srcOrd="0" destOrd="0" presId="urn:microsoft.com/office/officeart/2008/layout/LinedList"/>
    <dgm:cxn modelId="{6F5C468E-ECE4-614E-916D-E8F3231406ED}" type="presParOf" srcId="{7F9837B4-21BD-814B-8E62-756D978F9058}" destId="{BF59E9BC-4786-9442-BAAD-620ECA2EFF01}" srcOrd="1" destOrd="0" presId="urn:microsoft.com/office/officeart/2008/layout/LinedList"/>
    <dgm:cxn modelId="{DD933D68-7A8E-BB4A-87D2-2425B5B61102}" type="presParOf" srcId="{BF59E9BC-4786-9442-BAAD-620ECA2EFF01}" destId="{54ACB129-39CC-C74E-904C-691CC66EE992}" srcOrd="0" destOrd="0" presId="urn:microsoft.com/office/officeart/2008/layout/LinedList"/>
    <dgm:cxn modelId="{527A0A5D-6D5D-724E-8BDB-AB3B27B532FE}" type="presParOf" srcId="{BF59E9BC-4786-9442-BAAD-620ECA2EFF01}" destId="{96FBF5A3-73EA-DF44-B792-0DC99C540F61}" srcOrd="1" destOrd="0" presId="urn:microsoft.com/office/officeart/2008/layout/LinedList"/>
    <dgm:cxn modelId="{66B7FE56-5166-1F45-B454-1D808ED0415E}" type="presParOf" srcId="{7F9837B4-21BD-814B-8E62-756D978F9058}" destId="{17FED502-3002-044B-A0F9-A7A555D79E53}" srcOrd="2" destOrd="0" presId="urn:microsoft.com/office/officeart/2008/layout/LinedList"/>
    <dgm:cxn modelId="{D83574C0-8E68-6344-AF43-2FA8A195C8B9}" type="presParOf" srcId="{7F9837B4-21BD-814B-8E62-756D978F9058}" destId="{E4F929C6-0CE7-6743-96A7-ED507A99A6BF}" srcOrd="3" destOrd="0" presId="urn:microsoft.com/office/officeart/2008/layout/LinedList"/>
    <dgm:cxn modelId="{53817C0A-4E98-AE46-89F4-E1E9699E9D2E}" type="presParOf" srcId="{E4F929C6-0CE7-6743-96A7-ED507A99A6BF}" destId="{80F67CD5-7929-D343-91B6-F22B1FD1AEEA}" srcOrd="0" destOrd="0" presId="urn:microsoft.com/office/officeart/2008/layout/LinedList"/>
    <dgm:cxn modelId="{005C7095-0F7B-D944-A244-014BA1409187}" type="presParOf" srcId="{E4F929C6-0CE7-6743-96A7-ED507A99A6BF}" destId="{601F9C8B-EE8A-D24D-A0CF-5DEEEA1FA6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C33F6-345B-FA43-8874-3A19F7185158}">
      <dsp:nvSpPr>
        <dsp:cNvPr id="0" name=""/>
        <dsp:cNvSpPr/>
      </dsp:nvSpPr>
      <dsp:spPr>
        <a:xfrm>
          <a:off x="0" y="1963"/>
          <a:ext cx="671195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sp>
    <dsp:sp modelId="{C58538B7-D412-3942-B998-D9DEE071629C}">
      <dsp:nvSpPr>
        <dsp:cNvPr id="0" name=""/>
        <dsp:cNvSpPr/>
      </dsp:nvSpPr>
      <dsp:spPr>
        <a:xfrm>
          <a:off x="0" y="1963"/>
          <a:ext cx="6711950" cy="1339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Named after Julius Caesar (also one of the oldest ciphers)</a:t>
          </a:r>
        </a:p>
      </dsp:txBody>
      <dsp:txXfrm>
        <a:off x="0" y="1963"/>
        <a:ext cx="6711950" cy="1339070"/>
      </dsp:txXfrm>
    </dsp:sp>
    <dsp:sp modelId="{4E84F7F4-8126-0545-B825-7A550056768D}">
      <dsp:nvSpPr>
        <dsp:cNvPr id="0" name=""/>
        <dsp:cNvSpPr/>
      </dsp:nvSpPr>
      <dsp:spPr>
        <a:xfrm>
          <a:off x="0" y="1341033"/>
          <a:ext cx="671195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sp>
    <dsp:sp modelId="{29CED4F0-8661-E64D-8A54-E7FD682B9149}">
      <dsp:nvSpPr>
        <dsp:cNvPr id="0" name=""/>
        <dsp:cNvSpPr/>
      </dsp:nvSpPr>
      <dsp:spPr>
        <a:xfrm>
          <a:off x="0" y="1341033"/>
          <a:ext cx="6711950" cy="1339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Uses all 26 letters of the alphabet for plaintext and ciphertext</a:t>
          </a:r>
        </a:p>
      </dsp:txBody>
      <dsp:txXfrm>
        <a:off x="0" y="1341033"/>
        <a:ext cx="6711950" cy="1339070"/>
      </dsp:txXfrm>
    </dsp:sp>
    <dsp:sp modelId="{B2CF7933-C8EB-D14E-A7B4-3E5F195103D8}">
      <dsp:nvSpPr>
        <dsp:cNvPr id="0" name=""/>
        <dsp:cNvSpPr/>
      </dsp:nvSpPr>
      <dsp:spPr>
        <a:xfrm>
          <a:off x="0" y="2680104"/>
          <a:ext cx="6711950"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sp>
    <dsp:sp modelId="{2BF3AE57-6B06-6E4D-B931-BD72C9C4E49A}">
      <dsp:nvSpPr>
        <dsp:cNvPr id="0" name=""/>
        <dsp:cNvSpPr/>
      </dsp:nvSpPr>
      <dsp:spPr>
        <a:xfrm>
          <a:off x="0" y="2680104"/>
          <a:ext cx="6711950" cy="1339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No longer used in modern computing</a:t>
          </a:r>
        </a:p>
      </dsp:txBody>
      <dsp:txXfrm>
        <a:off x="0" y="2680104"/>
        <a:ext cx="6711950" cy="1339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ABD85-D7CB-8A4F-A686-83512276CEFF}">
      <dsp:nvSpPr>
        <dsp:cNvPr id="0" name=""/>
        <dsp:cNvSpPr/>
      </dsp:nvSpPr>
      <dsp:spPr>
        <a:xfrm>
          <a:off x="0" y="3026923"/>
          <a:ext cx="1677987" cy="993503"/>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9338" tIns="248920" rIns="119338" bIns="248920" numCol="1" spcCol="1270" anchor="ctr" anchorCtr="0">
          <a:noAutofit/>
        </a:bodyPr>
        <a:lstStyle/>
        <a:p>
          <a:pPr marL="0" lvl="0" indent="0" algn="ctr" defTabSz="1555750">
            <a:lnSpc>
              <a:spcPct val="90000"/>
            </a:lnSpc>
            <a:spcBef>
              <a:spcPct val="0"/>
            </a:spcBef>
            <a:spcAft>
              <a:spcPct val="35000"/>
            </a:spcAft>
            <a:buNone/>
          </a:pPr>
          <a:r>
            <a:rPr lang="en-US" sz="3500" kern="1200"/>
            <a:t>Encrypt</a:t>
          </a:r>
        </a:p>
      </dsp:txBody>
      <dsp:txXfrm>
        <a:off x="0" y="3026923"/>
        <a:ext cx="1677987" cy="993503"/>
      </dsp:txXfrm>
    </dsp:sp>
    <dsp:sp modelId="{7DFAB3EF-3579-8341-B72A-0924147C7737}">
      <dsp:nvSpPr>
        <dsp:cNvPr id="0" name=""/>
        <dsp:cNvSpPr/>
      </dsp:nvSpPr>
      <dsp:spPr>
        <a:xfrm>
          <a:off x="1677987" y="3026923"/>
          <a:ext cx="5033962" cy="993503"/>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113" tIns="304800" rIns="102113" bIns="304800" numCol="1" spcCol="1270" anchor="ctr" anchorCtr="0">
          <a:noAutofit/>
        </a:bodyPr>
        <a:lstStyle/>
        <a:p>
          <a:pPr marL="0" lvl="0" indent="0" algn="l" defTabSz="1066800">
            <a:lnSpc>
              <a:spcPct val="90000"/>
            </a:lnSpc>
            <a:spcBef>
              <a:spcPct val="0"/>
            </a:spcBef>
            <a:spcAft>
              <a:spcPct val="35000"/>
            </a:spcAft>
            <a:buNone/>
          </a:pPr>
          <a:r>
            <a:rPr lang="en-US" sz="2400" kern="1200"/>
            <a:t>Encrypt words and sentences</a:t>
          </a:r>
        </a:p>
      </dsp:txBody>
      <dsp:txXfrm>
        <a:off x="1677987" y="3026923"/>
        <a:ext cx="5033962" cy="993503"/>
      </dsp:txXfrm>
    </dsp:sp>
    <dsp:sp modelId="{37BC1CF0-44B1-4D4E-B42F-F117BD7099AB}">
      <dsp:nvSpPr>
        <dsp:cNvPr id="0" name=""/>
        <dsp:cNvSpPr/>
      </dsp:nvSpPr>
      <dsp:spPr>
        <a:xfrm rot="10800000">
          <a:off x="0" y="1513817"/>
          <a:ext cx="1677987" cy="152800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9338" tIns="248920" rIns="119338" bIns="248920" numCol="1" spcCol="1270" anchor="ctr" anchorCtr="0">
          <a:noAutofit/>
        </a:bodyPr>
        <a:lstStyle/>
        <a:p>
          <a:pPr marL="0" lvl="0" indent="0" algn="ctr" defTabSz="1555750">
            <a:lnSpc>
              <a:spcPct val="90000"/>
            </a:lnSpc>
            <a:spcBef>
              <a:spcPct val="0"/>
            </a:spcBef>
            <a:spcAft>
              <a:spcPct val="35000"/>
            </a:spcAft>
            <a:buNone/>
          </a:pPr>
          <a:r>
            <a:rPr lang="en-US" sz="3500" kern="1200"/>
            <a:t>Encrypt</a:t>
          </a:r>
        </a:p>
      </dsp:txBody>
      <dsp:txXfrm rot="-10800000">
        <a:off x="0" y="1513817"/>
        <a:ext cx="1677987" cy="993205"/>
      </dsp:txXfrm>
    </dsp:sp>
    <dsp:sp modelId="{76184200-EC17-5B42-A97F-BC901C593ED9}">
      <dsp:nvSpPr>
        <dsp:cNvPr id="0" name=""/>
        <dsp:cNvSpPr/>
      </dsp:nvSpPr>
      <dsp:spPr>
        <a:xfrm>
          <a:off x="1677987" y="1513817"/>
          <a:ext cx="5033962" cy="99320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113" tIns="304800" rIns="102113" bIns="304800" numCol="1" spcCol="1270" anchor="ctr" anchorCtr="0">
          <a:noAutofit/>
        </a:bodyPr>
        <a:lstStyle/>
        <a:p>
          <a:pPr marL="0" lvl="0" indent="0" algn="l" defTabSz="1066800">
            <a:lnSpc>
              <a:spcPct val="90000"/>
            </a:lnSpc>
            <a:spcBef>
              <a:spcPct val="0"/>
            </a:spcBef>
            <a:spcAft>
              <a:spcPct val="35000"/>
            </a:spcAft>
            <a:buNone/>
          </a:pPr>
          <a:r>
            <a:rPr lang="en-US" sz="2400" kern="1200"/>
            <a:t>Encrypt one letter</a:t>
          </a:r>
        </a:p>
      </dsp:txBody>
      <dsp:txXfrm>
        <a:off x="1677987" y="1513817"/>
        <a:ext cx="5033962" cy="993205"/>
      </dsp:txXfrm>
    </dsp:sp>
    <dsp:sp modelId="{E6699882-4BE1-974A-B8E5-42127A533E48}">
      <dsp:nvSpPr>
        <dsp:cNvPr id="0" name=""/>
        <dsp:cNvSpPr/>
      </dsp:nvSpPr>
      <dsp:spPr>
        <a:xfrm rot="10800000">
          <a:off x="0" y="710"/>
          <a:ext cx="1677987" cy="152800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9338" tIns="248920" rIns="119338" bIns="248920" numCol="1" spcCol="1270" anchor="ctr" anchorCtr="0">
          <a:noAutofit/>
        </a:bodyPr>
        <a:lstStyle/>
        <a:p>
          <a:pPr marL="0" lvl="0" indent="0" algn="ctr" defTabSz="1555750">
            <a:lnSpc>
              <a:spcPct val="90000"/>
            </a:lnSpc>
            <a:spcBef>
              <a:spcPct val="0"/>
            </a:spcBef>
            <a:spcAft>
              <a:spcPct val="35000"/>
            </a:spcAft>
            <a:buNone/>
          </a:pPr>
          <a:r>
            <a:rPr lang="en-US" sz="3500" kern="1200"/>
            <a:t>Create</a:t>
          </a:r>
        </a:p>
      </dsp:txBody>
      <dsp:txXfrm rot="-10800000">
        <a:off x="0" y="710"/>
        <a:ext cx="1677987" cy="993205"/>
      </dsp:txXfrm>
    </dsp:sp>
    <dsp:sp modelId="{44A52019-5881-BC48-9480-D81C1B74B6EB}">
      <dsp:nvSpPr>
        <dsp:cNvPr id="0" name=""/>
        <dsp:cNvSpPr/>
      </dsp:nvSpPr>
      <dsp:spPr>
        <a:xfrm>
          <a:off x="1677987" y="710"/>
          <a:ext cx="5033962" cy="99320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113" tIns="304800" rIns="102113" bIns="304800" numCol="1" spcCol="1270" anchor="ctr" anchorCtr="0">
          <a:noAutofit/>
        </a:bodyPr>
        <a:lstStyle/>
        <a:p>
          <a:pPr marL="0" lvl="0" indent="0" algn="l" defTabSz="1066800">
            <a:lnSpc>
              <a:spcPct val="90000"/>
            </a:lnSpc>
            <a:spcBef>
              <a:spcPct val="0"/>
            </a:spcBef>
            <a:spcAft>
              <a:spcPct val="35000"/>
            </a:spcAft>
            <a:buNone/>
          </a:pPr>
          <a:r>
            <a:rPr lang="en-US" sz="2400" kern="1200"/>
            <a:t>Create Python file</a:t>
          </a:r>
        </a:p>
      </dsp:txBody>
      <dsp:txXfrm>
        <a:off x="1677987" y="710"/>
        <a:ext cx="5033962" cy="993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3B913-F2F5-D741-BA3B-25018288E0FA}">
      <dsp:nvSpPr>
        <dsp:cNvPr id="0" name=""/>
        <dsp:cNvSpPr/>
      </dsp:nvSpPr>
      <dsp:spPr>
        <a:xfrm>
          <a:off x="569" y="1136268"/>
          <a:ext cx="2307743" cy="2769292"/>
        </a:xfrm>
        <a:prstGeom prst="rect">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27954" tIns="0" rIns="227954" bIns="330200" numCol="1" spcCol="1270" anchor="t" anchorCtr="0">
          <a:noAutofit/>
        </a:bodyPr>
        <a:lstStyle/>
        <a:p>
          <a:pPr marL="0" lvl="0" indent="0" algn="l" defTabSz="755650">
            <a:lnSpc>
              <a:spcPct val="90000"/>
            </a:lnSpc>
            <a:spcBef>
              <a:spcPct val="0"/>
            </a:spcBef>
            <a:spcAft>
              <a:spcPct val="35000"/>
            </a:spcAft>
            <a:buNone/>
          </a:pPr>
          <a:r>
            <a:rPr lang="en-US" sz="1700" kern="1200" dirty="0"/>
            <a:t>Right click on Desktop</a:t>
          </a:r>
        </a:p>
      </dsp:txBody>
      <dsp:txXfrm>
        <a:off x="569" y="2243985"/>
        <a:ext cx="2307743" cy="1661575"/>
      </dsp:txXfrm>
    </dsp:sp>
    <dsp:sp modelId="{EB695427-6832-A441-992A-FA8C5F3F7697}">
      <dsp:nvSpPr>
        <dsp:cNvPr id="0" name=""/>
        <dsp:cNvSpPr/>
      </dsp:nvSpPr>
      <dsp:spPr>
        <a:xfrm>
          <a:off x="569" y="1136268"/>
          <a:ext cx="2307743" cy="1107717"/>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27954" tIns="165100" rIns="227954"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p>
      </dsp:txBody>
      <dsp:txXfrm>
        <a:off x="569" y="1136268"/>
        <a:ext cx="2307743" cy="1107717"/>
      </dsp:txXfrm>
    </dsp:sp>
    <dsp:sp modelId="{4B0B946E-A99E-DF48-8291-9D84A47D16C5}">
      <dsp:nvSpPr>
        <dsp:cNvPr id="0" name=""/>
        <dsp:cNvSpPr/>
      </dsp:nvSpPr>
      <dsp:spPr>
        <a:xfrm>
          <a:off x="2492933" y="1136268"/>
          <a:ext cx="2307743" cy="2769292"/>
        </a:xfrm>
        <a:prstGeom prst="rect">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27954" tIns="0" rIns="227954" bIns="330200" numCol="1" spcCol="1270" anchor="t" anchorCtr="0">
          <a:noAutofit/>
        </a:bodyPr>
        <a:lstStyle/>
        <a:p>
          <a:pPr marL="0" lvl="0" indent="0" algn="l" defTabSz="755650">
            <a:lnSpc>
              <a:spcPct val="90000"/>
            </a:lnSpc>
            <a:spcBef>
              <a:spcPct val="0"/>
            </a:spcBef>
            <a:spcAft>
              <a:spcPct val="35000"/>
            </a:spcAft>
            <a:buNone/>
          </a:pPr>
          <a:r>
            <a:rPr lang="en-US" sz="1700" kern="1200" dirty="0"/>
            <a:t>Go to Create New… &gt; Empty File</a:t>
          </a:r>
        </a:p>
      </dsp:txBody>
      <dsp:txXfrm>
        <a:off x="2492933" y="2243985"/>
        <a:ext cx="2307743" cy="1661575"/>
      </dsp:txXfrm>
    </dsp:sp>
    <dsp:sp modelId="{40E2F6DA-2A2F-504B-B563-C12D95F47771}">
      <dsp:nvSpPr>
        <dsp:cNvPr id="0" name=""/>
        <dsp:cNvSpPr/>
      </dsp:nvSpPr>
      <dsp:spPr>
        <a:xfrm>
          <a:off x="2492933" y="1136268"/>
          <a:ext cx="2307743" cy="1107717"/>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27954" tIns="165100" rIns="227954"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p>
      </dsp:txBody>
      <dsp:txXfrm>
        <a:off x="2492933" y="1136268"/>
        <a:ext cx="2307743" cy="1107717"/>
      </dsp:txXfrm>
    </dsp:sp>
    <dsp:sp modelId="{FFE167D5-411E-A940-A4A7-E01DE927366D}">
      <dsp:nvSpPr>
        <dsp:cNvPr id="0" name=""/>
        <dsp:cNvSpPr/>
      </dsp:nvSpPr>
      <dsp:spPr>
        <a:xfrm>
          <a:off x="4985296" y="1136268"/>
          <a:ext cx="2307743" cy="2769292"/>
        </a:xfrm>
        <a:prstGeom prst="rect">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27954" tIns="0" rIns="227954" bIns="330200" numCol="1" spcCol="1270" anchor="t" anchorCtr="0">
          <a:noAutofit/>
        </a:bodyPr>
        <a:lstStyle/>
        <a:p>
          <a:pPr marL="0" lvl="0" indent="0" algn="l" defTabSz="755650">
            <a:lnSpc>
              <a:spcPct val="90000"/>
            </a:lnSpc>
            <a:spcBef>
              <a:spcPct val="0"/>
            </a:spcBef>
            <a:spcAft>
              <a:spcPct val="35000"/>
            </a:spcAft>
            <a:buNone/>
          </a:pPr>
          <a:r>
            <a:rPr lang="en-US" sz="1700" kern="1200" dirty="0"/>
            <a:t>Enter a name for empty file:</a:t>
          </a:r>
        </a:p>
        <a:p>
          <a:pPr marL="114300" lvl="1" indent="-114300" algn="l" defTabSz="577850">
            <a:lnSpc>
              <a:spcPct val="90000"/>
            </a:lnSpc>
            <a:spcBef>
              <a:spcPct val="0"/>
            </a:spcBef>
            <a:spcAft>
              <a:spcPct val="15000"/>
            </a:spcAft>
            <a:buChar char="•"/>
          </a:pPr>
          <a:r>
            <a:rPr lang="en-US" sz="1300" b="1" kern="1200" dirty="0" err="1">
              <a:latin typeface="Courier" pitchFamily="2" charset="0"/>
            </a:rPr>
            <a:t>caesar_encrypt.py</a:t>
          </a:r>
          <a:br>
            <a:rPr lang="en-US" sz="1300" kern="1200" dirty="0"/>
          </a:br>
          <a:r>
            <a:rPr lang="en-US" sz="1300" kern="1200" dirty="0"/>
            <a:t>Can change name to whatever, but .</a:t>
          </a:r>
          <a:r>
            <a:rPr lang="en-US" sz="1300" kern="1200" dirty="0" err="1"/>
            <a:t>py</a:t>
          </a:r>
          <a:r>
            <a:rPr lang="en-US" sz="1300" kern="1200" dirty="0"/>
            <a:t> is IMPORTANT!</a:t>
          </a:r>
        </a:p>
      </dsp:txBody>
      <dsp:txXfrm>
        <a:off x="4985296" y="2243985"/>
        <a:ext cx="2307743" cy="1661575"/>
      </dsp:txXfrm>
    </dsp:sp>
    <dsp:sp modelId="{FDE28D49-93CC-2444-99A1-2EE1FFC4151F}">
      <dsp:nvSpPr>
        <dsp:cNvPr id="0" name=""/>
        <dsp:cNvSpPr/>
      </dsp:nvSpPr>
      <dsp:spPr>
        <a:xfrm>
          <a:off x="4985296" y="1136268"/>
          <a:ext cx="2307743" cy="1107717"/>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27954" tIns="165100" rIns="227954" bIns="165100" numCol="1" spcCol="1270" anchor="ctr" anchorCtr="0">
          <a:noAutofit/>
        </a:bodyPr>
        <a:lstStyle/>
        <a:p>
          <a:pPr marL="0" lvl="0" indent="0" algn="l" defTabSz="2444750">
            <a:lnSpc>
              <a:spcPct val="90000"/>
            </a:lnSpc>
            <a:spcBef>
              <a:spcPct val="0"/>
            </a:spcBef>
            <a:spcAft>
              <a:spcPct val="35000"/>
            </a:spcAft>
            <a:buNone/>
          </a:pPr>
          <a:r>
            <a:rPr lang="en-US" sz="5500" kern="1200"/>
            <a:t>03</a:t>
          </a:r>
        </a:p>
      </dsp:txBody>
      <dsp:txXfrm>
        <a:off x="4985296" y="1136268"/>
        <a:ext cx="2307743" cy="11077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4687F-6A99-4B4B-86BB-6327666D9D16}">
      <dsp:nvSpPr>
        <dsp:cNvPr id="0" name=""/>
        <dsp:cNvSpPr/>
      </dsp:nvSpPr>
      <dsp:spPr>
        <a:xfrm>
          <a:off x="0" y="0"/>
          <a:ext cx="7728267" cy="0"/>
        </a:xfrm>
        <a:prstGeom prst="line">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4ACB129-39CC-C74E-904C-691CC66EE992}">
      <dsp:nvSpPr>
        <dsp:cNvPr id="0" name=""/>
        <dsp:cNvSpPr/>
      </dsp:nvSpPr>
      <dsp:spPr>
        <a:xfrm>
          <a:off x="0" y="0"/>
          <a:ext cx="7728267" cy="25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EX: Mr. and Mrs. Dursley, of number four, Privet Drive, were proud to say that they were perfectly normal, thank you very much. They were the last people you'd expect to be involved in anything strange or mysterious, because they just didn’t hold with such nonsense.</a:t>
          </a:r>
        </a:p>
      </dsp:txBody>
      <dsp:txXfrm>
        <a:off x="0" y="0"/>
        <a:ext cx="7728267" cy="2543662"/>
      </dsp:txXfrm>
    </dsp:sp>
    <dsp:sp modelId="{17FED502-3002-044B-A0F9-A7A555D79E53}">
      <dsp:nvSpPr>
        <dsp:cNvPr id="0" name=""/>
        <dsp:cNvSpPr/>
      </dsp:nvSpPr>
      <dsp:spPr>
        <a:xfrm>
          <a:off x="0" y="2543662"/>
          <a:ext cx="7728267" cy="0"/>
        </a:xfrm>
        <a:prstGeom prst="line">
          <a:avLst/>
        </a:prstGeom>
        <a:solidFill>
          <a:schemeClr val="accent5">
            <a:hueOff val="11178319"/>
            <a:satOff val="-9634"/>
            <a:lumOff val="12746"/>
            <a:alphaOff val="0"/>
          </a:schemeClr>
        </a:solidFill>
        <a:ln w="9525" cap="flat" cmpd="sng" algn="ctr">
          <a:solidFill>
            <a:schemeClr val="accent5">
              <a:hueOff val="11178319"/>
              <a:satOff val="-9634"/>
              <a:lumOff val="1274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0F67CD5-7929-D343-91B6-F22B1FD1AEEA}">
      <dsp:nvSpPr>
        <dsp:cNvPr id="0" name=""/>
        <dsp:cNvSpPr/>
      </dsp:nvSpPr>
      <dsp:spPr>
        <a:xfrm>
          <a:off x="0" y="2543662"/>
          <a:ext cx="7728267" cy="25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Ciphertext: (key = 8) </a:t>
          </a:r>
          <a:r>
            <a:rPr lang="en-US" sz="2600" kern="1200" dirty="0" err="1"/>
            <a:t>Uz</a:t>
          </a:r>
          <a:r>
            <a:rPr lang="en-US" sz="2600" kern="1200" dirty="0"/>
            <a:t>. </a:t>
          </a:r>
          <a:r>
            <a:rPr lang="en-US" sz="2600" kern="1200" dirty="0" err="1"/>
            <a:t>ivl</a:t>
          </a:r>
          <a:r>
            <a:rPr lang="en-US" sz="2600" kern="1200" dirty="0"/>
            <a:t> </a:t>
          </a:r>
          <a:r>
            <a:rPr lang="en-US" sz="2600" kern="1200" dirty="0" err="1"/>
            <a:t>Uza</a:t>
          </a:r>
          <a:r>
            <a:rPr lang="en-US" sz="2600" kern="1200" dirty="0"/>
            <a:t>. </a:t>
          </a:r>
          <a:r>
            <a:rPr lang="en-US" sz="2600" kern="1200" dirty="0" err="1"/>
            <a:t>lczatmg</a:t>
          </a:r>
          <a:r>
            <a:rPr lang="en-US" sz="2600" kern="1200" dirty="0"/>
            <a:t>, </a:t>
          </a:r>
          <a:r>
            <a:rPr lang="en-US" sz="2600" kern="1200" dirty="0" err="1"/>
            <a:t>wn</a:t>
          </a:r>
          <a:r>
            <a:rPr lang="en-US" sz="2600" kern="1200" dirty="0"/>
            <a:t> </a:t>
          </a:r>
          <a:r>
            <a:rPr lang="en-US" sz="2600" kern="1200" dirty="0" err="1"/>
            <a:t>vcujmz</a:t>
          </a:r>
          <a:r>
            <a:rPr lang="en-US" sz="2600" kern="1200" dirty="0"/>
            <a:t> </a:t>
          </a:r>
          <a:r>
            <a:rPr lang="en-US" sz="2600" kern="1200" dirty="0" err="1"/>
            <a:t>nwcz</a:t>
          </a:r>
          <a:r>
            <a:rPr lang="en-US" sz="2600" kern="1200" dirty="0"/>
            <a:t>, </a:t>
          </a:r>
          <a:r>
            <a:rPr lang="en-US" sz="2600" kern="1200" dirty="0" err="1"/>
            <a:t>Xzqdmb</a:t>
          </a:r>
          <a:r>
            <a:rPr lang="en-US" sz="2600" kern="1200" dirty="0"/>
            <a:t> </a:t>
          </a:r>
          <a:r>
            <a:rPr lang="en-US" sz="2600" kern="1200" dirty="0" err="1"/>
            <a:t>Lzqdm</a:t>
          </a:r>
          <a:r>
            <a:rPr lang="en-US" sz="2600" kern="1200" dirty="0"/>
            <a:t>, </a:t>
          </a:r>
          <a:r>
            <a:rPr lang="en-US" sz="2600" kern="1200" dirty="0" err="1"/>
            <a:t>emzm</a:t>
          </a:r>
          <a:r>
            <a:rPr lang="en-US" sz="2600" kern="1200" dirty="0"/>
            <a:t> </a:t>
          </a:r>
          <a:r>
            <a:rPr lang="en-US" sz="2600" kern="1200" dirty="0" err="1"/>
            <a:t>xzwcl</a:t>
          </a:r>
          <a:r>
            <a:rPr lang="en-US" sz="2600" kern="1200" dirty="0"/>
            <a:t> </a:t>
          </a:r>
          <a:r>
            <a:rPr lang="en-US" sz="2600" kern="1200" dirty="0" err="1"/>
            <a:t>bw</a:t>
          </a:r>
          <a:r>
            <a:rPr lang="en-US" sz="2600" kern="1200" dirty="0"/>
            <a:t> </a:t>
          </a:r>
          <a:r>
            <a:rPr lang="en-US" sz="2600" kern="1200" dirty="0" err="1"/>
            <a:t>aig</a:t>
          </a:r>
          <a:r>
            <a:rPr lang="en-US" sz="2600" kern="1200" dirty="0"/>
            <a:t> </a:t>
          </a:r>
          <a:r>
            <a:rPr lang="en-US" sz="2600" kern="1200" dirty="0" err="1"/>
            <a:t>bpib</a:t>
          </a:r>
          <a:r>
            <a:rPr lang="en-US" sz="2600" kern="1200" dirty="0"/>
            <a:t> </a:t>
          </a:r>
          <a:r>
            <a:rPr lang="en-US" sz="2600" kern="1200" dirty="0" err="1"/>
            <a:t>bpmg</a:t>
          </a:r>
          <a:r>
            <a:rPr lang="en-US" sz="2600" kern="1200" dirty="0"/>
            <a:t> </a:t>
          </a:r>
          <a:r>
            <a:rPr lang="en-US" sz="2600" kern="1200" dirty="0" err="1"/>
            <a:t>emzm</a:t>
          </a:r>
          <a:r>
            <a:rPr lang="en-US" sz="2600" kern="1200" dirty="0"/>
            <a:t> </a:t>
          </a:r>
          <a:r>
            <a:rPr lang="en-US" sz="2600" kern="1200" dirty="0" err="1"/>
            <a:t>xmznmkbtg</a:t>
          </a:r>
          <a:r>
            <a:rPr lang="en-US" sz="2600" kern="1200" dirty="0"/>
            <a:t> </a:t>
          </a:r>
          <a:r>
            <a:rPr lang="en-US" sz="2600" kern="1200" dirty="0" err="1"/>
            <a:t>vwzuit</a:t>
          </a:r>
          <a:r>
            <a:rPr lang="en-US" sz="2600" kern="1200" dirty="0"/>
            <a:t>, </a:t>
          </a:r>
          <a:r>
            <a:rPr lang="en-US" sz="2600" kern="1200" dirty="0" err="1"/>
            <a:t>bpivs</a:t>
          </a:r>
          <a:r>
            <a:rPr lang="en-US" sz="2600" kern="1200" dirty="0"/>
            <a:t> </a:t>
          </a:r>
          <a:r>
            <a:rPr lang="en-US" sz="2600" kern="1200" dirty="0" err="1"/>
            <a:t>gwc</a:t>
          </a:r>
          <a:r>
            <a:rPr lang="en-US" sz="2600" kern="1200" dirty="0"/>
            <a:t> </a:t>
          </a:r>
          <a:r>
            <a:rPr lang="en-US" sz="2600" kern="1200" dirty="0" err="1"/>
            <a:t>dmzg</a:t>
          </a:r>
          <a:r>
            <a:rPr lang="en-US" sz="2600" kern="1200" dirty="0"/>
            <a:t> </a:t>
          </a:r>
          <a:r>
            <a:rPr lang="en-US" sz="2600" kern="1200" dirty="0" err="1"/>
            <a:t>uckp</a:t>
          </a:r>
          <a:r>
            <a:rPr lang="en-US" sz="2600" kern="1200" dirty="0"/>
            <a:t>. </a:t>
          </a:r>
          <a:r>
            <a:rPr lang="en-US" sz="2600" kern="1200" dirty="0" err="1"/>
            <a:t>Bpmg</a:t>
          </a:r>
          <a:r>
            <a:rPr lang="en-US" sz="2600" kern="1200" dirty="0"/>
            <a:t> </a:t>
          </a:r>
          <a:r>
            <a:rPr lang="en-US" sz="2600" kern="1200" dirty="0" err="1"/>
            <a:t>emzm</a:t>
          </a:r>
          <a:r>
            <a:rPr lang="en-US" sz="2600" kern="1200" dirty="0"/>
            <a:t> bpm </a:t>
          </a:r>
          <a:r>
            <a:rPr lang="en-US" sz="2600" kern="1200" dirty="0" err="1"/>
            <a:t>tiab</a:t>
          </a:r>
          <a:r>
            <a:rPr lang="en-US" sz="2600" kern="1200" dirty="0"/>
            <a:t> </a:t>
          </a:r>
          <a:r>
            <a:rPr lang="en-US" sz="2600" kern="1200" dirty="0" err="1"/>
            <a:t>xmwxtm</a:t>
          </a:r>
          <a:r>
            <a:rPr lang="en-US" sz="2600" kern="1200" dirty="0"/>
            <a:t> </a:t>
          </a:r>
          <a:r>
            <a:rPr lang="en-US" sz="2600" kern="1200" dirty="0" err="1"/>
            <a:t>gwc'l</a:t>
          </a:r>
          <a:r>
            <a:rPr lang="en-US" sz="2600" kern="1200" dirty="0"/>
            <a:t> </a:t>
          </a:r>
          <a:r>
            <a:rPr lang="en-US" sz="2600" kern="1200" dirty="0" err="1"/>
            <a:t>mfxmfb</a:t>
          </a:r>
          <a:r>
            <a:rPr lang="en-US" sz="2600" kern="1200" dirty="0"/>
            <a:t> </a:t>
          </a:r>
          <a:r>
            <a:rPr lang="en-US" sz="2600" kern="1200" dirty="0" err="1"/>
            <a:t>bw</a:t>
          </a:r>
          <a:r>
            <a:rPr lang="en-US" sz="2600" kern="1200" dirty="0"/>
            <a:t> </a:t>
          </a:r>
          <a:r>
            <a:rPr lang="en-US" sz="2600" kern="1200" dirty="0" err="1"/>
            <a:t>jm</a:t>
          </a:r>
          <a:r>
            <a:rPr lang="en-US" sz="2600" kern="1200" dirty="0"/>
            <a:t> </a:t>
          </a:r>
          <a:r>
            <a:rPr lang="en-US" sz="2600" kern="1200" dirty="0" err="1"/>
            <a:t>qvdwtdml</a:t>
          </a:r>
          <a:r>
            <a:rPr lang="en-US" sz="2600" kern="1200" dirty="0"/>
            <a:t> qv </a:t>
          </a:r>
          <a:r>
            <a:rPr lang="en-US" sz="2600" kern="1200" dirty="0" err="1"/>
            <a:t>ivgbpqvo</a:t>
          </a:r>
          <a:r>
            <a:rPr lang="en-US" sz="2600" kern="1200" dirty="0"/>
            <a:t> </a:t>
          </a:r>
          <a:r>
            <a:rPr lang="en-US" sz="2600" kern="1200" dirty="0" err="1"/>
            <a:t>abzivom</a:t>
          </a:r>
          <a:r>
            <a:rPr lang="en-US" sz="2600" kern="1200" dirty="0"/>
            <a:t> </a:t>
          </a:r>
          <a:r>
            <a:rPr lang="en-US" sz="2600" kern="1200" dirty="0" err="1"/>
            <a:t>wz</a:t>
          </a:r>
          <a:r>
            <a:rPr lang="en-US" sz="2600" kern="1200" dirty="0"/>
            <a:t> </a:t>
          </a:r>
          <a:r>
            <a:rPr lang="en-US" sz="2600" kern="1200" dirty="0" err="1"/>
            <a:t>ugabmzqwca</a:t>
          </a:r>
          <a:r>
            <a:rPr lang="en-US" sz="2600" kern="1200" dirty="0"/>
            <a:t>, </a:t>
          </a:r>
          <a:r>
            <a:rPr lang="en-US" sz="2600" kern="1200" dirty="0" err="1"/>
            <a:t>jmkicam</a:t>
          </a:r>
          <a:r>
            <a:rPr lang="en-US" sz="2600" kern="1200" dirty="0"/>
            <a:t> </a:t>
          </a:r>
          <a:r>
            <a:rPr lang="en-US" sz="2600" kern="1200" dirty="0" err="1"/>
            <a:t>bpmg</a:t>
          </a:r>
          <a:r>
            <a:rPr lang="en-US" sz="2600" kern="1200" dirty="0"/>
            <a:t> </a:t>
          </a:r>
          <a:r>
            <a:rPr lang="en-US" sz="2600" kern="1200" dirty="0" err="1"/>
            <a:t>rcab</a:t>
          </a:r>
          <a:r>
            <a:rPr lang="en-US" sz="2600" kern="1200" dirty="0"/>
            <a:t> </a:t>
          </a:r>
          <a:r>
            <a:rPr lang="en-US" sz="2600" kern="1200" dirty="0" err="1"/>
            <a:t>lqlv'b</a:t>
          </a:r>
          <a:r>
            <a:rPr lang="en-US" sz="2600" kern="1200" dirty="0"/>
            <a:t> </a:t>
          </a:r>
          <a:r>
            <a:rPr lang="en-US" sz="2600" kern="1200" dirty="0" err="1"/>
            <a:t>pwtl</a:t>
          </a:r>
          <a:r>
            <a:rPr lang="en-US" sz="2600" kern="1200" dirty="0"/>
            <a:t> </a:t>
          </a:r>
          <a:r>
            <a:rPr lang="en-US" sz="2600" kern="1200" dirty="0" err="1"/>
            <a:t>eqbp</a:t>
          </a:r>
          <a:r>
            <a:rPr lang="en-US" sz="2600" kern="1200" dirty="0"/>
            <a:t> </a:t>
          </a:r>
          <a:r>
            <a:rPr lang="en-US" sz="2600" kern="1200" dirty="0" err="1"/>
            <a:t>ackp</a:t>
          </a:r>
          <a:r>
            <a:rPr lang="en-US" sz="2600" kern="1200" dirty="0"/>
            <a:t> </a:t>
          </a:r>
          <a:r>
            <a:rPr lang="en-US" sz="2600" kern="1200" dirty="0" err="1"/>
            <a:t>vwvamvam</a:t>
          </a:r>
          <a:r>
            <a:rPr lang="en-US" sz="2600" kern="1200" dirty="0"/>
            <a:t>.</a:t>
          </a:r>
        </a:p>
      </dsp:txBody>
      <dsp:txXfrm>
        <a:off x="0" y="2543662"/>
        <a:ext cx="7728267" cy="25436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A692-8DD0-CD4D-BC81-E8111DA13CC4}" type="datetimeFigureOut">
              <a:rPr lang="en-US" smtClean="0"/>
              <a:t>7/31/18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5BC1F-B513-9848-8F6C-5F730C36ACB2}" type="slidenum">
              <a:rPr lang="en-US" smtClean="0"/>
              <a:t>‹#›</a:t>
            </a:fld>
            <a:endParaRPr lang="en-US"/>
          </a:p>
        </p:txBody>
      </p:sp>
    </p:spTree>
    <p:extLst>
      <p:ext uri="{BB962C8B-B14F-4D97-AF65-F5344CB8AC3E}">
        <p14:creationId xmlns:p14="http://schemas.microsoft.com/office/powerpoint/2010/main" val="153482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tutorial taken from https://</a:t>
            </a:r>
            <a:r>
              <a:rPr lang="en-US" dirty="0" err="1"/>
              <a:t>projects.raspberrypi.org</a:t>
            </a:r>
            <a:r>
              <a:rPr lang="en-US" dirty="0"/>
              <a:t>/</a:t>
            </a:r>
            <a:r>
              <a:rPr lang="en-US" dirty="0" err="1"/>
              <a:t>en</a:t>
            </a:r>
            <a:r>
              <a:rPr lang="en-US" dirty="0"/>
              <a:t>/projects/secret-messages</a:t>
            </a:r>
          </a:p>
        </p:txBody>
      </p:sp>
      <p:sp>
        <p:nvSpPr>
          <p:cNvPr id="4" name="Slide Number Placeholder 3"/>
          <p:cNvSpPr>
            <a:spLocks noGrp="1"/>
          </p:cNvSpPr>
          <p:nvPr>
            <p:ph type="sldNum" sz="quarter" idx="10"/>
          </p:nvPr>
        </p:nvSpPr>
        <p:spPr/>
        <p:txBody>
          <a:bodyPr/>
          <a:lstStyle/>
          <a:p>
            <a:fld id="{C165BC1F-B513-9848-8F6C-5F730C36ACB2}" type="slidenum">
              <a:rPr lang="en-US" smtClean="0"/>
              <a:t>1</a:t>
            </a:fld>
            <a:endParaRPr lang="en-US"/>
          </a:p>
        </p:txBody>
      </p:sp>
    </p:spTree>
    <p:extLst>
      <p:ext uri="{BB962C8B-B14F-4D97-AF65-F5344CB8AC3E}">
        <p14:creationId xmlns:p14="http://schemas.microsoft.com/office/powerpoint/2010/main" val="2743207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5BC1F-B513-9848-8F6C-5F730C36ACB2}" type="slidenum">
              <a:rPr lang="en-US" smtClean="0"/>
              <a:t>24</a:t>
            </a:fld>
            <a:endParaRPr lang="en-US"/>
          </a:p>
        </p:txBody>
      </p:sp>
    </p:spTree>
    <p:extLst>
      <p:ext uri="{BB962C8B-B14F-4D97-AF65-F5344CB8AC3E}">
        <p14:creationId xmlns:p14="http://schemas.microsoft.com/office/powerpoint/2010/main" val="373091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ciphertext = ‘’?</a:t>
            </a:r>
          </a:p>
        </p:txBody>
      </p:sp>
      <p:sp>
        <p:nvSpPr>
          <p:cNvPr id="4" name="Slide Number Placeholder 3"/>
          <p:cNvSpPr>
            <a:spLocks noGrp="1"/>
          </p:cNvSpPr>
          <p:nvPr>
            <p:ph type="sldNum" sz="quarter" idx="10"/>
          </p:nvPr>
        </p:nvSpPr>
        <p:spPr/>
        <p:txBody>
          <a:bodyPr/>
          <a:lstStyle/>
          <a:p>
            <a:fld id="{C165BC1F-B513-9848-8F6C-5F730C36ACB2}" type="slidenum">
              <a:rPr lang="en-US" smtClean="0"/>
              <a:t>26</a:t>
            </a:fld>
            <a:endParaRPr lang="en-US"/>
          </a:p>
        </p:txBody>
      </p:sp>
    </p:spTree>
    <p:extLst>
      <p:ext uri="{BB962C8B-B14F-4D97-AF65-F5344CB8AC3E}">
        <p14:creationId xmlns:p14="http://schemas.microsoft.com/office/powerpoint/2010/main" val="153679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confirmation that this is their code before moving on to testing it</a:t>
            </a:r>
          </a:p>
        </p:txBody>
      </p:sp>
      <p:sp>
        <p:nvSpPr>
          <p:cNvPr id="4" name="Slide Number Placeholder 3"/>
          <p:cNvSpPr>
            <a:spLocks noGrp="1"/>
          </p:cNvSpPr>
          <p:nvPr>
            <p:ph type="sldNum" sz="quarter" idx="10"/>
          </p:nvPr>
        </p:nvSpPr>
        <p:spPr/>
        <p:txBody>
          <a:bodyPr/>
          <a:lstStyle/>
          <a:p>
            <a:fld id="{C165BC1F-B513-9848-8F6C-5F730C36ACB2}" type="slidenum">
              <a:rPr lang="en-US" smtClean="0"/>
              <a:t>27</a:t>
            </a:fld>
            <a:endParaRPr lang="en-US"/>
          </a:p>
        </p:txBody>
      </p:sp>
    </p:spTree>
    <p:extLst>
      <p:ext uri="{BB962C8B-B14F-4D97-AF65-F5344CB8AC3E}">
        <p14:creationId xmlns:p14="http://schemas.microsoft.com/office/powerpoint/2010/main" val="1250609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goes to M, note the rest of the shift</a:t>
            </a:r>
          </a:p>
        </p:txBody>
      </p:sp>
      <p:sp>
        <p:nvSpPr>
          <p:cNvPr id="4" name="Slide Number Placeholder 3"/>
          <p:cNvSpPr>
            <a:spLocks noGrp="1"/>
          </p:cNvSpPr>
          <p:nvPr>
            <p:ph type="sldNum" sz="quarter" idx="10"/>
          </p:nvPr>
        </p:nvSpPr>
        <p:spPr/>
        <p:txBody>
          <a:bodyPr/>
          <a:lstStyle/>
          <a:p>
            <a:fld id="{C165BC1F-B513-9848-8F6C-5F730C36ACB2}" type="slidenum">
              <a:rPr lang="en-US" smtClean="0"/>
              <a:t>35</a:t>
            </a:fld>
            <a:endParaRPr lang="en-US"/>
          </a:p>
        </p:txBody>
      </p:sp>
    </p:spTree>
    <p:extLst>
      <p:ext uri="{BB962C8B-B14F-4D97-AF65-F5344CB8AC3E}">
        <p14:creationId xmlns:p14="http://schemas.microsoft.com/office/powerpoint/2010/main" val="577233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close to midnight. something evil’s lurking from the dark. under the moonlight you see a sight that almost stops your heart. you try to scream but terror takes the sound before you make it. you start to freeze as horror looks you right between your eyes. you’re paralyzed.</a:t>
            </a:r>
          </a:p>
        </p:txBody>
      </p:sp>
      <p:sp>
        <p:nvSpPr>
          <p:cNvPr id="4" name="Slide Number Placeholder 3"/>
          <p:cNvSpPr>
            <a:spLocks noGrp="1"/>
          </p:cNvSpPr>
          <p:nvPr>
            <p:ph type="sldNum" sz="quarter" idx="10"/>
          </p:nvPr>
        </p:nvSpPr>
        <p:spPr/>
        <p:txBody>
          <a:bodyPr/>
          <a:lstStyle/>
          <a:p>
            <a:fld id="{C165BC1F-B513-9848-8F6C-5F730C36ACB2}" type="slidenum">
              <a:rPr lang="en-US" smtClean="0"/>
              <a:t>36</a:t>
            </a:fld>
            <a:endParaRPr lang="en-US"/>
          </a:p>
        </p:txBody>
      </p:sp>
    </p:spTree>
    <p:extLst>
      <p:ext uri="{BB962C8B-B14F-4D97-AF65-F5344CB8AC3E}">
        <p14:creationId xmlns:p14="http://schemas.microsoft.com/office/powerpoint/2010/main" val="507183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5BC1F-B513-9848-8F6C-5F730C36ACB2}" type="slidenum">
              <a:rPr lang="en-US" smtClean="0"/>
              <a:t>37</a:t>
            </a:fld>
            <a:endParaRPr lang="en-US"/>
          </a:p>
        </p:txBody>
      </p:sp>
    </p:spTree>
    <p:extLst>
      <p:ext uri="{BB962C8B-B14F-4D97-AF65-F5344CB8AC3E}">
        <p14:creationId xmlns:p14="http://schemas.microsoft.com/office/powerpoint/2010/main" val="4465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Won’t just leave it to the students; can do a live demo if there’s a lot of time.</a:t>
            </a:r>
          </a:p>
        </p:txBody>
      </p:sp>
      <p:sp>
        <p:nvSpPr>
          <p:cNvPr id="4" name="Slide Number Placeholder 3"/>
          <p:cNvSpPr>
            <a:spLocks noGrp="1"/>
          </p:cNvSpPr>
          <p:nvPr>
            <p:ph type="sldNum" sz="quarter" idx="10"/>
          </p:nvPr>
        </p:nvSpPr>
        <p:spPr/>
        <p:txBody>
          <a:bodyPr/>
          <a:lstStyle/>
          <a:p>
            <a:fld id="{C165BC1F-B513-9848-8F6C-5F730C36ACB2}" type="slidenum">
              <a:rPr lang="en-US" smtClean="0"/>
              <a:t>38</a:t>
            </a:fld>
            <a:endParaRPr lang="en-US"/>
          </a:p>
        </p:txBody>
      </p:sp>
    </p:spTree>
    <p:extLst>
      <p:ext uri="{BB962C8B-B14F-4D97-AF65-F5344CB8AC3E}">
        <p14:creationId xmlns:p14="http://schemas.microsoft.com/office/powerpoint/2010/main" val="123676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 if the message is intercepted, </a:t>
            </a:r>
          </a:p>
        </p:txBody>
      </p:sp>
      <p:sp>
        <p:nvSpPr>
          <p:cNvPr id="4" name="Slide Number Placeholder 3"/>
          <p:cNvSpPr>
            <a:spLocks noGrp="1"/>
          </p:cNvSpPr>
          <p:nvPr>
            <p:ph type="sldNum" sz="quarter" idx="10"/>
          </p:nvPr>
        </p:nvSpPr>
        <p:spPr/>
        <p:txBody>
          <a:bodyPr/>
          <a:lstStyle/>
          <a:p>
            <a:fld id="{C165BC1F-B513-9848-8F6C-5F730C36ACB2}" type="slidenum">
              <a:rPr lang="en-US" smtClean="0"/>
              <a:t>2</a:t>
            </a:fld>
            <a:endParaRPr lang="en-US"/>
          </a:p>
        </p:txBody>
      </p:sp>
    </p:spTree>
    <p:extLst>
      <p:ext uri="{BB962C8B-B14F-4D97-AF65-F5344CB8AC3E}">
        <p14:creationId xmlns:p14="http://schemas.microsoft.com/office/powerpoint/2010/main" val="8409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is </a:t>
            </a:r>
            <a:r>
              <a:rPr lang="en-US" dirty="0" err="1"/>
              <a:t>khoor</a:t>
            </a:r>
            <a:endParaRPr lang="en-US" dirty="0"/>
          </a:p>
          <a:p>
            <a:r>
              <a:rPr lang="en-US" dirty="0" err="1"/>
              <a:t>Lttigdj</a:t>
            </a:r>
            <a:r>
              <a:rPr lang="en-US" dirty="0"/>
              <a:t> is goodbye</a:t>
            </a:r>
          </a:p>
        </p:txBody>
      </p:sp>
      <p:sp>
        <p:nvSpPr>
          <p:cNvPr id="4" name="Slide Number Placeholder 3"/>
          <p:cNvSpPr>
            <a:spLocks noGrp="1"/>
          </p:cNvSpPr>
          <p:nvPr>
            <p:ph type="sldNum" sz="quarter" idx="10"/>
          </p:nvPr>
        </p:nvSpPr>
        <p:spPr/>
        <p:txBody>
          <a:bodyPr/>
          <a:lstStyle/>
          <a:p>
            <a:fld id="{C165BC1F-B513-9848-8F6C-5F730C36ACB2}" type="slidenum">
              <a:rPr lang="en-US" smtClean="0"/>
              <a:t>6</a:t>
            </a:fld>
            <a:endParaRPr lang="en-US"/>
          </a:p>
        </p:txBody>
      </p:sp>
    </p:spTree>
    <p:extLst>
      <p:ext uri="{BB962C8B-B14F-4D97-AF65-F5344CB8AC3E}">
        <p14:creationId xmlns:p14="http://schemas.microsoft.com/office/powerpoint/2010/main" val="2951328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we print(alphabet[26])?</a:t>
            </a:r>
          </a:p>
          <a:p>
            <a:endParaRPr lang="en-US" dirty="0"/>
          </a:p>
          <a:p>
            <a:r>
              <a:rPr lang="en-US" dirty="0"/>
              <a:t>When you’re finished typing this into your file, run it. What do you see in the Shell area?</a:t>
            </a:r>
          </a:p>
        </p:txBody>
      </p:sp>
      <p:sp>
        <p:nvSpPr>
          <p:cNvPr id="4" name="Slide Number Placeholder 3"/>
          <p:cNvSpPr>
            <a:spLocks noGrp="1"/>
          </p:cNvSpPr>
          <p:nvPr>
            <p:ph type="sldNum" sz="quarter" idx="10"/>
          </p:nvPr>
        </p:nvSpPr>
        <p:spPr/>
        <p:txBody>
          <a:bodyPr/>
          <a:lstStyle/>
          <a:p>
            <a:fld id="{C165BC1F-B513-9848-8F6C-5F730C36ACB2}" type="slidenum">
              <a:rPr lang="en-US" smtClean="0"/>
              <a:t>9</a:t>
            </a:fld>
            <a:endParaRPr lang="en-US"/>
          </a:p>
        </p:txBody>
      </p:sp>
    </p:spTree>
    <p:extLst>
      <p:ext uri="{BB962C8B-B14F-4D97-AF65-F5344CB8AC3E}">
        <p14:creationId xmlns:p14="http://schemas.microsoft.com/office/powerpoint/2010/main" val="337185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it, test it with ‘e’ and ‘y’</a:t>
            </a:r>
          </a:p>
        </p:txBody>
      </p:sp>
      <p:sp>
        <p:nvSpPr>
          <p:cNvPr id="4" name="Slide Number Placeholder 3"/>
          <p:cNvSpPr>
            <a:spLocks noGrp="1"/>
          </p:cNvSpPr>
          <p:nvPr>
            <p:ph type="sldNum" sz="quarter" idx="10"/>
          </p:nvPr>
        </p:nvSpPr>
        <p:spPr/>
        <p:txBody>
          <a:bodyPr/>
          <a:lstStyle/>
          <a:p>
            <a:fld id="{C165BC1F-B513-9848-8F6C-5F730C36ACB2}" type="slidenum">
              <a:rPr lang="en-US" smtClean="0"/>
              <a:t>12</a:t>
            </a:fld>
            <a:endParaRPr lang="en-US"/>
          </a:p>
        </p:txBody>
      </p:sp>
    </p:spTree>
    <p:extLst>
      <p:ext uri="{BB962C8B-B14F-4D97-AF65-F5344CB8AC3E}">
        <p14:creationId xmlns:p14="http://schemas.microsoft.com/office/powerpoint/2010/main" val="127387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ideas on what to add to return the character instead of the position?</a:t>
            </a:r>
          </a:p>
        </p:txBody>
      </p:sp>
      <p:sp>
        <p:nvSpPr>
          <p:cNvPr id="4" name="Slide Number Placeholder 3"/>
          <p:cNvSpPr>
            <a:spLocks noGrp="1"/>
          </p:cNvSpPr>
          <p:nvPr>
            <p:ph type="sldNum" sz="quarter" idx="10"/>
          </p:nvPr>
        </p:nvSpPr>
        <p:spPr/>
        <p:txBody>
          <a:bodyPr/>
          <a:lstStyle/>
          <a:p>
            <a:fld id="{C165BC1F-B513-9848-8F6C-5F730C36ACB2}" type="slidenum">
              <a:rPr lang="en-US" smtClean="0"/>
              <a:t>15</a:t>
            </a:fld>
            <a:endParaRPr lang="en-US"/>
          </a:p>
        </p:txBody>
      </p:sp>
    </p:spTree>
    <p:extLst>
      <p:ext uri="{BB962C8B-B14F-4D97-AF65-F5344CB8AC3E}">
        <p14:creationId xmlns:p14="http://schemas.microsoft.com/office/powerpoint/2010/main" val="1727468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5BC1F-B513-9848-8F6C-5F730C36ACB2}" type="slidenum">
              <a:rPr lang="en-US" smtClean="0"/>
              <a:t>19</a:t>
            </a:fld>
            <a:endParaRPr lang="en-US"/>
          </a:p>
        </p:txBody>
      </p:sp>
    </p:spTree>
    <p:extLst>
      <p:ext uri="{BB962C8B-B14F-4D97-AF65-F5344CB8AC3E}">
        <p14:creationId xmlns:p14="http://schemas.microsoft.com/office/powerpoint/2010/main" val="23564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5BC1F-B513-9848-8F6C-5F730C36ACB2}" type="slidenum">
              <a:rPr lang="en-US" smtClean="0"/>
              <a:t>20</a:t>
            </a:fld>
            <a:endParaRPr lang="en-US"/>
          </a:p>
        </p:txBody>
      </p:sp>
    </p:spTree>
    <p:extLst>
      <p:ext uri="{BB962C8B-B14F-4D97-AF65-F5344CB8AC3E}">
        <p14:creationId xmlns:p14="http://schemas.microsoft.com/office/powerpoint/2010/main" val="4106056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it prints each character individually, when we want a complete message. Let’s fix that.</a:t>
            </a:r>
          </a:p>
        </p:txBody>
      </p:sp>
      <p:sp>
        <p:nvSpPr>
          <p:cNvPr id="4" name="Slide Number Placeholder 3"/>
          <p:cNvSpPr>
            <a:spLocks noGrp="1"/>
          </p:cNvSpPr>
          <p:nvPr>
            <p:ph type="sldNum" sz="quarter" idx="10"/>
          </p:nvPr>
        </p:nvSpPr>
        <p:spPr/>
        <p:txBody>
          <a:bodyPr/>
          <a:lstStyle/>
          <a:p>
            <a:fld id="{C165BC1F-B513-9848-8F6C-5F730C36ACB2}" type="slidenum">
              <a:rPr lang="en-US" smtClean="0"/>
              <a:t>21</a:t>
            </a:fld>
            <a:endParaRPr lang="en-US"/>
          </a:p>
        </p:txBody>
      </p:sp>
    </p:spTree>
    <p:extLst>
      <p:ext uri="{BB962C8B-B14F-4D97-AF65-F5344CB8AC3E}">
        <p14:creationId xmlns:p14="http://schemas.microsoft.com/office/powerpoint/2010/main" val="3674918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B063BB-9AE8-2140-8B63-E44BC35BFD28}" type="datetimeFigureOut">
              <a:rPr lang="en-US" smtClean="0"/>
              <a:t>7/31/18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344939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B063BB-9AE8-2140-8B63-E44BC35BFD28}" type="datetimeFigureOut">
              <a:rPr lang="en-US" smtClean="0"/>
              <a:t>7/31/18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1397440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B063BB-9AE8-2140-8B63-E44BC35BFD28}" type="datetimeFigureOut">
              <a:rPr lang="en-US" smtClean="0"/>
              <a:t>7/31/18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149729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063BB-9AE8-2140-8B63-E44BC35BFD28}" type="datetimeFigureOut">
              <a:rPr lang="en-US" smtClean="0"/>
              <a:t>7/31/18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185862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B063BB-9AE8-2140-8B63-E44BC35BFD28}" type="datetimeFigureOut">
              <a:rPr lang="en-US" smtClean="0"/>
              <a:t>7/31/18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117607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4B063BB-9AE8-2140-8B63-E44BC35BFD28}" type="datetimeFigureOut">
              <a:rPr lang="en-US" smtClean="0"/>
              <a:t>7/31/18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376342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4B063BB-9AE8-2140-8B63-E44BC35BFD28}" type="datetimeFigureOut">
              <a:rPr lang="en-US" smtClean="0"/>
              <a:t>7/31/18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247012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4B063BB-9AE8-2140-8B63-E44BC35BFD28}" type="datetimeFigureOut">
              <a:rPr lang="en-US" smtClean="0"/>
              <a:t>7/31/18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287874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4B063BB-9AE8-2140-8B63-E44BC35BFD28}" type="datetimeFigureOut">
              <a:rPr lang="en-US" smtClean="0"/>
              <a:t>7/31/18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138892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74B063BB-9AE8-2140-8B63-E44BC35BFD28}" type="datetimeFigureOut">
              <a:rPr lang="en-US" smtClean="0"/>
              <a:t>7/31/18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3553457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74B063BB-9AE8-2140-8B63-E44BC35BFD28}" type="datetimeFigureOut">
              <a:rPr lang="en-US" smtClean="0"/>
              <a:t>7/31/18</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8722D0C6-6967-514F-B486-BEDBCD8AD0C7}" type="slidenum">
              <a:rPr lang="en-US" smtClean="0"/>
              <a:t>‹#›</a:t>
            </a:fld>
            <a:endParaRPr lang="en-US"/>
          </a:p>
        </p:txBody>
      </p:sp>
    </p:spTree>
    <p:extLst>
      <p:ext uri="{BB962C8B-B14F-4D97-AF65-F5344CB8AC3E}">
        <p14:creationId xmlns:p14="http://schemas.microsoft.com/office/powerpoint/2010/main" val="300524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4B063BB-9AE8-2140-8B63-E44BC35BFD28}" type="datetimeFigureOut">
              <a:rPr lang="en-US" smtClean="0"/>
              <a:t>7/31/18</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722D0C6-6967-514F-B486-BEDBCD8AD0C7}" type="slidenum">
              <a:rPr lang="en-US" smtClean="0"/>
              <a:t>‹#›</a:t>
            </a:fld>
            <a:endParaRPr lang="en-US"/>
          </a:p>
        </p:txBody>
      </p:sp>
    </p:spTree>
    <p:extLst>
      <p:ext uri="{BB962C8B-B14F-4D97-AF65-F5344CB8AC3E}">
        <p14:creationId xmlns:p14="http://schemas.microsoft.com/office/powerpoint/2010/main" val="2567430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tiff"/></Relationships>
</file>

<file path=ppt/slides/_rels/slide38.xml.rels><?xml version="1.0" encoding="UTF-8" standalone="yes"?>
<Relationships xmlns="http://schemas.openxmlformats.org/package/2006/relationships"><Relationship Id="rId3" Type="http://schemas.openxmlformats.org/officeDocument/2006/relationships/hyperlink" Target="https://projects.raspberrypi.org/en/projects/secret-messag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832B91-0DEC-BF42-A45C-B6E8518CDF57}"/>
              </a:ext>
            </a:extLst>
          </p:cNvPr>
          <p:cNvSpPr>
            <a:spLocks noGrp="1"/>
          </p:cNvSpPr>
          <p:nvPr>
            <p:ph type="ctrTitle"/>
          </p:nvPr>
        </p:nvSpPr>
        <p:spPr>
          <a:xfrm>
            <a:off x="1516351" y="772833"/>
            <a:ext cx="6597678" cy="3840384"/>
          </a:xfrm>
        </p:spPr>
        <p:txBody>
          <a:bodyPr anchor="b">
            <a:normAutofit/>
          </a:bodyPr>
          <a:lstStyle/>
          <a:p>
            <a:r>
              <a:rPr lang="en-US" sz="6000">
                <a:solidFill>
                  <a:schemeClr val="tx1"/>
                </a:solidFill>
              </a:rPr>
              <a:t>Intro to Encryption: Caesar Cipher</a:t>
            </a:r>
          </a:p>
        </p:txBody>
      </p:sp>
      <p:sp>
        <p:nvSpPr>
          <p:cNvPr id="3" name="Subtitle 2">
            <a:extLst>
              <a:ext uri="{FF2B5EF4-FFF2-40B4-BE49-F238E27FC236}">
                <a16:creationId xmlns:a16="http://schemas.microsoft.com/office/drawing/2014/main" id="{C65403FD-AD3F-8C40-93D3-91E32C6963BB}"/>
              </a:ext>
            </a:extLst>
          </p:cNvPr>
          <p:cNvSpPr>
            <a:spLocks noGrp="1"/>
          </p:cNvSpPr>
          <p:nvPr>
            <p:ph type="subTitle" idx="1"/>
          </p:nvPr>
        </p:nvSpPr>
        <p:spPr>
          <a:xfrm>
            <a:off x="1524009" y="4613218"/>
            <a:ext cx="6590020" cy="1490566"/>
          </a:xfrm>
        </p:spPr>
        <p:txBody>
          <a:bodyPr>
            <a:normAutofit/>
          </a:bodyPr>
          <a:lstStyle/>
          <a:p>
            <a:r>
              <a:rPr lang="en-US" sz="3200">
                <a:solidFill>
                  <a:schemeClr val="accent1"/>
                </a:solidFill>
              </a:rPr>
              <a:t>Kate Bowers</a:t>
            </a:r>
          </a:p>
        </p:txBody>
      </p:sp>
      <p:sp>
        <p:nvSpPr>
          <p:cNvPr id="14" name="Rectangle 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86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19BED-3AA7-714B-9A67-B7AE08D9B7D1}"/>
              </a:ext>
            </a:extLst>
          </p:cNvPr>
          <p:cNvSpPr>
            <a:spLocks noGrp="1"/>
          </p:cNvSpPr>
          <p:nvPr>
            <p:ph type="title"/>
          </p:nvPr>
        </p:nvSpPr>
        <p:spPr>
          <a:xfrm>
            <a:off x="8280736" y="1405464"/>
            <a:ext cx="3242383" cy="4690532"/>
          </a:xfrm>
        </p:spPr>
        <p:txBody>
          <a:bodyPr anchor="b">
            <a:normAutofit/>
          </a:bodyPr>
          <a:lstStyle/>
          <a:p>
            <a:pPr algn="r"/>
            <a:r>
              <a:rPr lang="en-US">
                <a:solidFill>
                  <a:schemeClr val="accent1"/>
                </a:solidFill>
              </a:rPr>
              <a:t>Get Plaintext</a:t>
            </a:r>
          </a:p>
        </p:txBody>
      </p:sp>
      <p:sp>
        <p:nvSpPr>
          <p:cNvPr id="10" name="Rectangle 9">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95B9DC55-54D4-8342-B8E4-05E07F5495F7}"/>
              </a:ext>
            </a:extLst>
          </p:cNvPr>
          <p:cNvSpPr>
            <a:spLocks noGrp="1"/>
          </p:cNvSpPr>
          <p:nvPr>
            <p:ph idx="1"/>
          </p:nvPr>
        </p:nvSpPr>
        <p:spPr>
          <a:xfrm>
            <a:off x="1447802" y="1405464"/>
            <a:ext cx="6682071" cy="4690532"/>
          </a:xfrm>
        </p:spPr>
        <p:txBody>
          <a:bodyPr anchor="t">
            <a:normAutofit/>
          </a:bodyPr>
          <a:lstStyle/>
          <a:p>
            <a:pPr marL="0" indent="0">
              <a:buNone/>
            </a:pPr>
            <a:r>
              <a:rPr lang="en-US" sz="1700" dirty="0"/>
              <a:t>Delete the 3 print() statements</a:t>
            </a:r>
          </a:p>
          <a:p>
            <a:pPr marL="0" indent="0">
              <a:buNone/>
            </a:pPr>
            <a:r>
              <a:rPr lang="en-US" sz="1700" dirty="0"/>
              <a:t>For now, decide on a key (any number from 1 to 26). Type: </a:t>
            </a:r>
          </a:p>
          <a:p>
            <a:pPr marL="0" indent="0">
              <a:buNone/>
            </a:pPr>
            <a:r>
              <a:rPr lang="en-US" sz="1700" b="1" dirty="0">
                <a:latin typeface="Courier" pitchFamily="2" charset="0"/>
              </a:rPr>
              <a:t>key = 3</a:t>
            </a:r>
            <a:r>
              <a:rPr lang="en-US" sz="1700" dirty="0"/>
              <a:t> under the alphabet (or whatever number you chose)</a:t>
            </a:r>
          </a:p>
          <a:p>
            <a:pPr marL="0" indent="0">
              <a:buNone/>
            </a:pPr>
            <a:endParaRPr lang="en-US" sz="1700" dirty="0"/>
          </a:p>
          <a:p>
            <a:pPr marL="0" indent="0">
              <a:buNone/>
            </a:pPr>
            <a:r>
              <a:rPr lang="en-US" sz="1700" dirty="0"/>
              <a:t>Ask the user for a single letter, called a character. Type:</a:t>
            </a:r>
          </a:p>
          <a:p>
            <a:pPr marL="0" indent="0">
              <a:buNone/>
            </a:pPr>
            <a:r>
              <a:rPr lang="en-US" sz="1700" b="1" dirty="0">
                <a:latin typeface="Courier" pitchFamily="2" charset="0"/>
              </a:rPr>
              <a:t>plaintext = input(‘Please enter a character: ’)</a:t>
            </a:r>
          </a:p>
          <a:p>
            <a:pPr marL="0" indent="0">
              <a:buNone/>
            </a:pPr>
            <a:endParaRPr lang="en-US" sz="1700" dirty="0"/>
          </a:p>
          <a:p>
            <a:pPr marL="0" indent="0">
              <a:buNone/>
            </a:pPr>
            <a:r>
              <a:rPr lang="en-US" sz="1700" dirty="0"/>
              <a:t>Determine the position (0-25) of the character entered by the user. Type: </a:t>
            </a:r>
          </a:p>
          <a:p>
            <a:pPr marL="0" indent="0">
              <a:buNone/>
            </a:pPr>
            <a:r>
              <a:rPr lang="en-US" sz="1700" b="1" dirty="0" err="1">
                <a:latin typeface="Courier" pitchFamily="2" charset="0"/>
              </a:rPr>
              <a:t>plain_position</a:t>
            </a:r>
            <a:r>
              <a:rPr lang="en-US" sz="1700" b="1" dirty="0">
                <a:latin typeface="Courier" pitchFamily="2" charset="0"/>
              </a:rPr>
              <a:t> = </a:t>
            </a:r>
            <a:r>
              <a:rPr lang="en-US" sz="1700" b="1" dirty="0" err="1">
                <a:latin typeface="Courier" pitchFamily="2" charset="0"/>
              </a:rPr>
              <a:t>alphabet.find</a:t>
            </a:r>
            <a:r>
              <a:rPr lang="en-US" sz="1700" b="1" dirty="0">
                <a:latin typeface="Courier" pitchFamily="2" charset="0"/>
              </a:rPr>
              <a:t>(plaintext)</a:t>
            </a:r>
          </a:p>
          <a:p>
            <a:pPr marL="0" indent="0">
              <a:buNone/>
            </a:pPr>
            <a:endParaRPr lang="en-US" sz="1700" dirty="0"/>
          </a:p>
          <a:p>
            <a:pPr marL="0" indent="0">
              <a:buNone/>
            </a:pPr>
            <a:r>
              <a:rPr lang="en-US" sz="1700" dirty="0"/>
              <a:t>Check that it works by printing position to the screen. Type:</a:t>
            </a:r>
          </a:p>
          <a:p>
            <a:pPr marL="0" indent="0">
              <a:buNone/>
            </a:pPr>
            <a:r>
              <a:rPr lang="en-US" sz="1700" b="1" dirty="0">
                <a:latin typeface="Courier" pitchFamily="2" charset="0"/>
              </a:rPr>
              <a:t>print(</a:t>
            </a:r>
            <a:r>
              <a:rPr lang="en-US" sz="1700" b="1" dirty="0" err="1">
                <a:latin typeface="Courier" pitchFamily="2" charset="0"/>
              </a:rPr>
              <a:t>plain_position</a:t>
            </a:r>
            <a:r>
              <a:rPr lang="en-US" sz="1700" b="1" dirty="0">
                <a:latin typeface="Courier" pitchFamily="2" charset="0"/>
              </a:rPr>
              <a:t>)</a:t>
            </a:r>
          </a:p>
        </p:txBody>
      </p:sp>
      <p:sp>
        <p:nvSpPr>
          <p:cNvPr id="12" name="Rectangle 11">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99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765809D-DC15-7547-B6B8-DAD1A001D7BF}"/>
              </a:ext>
            </a:extLst>
          </p:cNvPr>
          <p:cNvSpPr>
            <a:spLocks noGrp="1"/>
          </p:cNvSpPr>
          <p:nvPr>
            <p:ph type="title"/>
          </p:nvPr>
        </p:nvSpPr>
        <p:spPr>
          <a:xfrm>
            <a:off x="1600754" y="1087374"/>
            <a:ext cx="8983489" cy="1000978"/>
          </a:xfrm>
        </p:spPr>
        <p:txBody>
          <a:bodyPr>
            <a:normAutofit/>
          </a:bodyPr>
          <a:lstStyle/>
          <a:p>
            <a:r>
              <a:rPr lang="en-US"/>
              <a:t>File so far:</a:t>
            </a:r>
            <a:endParaRPr lang="en-US"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D462F8A-4384-8F4C-BFB5-94A17EA2C628}"/>
              </a:ext>
            </a:extLst>
          </p:cNvPr>
          <p:cNvSpPr>
            <a:spLocks noGrp="1"/>
          </p:cNvSpPr>
          <p:nvPr>
            <p:ph idx="1"/>
          </p:nvPr>
        </p:nvSpPr>
        <p:spPr>
          <a:xfrm>
            <a:off x="1600753" y="2535446"/>
            <a:ext cx="8983489" cy="3554457"/>
          </a:xfrm>
        </p:spPr>
        <p:txBody>
          <a:bodyPr>
            <a:normAutofit/>
          </a:bodyPr>
          <a:lstStyle/>
          <a:p>
            <a:pPr marL="0" indent="0">
              <a:buNone/>
            </a:pPr>
            <a:r>
              <a:rPr lang="en-US" b="1" dirty="0">
                <a:solidFill>
                  <a:srgbClr val="000000"/>
                </a:solidFill>
                <a:latin typeface="Courier" pitchFamily="2" charset="0"/>
              </a:rPr>
              <a:t>alphabet = ‘</a:t>
            </a:r>
            <a:r>
              <a:rPr lang="en-US" b="1" dirty="0" err="1">
                <a:solidFill>
                  <a:srgbClr val="000000"/>
                </a:solidFill>
                <a:latin typeface="Courier" pitchFamily="2" charset="0"/>
              </a:rPr>
              <a:t>abcdefghijklmnopqrstuvwxyz</a:t>
            </a:r>
            <a:r>
              <a:rPr lang="en-US" b="1" dirty="0">
                <a:solidFill>
                  <a:srgbClr val="000000"/>
                </a:solidFill>
                <a:latin typeface="Courier" pitchFamily="2" charset="0"/>
              </a:rPr>
              <a:t>’</a:t>
            </a:r>
          </a:p>
          <a:p>
            <a:pPr marL="0" indent="0">
              <a:buNone/>
            </a:pPr>
            <a:r>
              <a:rPr lang="en-US" b="1" dirty="0">
                <a:solidFill>
                  <a:srgbClr val="000000"/>
                </a:solidFill>
                <a:latin typeface="Courier" pitchFamily="2" charset="0"/>
              </a:rPr>
              <a:t>key = 3</a:t>
            </a:r>
          </a:p>
          <a:p>
            <a:pPr marL="0" indent="0">
              <a:buNone/>
            </a:pPr>
            <a:endParaRPr lang="en-US" b="1" dirty="0">
              <a:solidFill>
                <a:srgbClr val="000000"/>
              </a:solidFill>
              <a:latin typeface="Courier" pitchFamily="2" charset="0"/>
            </a:endParaRPr>
          </a:p>
          <a:p>
            <a:pPr marL="0" indent="0">
              <a:buNone/>
            </a:pPr>
            <a:r>
              <a:rPr lang="en-US" b="1" dirty="0">
                <a:solidFill>
                  <a:srgbClr val="000000"/>
                </a:solidFill>
                <a:latin typeface="Courier" pitchFamily="2" charset="0"/>
              </a:rPr>
              <a:t>plaintext = input(‘Please enter a character: ‘)</a:t>
            </a:r>
          </a:p>
          <a:p>
            <a:pPr marL="0" indent="0">
              <a:buNone/>
            </a:pPr>
            <a:r>
              <a:rPr lang="en-US" b="1" dirty="0" err="1">
                <a:solidFill>
                  <a:srgbClr val="000000"/>
                </a:solidFill>
                <a:latin typeface="Courier" pitchFamily="2" charset="0"/>
              </a:rPr>
              <a:t>plain_position</a:t>
            </a:r>
            <a:r>
              <a:rPr lang="en-US" b="1" dirty="0">
                <a:solidFill>
                  <a:srgbClr val="000000"/>
                </a:solidFill>
                <a:latin typeface="Courier" pitchFamily="2" charset="0"/>
              </a:rPr>
              <a:t> = </a:t>
            </a:r>
            <a:r>
              <a:rPr lang="en-US" b="1" dirty="0" err="1">
                <a:solidFill>
                  <a:srgbClr val="000000"/>
                </a:solidFill>
                <a:latin typeface="Courier" pitchFamily="2" charset="0"/>
              </a:rPr>
              <a:t>alphabet.find</a:t>
            </a:r>
            <a:r>
              <a:rPr lang="en-US" b="1" dirty="0">
                <a:solidFill>
                  <a:srgbClr val="000000"/>
                </a:solidFill>
                <a:latin typeface="Courier" pitchFamily="2" charset="0"/>
              </a:rPr>
              <a:t>(plaintext)</a:t>
            </a:r>
          </a:p>
          <a:p>
            <a:pPr marL="0" indent="0">
              <a:buNone/>
            </a:pPr>
            <a:r>
              <a:rPr lang="en-US" b="1" dirty="0">
                <a:solidFill>
                  <a:srgbClr val="000000"/>
                </a:solidFill>
                <a:latin typeface="Courier" pitchFamily="2" charset="0"/>
              </a:rPr>
              <a:t>print(</a:t>
            </a:r>
            <a:r>
              <a:rPr lang="en-US" b="1" dirty="0" err="1">
                <a:solidFill>
                  <a:srgbClr val="000000"/>
                </a:solidFill>
                <a:latin typeface="Courier" pitchFamily="2" charset="0"/>
              </a:rPr>
              <a:t>plain_position</a:t>
            </a:r>
            <a:r>
              <a:rPr lang="en-US" b="1" dirty="0">
                <a:solidFill>
                  <a:srgbClr val="000000"/>
                </a:solidFill>
                <a:latin typeface="Courier" pitchFamily="2" charset="0"/>
              </a:rPr>
              <a:t>)</a:t>
            </a:r>
          </a:p>
        </p:txBody>
      </p:sp>
    </p:spTree>
    <p:extLst>
      <p:ext uri="{BB962C8B-B14F-4D97-AF65-F5344CB8AC3E}">
        <p14:creationId xmlns:p14="http://schemas.microsoft.com/office/powerpoint/2010/main" val="233430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C5A96B-4389-5F4C-B766-9FF0930B5E61}"/>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Encrypt a Character Pt. I</a:t>
            </a:r>
            <a:endParaRPr lang="en-US" dirty="0">
              <a:solidFill>
                <a:schemeClr val="tx1">
                  <a:lumMod val="85000"/>
                  <a:lumOff val="15000"/>
                </a:schemeClr>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ECE1FD-2997-AA43-A4EC-59A884FFCFF2}"/>
              </a:ext>
            </a:extLst>
          </p:cNvPr>
          <p:cNvSpPr>
            <a:spLocks noGrp="1"/>
          </p:cNvSpPr>
          <p:nvPr>
            <p:ph idx="1"/>
          </p:nvPr>
        </p:nvSpPr>
        <p:spPr>
          <a:xfrm>
            <a:off x="5289229" y="864108"/>
            <a:ext cx="5910677" cy="5120640"/>
          </a:xfrm>
        </p:spPr>
        <p:txBody>
          <a:bodyPr>
            <a:normAutofit/>
          </a:bodyPr>
          <a:lstStyle/>
          <a:p>
            <a:pPr marL="0" indent="0">
              <a:buNone/>
            </a:pPr>
            <a:r>
              <a:rPr lang="en-US"/>
              <a:t>Plaintext: MISCHIEF MANAGED</a:t>
            </a:r>
          </a:p>
          <a:p>
            <a:pPr marL="0" indent="0">
              <a:buNone/>
            </a:pPr>
            <a:r>
              <a:rPr lang="en-US"/>
              <a:t>Key = 3</a:t>
            </a:r>
          </a:p>
          <a:p>
            <a:pPr marL="0" indent="0">
              <a:buNone/>
            </a:pPr>
            <a:r>
              <a:rPr lang="en-US"/>
              <a:t>M + 3 = P, I + 3 = L, etc.</a:t>
            </a:r>
          </a:p>
          <a:p>
            <a:pPr marL="0" indent="0">
              <a:buNone/>
            </a:pPr>
            <a:endParaRPr lang="en-US"/>
          </a:p>
          <a:p>
            <a:pPr marL="0" indent="0">
              <a:buNone/>
            </a:pPr>
            <a:r>
              <a:rPr lang="en-US"/>
              <a:t>To encrypt: position of plaintext + key = position of ciphertext</a:t>
            </a:r>
          </a:p>
          <a:p>
            <a:pPr marL="0" indent="0">
              <a:buNone/>
            </a:pPr>
            <a:endParaRPr lang="en-US"/>
          </a:p>
          <a:p>
            <a:pPr marL="0" indent="0">
              <a:buNone/>
            </a:pPr>
            <a:r>
              <a:rPr lang="en-US"/>
              <a:t>Type: </a:t>
            </a:r>
          </a:p>
          <a:p>
            <a:pPr marL="0" indent="0">
              <a:buNone/>
            </a:pPr>
            <a:r>
              <a:rPr lang="en-US" b="1">
                <a:latin typeface="Courier" pitchFamily="2" charset="0"/>
              </a:rPr>
              <a:t>cipher_position = plain_position + key</a:t>
            </a:r>
          </a:p>
          <a:p>
            <a:pPr marL="0" indent="0">
              <a:buNone/>
            </a:pPr>
            <a:r>
              <a:rPr lang="en-US" b="1">
                <a:latin typeface="Courier" pitchFamily="2" charset="0"/>
              </a:rPr>
              <a:t>print(cipher_position)</a:t>
            </a:r>
            <a:endParaRPr lang="en-US" b="1" dirty="0">
              <a:latin typeface="Courier" pitchFamily="2" charset="0"/>
            </a:endParaRP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71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A4CF-B762-964E-99EB-8448181D6A58}"/>
              </a:ext>
            </a:extLst>
          </p:cNvPr>
          <p:cNvSpPr>
            <a:spLocks noGrp="1"/>
          </p:cNvSpPr>
          <p:nvPr>
            <p:ph type="title"/>
          </p:nvPr>
        </p:nvSpPr>
        <p:spPr>
          <a:xfrm>
            <a:off x="252919" y="1123837"/>
            <a:ext cx="2947482" cy="4601183"/>
          </a:xfrm>
        </p:spPr>
        <p:txBody>
          <a:bodyPr/>
          <a:lstStyle/>
          <a:p>
            <a:r>
              <a:rPr lang="en-US" dirty="0"/>
              <a:t>Encrypt a Character Pt. II</a:t>
            </a:r>
          </a:p>
        </p:txBody>
      </p:sp>
      <p:sp>
        <p:nvSpPr>
          <p:cNvPr id="3" name="Content Placeholder 2">
            <a:extLst>
              <a:ext uri="{FF2B5EF4-FFF2-40B4-BE49-F238E27FC236}">
                <a16:creationId xmlns:a16="http://schemas.microsoft.com/office/drawing/2014/main" id="{B98B290D-DA03-704A-9A64-98C4D204E827}"/>
              </a:ext>
            </a:extLst>
          </p:cNvPr>
          <p:cNvSpPr>
            <a:spLocks noGrp="1"/>
          </p:cNvSpPr>
          <p:nvPr>
            <p:ph idx="1"/>
          </p:nvPr>
        </p:nvSpPr>
        <p:spPr>
          <a:xfrm>
            <a:off x="3869268" y="864108"/>
            <a:ext cx="7315200" cy="5120640"/>
          </a:xfrm>
        </p:spPr>
        <p:txBody>
          <a:bodyPr/>
          <a:lstStyle/>
          <a:p>
            <a:pPr marL="0" indent="0">
              <a:buNone/>
            </a:pPr>
            <a:r>
              <a:rPr lang="en-US" dirty="0"/>
              <a:t>ERROR!</a:t>
            </a:r>
          </a:p>
          <a:p>
            <a:pPr marL="0" indent="0">
              <a:buNone/>
            </a:pPr>
            <a:endParaRPr lang="en-US" dirty="0"/>
          </a:p>
          <a:p>
            <a:pPr marL="0" indent="0">
              <a:buNone/>
            </a:pPr>
            <a:r>
              <a:rPr lang="en-US" dirty="0"/>
              <a:t>Plaintext: y, key=3</a:t>
            </a:r>
          </a:p>
          <a:p>
            <a:pPr marL="0" indent="0">
              <a:buNone/>
            </a:pPr>
            <a:endParaRPr lang="en-US" dirty="0"/>
          </a:p>
          <a:p>
            <a:pPr marL="0" indent="0">
              <a:buNone/>
            </a:pPr>
            <a:r>
              <a:rPr lang="en-US" dirty="0"/>
              <a:t>position of plaintext + key = position of ciphertext</a:t>
            </a:r>
          </a:p>
          <a:p>
            <a:pPr marL="0" indent="0">
              <a:buNone/>
            </a:pPr>
            <a:endParaRPr lang="en-US" dirty="0"/>
          </a:p>
          <a:p>
            <a:pPr marL="0" indent="0">
              <a:buNone/>
            </a:pPr>
            <a:r>
              <a:rPr lang="en-US" dirty="0"/>
              <a:t>24 + 3 = 27. </a:t>
            </a:r>
          </a:p>
          <a:p>
            <a:pPr marL="0" indent="0">
              <a:buNone/>
            </a:pPr>
            <a:endParaRPr lang="en-US" dirty="0"/>
          </a:p>
          <a:p>
            <a:pPr marL="0" indent="0">
              <a:buNone/>
            </a:pPr>
            <a:r>
              <a:rPr lang="en-US" dirty="0"/>
              <a:t>There aren’t 27 letters of the alphabet!! </a:t>
            </a:r>
          </a:p>
          <a:p>
            <a:pPr marL="0" indent="0">
              <a:buNone/>
            </a:pPr>
            <a:endParaRPr lang="en-US" dirty="0"/>
          </a:p>
          <a:p>
            <a:pPr marL="0" indent="0">
              <a:buNone/>
            </a:pPr>
            <a:r>
              <a:rPr lang="en-US" dirty="0"/>
              <a:t>Need to include a way to wrap around back to ‘a’</a:t>
            </a:r>
          </a:p>
        </p:txBody>
      </p:sp>
    </p:spTree>
    <p:extLst>
      <p:ext uri="{BB962C8B-B14F-4D97-AF65-F5344CB8AC3E}">
        <p14:creationId xmlns:p14="http://schemas.microsoft.com/office/powerpoint/2010/main" val="1143055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92ED50-C61A-414A-897D-4BD7E9A70343}"/>
              </a:ext>
            </a:extLst>
          </p:cNvPr>
          <p:cNvSpPr>
            <a:spLocks noGrp="1"/>
          </p:cNvSpPr>
          <p:nvPr>
            <p:ph type="title"/>
          </p:nvPr>
        </p:nvSpPr>
        <p:spPr>
          <a:xfrm>
            <a:off x="289248" y="1123837"/>
            <a:ext cx="6451110" cy="1255469"/>
          </a:xfrm>
        </p:spPr>
        <p:txBody>
          <a:bodyPr vert="horz" lIns="91440" tIns="45720" rIns="91440" bIns="45720" rtlCol="0" anchor="ctr">
            <a:normAutofit/>
          </a:bodyPr>
          <a:lstStyle/>
          <a:p>
            <a:r>
              <a:rPr lang="en-US" dirty="0"/>
              <a:t>Overview: modulo (%) operator</a:t>
            </a:r>
          </a:p>
        </p:txBody>
      </p:sp>
      <p:sp>
        <p:nvSpPr>
          <p:cNvPr id="5" name="Content Placeholder 4">
            <a:extLst>
              <a:ext uri="{FF2B5EF4-FFF2-40B4-BE49-F238E27FC236}">
                <a16:creationId xmlns:a16="http://schemas.microsoft.com/office/drawing/2014/main" id="{55EAA8F9-4CD0-0345-927E-33C6CCA02CFB}"/>
              </a:ext>
            </a:extLst>
          </p:cNvPr>
          <p:cNvSpPr>
            <a:spLocks noGrp="1"/>
          </p:cNvSpPr>
          <p:nvPr>
            <p:ph sz="half" idx="2"/>
          </p:nvPr>
        </p:nvSpPr>
        <p:spPr>
          <a:xfrm>
            <a:off x="289248" y="2212622"/>
            <a:ext cx="6451109" cy="3725334"/>
          </a:xfrm>
        </p:spPr>
        <p:txBody>
          <a:bodyPr vert="horz" lIns="91440" tIns="45720" rIns="91440" bIns="45720" rtlCol="0" anchor="t">
            <a:normAutofit/>
          </a:bodyPr>
          <a:lstStyle/>
          <a:p>
            <a:r>
              <a:rPr lang="en-US" dirty="0">
                <a:solidFill>
                  <a:srgbClr val="FFFFFF"/>
                </a:solidFill>
              </a:rPr>
              <a:t>Alternatively, 128 – (5*25) = 128 - 125 = 3</a:t>
            </a:r>
          </a:p>
          <a:p>
            <a:r>
              <a:rPr lang="en-US" dirty="0">
                <a:solidFill>
                  <a:srgbClr val="FFFFFF"/>
                </a:solidFill>
              </a:rPr>
              <a:t>1	2	3	4	5</a:t>
            </a:r>
          </a:p>
          <a:p>
            <a:endParaRPr lang="en-US" dirty="0">
              <a:solidFill>
                <a:srgbClr val="FFFFFF"/>
              </a:solidFill>
            </a:endParaRPr>
          </a:p>
          <a:p>
            <a:r>
              <a:rPr lang="en-US" dirty="0">
                <a:solidFill>
                  <a:srgbClr val="FFFFFF"/>
                </a:solidFill>
              </a:rPr>
              <a:t>How does this help us?</a:t>
            </a:r>
          </a:p>
          <a:p>
            <a:r>
              <a:rPr lang="en-US" dirty="0">
                <a:solidFill>
                  <a:srgbClr val="FFFFFF"/>
                </a:solidFill>
              </a:rPr>
              <a:t>A B C D E F G H I J K L M N O P Q R S T U V W X Y Z</a:t>
            </a:r>
          </a:p>
          <a:p>
            <a:endParaRPr lang="en-US" dirty="0">
              <a:solidFill>
                <a:srgbClr val="FFFFFF"/>
              </a:solidFill>
            </a:endParaRPr>
          </a:p>
          <a:p>
            <a:r>
              <a:rPr lang="en-US" dirty="0">
                <a:solidFill>
                  <a:srgbClr val="FFFFFF"/>
                </a:solidFill>
              </a:rPr>
              <a:t>position of ciphertext = (position of plaintext + key) % 26</a:t>
            </a:r>
          </a:p>
          <a:p>
            <a:r>
              <a:rPr lang="en-US" dirty="0">
                <a:solidFill>
                  <a:srgbClr val="FFFFFF"/>
                </a:solidFill>
              </a:rPr>
              <a:t>EX: Y = 24 + 3 = 27 % 26 = 1 = B</a:t>
            </a:r>
          </a:p>
        </p:txBody>
      </p:sp>
      <p:pic>
        <p:nvPicPr>
          <p:cNvPr id="6" name="Content Placeholder 5">
            <a:extLst>
              <a:ext uri="{FF2B5EF4-FFF2-40B4-BE49-F238E27FC236}">
                <a16:creationId xmlns:a16="http://schemas.microsoft.com/office/drawing/2014/main" id="{45D942C2-886F-5046-8A9A-18348593B5C6}"/>
              </a:ext>
            </a:extLst>
          </p:cNvPr>
          <p:cNvPicPr>
            <a:picLocks noGrp="1" noChangeAspect="1"/>
          </p:cNvPicPr>
          <p:nvPr>
            <p:ph sz="half" idx="1"/>
          </p:nvPr>
        </p:nvPicPr>
        <p:blipFill>
          <a:blip r:embed="rId2"/>
          <a:stretch>
            <a:fillRect/>
          </a:stretch>
        </p:blipFill>
        <p:spPr>
          <a:xfrm>
            <a:off x="7748704" y="758953"/>
            <a:ext cx="3386766" cy="5330650"/>
          </a:xfrm>
          <a:prstGeom prst="rect">
            <a:avLst/>
          </a:prstGeom>
        </p:spPr>
      </p:pic>
    </p:spTree>
    <p:extLst>
      <p:ext uri="{BB962C8B-B14F-4D97-AF65-F5344CB8AC3E}">
        <p14:creationId xmlns:p14="http://schemas.microsoft.com/office/powerpoint/2010/main" val="103130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3738BDF-291F-704E-8F74-DA8AD5A1FFA9}"/>
              </a:ext>
            </a:extLst>
          </p:cNvPr>
          <p:cNvSpPr>
            <a:spLocks noGrp="1"/>
          </p:cNvSpPr>
          <p:nvPr>
            <p:ph type="title"/>
          </p:nvPr>
        </p:nvSpPr>
        <p:spPr>
          <a:xfrm>
            <a:off x="1600754" y="1087374"/>
            <a:ext cx="8983489" cy="1000978"/>
          </a:xfrm>
        </p:spPr>
        <p:txBody>
          <a:bodyPr>
            <a:normAutofit/>
          </a:bodyPr>
          <a:lstStyle/>
          <a:p>
            <a:r>
              <a:rPr lang="en-US"/>
              <a:t>Fix our code with mod (%)</a:t>
            </a:r>
            <a:endParaRPr lang="en-US" dirty="0"/>
          </a:p>
        </p:txBody>
      </p:sp>
      <p:sp>
        <p:nvSpPr>
          <p:cNvPr id="14" name="Rectangle 13">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Content Placeholder 4">
            <a:extLst>
              <a:ext uri="{FF2B5EF4-FFF2-40B4-BE49-F238E27FC236}">
                <a16:creationId xmlns:a16="http://schemas.microsoft.com/office/drawing/2014/main" id="{C8DE482F-4A85-F54A-AC85-01847CFD31BF}"/>
              </a:ext>
            </a:extLst>
          </p:cNvPr>
          <p:cNvSpPr>
            <a:spLocks noGrp="1"/>
          </p:cNvSpPr>
          <p:nvPr>
            <p:ph idx="1"/>
          </p:nvPr>
        </p:nvSpPr>
        <p:spPr>
          <a:xfrm>
            <a:off x="1600753" y="2535446"/>
            <a:ext cx="8983489" cy="3554457"/>
          </a:xfrm>
        </p:spPr>
        <p:txBody>
          <a:bodyPr>
            <a:normAutofit lnSpcReduction="10000"/>
          </a:bodyPr>
          <a:lstStyle/>
          <a:p>
            <a:pPr marL="0" indent="0">
              <a:buNone/>
            </a:pPr>
            <a:r>
              <a:rPr lang="en-US" b="1" dirty="0">
                <a:solidFill>
                  <a:srgbClr val="000000"/>
                </a:solidFill>
                <a:latin typeface="Courier" pitchFamily="2" charset="0"/>
              </a:rPr>
              <a:t>alphabet = ‘</a:t>
            </a:r>
            <a:r>
              <a:rPr lang="en-US" b="1" dirty="0" err="1">
                <a:solidFill>
                  <a:srgbClr val="000000"/>
                </a:solidFill>
                <a:latin typeface="Courier" pitchFamily="2" charset="0"/>
              </a:rPr>
              <a:t>abcdefghijklmnopqrstuvwxyz</a:t>
            </a:r>
            <a:r>
              <a:rPr lang="en-US" b="1" dirty="0">
                <a:solidFill>
                  <a:srgbClr val="000000"/>
                </a:solidFill>
                <a:latin typeface="Courier" pitchFamily="2" charset="0"/>
              </a:rPr>
              <a:t>’</a:t>
            </a:r>
          </a:p>
          <a:p>
            <a:pPr marL="0" indent="0">
              <a:buNone/>
            </a:pPr>
            <a:r>
              <a:rPr lang="en-US" b="1" dirty="0">
                <a:solidFill>
                  <a:srgbClr val="000000"/>
                </a:solidFill>
                <a:latin typeface="Courier" pitchFamily="2" charset="0"/>
              </a:rPr>
              <a:t>key = 3</a:t>
            </a:r>
          </a:p>
          <a:p>
            <a:pPr marL="0" indent="0">
              <a:buNone/>
            </a:pPr>
            <a:endParaRPr lang="en-US" b="1" dirty="0">
              <a:solidFill>
                <a:srgbClr val="000000"/>
              </a:solidFill>
              <a:latin typeface="Courier" pitchFamily="2" charset="0"/>
            </a:endParaRPr>
          </a:p>
          <a:p>
            <a:pPr marL="0" indent="0">
              <a:buNone/>
            </a:pPr>
            <a:r>
              <a:rPr lang="en-US" b="1" dirty="0">
                <a:solidFill>
                  <a:srgbClr val="000000"/>
                </a:solidFill>
                <a:latin typeface="Courier" pitchFamily="2" charset="0"/>
              </a:rPr>
              <a:t>plaintext = input(‘Please enter a character: ‘)</a:t>
            </a:r>
          </a:p>
          <a:p>
            <a:pPr marL="0" indent="0">
              <a:buNone/>
            </a:pPr>
            <a:r>
              <a:rPr lang="en-US" b="1" dirty="0" err="1">
                <a:solidFill>
                  <a:srgbClr val="000000"/>
                </a:solidFill>
                <a:latin typeface="Courier" pitchFamily="2" charset="0"/>
              </a:rPr>
              <a:t>plain_position</a:t>
            </a:r>
            <a:r>
              <a:rPr lang="en-US" b="1" dirty="0">
                <a:solidFill>
                  <a:srgbClr val="000000"/>
                </a:solidFill>
                <a:latin typeface="Courier" pitchFamily="2" charset="0"/>
              </a:rPr>
              <a:t> = </a:t>
            </a:r>
            <a:r>
              <a:rPr lang="en-US" b="1" dirty="0" err="1">
                <a:solidFill>
                  <a:srgbClr val="000000"/>
                </a:solidFill>
                <a:latin typeface="Courier" pitchFamily="2" charset="0"/>
              </a:rPr>
              <a:t>alphabet.find</a:t>
            </a:r>
            <a:r>
              <a:rPr lang="en-US" b="1" dirty="0">
                <a:solidFill>
                  <a:srgbClr val="000000"/>
                </a:solidFill>
                <a:latin typeface="Courier" pitchFamily="2" charset="0"/>
              </a:rPr>
              <a:t>(plaintext)</a:t>
            </a:r>
          </a:p>
          <a:p>
            <a:pPr marL="0" indent="0">
              <a:buNone/>
            </a:pPr>
            <a:r>
              <a:rPr lang="en-US" b="1" dirty="0">
                <a:solidFill>
                  <a:srgbClr val="000000"/>
                </a:solidFill>
                <a:latin typeface="Courier" pitchFamily="2" charset="0"/>
              </a:rPr>
              <a:t>print(</a:t>
            </a:r>
            <a:r>
              <a:rPr lang="en-US" b="1" dirty="0" err="1">
                <a:solidFill>
                  <a:srgbClr val="000000"/>
                </a:solidFill>
                <a:latin typeface="Courier" pitchFamily="2" charset="0"/>
              </a:rPr>
              <a:t>plain_position</a:t>
            </a:r>
            <a:r>
              <a:rPr lang="en-US" b="1" dirty="0">
                <a:solidFill>
                  <a:srgbClr val="000000"/>
                </a:solidFill>
                <a:latin typeface="Courier" pitchFamily="2" charset="0"/>
              </a:rPr>
              <a:t>)</a:t>
            </a:r>
          </a:p>
          <a:p>
            <a:pPr marL="0" indent="0">
              <a:buNone/>
            </a:pPr>
            <a:endParaRPr lang="en-US" b="1" dirty="0">
              <a:solidFill>
                <a:srgbClr val="000000"/>
              </a:solidFill>
              <a:latin typeface="Courier" pitchFamily="2" charset="0"/>
            </a:endParaRPr>
          </a:p>
          <a:p>
            <a:pPr marL="0" indent="0">
              <a:buNone/>
            </a:pPr>
            <a:r>
              <a:rPr lang="en-US" b="1" dirty="0" err="1">
                <a:solidFill>
                  <a:srgbClr val="000000"/>
                </a:solidFill>
                <a:latin typeface="Courier" pitchFamily="2" charset="0"/>
              </a:rPr>
              <a:t>cipher_position</a:t>
            </a:r>
            <a:r>
              <a:rPr lang="en-US" b="1" dirty="0">
                <a:solidFill>
                  <a:srgbClr val="000000"/>
                </a:solidFill>
                <a:latin typeface="Courier" pitchFamily="2" charset="0"/>
              </a:rPr>
              <a:t> = (</a:t>
            </a:r>
            <a:r>
              <a:rPr lang="en-US" b="1" dirty="0" err="1">
                <a:solidFill>
                  <a:srgbClr val="000000"/>
                </a:solidFill>
                <a:latin typeface="Courier" pitchFamily="2" charset="0"/>
              </a:rPr>
              <a:t>plain_position</a:t>
            </a:r>
            <a:r>
              <a:rPr lang="en-US" b="1" dirty="0">
                <a:solidFill>
                  <a:srgbClr val="000000"/>
                </a:solidFill>
                <a:latin typeface="Courier" pitchFamily="2" charset="0"/>
              </a:rPr>
              <a:t> + key) % 26</a:t>
            </a:r>
          </a:p>
          <a:p>
            <a:pPr marL="0" indent="0">
              <a:buNone/>
            </a:pPr>
            <a:r>
              <a:rPr lang="en-US" b="1" dirty="0">
                <a:solidFill>
                  <a:srgbClr val="000000"/>
                </a:solidFill>
                <a:latin typeface="Courier" pitchFamily="2" charset="0"/>
              </a:rPr>
              <a:t>print(</a:t>
            </a:r>
            <a:r>
              <a:rPr lang="en-US" b="1" dirty="0" err="1">
                <a:solidFill>
                  <a:srgbClr val="000000"/>
                </a:solidFill>
                <a:latin typeface="Courier" pitchFamily="2" charset="0"/>
              </a:rPr>
              <a:t>cipher_position</a:t>
            </a:r>
            <a:r>
              <a:rPr lang="en-US" b="1" dirty="0">
                <a:solidFill>
                  <a:srgbClr val="000000"/>
                </a:solidFill>
                <a:latin typeface="Courier" pitchFamily="2" charset="0"/>
              </a:rPr>
              <a:t>)</a:t>
            </a:r>
            <a:endParaRPr lang="en-US" dirty="0">
              <a:solidFill>
                <a:srgbClr val="000000"/>
              </a:solidFill>
            </a:endParaRPr>
          </a:p>
        </p:txBody>
      </p:sp>
    </p:spTree>
    <p:extLst>
      <p:ext uri="{BB962C8B-B14F-4D97-AF65-F5344CB8AC3E}">
        <p14:creationId xmlns:p14="http://schemas.microsoft.com/office/powerpoint/2010/main" val="134023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07B1-3BAD-7841-A1DC-48F5CD5E7475}"/>
              </a:ext>
            </a:extLst>
          </p:cNvPr>
          <p:cNvSpPr>
            <a:spLocks noGrp="1"/>
          </p:cNvSpPr>
          <p:nvPr>
            <p:ph type="title"/>
          </p:nvPr>
        </p:nvSpPr>
        <p:spPr>
          <a:xfrm>
            <a:off x="252919" y="1123837"/>
            <a:ext cx="2947482" cy="4601183"/>
          </a:xfrm>
        </p:spPr>
        <p:txBody>
          <a:bodyPr/>
          <a:lstStyle/>
          <a:p>
            <a:r>
              <a:rPr lang="en-US" dirty="0"/>
              <a:t>Return Ciphertext</a:t>
            </a:r>
          </a:p>
        </p:txBody>
      </p:sp>
      <p:sp>
        <p:nvSpPr>
          <p:cNvPr id="3" name="Content Placeholder 2">
            <a:extLst>
              <a:ext uri="{FF2B5EF4-FFF2-40B4-BE49-F238E27FC236}">
                <a16:creationId xmlns:a16="http://schemas.microsoft.com/office/drawing/2014/main" id="{03164644-9AA9-024F-8982-CBD0FAB82559}"/>
              </a:ext>
            </a:extLst>
          </p:cNvPr>
          <p:cNvSpPr>
            <a:spLocks noGrp="1"/>
          </p:cNvSpPr>
          <p:nvPr>
            <p:ph idx="1"/>
          </p:nvPr>
        </p:nvSpPr>
        <p:spPr>
          <a:xfrm>
            <a:off x="3476977" y="864108"/>
            <a:ext cx="8274755" cy="5120640"/>
          </a:xfrm>
        </p:spPr>
        <p:txBody>
          <a:bodyPr/>
          <a:lstStyle/>
          <a:p>
            <a:pPr marL="0" indent="0">
              <a:buNone/>
            </a:pPr>
            <a:r>
              <a:rPr lang="en-US" b="1" dirty="0">
                <a:solidFill>
                  <a:srgbClr val="000000"/>
                </a:solidFill>
                <a:latin typeface="Courier" pitchFamily="2" charset="0"/>
              </a:rPr>
              <a:t>alphabet = ‘</a:t>
            </a:r>
            <a:r>
              <a:rPr lang="en-US" b="1" dirty="0" err="1">
                <a:solidFill>
                  <a:srgbClr val="000000"/>
                </a:solidFill>
                <a:latin typeface="Courier" pitchFamily="2" charset="0"/>
              </a:rPr>
              <a:t>abcdefghijklmnopqrstuvwxyz</a:t>
            </a:r>
            <a:r>
              <a:rPr lang="en-US" b="1" dirty="0">
                <a:solidFill>
                  <a:srgbClr val="000000"/>
                </a:solidFill>
                <a:latin typeface="Courier" pitchFamily="2" charset="0"/>
              </a:rPr>
              <a:t>’</a:t>
            </a:r>
          </a:p>
          <a:p>
            <a:pPr marL="0" indent="0">
              <a:buNone/>
            </a:pPr>
            <a:r>
              <a:rPr lang="en-US" b="1" dirty="0">
                <a:solidFill>
                  <a:srgbClr val="000000"/>
                </a:solidFill>
                <a:latin typeface="Courier" pitchFamily="2" charset="0"/>
              </a:rPr>
              <a:t>key = 3</a:t>
            </a:r>
          </a:p>
          <a:p>
            <a:pPr marL="0" indent="0">
              <a:buNone/>
            </a:pPr>
            <a:endParaRPr lang="en-US" b="1" dirty="0">
              <a:solidFill>
                <a:srgbClr val="000000"/>
              </a:solidFill>
              <a:latin typeface="Courier" pitchFamily="2" charset="0"/>
            </a:endParaRPr>
          </a:p>
          <a:p>
            <a:pPr marL="0" indent="0">
              <a:buNone/>
            </a:pPr>
            <a:r>
              <a:rPr lang="en-US" b="1" dirty="0">
                <a:solidFill>
                  <a:srgbClr val="000000"/>
                </a:solidFill>
                <a:latin typeface="Courier" pitchFamily="2" charset="0"/>
              </a:rPr>
              <a:t>plaintext = input(‘Please enter a character: ‘)</a:t>
            </a:r>
          </a:p>
          <a:p>
            <a:pPr marL="0" indent="0">
              <a:buNone/>
            </a:pPr>
            <a:r>
              <a:rPr lang="en-US" b="1" dirty="0" err="1">
                <a:solidFill>
                  <a:srgbClr val="000000"/>
                </a:solidFill>
                <a:latin typeface="Courier" pitchFamily="2" charset="0"/>
              </a:rPr>
              <a:t>plain_position</a:t>
            </a:r>
            <a:r>
              <a:rPr lang="en-US" b="1" dirty="0">
                <a:solidFill>
                  <a:srgbClr val="000000"/>
                </a:solidFill>
                <a:latin typeface="Courier" pitchFamily="2" charset="0"/>
              </a:rPr>
              <a:t> = </a:t>
            </a:r>
            <a:r>
              <a:rPr lang="en-US" b="1" dirty="0" err="1">
                <a:solidFill>
                  <a:srgbClr val="000000"/>
                </a:solidFill>
                <a:latin typeface="Courier" pitchFamily="2" charset="0"/>
              </a:rPr>
              <a:t>alphabet.find</a:t>
            </a:r>
            <a:r>
              <a:rPr lang="en-US" b="1" dirty="0">
                <a:solidFill>
                  <a:srgbClr val="000000"/>
                </a:solidFill>
                <a:latin typeface="Courier" pitchFamily="2" charset="0"/>
              </a:rPr>
              <a:t>(plaintext)</a:t>
            </a:r>
          </a:p>
          <a:p>
            <a:pPr marL="0" indent="0">
              <a:buNone/>
            </a:pPr>
            <a:r>
              <a:rPr lang="en-US" b="1" dirty="0">
                <a:solidFill>
                  <a:srgbClr val="000000"/>
                </a:solidFill>
                <a:latin typeface="Courier" pitchFamily="2" charset="0"/>
              </a:rPr>
              <a:t>print(</a:t>
            </a:r>
            <a:r>
              <a:rPr lang="en-US" b="1" dirty="0" err="1">
                <a:solidFill>
                  <a:srgbClr val="000000"/>
                </a:solidFill>
                <a:latin typeface="Courier" pitchFamily="2" charset="0"/>
              </a:rPr>
              <a:t>plain_position</a:t>
            </a:r>
            <a:r>
              <a:rPr lang="en-US" b="1" dirty="0">
                <a:solidFill>
                  <a:srgbClr val="000000"/>
                </a:solidFill>
                <a:latin typeface="Courier" pitchFamily="2" charset="0"/>
              </a:rPr>
              <a:t>)</a:t>
            </a:r>
          </a:p>
          <a:p>
            <a:pPr marL="0" indent="0">
              <a:buNone/>
            </a:pPr>
            <a:endParaRPr lang="en-US" b="1" dirty="0">
              <a:solidFill>
                <a:srgbClr val="000000"/>
              </a:solidFill>
              <a:latin typeface="Courier" pitchFamily="2" charset="0"/>
            </a:endParaRPr>
          </a:p>
          <a:p>
            <a:pPr marL="0" indent="0">
              <a:buNone/>
            </a:pPr>
            <a:r>
              <a:rPr lang="en-US" b="1" dirty="0" err="1">
                <a:solidFill>
                  <a:srgbClr val="000000"/>
                </a:solidFill>
                <a:latin typeface="Courier" pitchFamily="2" charset="0"/>
              </a:rPr>
              <a:t>cipher_position</a:t>
            </a:r>
            <a:r>
              <a:rPr lang="en-US" b="1" dirty="0">
                <a:solidFill>
                  <a:srgbClr val="000000"/>
                </a:solidFill>
                <a:latin typeface="Courier" pitchFamily="2" charset="0"/>
              </a:rPr>
              <a:t> = (</a:t>
            </a:r>
            <a:r>
              <a:rPr lang="en-US" b="1" dirty="0" err="1">
                <a:solidFill>
                  <a:srgbClr val="000000"/>
                </a:solidFill>
                <a:latin typeface="Courier" pitchFamily="2" charset="0"/>
              </a:rPr>
              <a:t>plain_position</a:t>
            </a:r>
            <a:r>
              <a:rPr lang="en-US" b="1" dirty="0">
                <a:solidFill>
                  <a:srgbClr val="000000"/>
                </a:solidFill>
                <a:latin typeface="Courier" pitchFamily="2" charset="0"/>
              </a:rPr>
              <a:t> + key) % 26</a:t>
            </a:r>
          </a:p>
          <a:p>
            <a:pPr marL="0" indent="0">
              <a:buNone/>
            </a:pPr>
            <a:r>
              <a:rPr lang="en-US" b="1" dirty="0">
                <a:solidFill>
                  <a:srgbClr val="000000"/>
                </a:solidFill>
                <a:latin typeface="Courier" pitchFamily="2" charset="0"/>
              </a:rPr>
              <a:t>print(</a:t>
            </a:r>
            <a:r>
              <a:rPr lang="en-US" b="1" dirty="0" err="1">
                <a:solidFill>
                  <a:srgbClr val="000000"/>
                </a:solidFill>
                <a:latin typeface="Courier" pitchFamily="2" charset="0"/>
              </a:rPr>
              <a:t>cipher_position</a:t>
            </a:r>
            <a:r>
              <a:rPr lang="en-US" b="1" dirty="0">
                <a:solidFill>
                  <a:srgbClr val="000000"/>
                </a:solidFill>
                <a:latin typeface="Courier" pitchFamily="2" charset="0"/>
              </a:rPr>
              <a:t>)</a:t>
            </a:r>
          </a:p>
          <a:p>
            <a:pPr marL="0" indent="0">
              <a:buNone/>
            </a:pPr>
            <a:endParaRPr lang="en-US" b="1" dirty="0">
              <a:solidFill>
                <a:srgbClr val="000000"/>
              </a:solidFill>
              <a:latin typeface="Courier" pitchFamily="2" charset="0"/>
            </a:endParaRPr>
          </a:p>
          <a:p>
            <a:pPr marL="0" indent="0">
              <a:buNone/>
            </a:pPr>
            <a:r>
              <a:rPr lang="en-US" b="1" dirty="0" err="1">
                <a:solidFill>
                  <a:srgbClr val="000000"/>
                </a:solidFill>
                <a:latin typeface="Courier" pitchFamily="2" charset="0"/>
              </a:rPr>
              <a:t>cipher_char</a:t>
            </a:r>
            <a:r>
              <a:rPr lang="en-US" b="1" dirty="0">
                <a:solidFill>
                  <a:srgbClr val="000000"/>
                </a:solidFill>
                <a:latin typeface="Courier" pitchFamily="2" charset="0"/>
              </a:rPr>
              <a:t> = alphabet[</a:t>
            </a:r>
            <a:r>
              <a:rPr lang="en-US" b="1" dirty="0" err="1">
                <a:solidFill>
                  <a:srgbClr val="000000"/>
                </a:solidFill>
                <a:latin typeface="Courier" pitchFamily="2" charset="0"/>
              </a:rPr>
              <a:t>cipher_position</a:t>
            </a:r>
            <a:r>
              <a:rPr lang="en-US" b="1" dirty="0">
                <a:solidFill>
                  <a:srgbClr val="000000"/>
                </a:solidFill>
                <a:latin typeface="Courier" pitchFamily="2" charset="0"/>
              </a:rPr>
              <a:t>]</a:t>
            </a:r>
          </a:p>
          <a:p>
            <a:pPr marL="0" indent="0">
              <a:buNone/>
            </a:pPr>
            <a:r>
              <a:rPr lang="en-US" b="1" dirty="0">
                <a:solidFill>
                  <a:srgbClr val="000000"/>
                </a:solidFill>
                <a:latin typeface="Courier" pitchFamily="2" charset="0"/>
              </a:rPr>
              <a:t>print(</a:t>
            </a:r>
            <a:r>
              <a:rPr lang="en-US" b="1" dirty="0" err="1">
                <a:solidFill>
                  <a:srgbClr val="000000"/>
                </a:solidFill>
                <a:latin typeface="Courier" pitchFamily="2" charset="0"/>
              </a:rPr>
              <a:t>cipher_char</a:t>
            </a:r>
            <a:r>
              <a:rPr lang="en-US" b="1" dirty="0">
                <a:solidFill>
                  <a:srgbClr val="000000"/>
                </a:solidFill>
                <a:latin typeface="Courier" pitchFamily="2" charset="0"/>
              </a:rPr>
              <a:t>)</a:t>
            </a:r>
            <a:endParaRPr lang="en-US" dirty="0"/>
          </a:p>
        </p:txBody>
      </p:sp>
    </p:spTree>
    <p:extLst>
      <p:ext uri="{BB962C8B-B14F-4D97-AF65-F5344CB8AC3E}">
        <p14:creationId xmlns:p14="http://schemas.microsoft.com/office/powerpoint/2010/main" val="2707354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9E1670-83B7-48FC-9C47-C7318A21C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9C30EE-515E-4D1E-8044-1E02EBC14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7A34BAF-52BF-49D4-B4CA-F56A96FC8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4" y="758952"/>
            <a:ext cx="4665257"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ECA9BA-2C24-AE41-9D2C-03197F61DFA0}"/>
              </a:ext>
            </a:extLst>
          </p:cNvPr>
          <p:cNvSpPr>
            <a:spLocks noGrp="1"/>
          </p:cNvSpPr>
          <p:nvPr>
            <p:ph type="title"/>
          </p:nvPr>
        </p:nvSpPr>
        <p:spPr>
          <a:xfrm>
            <a:off x="7852693" y="1123837"/>
            <a:ext cx="3801594" cy="4644334"/>
          </a:xfrm>
        </p:spPr>
        <p:txBody>
          <a:bodyPr anchor="b">
            <a:normAutofit/>
          </a:bodyPr>
          <a:lstStyle/>
          <a:p>
            <a:r>
              <a:rPr lang="en-US" dirty="0"/>
              <a:t>Short Exercise</a:t>
            </a:r>
          </a:p>
        </p:txBody>
      </p:sp>
      <p:sp>
        <p:nvSpPr>
          <p:cNvPr id="3" name="Content Placeholder 2">
            <a:extLst>
              <a:ext uri="{FF2B5EF4-FFF2-40B4-BE49-F238E27FC236}">
                <a16:creationId xmlns:a16="http://schemas.microsoft.com/office/drawing/2014/main" id="{3B54F43F-71B8-9842-9A42-3557B4D681D4}"/>
              </a:ext>
            </a:extLst>
          </p:cNvPr>
          <p:cNvSpPr>
            <a:spLocks noGrp="1"/>
          </p:cNvSpPr>
          <p:nvPr>
            <p:ph idx="1"/>
          </p:nvPr>
        </p:nvSpPr>
        <p:spPr>
          <a:xfrm>
            <a:off x="1512658" y="1094564"/>
            <a:ext cx="5700264" cy="4673607"/>
          </a:xfrm>
        </p:spPr>
        <p:txBody>
          <a:bodyPr anchor="b">
            <a:normAutofit/>
          </a:bodyPr>
          <a:lstStyle/>
          <a:p>
            <a:pPr marL="0" indent="0">
              <a:buNone/>
            </a:pPr>
            <a:r>
              <a:rPr lang="en-US" dirty="0"/>
              <a:t>Don’t necessarily need all of the print statements</a:t>
            </a:r>
          </a:p>
          <a:p>
            <a:pPr marL="0" indent="0">
              <a:buNone/>
            </a:pPr>
            <a:r>
              <a:rPr lang="en-US" dirty="0"/>
              <a:t>Modify your code to not show the positions in the Shell</a:t>
            </a:r>
          </a:p>
          <a:p>
            <a:pPr marL="0" indent="0">
              <a:buNone/>
            </a:pPr>
            <a:endParaRPr lang="en-US" dirty="0"/>
          </a:p>
          <a:p>
            <a:pPr marL="0" indent="0">
              <a:buNone/>
            </a:pPr>
            <a:r>
              <a:rPr lang="en-US" dirty="0"/>
              <a:t>EX:</a:t>
            </a:r>
          </a:p>
          <a:p>
            <a:pPr marL="0" indent="0">
              <a:buNone/>
            </a:pPr>
            <a:r>
              <a:rPr lang="en-US" dirty="0">
                <a:latin typeface="Courier" pitchFamily="2" charset="0"/>
              </a:rPr>
              <a:t>Please enter a character: b</a:t>
            </a:r>
          </a:p>
          <a:p>
            <a:pPr marL="0" indent="0">
              <a:buNone/>
            </a:pPr>
            <a:r>
              <a:rPr lang="en-US" dirty="0">
                <a:latin typeface="Courier" pitchFamily="2" charset="0"/>
              </a:rPr>
              <a:t>The encrypted character is: e</a:t>
            </a:r>
          </a:p>
        </p:txBody>
      </p:sp>
    </p:spTree>
    <p:extLst>
      <p:ext uri="{BB962C8B-B14F-4D97-AF65-F5344CB8AC3E}">
        <p14:creationId xmlns:p14="http://schemas.microsoft.com/office/powerpoint/2010/main" val="4064372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FA2123C-892E-2E42-861E-F40F495940D2}"/>
              </a:ext>
            </a:extLst>
          </p:cNvPr>
          <p:cNvSpPr>
            <a:spLocks noGrp="1"/>
          </p:cNvSpPr>
          <p:nvPr>
            <p:ph type="title"/>
          </p:nvPr>
        </p:nvSpPr>
        <p:spPr>
          <a:xfrm>
            <a:off x="1600754" y="1087374"/>
            <a:ext cx="8983489" cy="1000978"/>
          </a:xfrm>
        </p:spPr>
        <p:txBody>
          <a:bodyPr>
            <a:normAutofit/>
          </a:bodyPr>
          <a:lstStyle/>
          <a:p>
            <a:r>
              <a:rPr lang="en-US" dirty="0"/>
              <a:t>Challenge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27DD035-B367-3E4B-84AD-38222F10B56F}"/>
              </a:ext>
            </a:extLst>
          </p:cNvPr>
          <p:cNvSpPr>
            <a:spLocks noGrp="1"/>
          </p:cNvSpPr>
          <p:nvPr>
            <p:ph idx="1"/>
          </p:nvPr>
        </p:nvSpPr>
        <p:spPr>
          <a:xfrm>
            <a:off x="1600753" y="2535446"/>
            <a:ext cx="8983489" cy="3554457"/>
          </a:xfrm>
        </p:spPr>
        <p:txBody>
          <a:bodyPr>
            <a:normAutofit/>
          </a:bodyPr>
          <a:lstStyle/>
          <a:p>
            <a:pPr marL="0" indent="0">
              <a:buNone/>
            </a:pPr>
            <a:r>
              <a:rPr lang="en-US" dirty="0">
                <a:solidFill>
                  <a:srgbClr val="000000"/>
                </a:solidFill>
              </a:rPr>
              <a:t>Modify your program, so that the user can enter their own key to use. You’ll need to get the user’s input, and store it in the key variable.</a:t>
            </a:r>
          </a:p>
          <a:p>
            <a:pPr marL="0" indent="0">
              <a:buNone/>
            </a:pPr>
            <a:r>
              <a:rPr lang="en-US" dirty="0">
                <a:solidFill>
                  <a:srgbClr val="000000"/>
                </a:solidFill>
              </a:rPr>
              <a:t>Remember to use the </a:t>
            </a:r>
            <a:r>
              <a:rPr lang="en-US" dirty="0" err="1">
                <a:solidFill>
                  <a:srgbClr val="000000"/>
                </a:solidFill>
              </a:rPr>
              <a:t>int</a:t>
            </a:r>
            <a:r>
              <a:rPr lang="en-US" dirty="0">
                <a:solidFill>
                  <a:srgbClr val="000000"/>
                </a:solidFill>
              </a:rPr>
              <a:t>() function to convert the input to a whole number.</a:t>
            </a:r>
          </a:p>
          <a:p>
            <a:pPr marL="0" indent="0">
              <a:buNone/>
            </a:pPr>
            <a:r>
              <a:rPr lang="en-US" dirty="0">
                <a:solidFill>
                  <a:srgbClr val="000000"/>
                </a:solidFill>
              </a:rPr>
              <a:t>You can then use a negative key to decrypt messages!</a:t>
            </a:r>
          </a:p>
          <a:p>
            <a:pPr marL="0" indent="0">
              <a:buNone/>
            </a:pPr>
            <a:endParaRPr lang="en-US" dirty="0">
              <a:solidFill>
                <a:srgbClr val="000000"/>
              </a:solidFill>
            </a:endParaRPr>
          </a:p>
          <a:p>
            <a:pPr marL="0" indent="0">
              <a:buNone/>
            </a:pPr>
            <a:r>
              <a:rPr lang="en-US" dirty="0">
                <a:solidFill>
                  <a:srgbClr val="000000"/>
                </a:solidFill>
              </a:rPr>
              <a:t>Solution: </a:t>
            </a:r>
          </a:p>
          <a:p>
            <a:pPr marL="0" indent="0">
              <a:buNone/>
            </a:pPr>
            <a:r>
              <a:rPr lang="en-US" dirty="0">
                <a:solidFill>
                  <a:srgbClr val="000000"/>
                </a:solidFill>
                <a:latin typeface="Courier" pitchFamily="2" charset="0"/>
              </a:rPr>
              <a:t>key = </a:t>
            </a:r>
            <a:r>
              <a:rPr lang="en-US" dirty="0" err="1">
                <a:solidFill>
                  <a:srgbClr val="000000"/>
                </a:solidFill>
                <a:latin typeface="Courier" pitchFamily="2" charset="0"/>
              </a:rPr>
              <a:t>int</a:t>
            </a:r>
            <a:r>
              <a:rPr lang="en-US" dirty="0">
                <a:solidFill>
                  <a:srgbClr val="000000"/>
                </a:solidFill>
                <a:latin typeface="Courier" pitchFamily="2" charset="0"/>
              </a:rPr>
              <a:t>(input(‘Please enter a key value from 1-26: ‘))</a:t>
            </a:r>
          </a:p>
        </p:txBody>
      </p:sp>
    </p:spTree>
    <p:extLst>
      <p:ext uri="{BB962C8B-B14F-4D97-AF65-F5344CB8AC3E}">
        <p14:creationId xmlns:p14="http://schemas.microsoft.com/office/powerpoint/2010/main" val="143306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D77F-A582-8B47-8BF9-C02D2862A074}"/>
              </a:ext>
            </a:extLst>
          </p:cNvPr>
          <p:cNvSpPr>
            <a:spLocks noGrp="1"/>
          </p:cNvSpPr>
          <p:nvPr>
            <p:ph type="title"/>
          </p:nvPr>
        </p:nvSpPr>
        <p:spPr/>
        <p:txBody>
          <a:bodyPr/>
          <a:lstStyle/>
          <a:p>
            <a:r>
              <a:rPr lang="en-US" dirty="0"/>
              <a:t>Encrypting Messages</a:t>
            </a:r>
          </a:p>
        </p:txBody>
      </p:sp>
      <p:sp>
        <p:nvSpPr>
          <p:cNvPr id="3" name="Content Placeholder 2">
            <a:extLst>
              <a:ext uri="{FF2B5EF4-FFF2-40B4-BE49-F238E27FC236}">
                <a16:creationId xmlns:a16="http://schemas.microsoft.com/office/drawing/2014/main" id="{A6F269EA-E8FB-CD4F-B982-D968F2D1A3D7}"/>
              </a:ext>
            </a:extLst>
          </p:cNvPr>
          <p:cNvSpPr>
            <a:spLocks noGrp="1"/>
          </p:cNvSpPr>
          <p:nvPr>
            <p:ph idx="1"/>
          </p:nvPr>
        </p:nvSpPr>
        <p:spPr/>
        <p:txBody>
          <a:bodyPr/>
          <a:lstStyle/>
          <a:p>
            <a:pPr marL="0" indent="0">
              <a:buNone/>
            </a:pPr>
            <a:r>
              <a:rPr lang="en-US" dirty="0"/>
              <a:t>When you encrypt a message, how do you do it by hand?</a:t>
            </a:r>
          </a:p>
          <a:p>
            <a:pPr marL="0" indent="0">
              <a:buNone/>
            </a:pPr>
            <a:endParaRPr lang="en-US" dirty="0"/>
          </a:p>
          <a:p>
            <a:pPr marL="0" indent="0">
              <a:buNone/>
            </a:pPr>
            <a:r>
              <a:rPr lang="en-US" dirty="0"/>
              <a:t>Alphabet: ABCDEFGHIJKLMNOPQRSTUVWXYZ</a:t>
            </a:r>
          </a:p>
          <a:p>
            <a:pPr marL="0" indent="0">
              <a:buNone/>
            </a:pPr>
            <a:r>
              <a:rPr lang="en-US" dirty="0"/>
              <a:t>Plaintext: MISCHIEF MANAGED</a:t>
            </a:r>
          </a:p>
          <a:p>
            <a:pPr marL="0" indent="0">
              <a:buNone/>
            </a:pPr>
            <a:r>
              <a:rPr lang="en-US" dirty="0"/>
              <a:t>Key = 3</a:t>
            </a:r>
          </a:p>
          <a:p>
            <a:pPr marL="0" indent="0">
              <a:buNone/>
            </a:pPr>
            <a:endParaRPr lang="en-US" dirty="0"/>
          </a:p>
          <a:p>
            <a:pPr marL="457200" indent="-457200">
              <a:buAutoNum type="arabicPeriod"/>
            </a:pPr>
            <a:r>
              <a:rPr lang="en-US" dirty="0"/>
              <a:t>Start with M. Determine the position in the alphabet (12 if starting at 0). Add the key (12+3=15), loop around the alphabet if necessary (use the % operator), and return the ciphertext letter (p).</a:t>
            </a:r>
          </a:p>
          <a:p>
            <a:pPr marL="457200" indent="-457200">
              <a:buAutoNum type="arabicPeriod"/>
            </a:pPr>
            <a:r>
              <a:rPr lang="en-US" dirty="0"/>
              <a:t>Do the same thing with I.</a:t>
            </a:r>
          </a:p>
          <a:p>
            <a:pPr marL="457200" indent="-457200">
              <a:buAutoNum type="arabicPeriod"/>
            </a:pPr>
            <a:r>
              <a:rPr lang="en-US" dirty="0"/>
              <a:t>Keep repeating until you finish with D, at the end of the message.</a:t>
            </a:r>
          </a:p>
        </p:txBody>
      </p:sp>
      <p:sp>
        <p:nvSpPr>
          <p:cNvPr id="4" name="Rectangle 3">
            <a:extLst>
              <a:ext uri="{FF2B5EF4-FFF2-40B4-BE49-F238E27FC236}">
                <a16:creationId xmlns:a16="http://schemas.microsoft.com/office/drawing/2014/main" id="{607D6779-7BF9-0B47-B463-8317DEA2CF56}"/>
              </a:ext>
            </a:extLst>
          </p:cNvPr>
          <p:cNvSpPr/>
          <p:nvPr/>
        </p:nvSpPr>
        <p:spPr>
          <a:xfrm>
            <a:off x="0" y="2538250"/>
            <a:ext cx="12192000" cy="1772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How do you translate this process into code?</a:t>
            </a:r>
          </a:p>
          <a:p>
            <a:pPr algn="ctr"/>
            <a:r>
              <a:rPr lang="en-US" sz="3000" dirty="0"/>
              <a:t>Use a “for” loop!</a:t>
            </a:r>
          </a:p>
        </p:txBody>
      </p:sp>
    </p:spTree>
    <p:extLst>
      <p:ext uri="{BB962C8B-B14F-4D97-AF65-F5344CB8AC3E}">
        <p14:creationId xmlns:p14="http://schemas.microsoft.com/office/powerpoint/2010/main" val="300269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42B8BF9-E0F7-1349-BCDF-ADEB25CE4FDD}"/>
              </a:ext>
            </a:extLst>
          </p:cNvPr>
          <p:cNvSpPr>
            <a:spLocks noGrp="1"/>
          </p:cNvSpPr>
          <p:nvPr>
            <p:ph type="title"/>
          </p:nvPr>
        </p:nvSpPr>
        <p:spPr>
          <a:xfrm>
            <a:off x="1600754" y="1087374"/>
            <a:ext cx="8983489" cy="1000978"/>
          </a:xfrm>
        </p:spPr>
        <p:txBody>
          <a:bodyPr>
            <a:normAutofit/>
          </a:bodyPr>
          <a:lstStyle/>
          <a:p>
            <a:r>
              <a:rPr lang="en-US" dirty="0"/>
              <a:t>Definitions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B427548-A7CA-D042-B0A8-B51E953E9902}"/>
              </a:ext>
            </a:extLst>
          </p:cNvPr>
          <p:cNvSpPr>
            <a:spLocks noGrp="1"/>
          </p:cNvSpPr>
          <p:nvPr>
            <p:ph idx="1"/>
          </p:nvPr>
        </p:nvSpPr>
        <p:spPr>
          <a:xfrm>
            <a:off x="1600753" y="2535446"/>
            <a:ext cx="8983489" cy="3554457"/>
          </a:xfrm>
        </p:spPr>
        <p:txBody>
          <a:bodyPr>
            <a:normAutofit/>
          </a:bodyPr>
          <a:lstStyle/>
          <a:p>
            <a:r>
              <a:rPr lang="en-US" u="sng" dirty="0">
                <a:solidFill>
                  <a:srgbClr val="000000"/>
                </a:solidFill>
              </a:rPr>
              <a:t>Algorithm</a:t>
            </a:r>
            <a:r>
              <a:rPr lang="en-US" dirty="0">
                <a:solidFill>
                  <a:srgbClr val="000000"/>
                </a:solidFill>
              </a:rPr>
              <a:t>: series of steps to follow</a:t>
            </a:r>
            <a:endParaRPr lang="en-US" u="sng" dirty="0">
              <a:solidFill>
                <a:srgbClr val="000000"/>
              </a:solidFill>
            </a:endParaRPr>
          </a:p>
          <a:p>
            <a:r>
              <a:rPr lang="en-US" u="sng" dirty="0">
                <a:solidFill>
                  <a:srgbClr val="000000"/>
                </a:solidFill>
              </a:rPr>
              <a:t>Encryption</a:t>
            </a:r>
            <a:r>
              <a:rPr lang="en-US" dirty="0">
                <a:solidFill>
                  <a:srgbClr val="000000"/>
                </a:solidFill>
              </a:rPr>
              <a:t>: hiding a word or phrase so that if the message is intercepted, the contents remain secret</a:t>
            </a:r>
          </a:p>
          <a:p>
            <a:r>
              <a:rPr lang="en-US" u="sng" dirty="0">
                <a:solidFill>
                  <a:srgbClr val="000000"/>
                </a:solidFill>
              </a:rPr>
              <a:t>Ciphertext</a:t>
            </a:r>
            <a:r>
              <a:rPr lang="en-US" dirty="0">
                <a:solidFill>
                  <a:srgbClr val="000000"/>
                </a:solidFill>
              </a:rPr>
              <a:t>: the encrypted message</a:t>
            </a:r>
          </a:p>
          <a:p>
            <a:r>
              <a:rPr lang="en-US" u="sng" dirty="0">
                <a:solidFill>
                  <a:srgbClr val="000000"/>
                </a:solidFill>
              </a:rPr>
              <a:t>Decryption</a:t>
            </a:r>
            <a:r>
              <a:rPr lang="en-US" dirty="0">
                <a:solidFill>
                  <a:srgbClr val="000000"/>
                </a:solidFill>
              </a:rPr>
              <a:t>: unlocking the encrypted message so that the recipient can read it</a:t>
            </a:r>
          </a:p>
          <a:p>
            <a:r>
              <a:rPr lang="en-US" u="sng" dirty="0">
                <a:solidFill>
                  <a:srgbClr val="000000"/>
                </a:solidFill>
              </a:rPr>
              <a:t>Key</a:t>
            </a:r>
            <a:r>
              <a:rPr lang="en-US" dirty="0">
                <a:solidFill>
                  <a:srgbClr val="000000"/>
                </a:solidFill>
              </a:rPr>
              <a:t>: known by both sender and receiver</a:t>
            </a:r>
            <a:endParaRPr lang="en-US" u="sng" dirty="0">
              <a:solidFill>
                <a:srgbClr val="000000"/>
              </a:solidFill>
            </a:endParaRPr>
          </a:p>
        </p:txBody>
      </p:sp>
    </p:spTree>
    <p:extLst>
      <p:ext uri="{BB962C8B-B14F-4D97-AF65-F5344CB8AC3E}">
        <p14:creationId xmlns:p14="http://schemas.microsoft.com/office/powerpoint/2010/main" val="2629013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FF20AED-9556-0045-85B6-1273518AF6B8}"/>
              </a:ext>
            </a:extLst>
          </p:cNvPr>
          <p:cNvSpPr>
            <a:spLocks noGrp="1"/>
          </p:cNvSpPr>
          <p:nvPr>
            <p:ph type="title"/>
          </p:nvPr>
        </p:nvSpPr>
        <p:spPr>
          <a:xfrm>
            <a:off x="1600754" y="1087374"/>
            <a:ext cx="8983489" cy="1000978"/>
          </a:xfrm>
        </p:spPr>
        <p:txBody>
          <a:bodyPr>
            <a:normAutofit/>
          </a:bodyPr>
          <a:lstStyle/>
          <a:p>
            <a:r>
              <a:rPr lang="en-US" dirty="0"/>
              <a:t>Encrypting a Message Pt. I</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08E161E-5CA3-FD4F-8D3B-3D5EDFFF7E96}"/>
              </a:ext>
            </a:extLst>
          </p:cNvPr>
          <p:cNvSpPr>
            <a:spLocks noGrp="1"/>
          </p:cNvSpPr>
          <p:nvPr>
            <p:ph idx="1"/>
          </p:nvPr>
        </p:nvSpPr>
        <p:spPr>
          <a:xfrm>
            <a:off x="1600753" y="2535446"/>
            <a:ext cx="8983489" cy="3554457"/>
          </a:xfrm>
        </p:spPr>
        <p:txBody>
          <a:bodyPr>
            <a:normAutofit/>
          </a:bodyPr>
          <a:lstStyle/>
          <a:p>
            <a:pPr marL="0" indent="0">
              <a:buNone/>
            </a:pPr>
            <a:r>
              <a:rPr lang="en-US" dirty="0">
                <a:solidFill>
                  <a:srgbClr val="000000"/>
                </a:solidFill>
              </a:rPr>
              <a:t>Add a variable to store the entire ciphertext message. Under the second line of “</a:t>
            </a:r>
            <a:r>
              <a:rPr lang="en-US" dirty="0">
                <a:solidFill>
                  <a:srgbClr val="000000"/>
                </a:solidFill>
                <a:latin typeface="Courier" pitchFamily="2" charset="0"/>
              </a:rPr>
              <a:t>key = …</a:t>
            </a:r>
            <a:r>
              <a:rPr lang="en-US" dirty="0">
                <a:solidFill>
                  <a:srgbClr val="000000"/>
                </a:solidFill>
              </a:rPr>
              <a:t>”, type:</a:t>
            </a:r>
          </a:p>
          <a:p>
            <a:pPr marL="0" indent="0">
              <a:buNone/>
            </a:pPr>
            <a:r>
              <a:rPr lang="en-US" b="1" dirty="0">
                <a:solidFill>
                  <a:srgbClr val="000000"/>
                </a:solidFill>
                <a:latin typeface="Courier" pitchFamily="2" charset="0"/>
              </a:rPr>
              <a:t>ciphertext = ‘’</a:t>
            </a:r>
          </a:p>
          <a:p>
            <a:pPr marL="0" indent="0">
              <a:buNone/>
            </a:pPr>
            <a:endParaRPr lang="en-US" dirty="0">
              <a:solidFill>
                <a:srgbClr val="000000"/>
              </a:solidFill>
            </a:endParaRPr>
          </a:p>
          <a:p>
            <a:pPr marL="0" indent="0">
              <a:buNone/>
            </a:pPr>
            <a:r>
              <a:rPr lang="en-US" dirty="0">
                <a:solidFill>
                  <a:srgbClr val="000000"/>
                </a:solidFill>
              </a:rPr>
              <a:t>Change your code to accept a message instead of a single character. Replace:</a:t>
            </a:r>
          </a:p>
          <a:p>
            <a:pPr marL="0" indent="0">
              <a:buNone/>
            </a:pPr>
            <a:r>
              <a:rPr lang="en-US" b="1" dirty="0">
                <a:solidFill>
                  <a:srgbClr val="000000"/>
                </a:solidFill>
                <a:latin typeface="Courier" pitchFamily="2" charset="0"/>
              </a:rPr>
              <a:t>plaintext = input(‘Please enter a </a:t>
            </a:r>
            <a:r>
              <a:rPr lang="en-US" b="1" u="sng" dirty="0">
                <a:solidFill>
                  <a:srgbClr val="000000"/>
                </a:solidFill>
                <a:latin typeface="Courier" pitchFamily="2" charset="0"/>
              </a:rPr>
              <a:t>character</a:t>
            </a:r>
            <a:r>
              <a:rPr lang="en-US" b="1" dirty="0">
                <a:solidFill>
                  <a:srgbClr val="000000"/>
                </a:solidFill>
                <a:latin typeface="Courier" pitchFamily="2" charset="0"/>
              </a:rPr>
              <a:t>: ‘)</a:t>
            </a:r>
          </a:p>
          <a:p>
            <a:pPr marL="0" indent="0">
              <a:buNone/>
            </a:pPr>
            <a:r>
              <a:rPr lang="en-US" dirty="0">
                <a:solidFill>
                  <a:srgbClr val="000000"/>
                </a:solidFill>
              </a:rPr>
              <a:t>With:</a:t>
            </a:r>
          </a:p>
          <a:p>
            <a:pPr marL="0" indent="0">
              <a:buNone/>
            </a:pPr>
            <a:r>
              <a:rPr lang="en-US" b="1" dirty="0">
                <a:solidFill>
                  <a:srgbClr val="000000"/>
                </a:solidFill>
                <a:latin typeface="Courier" pitchFamily="2" charset="0"/>
              </a:rPr>
              <a:t>plaintext = input(‘Please enter a </a:t>
            </a:r>
            <a:r>
              <a:rPr lang="en-US" b="1" u="sng" dirty="0">
                <a:solidFill>
                  <a:srgbClr val="000000"/>
                </a:solidFill>
                <a:latin typeface="Courier" pitchFamily="2" charset="0"/>
              </a:rPr>
              <a:t>message</a:t>
            </a:r>
            <a:r>
              <a:rPr lang="en-US" b="1" dirty="0">
                <a:solidFill>
                  <a:srgbClr val="000000"/>
                </a:solidFill>
                <a:latin typeface="Courier" pitchFamily="2" charset="0"/>
              </a:rPr>
              <a:t>: ‘)</a:t>
            </a:r>
          </a:p>
        </p:txBody>
      </p:sp>
    </p:spTree>
    <p:extLst>
      <p:ext uri="{BB962C8B-B14F-4D97-AF65-F5344CB8AC3E}">
        <p14:creationId xmlns:p14="http://schemas.microsoft.com/office/powerpoint/2010/main" val="729620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DC0D-3E5B-BD45-B390-88F88D8398BF}"/>
              </a:ext>
            </a:extLst>
          </p:cNvPr>
          <p:cNvSpPr>
            <a:spLocks noGrp="1"/>
          </p:cNvSpPr>
          <p:nvPr>
            <p:ph type="title"/>
          </p:nvPr>
        </p:nvSpPr>
        <p:spPr>
          <a:xfrm>
            <a:off x="252919" y="1123837"/>
            <a:ext cx="2947482" cy="4601183"/>
          </a:xfrm>
        </p:spPr>
        <p:txBody>
          <a:bodyPr/>
          <a:lstStyle/>
          <a:p>
            <a:r>
              <a:rPr lang="en-US"/>
              <a:t>Encrypting a Message  Pt. II</a:t>
            </a:r>
            <a:endParaRPr lang="en-US" dirty="0"/>
          </a:p>
        </p:txBody>
      </p:sp>
      <p:sp>
        <p:nvSpPr>
          <p:cNvPr id="3" name="Content Placeholder 2">
            <a:extLst>
              <a:ext uri="{FF2B5EF4-FFF2-40B4-BE49-F238E27FC236}">
                <a16:creationId xmlns:a16="http://schemas.microsoft.com/office/drawing/2014/main" id="{A090F506-1179-9A4E-9EA7-5B03CD71CB43}"/>
              </a:ext>
            </a:extLst>
          </p:cNvPr>
          <p:cNvSpPr>
            <a:spLocks noGrp="1"/>
          </p:cNvSpPr>
          <p:nvPr>
            <p:ph idx="1"/>
          </p:nvPr>
        </p:nvSpPr>
        <p:spPr>
          <a:xfrm>
            <a:off x="3454399" y="864108"/>
            <a:ext cx="8342489" cy="5120640"/>
          </a:xfrm>
        </p:spPr>
        <p:txBody>
          <a:bodyPr>
            <a:normAutofit lnSpcReduction="10000"/>
          </a:bodyPr>
          <a:lstStyle/>
          <a:p>
            <a:pPr marL="0" indent="0">
              <a:buNone/>
            </a:pPr>
            <a:r>
              <a:rPr lang="en-US" sz="1900"/>
              <a:t>Add a for loop to your code, and indent the rest of the steps so that they can be repeated. Modify your file to look like this:</a:t>
            </a:r>
          </a:p>
          <a:p>
            <a:pPr marL="0" indent="0">
              <a:buNone/>
            </a:pPr>
            <a:r>
              <a:rPr lang="en-US" sz="1900" b="1">
                <a:latin typeface="Courier" pitchFamily="2" charset="0"/>
              </a:rPr>
              <a:t>alphabet = ‘abcdefghijklmnopqrstuvwxyz’</a:t>
            </a:r>
          </a:p>
          <a:p>
            <a:pPr marL="0" indent="0">
              <a:buNone/>
            </a:pPr>
            <a:r>
              <a:rPr lang="en-US" sz="1900" b="1">
                <a:latin typeface="Courier" pitchFamily="2" charset="0"/>
              </a:rPr>
              <a:t>key = int(input(‘Please enter a key value from 1-26: ’))</a:t>
            </a:r>
          </a:p>
          <a:p>
            <a:pPr marL="0" indent="0">
              <a:buNone/>
            </a:pPr>
            <a:r>
              <a:rPr lang="en-US" sz="1900" b="1">
                <a:latin typeface="Courier" pitchFamily="2" charset="0"/>
              </a:rPr>
              <a:t>ciphertext = ‘’</a:t>
            </a:r>
          </a:p>
          <a:p>
            <a:pPr marL="0" indent="0">
              <a:buNone/>
            </a:pPr>
            <a:endParaRPr lang="en-US" sz="1900" b="1">
              <a:latin typeface="Courier" pitchFamily="2" charset="0"/>
            </a:endParaRPr>
          </a:p>
          <a:p>
            <a:pPr marL="0" indent="0">
              <a:buNone/>
            </a:pPr>
            <a:r>
              <a:rPr lang="en-US" sz="1900" b="1">
                <a:latin typeface="Courier" pitchFamily="2" charset="0"/>
              </a:rPr>
              <a:t>plaintext = input(‘Please enter a message: ’)</a:t>
            </a:r>
          </a:p>
          <a:p>
            <a:pPr marL="0" indent="0">
              <a:buNone/>
            </a:pPr>
            <a:endParaRPr lang="en-US" sz="1900" b="1">
              <a:latin typeface="Courier" pitchFamily="2" charset="0"/>
            </a:endParaRPr>
          </a:p>
          <a:p>
            <a:pPr marL="0" indent="0">
              <a:buNone/>
            </a:pPr>
            <a:r>
              <a:rPr lang="en-US" sz="1900" b="1">
                <a:latin typeface="Courier" pitchFamily="2" charset="0"/>
              </a:rPr>
              <a:t>for plain_char in plaintext:</a:t>
            </a:r>
          </a:p>
          <a:p>
            <a:pPr marL="0" indent="0">
              <a:buNone/>
            </a:pPr>
            <a:r>
              <a:rPr lang="en-US" sz="1900" b="1">
                <a:latin typeface="Courier" pitchFamily="2" charset="0"/>
              </a:rPr>
              <a:t>	plain_position = alphabet.find(plain_char)</a:t>
            </a:r>
          </a:p>
          <a:p>
            <a:pPr marL="0" indent="0">
              <a:buNone/>
            </a:pPr>
            <a:r>
              <a:rPr lang="en-US" sz="1900" b="1">
                <a:latin typeface="Courier" pitchFamily="2" charset="0"/>
              </a:rPr>
              <a:t>	cipher_position = (plain_position + key) % 26</a:t>
            </a:r>
          </a:p>
          <a:p>
            <a:pPr marL="0" indent="0">
              <a:buNone/>
            </a:pPr>
            <a:r>
              <a:rPr lang="en-US" sz="1900" b="1">
                <a:latin typeface="Courier" pitchFamily="2" charset="0"/>
              </a:rPr>
              <a:t>	cipher_char = alphabet[cipher_position]</a:t>
            </a:r>
          </a:p>
          <a:p>
            <a:pPr marL="0" indent="0">
              <a:buNone/>
            </a:pPr>
            <a:r>
              <a:rPr lang="en-US" sz="1900" b="1">
                <a:latin typeface="Courier" pitchFamily="2" charset="0"/>
              </a:rPr>
              <a:t>	print(‘The encrypted character is:’, cipher_char)</a:t>
            </a:r>
            <a:endParaRPr lang="en-US" sz="1900" b="1" dirty="0">
              <a:latin typeface="Courier" pitchFamily="2" charset="0"/>
            </a:endParaRPr>
          </a:p>
        </p:txBody>
      </p:sp>
    </p:spTree>
    <p:extLst>
      <p:ext uri="{BB962C8B-B14F-4D97-AF65-F5344CB8AC3E}">
        <p14:creationId xmlns:p14="http://schemas.microsoft.com/office/powerpoint/2010/main" val="36254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0F7824-6843-EC4D-A239-485A300B373B}"/>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Cleaning Up Your Code</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1F03BB-908A-DB46-B3C8-6DEB3909ED10}"/>
              </a:ext>
            </a:extLst>
          </p:cNvPr>
          <p:cNvSpPr>
            <a:spLocks noGrp="1"/>
          </p:cNvSpPr>
          <p:nvPr>
            <p:ph idx="1"/>
          </p:nvPr>
        </p:nvSpPr>
        <p:spPr>
          <a:xfrm>
            <a:off x="5289229" y="864108"/>
            <a:ext cx="5910677" cy="5120640"/>
          </a:xfrm>
        </p:spPr>
        <p:txBody>
          <a:bodyPr>
            <a:normAutofit/>
          </a:bodyPr>
          <a:lstStyle/>
          <a:p>
            <a:pPr marL="0" indent="0">
              <a:buNone/>
            </a:pPr>
            <a:r>
              <a:rPr lang="en-US" dirty="0"/>
              <a:t>The problem is that it prints each character individually, when we want a complete message. </a:t>
            </a:r>
          </a:p>
          <a:p>
            <a:pPr marL="0" indent="0">
              <a:buNone/>
            </a:pPr>
            <a:endParaRPr lang="en-US" dirty="0"/>
          </a:p>
          <a:p>
            <a:pPr marL="0" indent="0">
              <a:buNone/>
            </a:pPr>
            <a:r>
              <a:rPr lang="en-US" dirty="0">
                <a:latin typeface="Courier" pitchFamily="2" charset="0"/>
              </a:rPr>
              <a:t>Please enter a key value from 1-26: 3</a:t>
            </a:r>
          </a:p>
          <a:p>
            <a:pPr marL="0" indent="0">
              <a:buNone/>
            </a:pPr>
            <a:r>
              <a:rPr lang="en-US" dirty="0">
                <a:latin typeface="Courier" pitchFamily="2" charset="0"/>
              </a:rPr>
              <a:t>Please enter a message: hello</a:t>
            </a:r>
          </a:p>
          <a:p>
            <a:pPr marL="0" indent="0">
              <a:buNone/>
            </a:pPr>
            <a:r>
              <a:rPr lang="en-US" dirty="0">
                <a:latin typeface="Courier" pitchFamily="2" charset="0"/>
              </a:rPr>
              <a:t>The encrypted character is: k</a:t>
            </a:r>
          </a:p>
          <a:p>
            <a:pPr marL="0" indent="0">
              <a:buNone/>
            </a:pPr>
            <a:r>
              <a:rPr lang="en-US" dirty="0">
                <a:latin typeface="Courier" pitchFamily="2" charset="0"/>
              </a:rPr>
              <a:t>The encrypted character is: h</a:t>
            </a:r>
          </a:p>
          <a:p>
            <a:pPr marL="0" indent="0">
              <a:buNone/>
            </a:pPr>
            <a:r>
              <a:rPr lang="en-US" dirty="0">
                <a:latin typeface="Courier" pitchFamily="2" charset="0"/>
              </a:rPr>
              <a:t>The encrypted character is: o</a:t>
            </a:r>
          </a:p>
          <a:p>
            <a:pPr marL="0" indent="0">
              <a:buNone/>
            </a:pPr>
            <a:r>
              <a:rPr lang="en-US" dirty="0">
                <a:latin typeface="Courier" pitchFamily="2" charset="0"/>
              </a:rPr>
              <a:t>The encrypted character is: o</a:t>
            </a:r>
          </a:p>
          <a:p>
            <a:pPr marL="0" indent="0">
              <a:buNone/>
            </a:pPr>
            <a:r>
              <a:rPr lang="en-US" dirty="0">
                <a:latin typeface="Courier" pitchFamily="2" charset="0"/>
              </a:rPr>
              <a:t>The encrypted character is: r</a:t>
            </a:r>
          </a:p>
          <a:p>
            <a:pPr marL="0" indent="0">
              <a:buNone/>
            </a:pPr>
            <a:endParaRPr lang="en-US" dirty="0"/>
          </a:p>
          <a:p>
            <a:pPr marL="0" indent="0">
              <a:buNone/>
            </a:pPr>
            <a:r>
              <a:rPr lang="en-US" dirty="0"/>
              <a:t>Let’s fix that.</a:t>
            </a: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518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9955-DE37-524D-9176-CBFE9FB8855D}"/>
              </a:ext>
            </a:extLst>
          </p:cNvPr>
          <p:cNvSpPr>
            <a:spLocks noGrp="1"/>
          </p:cNvSpPr>
          <p:nvPr>
            <p:ph type="title"/>
          </p:nvPr>
        </p:nvSpPr>
        <p:spPr/>
        <p:txBody>
          <a:bodyPr/>
          <a:lstStyle/>
          <a:p>
            <a:r>
              <a:rPr lang="en-US" dirty="0"/>
              <a:t>Adding chars to a String</a:t>
            </a:r>
          </a:p>
        </p:txBody>
      </p:sp>
      <p:sp>
        <p:nvSpPr>
          <p:cNvPr id="3" name="Content Placeholder 2">
            <a:extLst>
              <a:ext uri="{FF2B5EF4-FFF2-40B4-BE49-F238E27FC236}">
                <a16:creationId xmlns:a16="http://schemas.microsoft.com/office/drawing/2014/main" id="{26447A59-87C5-D947-BF83-6A0B5EF677C2}"/>
              </a:ext>
            </a:extLst>
          </p:cNvPr>
          <p:cNvSpPr>
            <a:spLocks noGrp="1"/>
          </p:cNvSpPr>
          <p:nvPr>
            <p:ph idx="1"/>
          </p:nvPr>
        </p:nvSpPr>
        <p:spPr>
          <a:xfrm>
            <a:off x="3454399" y="864108"/>
            <a:ext cx="8319911" cy="5120640"/>
          </a:xfrm>
        </p:spPr>
        <p:txBody>
          <a:bodyPr>
            <a:normAutofit fontScale="92500" lnSpcReduction="10000"/>
          </a:bodyPr>
          <a:lstStyle/>
          <a:p>
            <a:pPr marL="0" indent="0">
              <a:buNone/>
            </a:pPr>
            <a:r>
              <a:rPr lang="en-US" dirty="0"/>
              <a:t>How to modify your loop to add each character to the ciphertext variable?</a:t>
            </a:r>
          </a:p>
          <a:p>
            <a:pPr marL="0" indent="0">
              <a:buNone/>
            </a:pPr>
            <a:endParaRPr lang="en-US" dirty="0"/>
          </a:p>
          <a:p>
            <a:pPr marL="0" indent="0">
              <a:buNone/>
            </a:pPr>
            <a:r>
              <a:rPr lang="en-US" dirty="0"/>
              <a:t>ciphertext = </a:t>
            </a:r>
            <a:r>
              <a:rPr lang="en-US" dirty="0" err="1"/>
              <a:t>cipher_char</a:t>
            </a:r>
            <a:endParaRPr lang="en-US" dirty="0"/>
          </a:p>
          <a:p>
            <a:pPr marL="0" indent="0">
              <a:buNone/>
            </a:pPr>
            <a:r>
              <a:rPr lang="en-US" dirty="0">
                <a:solidFill>
                  <a:srgbClr val="FF0000"/>
                </a:solidFill>
              </a:rPr>
              <a:t>No. Will just replace ciphertext with the latest character</a:t>
            </a:r>
          </a:p>
          <a:p>
            <a:pPr marL="0" indent="0">
              <a:buNone/>
            </a:pPr>
            <a:endParaRPr lang="en-US" dirty="0"/>
          </a:p>
          <a:p>
            <a:pPr marL="0" indent="0">
              <a:buNone/>
            </a:pPr>
            <a:r>
              <a:rPr lang="en-US" dirty="0"/>
              <a:t>ciphertext = </a:t>
            </a:r>
            <a:r>
              <a:rPr lang="en-US" dirty="0" err="1"/>
              <a:t>cipher_char</a:t>
            </a:r>
            <a:r>
              <a:rPr lang="en-US" dirty="0"/>
              <a:t> + </a:t>
            </a:r>
            <a:r>
              <a:rPr lang="en-US" dirty="0" err="1"/>
              <a:t>cipher_char</a:t>
            </a:r>
            <a:endParaRPr lang="en-US" dirty="0"/>
          </a:p>
          <a:p>
            <a:pPr marL="0" indent="0">
              <a:buNone/>
            </a:pPr>
            <a:r>
              <a:rPr lang="en-US" dirty="0">
                <a:solidFill>
                  <a:srgbClr val="FF0000"/>
                </a:solidFill>
              </a:rPr>
              <a:t>No. Will just add the same letter twice to the message</a:t>
            </a:r>
          </a:p>
          <a:p>
            <a:pPr marL="0" indent="0">
              <a:buNone/>
            </a:pPr>
            <a:endParaRPr lang="en-US" dirty="0"/>
          </a:p>
          <a:p>
            <a:pPr marL="0" indent="0">
              <a:buNone/>
            </a:pPr>
            <a:r>
              <a:rPr lang="en-US" dirty="0"/>
              <a:t>ciphertext = </a:t>
            </a:r>
            <a:r>
              <a:rPr lang="en-US" dirty="0" err="1"/>
              <a:t>cipher_char_old</a:t>
            </a:r>
            <a:r>
              <a:rPr lang="en-US" dirty="0"/>
              <a:t> + </a:t>
            </a:r>
            <a:r>
              <a:rPr lang="en-US" dirty="0" err="1"/>
              <a:t>cipher_char</a:t>
            </a:r>
            <a:endParaRPr lang="en-US" dirty="0"/>
          </a:p>
          <a:p>
            <a:pPr marL="0" indent="0">
              <a:buNone/>
            </a:pPr>
            <a:r>
              <a:rPr lang="en-US" dirty="0">
                <a:solidFill>
                  <a:srgbClr val="FF0000"/>
                </a:solidFill>
              </a:rPr>
              <a:t>No. Have to create a new variable for each loop</a:t>
            </a:r>
          </a:p>
          <a:p>
            <a:pPr marL="0" indent="0">
              <a:buNone/>
            </a:pPr>
            <a:endParaRPr lang="en-US" dirty="0"/>
          </a:p>
          <a:p>
            <a:pPr marL="0" indent="0">
              <a:buNone/>
            </a:pPr>
            <a:r>
              <a:rPr lang="en-US" dirty="0">
                <a:solidFill>
                  <a:srgbClr val="00B050"/>
                </a:solidFill>
              </a:rPr>
              <a:t>ciphertext = ‘’</a:t>
            </a:r>
          </a:p>
          <a:p>
            <a:pPr marL="0" indent="0">
              <a:buNone/>
            </a:pPr>
            <a:r>
              <a:rPr lang="en-US" dirty="0">
                <a:solidFill>
                  <a:srgbClr val="00B050"/>
                </a:solidFill>
              </a:rPr>
              <a:t>ciphertext = ciphertext + </a:t>
            </a:r>
            <a:r>
              <a:rPr lang="en-US" dirty="0" err="1">
                <a:solidFill>
                  <a:srgbClr val="00B050"/>
                </a:solidFill>
              </a:rPr>
              <a:t>cipher_char</a:t>
            </a:r>
            <a:r>
              <a:rPr lang="en-US" dirty="0">
                <a:solidFill>
                  <a:srgbClr val="00B050"/>
                </a:solidFill>
              </a:rPr>
              <a:t> </a:t>
            </a:r>
            <a:r>
              <a:rPr lang="en-US" dirty="0">
                <a:solidFill>
                  <a:srgbClr val="00B050"/>
                </a:solidFill>
                <a:sym typeface="Wingdings" pitchFamily="2" charset="2"/>
              </a:rPr>
              <a:t> </a:t>
            </a:r>
            <a:r>
              <a:rPr lang="en-US" dirty="0">
                <a:solidFill>
                  <a:srgbClr val="00B050"/>
                </a:solidFill>
              </a:rPr>
              <a:t>ciphertext += </a:t>
            </a:r>
            <a:r>
              <a:rPr lang="en-US" dirty="0" err="1">
                <a:solidFill>
                  <a:srgbClr val="00B050"/>
                </a:solidFill>
              </a:rPr>
              <a:t>cipher_char</a:t>
            </a:r>
            <a:endParaRPr lang="en-US" dirty="0">
              <a:solidFill>
                <a:srgbClr val="00B050"/>
              </a:solidFill>
            </a:endParaRPr>
          </a:p>
        </p:txBody>
      </p:sp>
    </p:spTree>
    <p:extLst>
      <p:ext uri="{BB962C8B-B14F-4D97-AF65-F5344CB8AC3E}">
        <p14:creationId xmlns:p14="http://schemas.microsoft.com/office/powerpoint/2010/main" val="211847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EB308-5726-F64D-B49C-111140D1C46C}"/>
              </a:ext>
            </a:extLst>
          </p:cNvPr>
          <p:cNvSpPr>
            <a:spLocks noGrp="1"/>
          </p:cNvSpPr>
          <p:nvPr>
            <p:ph type="title"/>
          </p:nvPr>
        </p:nvSpPr>
        <p:spPr>
          <a:xfrm>
            <a:off x="8389648" y="1123837"/>
            <a:ext cx="2947482" cy="4601183"/>
          </a:xfrm>
        </p:spPr>
        <p:txBody>
          <a:bodyPr>
            <a:normAutofit/>
          </a:bodyPr>
          <a:lstStyle/>
          <a:p>
            <a:r>
              <a:rPr lang="en-US" dirty="0"/>
              <a:t>Adding Encrypted Letters to make and Encrypted Message</a:t>
            </a:r>
          </a:p>
        </p:txBody>
      </p:sp>
      <p:sp>
        <p:nvSpPr>
          <p:cNvPr id="3" name="Content Placeholder 2">
            <a:extLst>
              <a:ext uri="{FF2B5EF4-FFF2-40B4-BE49-F238E27FC236}">
                <a16:creationId xmlns:a16="http://schemas.microsoft.com/office/drawing/2014/main" id="{ED6003F2-ACF4-204B-AE4B-952C90F4FD0B}"/>
              </a:ext>
            </a:extLst>
          </p:cNvPr>
          <p:cNvSpPr>
            <a:spLocks noGrp="1"/>
          </p:cNvSpPr>
          <p:nvPr>
            <p:ph idx="1"/>
          </p:nvPr>
        </p:nvSpPr>
        <p:spPr>
          <a:xfrm>
            <a:off x="643466" y="864108"/>
            <a:ext cx="6987135" cy="5120640"/>
          </a:xfrm>
        </p:spPr>
        <p:txBody>
          <a:bodyPr>
            <a:normAutofit/>
          </a:bodyPr>
          <a:lstStyle/>
          <a:p>
            <a:pPr marL="0" indent="0">
              <a:buNone/>
            </a:pPr>
            <a:r>
              <a:rPr lang="en-US" sz="1700" b="1">
                <a:solidFill>
                  <a:schemeClr val="tx1"/>
                </a:solidFill>
                <a:latin typeface="Courier" pitchFamily="2" charset="0"/>
              </a:rPr>
              <a:t>for plain_char in plaintext:</a:t>
            </a:r>
          </a:p>
          <a:p>
            <a:pPr marL="0" indent="0">
              <a:buNone/>
            </a:pPr>
            <a:r>
              <a:rPr lang="en-US" sz="1700" b="1">
                <a:solidFill>
                  <a:schemeClr val="tx1"/>
                </a:solidFill>
                <a:latin typeface="Courier" pitchFamily="2" charset="0"/>
              </a:rPr>
              <a:t>	plain_position = alphabet.find(plain_char)</a:t>
            </a:r>
          </a:p>
          <a:p>
            <a:pPr marL="0" indent="0">
              <a:buNone/>
            </a:pPr>
            <a:r>
              <a:rPr lang="en-US" sz="1700" b="1">
                <a:solidFill>
                  <a:schemeClr val="tx1"/>
                </a:solidFill>
                <a:latin typeface="Courier" pitchFamily="2" charset="0"/>
              </a:rPr>
              <a:t>	cipher_position = (plain_position + key) % 26</a:t>
            </a:r>
          </a:p>
          <a:p>
            <a:pPr marL="0" indent="0">
              <a:buNone/>
            </a:pPr>
            <a:r>
              <a:rPr lang="en-US" sz="1700" b="1">
                <a:solidFill>
                  <a:schemeClr val="tx1"/>
                </a:solidFill>
                <a:latin typeface="Courier" pitchFamily="2" charset="0"/>
              </a:rPr>
              <a:t>	cipher_char = alphabet[cipher_position]</a:t>
            </a:r>
          </a:p>
          <a:p>
            <a:pPr marL="0" indent="0">
              <a:buNone/>
            </a:pPr>
            <a:endParaRPr lang="en-US" sz="1700" b="1">
              <a:solidFill>
                <a:schemeClr val="tx1"/>
              </a:solidFill>
              <a:latin typeface="Courier" pitchFamily="2" charset="0"/>
            </a:endParaRPr>
          </a:p>
          <a:p>
            <a:pPr marL="0" indent="0">
              <a:buNone/>
            </a:pPr>
            <a:r>
              <a:rPr lang="en-US" sz="1700" b="1">
                <a:solidFill>
                  <a:schemeClr val="tx1"/>
                </a:solidFill>
                <a:latin typeface="Courier" pitchFamily="2" charset="0"/>
              </a:rPr>
              <a:t>	ciphertext += cipher_char</a:t>
            </a:r>
          </a:p>
          <a:p>
            <a:pPr marL="0" indent="0">
              <a:buNone/>
            </a:pPr>
            <a:r>
              <a:rPr lang="en-US" sz="1700" b="1">
                <a:solidFill>
                  <a:schemeClr val="tx1"/>
                </a:solidFill>
                <a:latin typeface="Courier" pitchFamily="2" charset="0"/>
              </a:rPr>
              <a:t>	print(ciphertext)</a:t>
            </a:r>
          </a:p>
          <a:p>
            <a:pPr marL="0" indent="0">
              <a:buNone/>
            </a:pPr>
            <a:endParaRPr lang="en-US" sz="1700" b="1">
              <a:solidFill>
                <a:schemeClr val="tx1"/>
              </a:solidFill>
              <a:latin typeface="Courier" pitchFamily="2" charset="0"/>
            </a:endParaRPr>
          </a:p>
          <a:p>
            <a:pPr marL="0" indent="0">
              <a:buNone/>
            </a:pPr>
            <a:r>
              <a:rPr lang="en-US" sz="1700" b="1">
                <a:solidFill>
                  <a:schemeClr val="tx1"/>
                </a:solidFill>
                <a:latin typeface="Courier" pitchFamily="2" charset="0"/>
              </a:rPr>
              <a:t>print(’Your ciphertext is:’, ciphertext)</a:t>
            </a:r>
            <a:endParaRPr lang="en-US" sz="1700">
              <a:solidFill>
                <a:schemeClr val="tx1"/>
              </a:solidFill>
            </a:endParaRPr>
          </a:p>
          <a:p>
            <a:pPr marL="0" indent="0">
              <a:buNone/>
            </a:pPr>
            <a:endParaRPr lang="en-US" sz="1700">
              <a:solidFill>
                <a:schemeClr val="tx1"/>
              </a:solidFill>
            </a:endParaRPr>
          </a:p>
          <a:p>
            <a:pPr marL="0" indent="0">
              <a:buNone/>
            </a:pPr>
            <a:r>
              <a:rPr lang="en-US" sz="1700">
                <a:solidFill>
                  <a:schemeClr val="tx1"/>
                </a:solidFill>
              </a:rPr>
              <a:t>Add print INSIDE the for loop to see how it builds.</a:t>
            </a:r>
          </a:p>
          <a:p>
            <a:pPr marL="0" indent="0">
              <a:buNone/>
            </a:pPr>
            <a:r>
              <a:rPr lang="en-US" sz="1700">
                <a:solidFill>
                  <a:schemeClr val="tx1"/>
                </a:solidFill>
              </a:rPr>
              <a:t>Add print OUTSIDE the for loop to see the final message of ciphertext.</a:t>
            </a:r>
          </a:p>
        </p:txBody>
      </p:sp>
      <p:sp>
        <p:nvSpPr>
          <p:cNvPr id="12" name="Rectangle 11">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3588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D17A-195A-744D-8755-633DC2B358AF}"/>
              </a:ext>
            </a:extLst>
          </p:cNvPr>
          <p:cNvSpPr>
            <a:spLocks noGrp="1"/>
          </p:cNvSpPr>
          <p:nvPr>
            <p:ph type="title"/>
          </p:nvPr>
        </p:nvSpPr>
        <p:spPr>
          <a:xfrm>
            <a:off x="90312" y="1123837"/>
            <a:ext cx="3285066" cy="4601183"/>
          </a:xfrm>
        </p:spPr>
        <p:txBody>
          <a:bodyPr/>
          <a:lstStyle/>
          <a:p>
            <a:r>
              <a:rPr lang="en-US" dirty="0"/>
              <a:t>Short Exercise:</a:t>
            </a:r>
            <a:br>
              <a:rPr lang="en-US" dirty="0"/>
            </a:br>
            <a:br>
              <a:rPr lang="en-US" dirty="0"/>
            </a:br>
            <a:r>
              <a:rPr lang="en-US" dirty="0"/>
              <a:t>Why do we need ciphertext = ‘’?</a:t>
            </a:r>
          </a:p>
        </p:txBody>
      </p:sp>
      <p:sp>
        <p:nvSpPr>
          <p:cNvPr id="3" name="Content Placeholder 2">
            <a:extLst>
              <a:ext uri="{FF2B5EF4-FFF2-40B4-BE49-F238E27FC236}">
                <a16:creationId xmlns:a16="http://schemas.microsoft.com/office/drawing/2014/main" id="{DD73178A-5574-594A-9F35-543E667F2B3F}"/>
              </a:ext>
            </a:extLst>
          </p:cNvPr>
          <p:cNvSpPr>
            <a:spLocks noGrp="1"/>
          </p:cNvSpPr>
          <p:nvPr>
            <p:ph idx="1"/>
          </p:nvPr>
        </p:nvSpPr>
        <p:spPr>
          <a:xfrm>
            <a:off x="3476977" y="864108"/>
            <a:ext cx="8342489" cy="5120640"/>
          </a:xfrm>
        </p:spPr>
        <p:txBody>
          <a:bodyPr>
            <a:normAutofit fontScale="85000" lnSpcReduction="20000"/>
          </a:bodyPr>
          <a:lstStyle/>
          <a:p>
            <a:pPr marL="0" indent="0">
              <a:buNone/>
            </a:pPr>
            <a:r>
              <a:rPr lang="en-US" b="1">
                <a:latin typeface="Courier" pitchFamily="2" charset="0"/>
              </a:rPr>
              <a:t>alphabet = ‘abcdefghijklmnopqrstuvwxyz’</a:t>
            </a:r>
          </a:p>
          <a:p>
            <a:pPr marL="0" indent="0">
              <a:buNone/>
            </a:pPr>
            <a:r>
              <a:rPr lang="en-US" b="1">
                <a:latin typeface="Courier" pitchFamily="2" charset="0"/>
              </a:rPr>
              <a:t>key = int(input(‘Please enter a key value from 1-26: ’))</a:t>
            </a:r>
          </a:p>
          <a:p>
            <a:pPr marL="0" indent="0">
              <a:buNone/>
            </a:pPr>
            <a:r>
              <a:rPr lang="en-US" b="1">
                <a:latin typeface="Courier" pitchFamily="2" charset="0"/>
              </a:rPr>
              <a:t>ciphertext = ‘’</a:t>
            </a:r>
          </a:p>
          <a:p>
            <a:pPr marL="0" indent="0">
              <a:buNone/>
            </a:pPr>
            <a:endParaRPr lang="en-US" b="1">
              <a:latin typeface="Courier" pitchFamily="2" charset="0"/>
            </a:endParaRPr>
          </a:p>
          <a:p>
            <a:pPr marL="0" indent="0">
              <a:buNone/>
            </a:pPr>
            <a:r>
              <a:rPr lang="en-US" b="1">
                <a:latin typeface="Courier" pitchFamily="2" charset="0"/>
              </a:rPr>
              <a:t>plaintext = input(‘Please enter a message: ’)</a:t>
            </a:r>
          </a:p>
          <a:p>
            <a:pPr marL="0" indent="0">
              <a:buNone/>
            </a:pPr>
            <a:endParaRPr lang="en-US" b="1">
              <a:latin typeface="Courier" pitchFamily="2" charset="0"/>
            </a:endParaRPr>
          </a:p>
          <a:p>
            <a:pPr marL="0" indent="0">
              <a:buNone/>
            </a:pPr>
            <a:r>
              <a:rPr lang="en-US" b="1">
                <a:latin typeface="Courier" pitchFamily="2" charset="0"/>
              </a:rPr>
              <a:t>for plain_char in plaintext:</a:t>
            </a:r>
          </a:p>
          <a:p>
            <a:pPr marL="0" indent="0">
              <a:buNone/>
            </a:pPr>
            <a:r>
              <a:rPr lang="en-US" b="1">
                <a:latin typeface="Courier" pitchFamily="2" charset="0"/>
              </a:rPr>
              <a:t>	plain_position = alphabet.find(plain_char)</a:t>
            </a:r>
          </a:p>
          <a:p>
            <a:pPr marL="0" indent="0">
              <a:buNone/>
            </a:pPr>
            <a:r>
              <a:rPr lang="en-US" b="1">
                <a:latin typeface="Courier" pitchFamily="2" charset="0"/>
              </a:rPr>
              <a:t>	cipher_position = (plain_position + key) % 26</a:t>
            </a:r>
          </a:p>
          <a:p>
            <a:pPr marL="0" indent="0">
              <a:buNone/>
            </a:pPr>
            <a:r>
              <a:rPr lang="en-US" b="1">
                <a:latin typeface="Courier" pitchFamily="2" charset="0"/>
              </a:rPr>
              <a:t>	cipher_char = alphabet[cipher_position]</a:t>
            </a:r>
          </a:p>
          <a:p>
            <a:pPr marL="0" indent="0">
              <a:buNone/>
            </a:pPr>
            <a:endParaRPr lang="en-US" b="1">
              <a:latin typeface="Courier" pitchFamily="2" charset="0"/>
            </a:endParaRPr>
          </a:p>
          <a:p>
            <a:pPr marL="0" indent="0">
              <a:buNone/>
            </a:pPr>
            <a:r>
              <a:rPr lang="en-US" b="1">
                <a:latin typeface="Courier" pitchFamily="2" charset="0"/>
              </a:rPr>
              <a:t>	ciphertext += cipher_char</a:t>
            </a:r>
          </a:p>
          <a:p>
            <a:pPr marL="0" indent="0">
              <a:buNone/>
            </a:pPr>
            <a:r>
              <a:rPr lang="en-US" b="1">
                <a:latin typeface="Courier" pitchFamily="2" charset="0"/>
              </a:rPr>
              <a:t>	print(ciphertext)</a:t>
            </a:r>
          </a:p>
          <a:p>
            <a:pPr marL="0" indent="0">
              <a:buNone/>
            </a:pPr>
            <a:endParaRPr lang="en-US" b="1">
              <a:latin typeface="Courier" pitchFamily="2" charset="0"/>
            </a:endParaRPr>
          </a:p>
          <a:p>
            <a:pPr marL="0" indent="0">
              <a:buNone/>
            </a:pPr>
            <a:r>
              <a:rPr lang="en-US" b="1">
                <a:latin typeface="Courier" pitchFamily="2" charset="0"/>
              </a:rPr>
              <a:t>print(’Your ciphertext is:’, ciphertext)</a:t>
            </a:r>
            <a:endParaRPr lang="en-US" dirty="0"/>
          </a:p>
        </p:txBody>
      </p:sp>
    </p:spTree>
    <p:extLst>
      <p:ext uri="{BB962C8B-B14F-4D97-AF65-F5344CB8AC3E}">
        <p14:creationId xmlns:p14="http://schemas.microsoft.com/office/powerpoint/2010/main" val="257580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3CAD-36CC-BA4E-86EF-68FC4AC8F4AF}"/>
              </a:ext>
            </a:extLst>
          </p:cNvPr>
          <p:cNvSpPr>
            <a:spLocks noGrp="1"/>
          </p:cNvSpPr>
          <p:nvPr>
            <p:ph type="title"/>
          </p:nvPr>
        </p:nvSpPr>
        <p:spPr/>
        <p:txBody>
          <a:bodyPr/>
          <a:lstStyle/>
          <a:p>
            <a:r>
              <a:rPr lang="en-US" dirty="0"/>
              <a:t>Inner Workings of for Loops</a:t>
            </a:r>
          </a:p>
        </p:txBody>
      </p:sp>
      <p:sp>
        <p:nvSpPr>
          <p:cNvPr id="3" name="Content Placeholder 2">
            <a:extLst>
              <a:ext uri="{FF2B5EF4-FFF2-40B4-BE49-F238E27FC236}">
                <a16:creationId xmlns:a16="http://schemas.microsoft.com/office/drawing/2014/main" id="{A404F3DE-AA5A-5744-8E4E-EDB53939AFE3}"/>
              </a:ext>
            </a:extLst>
          </p:cNvPr>
          <p:cNvSpPr>
            <a:spLocks noGrp="1"/>
          </p:cNvSpPr>
          <p:nvPr>
            <p:ph idx="1"/>
          </p:nvPr>
        </p:nvSpPr>
        <p:spPr>
          <a:xfrm>
            <a:off x="3488267" y="864108"/>
            <a:ext cx="8365066" cy="5120640"/>
          </a:xfrm>
        </p:spPr>
        <p:txBody>
          <a:bodyPr>
            <a:normAutofit/>
          </a:bodyPr>
          <a:lstStyle/>
          <a:p>
            <a:pPr marL="0" indent="0">
              <a:buNone/>
            </a:pPr>
            <a:r>
              <a:rPr lang="en-US" dirty="0"/>
              <a:t>Plaintext: hello, key = 3</a:t>
            </a:r>
          </a:p>
          <a:p>
            <a:pPr marL="0" indent="0">
              <a:buNone/>
            </a:pPr>
            <a:endParaRPr lang="en-US" dirty="0"/>
          </a:p>
          <a:p>
            <a:pPr marL="0" indent="0">
              <a:buNone/>
            </a:pPr>
            <a:r>
              <a:rPr lang="en-US" sz="1800" b="1" dirty="0">
                <a:latin typeface="Courier" pitchFamily="2" charset="0"/>
              </a:rPr>
              <a:t>for </a:t>
            </a:r>
            <a:r>
              <a:rPr lang="en-US" sz="1800" b="1" dirty="0" err="1">
                <a:latin typeface="Courier" pitchFamily="2" charset="0"/>
              </a:rPr>
              <a:t>plain_char</a:t>
            </a:r>
            <a:r>
              <a:rPr lang="en-US" sz="1800" b="1" dirty="0">
                <a:latin typeface="Courier" pitchFamily="2" charset="0"/>
              </a:rPr>
              <a:t> in plaintext: 				// h</a:t>
            </a:r>
          </a:p>
          <a:p>
            <a:pPr marL="0" indent="0">
              <a:buNone/>
            </a:pPr>
            <a:r>
              <a:rPr lang="en-US" sz="1800" b="1" dirty="0">
                <a:latin typeface="Courier" pitchFamily="2" charset="0"/>
              </a:rPr>
              <a:t>	</a:t>
            </a:r>
            <a:r>
              <a:rPr lang="en-US" sz="1800" b="1" dirty="0" err="1">
                <a:latin typeface="Courier" pitchFamily="2" charset="0"/>
              </a:rPr>
              <a:t>plain_position</a:t>
            </a:r>
            <a:r>
              <a:rPr lang="en-US" sz="1800" b="1" dirty="0">
                <a:latin typeface="Courier" pitchFamily="2" charset="0"/>
              </a:rPr>
              <a:t> = </a:t>
            </a:r>
            <a:r>
              <a:rPr lang="en-US" sz="1800" b="1" dirty="0" err="1">
                <a:latin typeface="Courier" pitchFamily="2" charset="0"/>
              </a:rPr>
              <a:t>alphabet.find</a:t>
            </a:r>
            <a:r>
              <a:rPr lang="en-US" sz="1800" b="1" dirty="0">
                <a:latin typeface="Courier" pitchFamily="2" charset="0"/>
              </a:rPr>
              <a:t>(</a:t>
            </a:r>
            <a:r>
              <a:rPr lang="en-US" sz="1800" b="1" dirty="0" err="1">
                <a:latin typeface="Courier" pitchFamily="2" charset="0"/>
              </a:rPr>
              <a:t>plain_char</a:t>
            </a:r>
            <a:r>
              <a:rPr lang="en-US" sz="1800" b="1" dirty="0">
                <a:latin typeface="Courier" pitchFamily="2" charset="0"/>
              </a:rPr>
              <a:t>) 	// 7</a:t>
            </a:r>
          </a:p>
          <a:p>
            <a:pPr marL="0" indent="0">
              <a:buNone/>
            </a:pPr>
            <a:r>
              <a:rPr lang="en-US" sz="1800" b="1" dirty="0">
                <a:latin typeface="Courier" pitchFamily="2" charset="0"/>
              </a:rPr>
              <a:t>	</a:t>
            </a:r>
            <a:r>
              <a:rPr lang="en-US" sz="1800" b="1" dirty="0" err="1">
                <a:latin typeface="Courier" pitchFamily="2" charset="0"/>
              </a:rPr>
              <a:t>cipher_position</a:t>
            </a:r>
            <a:r>
              <a:rPr lang="en-US" sz="1800" b="1" dirty="0">
                <a:latin typeface="Courier" pitchFamily="2" charset="0"/>
              </a:rPr>
              <a:t> = (</a:t>
            </a:r>
            <a:r>
              <a:rPr lang="en-US" sz="1800" b="1" dirty="0" err="1">
                <a:latin typeface="Courier" pitchFamily="2" charset="0"/>
              </a:rPr>
              <a:t>plain_position</a:t>
            </a:r>
            <a:r>
              <a:rPr lang="en-US" sz="1800" b="1" dirty="0">
                <a:latin typeface="Courier" pitchFamily="2" charset="0"/>
              </a:rPr>
              <a:t> + key) % 26 	// 10</a:t>
            </a:r>
          </a:p>
          <a:p>
            <a:pPr marL="0" indent="0">
              <a:buNone/>
            </a:pPr>
            <a:r>
              <a:rPr lang="en-US" sz="1800" b="1" dirty="0">
                <a:latin typeface="Courier" pitchFamily="2" charset="0"/>
              </a:rPr>
              <a:t>	</a:t>
            </a:r>
            <a:r>
              <a:rPr lang="en-US" sz="1800" b="1" dirty="0" err="1">
                <a:latin typeface="Courier" pitchFamily="2" charset="0"/>
              </a:rPr>
              <a:t>cipher_char</a:t>
            </a:r>
            <a:r>
              <a:rPr lang="en-US" sz="1800" b="1" dirty="0">
                <a:latin typeface="Courier" pitchFamily="2" charset="0"/>
              </a:rPr>
              <a:t> = alphabet[</a:t>
            </a:r>
            <a:r>
              <a:rPr lang="en-US" sz="1800" b="1" dirty="0" err="1">
                <a:latin typeface="Courier" pitchFamily="2" charset="0"/>
              </a:rPr>
              <a:t>cipher_position</a:t>
            </a:r>
            <a:r>
              <a:rPr lang="en-US" sz="1800" b="1" dirty="0">
                <a:latin typeface="Courier" pitchFamily="2" charset="0"/>
              </a:rPr>
              <a:t>] 		// k</a:t>
            </a:r>
          </a:p>
          <a:p>
            <a:pPr marL="0" indent="0">
              <a:buNone/>
            </a:pPr>
            <a:endParaRPr lang="en-US" sz="1800" b="1" dirty="0">
              <a:latin typeface="Courier" pitchFamily="2" charset="0"/>
            </a:endParaRPr>
          </a:p>
          <a:p>
            <a:pPr marL="0" indent="0">
              <a:buNone/>
            </a:pPr>
            <a:r>
              <a:rPr lang="en-US" sz="1800" b="1" dirty="0">
                <a:latin typeface="Courier" pitchFamily="2" charset="0"/>
              </a:rPr>
              <a:t>	ciphertext += </a:t>
            </a:r>
            <a:r>
              <a:rPr lang="en-US" sz="1800" b="1" dirty="0" err="1">
                <a:latin typeface="Courier" pitchFamily="2" charset="0"/>
              </a:rPr>
              <a:t>cipher_char</a:t>
            </a:r>
            <a:endParaRPr lang="en-US" sz="1800" b="1" dirty="0">
              <a:latin typeface="Courier" pitchFamily="2" charset="0"/>
            </a:endParaRPr>
          </a:p>
          <a:p>
            <a:pPr marL="0" indent="0">
              <a:buNone/>
            </a:pPr>
            <a:endParaRPr lang="en-US" dirty="0"/>
          </a:p>
          <a:p>
            <a:pPr marL="0" indent="0">
              <a:buNone/>
            </a:pPr>
            <a:r>
              <a:rPr lang="en-US" dirty="0"/>
              <a:t>First loop (iteration): ciphertext = ‘’ + k	 Fourth iteration: </a:t>
            </a:r>
            <a:r>
              <a:rPr lang="en-US" dirty="0" err="1"/>
              <a:t>kho</a:t>
            </a:r>
            <a:r>
              <a:rPr lang="en-US" dirty="0"/>
              <a:t> + 0</a:t>
            </a:r>
          </a:p>
          <a:p>
            <a:pPr marL="0" indent="0">
              <a:buNone/>
            </a:pPr>
            <a:r>
              <a:rPr lang="en-US" dirty="0"/>
              <a:t>Second iteration: ciphertext = k + h		 Fifth iteration: </a:t>
            </a:r>
            <a:r>
              <a:rPr lang="en-US" dirty="0" err="1"/>
              <a:t>khoo</a:t>
            </a:r>
            <a:r>
              <a:rPr lang="en-US" dirty="0"/>
              <a:t> + r</a:t>
            </a:r>
          </a:p>
          <a:p>
            <a:pPr marL="0" indent="0">
              <a:buNone/>
            </a:pPr>
            <a:r>
              <a:rPr lang="en-US" dirty="0"/>
              <a:t>Third iteration: ciphertext = </a:t>
            </a:r>
            <a:r>
              <a:rPr lang="en-US" dirty="0" err="1"/>
              <a:t>kh</a:t>
            </a:r>
            <a:r>
              <a:rPr lang="en-US" dirty="0"/>
              <a:t> + 0		 Sixth (final) iteration: </a:t>
            </a:r>
            <a:r>
              <a:rPr lang="en-US" dirty="0" err="1"/>
              <a:t>khoor</a:t>
            </a:r>
            <a:endParaRPr lang="en-US" dirty="0"/>
          </a:p>
        </p:txBody>
      </p:sp>
    </p:spTree>
    <p:extLst>
      <p:ext uri="{BB962C8B-B14F-4D97-AF65-F5344CB8AC3E}">
        <p14:creationId xmlns:p14="http://schemas.microsoft.com/office/powerpoint/2010/main" val="1479445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EDB5F-D411-1348-8A56-2C9599CE9552}"/>
              </a:ext>
            </a:extLst>
          </p:cNvPr>
          <p:cNvSpPr>
            <a:spLocks noGrp="1"/>
          </p:cNvSpPr>
          <p:nvPr>
            <p:ph type="title"/>
          </p:nvPr>
        </p:nvSpPr>
        <p:spPr>
          <a:xfrm>
            <a:off x="8389648" y="1123837"/>
            <a:ext cx="2947482" cy="4601183"/>
          </a:xfrm>
        </p:spPr>
        <p:txBody>
          <a:bodyPr>
            <a:normAutofit/>
          </a:bodyPr>
          <a:lstStyle/>
          <a:p>
            <a:r>
              <a:rPr lang="en-US" dirty="0"/>
              <a:t>Review</a:t>
            </a:r>
          </a:p>
        </p:txBody>
      </p:sp>
      <p:sp>
        <p:nvSpPr>
          <p:cNvPr id="3" name="Content Placeholder 2">
            <a:extLst>
              <a:ext uri="{FF2B5EF4-FFF2-40B4-BE49-F238E27FC236}">
                <a16:creationId xmlns:a16="http://schemas.microsoft.com/office/drawing/2014/main" id="{F429F63D-2749-1941-9576-BFD297E9089D}"/>
              </a:ext>
            </a:extLst>
          </p:cNvPr>
          <p:cNvSpPr>
            <a:spLocks noGrp="1"/>
          </p:cNvSpPr>
          <p:nvPr>
            <p:ph idx="1"/>
          </p:nvPr>
        </p:nvSpPr>
        <p:spPr>
          <a:xfrm>
            <a:off x="643466" y="864108"/>
            <a:ext cx="6987135" cy="5120640"/>
          </a:xfrm>
        </p:spPr>
        <p:txBody>
          <a:bodyPr>
            <a:normAutofit/>
          </a:bodyPr>
          <a:lstStyle/>
          <a:p>
            <a:pPr marL="0" indent="0">
              <a:buNone/>
            </a:pPr>
            <a:r>
              <a:rPr lang="en-US" sz="1400" b="1">
                <a:solidFill>
                  <a:schemeClr val="tx1"/>
                </a:solidFill>
                <a:latin typeface="Courier" pitchFamily="2" charset="0"/>
              </a:rPr>
              <a:t>alphabet = ‘abcdefghijklmnopqrstuvwxyz’</a:t>
            </a:r>
          </a:p>
          <a:p>
            <a:pPr marL="0" indent="0">
              <a:buNone/>
            </a:pPr>
            <a:r>
              <a:rPr lang="en-US" sz="1400" b="1">
                <a:solidFill>
                  <a:schemeClr val="tx1"/>
                </a:solidFill>
                <a:latin typeface="Courier" pitchFamily="2" charset="0"/>
              </a:rPr>
              <a:t>key = int(input(‘Please enter a key value from 1-26: ’))</a:t>
            </a:r>
          </a:p>
          <a:p>
            <a:pPr marL="0" indent="0">
              <a:buNone/>
            </a:pPr>
            <a:r>
              <a:rPr lang="en-US" sz="1400" b="1">
                <a:solidFill>
                  <a:schemeClr val="tx1"/>
                </a:solidFill>
                <a:latin typeface="Courier" pitchFamily="2" charset="0"/>
              </a:rPr>
              <a:t>ciphertext = ‘’</a:t>
            </a:r>
          </a:p>
          <a:p>
            <a:pPr marL="0" indent="0">
              <a:buNone/>
            </a:pPr>
            <a:endParaRPr lang="en-US" sz="1400" b="1">
              <a:solidFill>
                <a:schemeClr val="tx1"/>
              </a:solidFill>
              <a:latin typeface="Courier" pitchFamily="2" charset="0"/>
            </a:endParaRPr>
          </a:p>
          <a:p>
            <a:pPr marL="0" indent="0">
              <a:buNone/>
            </a:pPr>
            <a:r>
              <a:rPr lang="en-US" sz="1400" b="1">
                <a:solidFill>
                  <a:schemeClr val="tx1"/>
                </a:solidFill>
                <a:latin typeface="Courier" pitchFamily="2" charset="0"/>
              </a:rPr>
              <a:t>plaintext = input(‘Please enter a message: ’)</a:t>
            </a:r>
          </a:p>
          <a:p>
            <a:pPr marL="0" indent="0">
              <a:buNone/>
            </a:pPr>
            <a:endParaRPr lang="en-US" sz="1400" b="1">
              <a:solidFill>
                <a:schemeClr val="tx1"/>
              </a:solidFill>
              <a:latin typeface="Courier" pitchFamily="2" charset="0"/>
            </a:endParaRPr>
          </a:p>
          <a:p>
            <a:pPr marL="0" indent="0">
              <a:buNone/>
            </a:pPr>
            <a:r>
              <a:rPr lang="en-US" sz="1400" b="1">
                <a:solidFill>
                  <a:schemeClr val="tx1"/>
                </a:solidFill>
                <a:latin typeface="Courier" pitchFamily="2" charset="0"/>
              </a:rPr>
              <a:t>for plain_char in plaintext:</a:t>
            </a:r>
          </a:p>
          <a:p>
            <a:pPr marL="0" indent="0">
              <a:buNone/>
            </a:pPr>
            <a:r>
              <a:rPr lang="en-US" sz="1400" b="1">
                <a:solidFill>
                  <a:schemeClr val="tx1"/>
                </a:solidFill>
                <a:latin typeface="Courier" pitchFamily="2" charset="0"/>
              </a:rPr>
              <a:t>	plain_position = alphabet.find(plain_char)</a:t>
            </a:r>
          </a:p>
          <a:p>
            <a:pPr marL="0" indent="0">
              <a:buNone/>
            </a:pPr>
            <a:r>
              <a:rPr lang="en-US" sz="1400" b="1">
                <a:solidFill>
                  <a:schemeClr val="tx1"/>
                </a:solidFill>
                <a:latin typeface="Courier" pitchFamily="2" charset="0"/>
              </a:rPr>
              <a:t>	cipher_position = (plain_position + key) % 26</a:t>
            </a:r>
          </a:p>
          <a:p>
            <a:pPr marL="0" indent="0">
              <a:buNone/>
            </a:pPr>
            <a:r>
              <a:rPr lang="en-US" sz="1400" b="1">
                <a:solidFill>
                  <a:schemeClr val="tx1"/>
                </a:solidFill>
                <a:latin typeface="Courier" pitchFamily="2" charset="0"/>
              </a:rPr>
              <a:t>	cipher_char = alphabet[cipher_position]</a:t>
            </a:r>
          </a:p>
          <a:p>
            <a:pPr marL="0" indent="0">
              <a:buNone/>
            </a:pPr>
            <a:endParaRPr lang="en-US" sz="1400" b="1">
              <a:solidFill>
                <a:schemeClr val="tx1"/>
              </a:solidFill>
              <a:latin typeface="Courier" pitchFamily="2" charset="0"/>
            </a:endParaRPr>
          </a:p>
          <a:p>
            <a:pPr marL="0" indent="0">
              <a:buNone/>
            </a:pPr>
            <a:r>
              <a:rPr lang="en-US" sz="1400" b="1">
                <a:solidFill>
                  <a:schemeClr val="tx1"/>
                </a:solidFill>
                <a:latin typeface="Courier" pitchFamily="2" charset="0"/>
              </a:rPr>
              <a:t>	ciphertext += cipher_char</a:t>
            </a:r>
          </a:p>
          <a:p>
            <a:pPr marL="0" indent="0">
              <a:buNone/>
            </a:pPr>
            <a:endParaRPr lang="en-US" sz="1400" b="1">
              <a:solidFill>
                <a:schemeClr val="tx1"/>
              </a:solidFill>
              <a:latin typeface="Courier" pitchFamily="2" charset="0"/>
            </a:endParaRPr>
          </a:p>
          <a:p>
            <a:pPr marL="0" indent="0">
              <a:buNone/>
            </a:pPr>
            <a:r>
              <a:rPr lang="en-US" sz="1400" b="1">
                <a:solidFill>
                  <a:schemeClr val="tx1"/>
                </a:solidFill>
                <a:latin typeface="Courier" pitchFamily="2" charset="0"/>
              </a:rPr>
              <a:t>print(’Your ciphertext is:’, ciphertext)</a:t>
            </a:r>
            <a:endParaRPr lang="en-US" sz="1400">
              <a:solidFill>
                <a:schemeClr val="tx1"/>
              </a:solidFill>
            </a:endParaRPr>
          </a:p>
        </p:txBody>
      </p:sp>
      <p:sp>
        <p:nvSpPr>
          <p:cNvPr id="12" name="Rectangle 11">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7018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426F-322A-5640-BDFB-CFCC81B8BDF2}"/>
              </a:ext>
            </a:extLst>
          </p:cNvPr>
          <p:cNvSpPr>
            <a:spLocks noGrp="1"/>
          </p:cNvSpPr>
          <p:nvPr>
            <p:ph type="title"/>
          </p:nvPr>
        </p:nvSpPr>
        <p:spPr>
          <a:xfrm>
            <a:off x="252919" y="1123837"/>
            <a:ext cx="2947482" cy="4601183"/>
          </a:xfrm>
        </p:spPr>
        <p:txBody>
          <a:bodyPr/>
          <a:lstStyle/>
          <a:p>
            <a:r>
              <a:rPr lang="en-US" dirty="0"/>
              <a:t>Test Your Code</a:t>
            </a:r>
          </a:p>
        </p:txBody>
      </p:sp>
      <p:sp>
        <p:nvSpPr>
          <p:cNvPr id="3" name="Content Placeholder 2">
            <a:extLst>
              <a:ext uri="{FF2B5EF4-FFF2-40B4-BE49-F238E27FC236}">
                <a16:creationId xmlns:a16="http://schemas.microsoft.com/office/drawing/2014/main" id="{B0555A9E-525A-0043-988F-43D671B7E2FF}"/>
              </a:ext>
            </a:extLst>
          </p:cNvPr>
          <p:cNvSpPr>
            <a:spLocks noGrp="1"/>
          </p:cNvSpPr>
          <p:nvPr>
            <p:ph idx="1"/>
          </p:nvPr>
        </p:nvSpPr>
        <p:spPr>
          <a:xfrm>
            <a:off x="3869268" y="864108"/>
            <a:ext cx="7315200" cy="5120640"/>
          </a:xfrm>
        </p:spPr>
        <p:txBody>
          <a:bodyPr/>
          <a:lstStyle/>
          <a:p>
            <a:pPr marL="0" indent="0">
              <a:buNone/>
            </a:pPr>
            <a:r>
              <a:rPr lang="en-US"/>
              <a:t>Testing is just as important as writing the code.</a:t>
            </a:r>
          </a:p>
          <a:p>
            <a:pPr marL="0" indent="0">
              <a:buNone/>
            </a:pPr>
            <a:r>
              <a:rPr lang="en-US"/>
              <a:t>Start by entering messages you already know the ciphertext for:</a:t>
            </a:r>
          </a:p>
          <a:p>
            <a:pPr marL="0" indent="0">
              <a:buNone/>
            </a:pPr>
            <a:endParaRPr lang="en-US"/>
          </a:p>
          <a:p>
            <a:pPr marL="0" indent="0">
              <a:buNone/>
            </a:pPr>
            <a:r>
              <a:rPr lang="en-US"/>
              <a:t>mischief managed = plvfklhi pdqdjhg</a:t>
            </a:r>
          </a:p>
          <a:p>
            <a:pPr marL="0" indent="0">
              <a:buNone/>
            </a:pPr>
            <a:r>
              <a:rPr lang="en-US"/>
              <a:t>hello = khoor</a:t>
            </a:r>
          </a:p>
          <a:p>
            <a:pPr marL="0" indent="0">
              <a:buNone/>
            </a:pPr>
            <a:r>
              <a:rPr lang="en-US"/>
              <a:t>goodbye = lttigdj</a:t>
            </a:r>
          </a:p>
          <a:p>
            <a:pPr marL="0" indent="0">
              <a:buNone/>
            </a:pPr>
            <a:endParaRPr lang="en-US"/>
          </a:p>
          <a:p>
            <a:pPr marL="0" indent="0">
              <a:buNone/>
            </a:pPr>
            <a:r>
              <a:rPr lang="en-US"/>
              <a:t>Bonus: What happens if you use punctuation?</a:t>
            </a:r>
          </a:p>
          <a:p>
            <a:pPr marL="0" indent="0">
              <a:buNone/>
            </a:pPr>
            <a:r>
              <a:rPr lang="en-US"/>
              <a:t>EX: mischief managed!</a:t>
            </a:r>
            <a:endParaRPr lang="en-US" dirty="0"/>
          </a:p>
        </p:txBody>
      </p:sp>
    </p:spTree>
    <p:extLst>
      <p:ext uri="{BB962C8B-B14F-4D97-AF65-F5344CB8AC3E}">
        <p14:creationId xmlns:p14="http://schemas.microsoft.com/office/powerpoint/2010/main" val="4192729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E394-9180-CB40-A990-494A66748AC9}"/>
              </a:ext>
            </a:extLst>
          </p:cNvPr>
          <p:cNvSpPr>
            <a:spLocks noGrp="1"/>
          </p:cNvSpPr>
          <p:nvPr>
            <p:ph type="title"/>
          </p:nvPr>
        </p:nvSpPr>
        <p:spPr/>
        <p:txBody>
          <a:bodyPr/>
          <a:lstStyle/>
          <a:p>
            <a:r>
              <a:rPr lang="en-US" dirty="0"/>
              <a:t>Handling Punctuation</a:t>
            </a:r>
          </a:p>
        </p:txBody>
      </p:sp>
      <p:sp>
        <p:nvSpPr>
          <p:cNvPr id="3" name="Content Placeholder 2">
            <a:extLst>
              <a:ext uri="{FF2B5EF4-FFF2-40B4-BE49-F238E27FC236}">
                <a16:creationId xmlns:a16="http://schemas.microsoft.com/office/drawing/2014/main" id="{4424440D-830E-D44F-9578-C84972A95D36}"/>
              </a:ext>
            </a:extLst>
          </p:cNvPr>
          <p:cNvSpPr>
            <a:spLocks noGrp="1"/>
          </p:cNvSpPr>
          <p:nvPr>
            <p:ph idx="1"/>
          </p:nvPr>
        </p:nvSpPr>
        <p:spPr>
          <a:xfrm>
            <a:off x="3488267" y="864108"/>
            <a:ext cx="8263466" cy="5120640"/>
          </a:xfrm>
        </p:spPr>
        <p:txBody>
          <a:bodyPr>
            <a:normAutofit/>
          </a:bodyPr>
          <a:lstStyle/>
          <a:p>
            <a:pPr marL="0" indent="0">
              <a:buNone/>
            </a:pPr>
            <a:r>
              <a:rPr lang="en-US" dirty="0"/>
              <a:t>Add an if statement to check if the current character is in your alphabet.</a:t>
            </a:r>
          </a:p>
          <a:p>
            <a:pPr marL="0" indent="0">
              <a:buNone/>
            </a:pPr>
            <a:endParaRPr lang="en-US" dirty="0"/>
          </a:p>
          <a:p>
            <a:pPr marL="0" indent="0">
              <a:buNone/>
            </a:pPr>
            <a:r>
              <a:rPr lang="en-US" sz="1700" b="1" dirty="0">
                <a:latin typeface="Courier" pitchFamily="2" charset="0"/>
              </a:rPr>
              <a:t>for </a:t>
            </a:r>
            <a:r>
              <a:rPr lang="en-US" sz="1700" b="1" dirty="0" err="1">
                <a:latin typeface="Courier" pitchFamily="2" charset="0"/>
              </a:rPr>
              <a:t>plain_char</a:t>
            </a:r>
            <a:r>
              <a:rPr lang="en-US" sz="1700" b="1" dirty="0">
                <a:latin typeface="Courier" pitchFamily="2" charset="0"/>
              </a:rPr>
              <a:t> in plaintext:</a:t>
            </a:r>
          </a:p>
          <a:p>
            <a:pPr marL="0" indent="0">
              <a:buNone/>
            </a:pPr>
            <a:r>
              <a:rPr lang="en-US" sz="1700" b="1" dirty="0">
                <a:latin typeface="Courier" pitchFamily="2" charset="0"/>
              </a:rPr>
              <a:t>	if </a:t>
            </a:r>
            <a:r>
              <a:rPr lang="en-US" sz="1700" b="1" dirty="0" err="1">
                <a:latin typeface="Courier" pitchFamily="2" charset="0"/>
              </a:rPr>
              <a:t>plain_char</a:t>
            </a:r>
            <a:r>
              <a:rPr lang="en-US" sz="1700" b="1" dirty="0">
                <a:latin typeface="Courier" pitchFamily="2" charset="0"/>
              </a:rPr>
              <a:t> in alphabet:</a:t>
            </a:r>
          </a:p>
          <a:p>
            <a:pPr marL="0" indent="0">
              <a:buNone/>
            </a:pPr>
            <a:r>
              <a:rPr lang="en-US" sz="1700" b="1" dirty="0">
                <a:latin typeface="Courier" pitchFamily="2" charset="0"/>
              </a:rPr>
              <a:t>		</a:t>
            </a:r>
            <a:r>
              <a:rPr lang="en-US" sz="1700" b="1" dirty="0" err="1">
                <a:latin typeface="Courier" pitchFamily="2" charset="0"/>
              </a:rPr>
              <a:t>plain_position</a:t>
            </a:r>
            <a:r>
              <a:rPr lang="en-US" sz="1700" b="1" dirty="0">
                <a:latin typeface="Courier" pitchFamily="2" charset="0"/>
              </a:rPr>
              <a:t> = </a:t>
            </a:r>
            <a:r>
              <a:rPr lang="en-US" sz="1700" b="1" dirty="0" err="1">
                <a:latin typeface="Courier" pitchFamily="2" charset="0"/>
              </a:rPr>
              <a:t>alphabet.find</a:t>
            </a:r>
            <a:r>
              <a:rPr lang="en-US" sz="1700" b="1" dirty="0">
                <a:latin typeface="Courier" pitchFamily="2" charset="0"/>
              </a:rPr>
              <a:t>(</a:t>
            </a:r>
            <a:r>
              <a:rPr lang="en-US" sz="1700" b="1" dirty="0" err="1">
                <a:latin typeface="Courier" pitchFamily="2" charset="0"/>
              </a:rPr>
              <a:t>plain_char</a:t>
            </a:r>
            <a:r>
              <a:rPr lang="en-US" sz="1700" b="1" dirty="0">
                <a:latin typeface="Courier" pitchFamily="2" charset="0"/>
              </a:rPr>
              <a:t>)</a:t>
            </a:r>
          </a:p>
          <a:p>
            <a:pPr marL="0" indent="0">
              <a:buNone/>
            </a:pPr>
            <a:r>
              <a:rPr lang="en-US" sz="1700" b="1" dirty="0">
                <a:latin typeface="Courier" pitchFamily="2" charset="0"/>
              </a:rPr>
              <a:t>		</a:t>
            </a:r>
            <a:r>
              <a:rPr lang="en-US" sz="1700" b="1" dirty="0" err="1">
                <a:latin typeface="Courier" pitchFamily="2" charset="0"/>
              </a:rPr>
              <a:t>cipher_position</a:t>
            </a:r>
            <a:r>
              <a:rPr lang="en-US" sz="1700" b="1" dirty="0">
                <a:latin typeface="Courier" pitchFamily="2" charset="0"/>
              </a:rPr>
              <a:t> = (</a:t>
            </a:r>
            <a:r>
              <a:rPr lang="en-US" sz="1700" b="1" dirty="0" err="1">
                <a:latin typeface="Courier" pitchFamily="2" charset="0"/>
              </a:rPr>
              <a:t>plain_position</a:t>
            </a:r>
            <a:r>
              <a:rPr lang="en-US" sz="1700" b="1" dirty="0">
                <a:latin typeface="Courier" pitchFamily="2" charset="0"/>
              </a:rPr>
              <a:t> + key) % 26</a:t>
            </a:r>
          </a:p>
          <a:p>
            <a:pPr marL="0" indent="0">
              <a:buNone/>
            </a:pPr>
            <a:r>
              <a:rPr lang="en-US" sz="1700" b="1" dirty="0">
                <a:latin typeface="Courier" pitchFamily="2" charset="0"/>
              </a:rPr>
              <a:t>		</a:t>
            </a:r>
            <a:r>
              <a:rPr lang="en-US" sz="1700" b="1" dirty="0" err="1">
                <a:latin typeface="Courier" pitchFamily="2" charset="0"/>
              </a:rPr>
              <a:t>cipher_char</a:t>
            </a:r>
            <a:r>
              <a:rPr lang="en-US" sz="1700" b="1" dirty="0">
                <a:latin typeface="Courier" pitchFamily="2" charset="0"/>
              </a:rPr>
              <a:t> = alphabet[</a:t>
            </a:r>
            <a:r>
              <a:rPr lang="en-US" sz="1700" b="1" dirty="0" err="1">
                <a:latin typeface="Courier" pitchFamily="2" charset="0"/>
              </a:rPr>
              <a:t>cipher_position</a:t>
            </a:r>
            <a:r>
              <a:rPr lang="en-US" sz="1700" b="1" dirty="0">
                <a:latin typeface="Courier" pitchFamily="2" charset="0"/>
              </a:rPr>
              <a:t>]</a:t>
            </a:r>
          </a:p>
          <a:p>
            <a:pPr marL="0" indent="0">
              <a:buNone/>
            </a:pPr>
            <a:endParaRPr lang="en-US" sz="1700" b="1" dirty="0">
              <a:latin typeface="Courier" pitchFamily="2" charset="0"/>
            </a:endParaRPr>
          </a:p>
          <a:p>
            <a:pPr marL="0" indent="0">
              <a:buNone/>
            </a:pPr>
            <a:r>
              <a:rPr lang="en-US" sz="1700" b="1" dirty="0">
                <a:latin typeface="Courier" pitchFamily="2" charset="0"/>
              </a:rPr>
              <a:t>		ciphertext += </a:t>
            </a:r>
            <a:r>
              <a:rPr lang="en-US" sz="1700" b="1" dirty="0" err="1">
                <a:latin typeface="Courier" pitchFamily="2" charset="0"/>
              </a:rPr>
              <a:t>cipher_char</a:t>
            </a:r>
            <a:endParaRPr lang="en-US" sz="1700" dirty="0"/>
          </a:p>
          <a:p>
            <a:pPr marL="0" indent="0">
              <a:buNone/>
            </a:pPr>
            <a:endParaRPr lang="en-US" dirty="0"/>
          </a:p>
          <a:p>
            <a:pPr marL="0" indent="0">
              <a:buNone/>
            </a:pPr>
            <a:r>
              <a:rPr lang="en-US" dirty="0"/>
              <a:t>Test it again. What happens? </a:t>
            </a:r>
          </a:p>
          <a:p>
            <a:pPr marL="0" indent="0">
              <a:buNone/>
            </a:pPr>
            <a:r>
              <a:rPr lang="en-US" dirty="0"/>
              <a:t>What characters aren’t shown?</a:t>
            </a:r>
          </a:p>
        </p:txBody>
      </p:sp>
    </p:spTree>
    <p:extLst>
      <p:ext uri="{BB962C8B-B14F-4D97-AF65-F5344CB8AC3E}">
        <p14:creationId xmlns:p14="http://schemas.microsoft.com/office/powerpoint/2010/main" val="307995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2324-FE0F-2644-9C16-1C621B1E2B7F}"/>
              </a:ext>
            </a:extLst>
          </p:cNvPr>
          <p:cNvSpPr>
            <a:spLocks noGrp="1"/>
          </p:cNvSpPr>
          <p:nvPr>
            <p:ph type="title"/>
          </p:nvPr>
        </p:nvSpPr>
        <p:spPr/>
        <p:txBody>
          <a:bodyPr/>
          <a:lstStyle/>
          <a:p>
            <a:r>
              <a:rPr lang="en-US" dirty="0"/>
              <a:t>Encryption Process</a:t>
            </a:r>
            <a:br>
              <a:rPr lang="en-US" dirty="0"/>
            </a:br>
            <a:br>
              <a:rPr lang="en-US" dirty="0"/>
            </a:br>
            <a:br>
              <a:rPr lang="en-US" dirty="0"/>
            </a:br>
            <a:br>
              <a:rPr lang="en-US" dirty="0"/>
            </a:br>
            <a:br>
              <a:rPr lang="en-US" dirty="0"/>
            </a:br>
            <a:r>
              <a:rPr lang="en-US" dirty="0"/>
              <a:t>Decryption Process</a:t>
            </a:r>
          </a:p>
        </p:txBody>
      </p:sp>
      <p:sp>
        <p:nvSpPr>
          <p:cNvPr id="5" name="Rounded Rectangle 4">
            <a:extLst>
              <a:ext uri="{FF2B5EF4-FFF2-40B4-BE49-F238E27FC236}">
                <a16:creationId xmlns:a16="http://schemas.microsoft.com/office/drawing/2014/main" id="{19FBEDCB-7413-5544-8105-293E560362EF}"/>
              </a:ext>
            </a:extLst>
          </p:cNvPr>
          <p:cNvSpPr/>
          <p:nvPr/>
        </p:nvSpPr>
        <p:spPr>
          <a:xfrm>
            <a:off x="5763810" y="1519749"/>
            <a:ext cx="3331559" cy="972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encryption algorithm</a:t>
            </a:r>
          </a:p>
        </p:txBody>
      </p:sp>
      <p:sp>
        <p:nvSpPr>
          <p:cNvPr id="6" name="TextBox 5">
            <a:extLst>
              <a:ext uri="{FF2B5EF4-FFF2-40B4-BE49-F238E27FC236}">
                <a16:creationId xmlns:a16="http://schemas.microsoft.com/office/drawing/2014/main" id="{71B6ACD3-6A29-824B-9D81-B9B49BF91AF3}"/>
              </a:ext>
            </a:extLst>
          </p:cNvPr>
          <p:cNvSpPr txBox="1"/>
          <p:nvPr/>
        </p:nvSpPr>
        <p:spPr>
          <a:xfrm>
            <a:off x="3569335" y="1729212"/>
            <a:ext cx="1592103" cy="553998"/>
          </a:xfrm>
          <a:prstGeom prst="rect">
            <a:avLst/>
          </a:prstGeom>
          <a:noFill/>
        </p:spPr>
        <p:txBody>
          <a:bodyPr wrap="none" rtlCol="0">
            <a:spAutoFit/>
          </a:bodyPr>
          <a:lstStyle/>
          <a:p>
            <a:r>
              <a:rPr lang="en-US" sz="3000" dirty="0"/>
              <a:t>plaintext</a:t>
            </a:r>
          </a:p>
        </p:txBody>
      </p:sp>
      <p:sp>
        <p:nvSpPr>
          <p:cNvPr id="7" name="TextBox 6">
            <a:extLst>
              <a:ext uri="{FF2B5EF4-FFF2-40B4-BE49-F238E27FC236}">
                <a16:creationId xmlns:a16="http://schemas.microsoft.com/office/drawing/2014/main" id="{E604B7DF-D139-5C41-95E5-A92C4C3470E9}"/>
              </a:ext>
            </a:extLst>
          </p:cNvPr>
          <p:cNvSpPr txBox="1"/>
          <p:nvPr/>
        </p:nvSpPr>
        <p:spPr>
          <a:xfrm>
            <a:off x="7060609" y="732287"/>
            <a:ext cx="737959" cy="553998"/>
          </a:xfrm>
          <a:prstGeom prst="rect">
            <a:avLst/>
          </a:prstGeom>
          <a:noFill/>
        </p:spPr>
        <p:txBody>
          <a:bodyPr wrap="none" rtlCol="0">
            <a:spAutoFit/>
          </a:bodyPr>
          <a:lstStyle/>
          <a:p>
            <a:r>
              <a:rPr lang="en-US" sz="3000" dirty="0"/>
              <a:t>key</a:t>
            </a:r>
          </a:p>
        </p:txBody>
      </p:sp>
      <p:sp>
        <p:nvSpPr>
          <p:cNvPr id="8" name="TextBox 7">
            <a:extLst>
              <a:ext uri="{FF2B5EF4-FFF2-40B4-BE49-F238E27FC236}">
                <a16:creationId xmlns:a16="http://schemas.microsoft.com/office/drawing/2014/main" id="{CEDE61DC-B688-5546-8F50-CCBF2ED6DFF1}"/>
              </a:ext>
            </a:extLst>
          </p:cNvPr>
          <p:cNvSpPr txBox="1"/>
          <p:nvPr/>
        </p:nvSpPr>
        <p:spPr>
          <a:xfrm>
            <a:off x="9816671" y="1739499"/>
            <a:ext cx="1802096" cy="553998"/>
          </a:xfrm>
          <a:prstGeom prst="rect">
            <a:avLst/>
          </a:prstGeom>
          <a:noFill/>
        </p:spPr>
        <p:txBody>
          <a:bodyPr wrap="none" rtlCol="0">
            <a:spAutoFit/>
          </a:bodyPr>
          <a:lstStyle/>
          <a:p>
            <a:r>
              <a:rPr lang="en-US" sz="3000" dirty="0"/>
              <a:t>ciphertext</a:t>
            </a:r>
          </a:p>
        </p:txBody>
      </p:sp>
      <p:cxnSp>
        <p:nvCxnSpPr>
          <p:cNvPr id="10" name="Straight Arrow Connector 9">
            <a:extLst>
              <a:ext uri="{FF2B5EF4-FFF2-40B4-BE49-F238E27FC236}">
                <a16:creationId xmlns:a16="http://schemas.microsoft.com/office/drawing/2014/main" id="{F4C3EFA5-92C1-E349-88D3-CC85EDF02505}"/>
              </a:ext>
            </a:extLst>
          </p:cNvPr>
          <p:cNvCxnSpPr>
            <a:cxnSpLocks/>
            <a:stCxn id="7" idx="2"/>
            <a:endCxn id="5" idx="0"/>
          </p:cNvCxnSpPr>
          <p:nvPr/>
        </p:nvCxnSpPr>
        <p:spPr>
          <a:xfrm>
            <a:off x="7429589" y="1286285"/>
            <a:ext cx="1" cy="23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33E416-92EF-6543-8C6D-CB44F0AECE59}"/>
              </a:ext>
            </a:extLst>
          </p:cNvPr>
          <p:cNvCxnSpPr>
            <a:cxnSpLocks/>
            <a:stCxn id="6" idx="3"/>
            <a:endCxn id="5" idx="1"/>
          </p:cNvCxnSpPr>
          <p:nvPr/>
        </p:nvCxnSpPr>
        <p:spPr>
          <a:xfrm>
            <a:off x="5161438" y="2006211"/>
            <a:ext cx="602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594722-F633-8449-B6E2-912050D372F0}"/>
              </a:ext>
            </a:extLst>
          </p:cNvPr>
          <p:cNvCxnSpPr>
            <a:cxnSpLocks/>
            <a:stCxn id="5" idx="3"/>
            <a:endCxn id="8" idx="1"/>
          </p:cNvCxnSpPr>
          <p:nvPr/>
        </p:nvCxnSpPr>
        <p:spPr>
          <a:xfrm>
            <a:off x="9095369" y="2006211"/>
            <a:ext cx="721302" cy="1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a:extLst>
              <a:ext uri="{FF2B5EF4-FFF2-40B4-BE49-F238E27FC236}">
                <a16:creationId xmlns:a16="http://schemas.microsoft.com/office/drawing/2014/main" id="{1F7F86AD-FD19-504F-A9A4-AE98BF07B66E}"/>
              </a:ext>
            </a:extLst>
          </p:cNvPr>
          <p:cNvSpPr/>
          <p:nvPr/>
        </p:nvSpPr>
        <p:spPr>
          <a:xfrm>
            <a:off x="5763809" y="4483443"/>
            <a:ext cx="3331559" cy="972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decryption algorithm</a:t>
            </a:r>
          </a:p>
        </p:txBody>
      </p:sp>
      <p:sp>
        <p:nvSpPr>
          <p:cNvPr id="44" name="TextBox 43">
            <a:extLst>
              <a:ext uri="{FF2B5EF4-FFF2-40B4-BE49-F238E27FC236}">
                <a16:creationId xmlns:a16="http://schemas.microsoft.com/office/drawing/2014/main" id="{8D06B694-FE8D-0947-ABC2-B0078524F73C}"/>
              </a:ext>
            </a:extLst>
          </p:cNvPr>
          <p:cNvSpPr txBox="1"/>
          <p:nvPr/>
        </p:nvSpPr>
        <p:spPr>
          <a:xfrm>
            <a:off x="3569334" y="4692906"/>
            <a:ext cx="1802096" cy="553998"/>
          </a:xfrm>
          <a:prstGeom prst="rect">
            <a:avLst/>
          </a:prstGeom>
          <a:noFill/>
        </p:spPr>
        <p:txBody>
          <a:bodyPr wrap="none" rtlCol="0">
            <a:spAutoFit/>
          </a:bodyPr>
          <a:lstStyle/>
          <a:p>
            <a:r>
              <a:rPr lang="en-US" sz="3000" dirty="0"/>
              <a:t>ciphertext</a:t>
            </a:r>
          </a:p>
        </p:txBody>
      </p:sp>
      <p:sp>
        <p:nvSpPr>
          <p:cNvPr id="45" name="TextBox 44">
            <a:extLst>
              <a:ext uri="{FF2B5EF4-FFF2-40B4-BE49-F238E27FC236}">
                <a16:creationId xmlns:a16="http://schemas.microsoft.com/office/drawing/2014/main" id="{BF30ED31-2623-9945-86D7-0EB5F958C6A6}"/>
              </a:ext>
            </a:extLst>
          </p:cNvPr>
          <p:cNvSpPr txBox="1"/>
          <p:nvPr/>
        </p:nvSpPr>
        <p:spPr>
          <a:xfrm>
            <a:off x="7060608" y="3695981"/>
            <a:ext cx="737959" cy="553998"/>
          </a:xfrm>
          <a:prstGeom prst="rect">
            <a:avLst/>
          </a:prstGeom>
          <a:noFill/>
        </p:spPr>
        <p:txBody>
          <a:bodyPr wrap="none" rtlCol="0">
            <a:spAutoFit/>
          </a:bodyPr>
          <a:lstStyle/>
          <a:p>
            <a:r>
              <a:rPr lang="en-US" sz="3000" dirty="0"/>
              <a:t>key</a:t>
            </a:r>
          </a:p>
        </p:txBody>
      </p:sp>
      <p:sp>
        <p:nvSpPr>
          <p:cNvPr id="46" name="TextBox 45">
            <a:extLst>
              <a:ext uri="{FF2B5EF4-FFF2-40B4-BE49-F238E27FC236}">
                <a16:creationId xmlns:a16="http://schemas.microsoft.com/office/drawing/2014/main" id="{76B2F3D7-015F-6541-BB16-374960C0D8CF}"/>
              </a:ext>
            </a:extLst>
          </p:cNvPr>
          <p:cNvSpPr txBox="1"/>
          <p:nvPr/>
        </p:nvSpPr>
        <p:spPr>
          <a:xfrm>
            <a:off x="9816670" y="4703193"/>
            <a:ext cx="1592103" cy="553998"/>
          </a:xfrm>
          <a:prstGeom prst="rect">
            <a:avLst/>
          </a:prstGeom>
          <a:noFill/>
        </p:spPr>
        <p:txBody>
          <a:bodyPr wrap="none" rtlCol="0">
            <a:spAutoFit/>
          </a:bodyPr>
          <a:lstStyle/>
          <a:p>
            <a:r>
              <a:rPr lang="en-US" sz="3000" dirty="0"/>
              <a:t>plaintext</a:t>
            </a:r>
          </a:p>
        </p:txBody>
      </p:sp>
      <p:cxnSp>
        <p:nvCxnSpPr>
          <p:cNvPr id="47" name="Straight Arrow Connector 46">
            <a:extLst>
              <a:ext uri="{FF2B5EF4-FFF2-40B4-BE49-F238E27FC236}">
                <a16:creationId xmlns:a16="http://schemas.microsoft.com/office/drawing/2014/main" id="{8E44B4DC-BE99-6D47-B2FE-5DDCFDA26949}"/>
              </a:ext>
            </a:extLst>
          </p:cNvPr>
          <p:cNvCxnSpPr>
            <a:cxnSpLocks/>
            <a:stCxn id="45" idx="2"/>
            <a:endCxn id="43" idx="0"/>
          </p:cNvCxnSpPr>
          <p:nvPr/>
        </p:nvCxnSpPr>
        <p:spPr>
          <a:xfrm>
            <a:off x="7429588" y="4249979"/>
            <a:ext cx="1" cy="23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F4FB6C7-7715-874D-8D08-34A7834A16F7}"/>
              </a:ext>
            </a:extLst>
          </p:cNvPr>
          <p:cNvCxnSpPr>
            <a:cxnSpLocks/>
            <a:stCxn id="44" idx="3"/>
            <a:endCxn id="43" idx="1"/>
          </p:cNvCxnSpPr>
          <p:nvPr/>
        </p:nvCxnSpPr>
        <p:spPr>
          <a:xfrm>
            <a:off x="5371430" y="4969905"/>
            <a:ext cx="392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5711E7C-8818-6B44-9368-91066B14C166}"/>
              </a:ext>
            </a:extLst>
          </p:cNvPr>
          <p:cNvCxnSpPr>
            <a:cxnSpLocks/>
            <a:stCxn id="43" idx="3"/>
            <a:endCxn id="46" idx="1"/>
          </p:cNvCxnSpPr>
          <p:nvPr/>
        </p:nvCxnSpPr>
        <p:spPr>
          <a:xfrm>
            <a:off x="9095368" y="4969905"/>
            <a:ext cx="721302" cy="1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419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333C-E01A-8A47-B37F-C0131B38A750}"/>
              </a:ext>
            </a:extLst>
          </p:cNvPr>
          <p:cNvSpPr>
            <a:spLocks noGrp="1"/>
          </p:cNvSpPr>
          <p:nvPr>
            <p:ph type="title"/>
          </p:nvPr>
        </p:nvSpPr>
        <p:spPr/>
        <p:txBody>
          <a:bodyPr/>
          <a:lstStyle/>
          <a:p>
            <a:r>
              <a:rPr lang="en-US" dirty="0"/>
              <a:t>Adding Punctuation</a:t>
            </a:r>
          </a:p>
        </p:txBody>
      </p:sp>
      <p:sp>
        <p:nvSpPr>
          <p:cNvPr id="3" name="Content Placeholder 2">
            <a:extLst>
              <a:ext uri="{FF2B5EF4-FFF2-40B4-BE49-F238E27FC236}">
                <a16:creationId xmlns:a16="http://schemas.microsoft.com/office/drawing/2014/main" id="{75533E12-6A67-784E-9477-7BD4ECE0E1FE}"/>
              </a:ext>
            </a:extLst>
          </p:cNvPr>
          <p:cNvSpPr>
            <a:spLocks noGrp="1"/>
          </p:cNvSpPr>
          <p:nvPr>
            <p:ph idx="1"/>
          </p:nvPr>
        </p:nvSpPr>
        <p:spPr>
          <a:xfrm>
            <a:off x="3510843" y="864108"/>
            <a:ext cx="8240889" cy="5120640"/>
          </a:xfrm>
        </p:spPr>
        <p:txBody>
          <a:bodyPr>
            <a:normAutofit/>
          </a:bodyPr>
          <a:lstStyle/>
          <a:p>
            <a:pPr marL="0" indent="0">
              <a:buNone/>
            </a:pPr>
            <a:r>
              <a:rPr lang="en-US" dirty="0"/>
              <a:t>We don’t want to encrypt special characters, since they’re not part of our alphabet, but we don’t want to remove them either. </a:t>
            </a:r>
          </a:p>
          <a:p>
            <a:pPr marL="0" indent="0">
              <a:buNone/>
            </a:pPr>
            <a:r>
              <a:rPr lang="en-US" dirty="0"/>
              <a:t>Let’s add them to the string instead. Add an else statement to add the unencrypted character to the ciphertext.</a:t>
            </a:r>
          </a:p>
          <a:p>
            <a:pPr marL="0" indent="0">
              <a:buNone/>
            </a:pPr>
            <a:endParaRPr lang="en-US" dirty="0"/>
          </a:p>
          <a:p>
            <a:pPr marL="0" indent="0">
              <a:buNone/>
            </a:pPr>
            <a:r>
              <a:rPr lang="en-US" sz="1700" b="1" dirty="0">
                <a:latin typeface="Courier" pitchFamily="2" charset="0"/>
              </a:rPr>
              <a:t>for </a:t>
            </a:r>
            <a:r>
              <a:rPr lang="en-US" sz="1700" b="1" dirty="0" err="1">
                <a:latin typeface="Courier" pitchFamily="2" charset="0"/>
              </a:rPr>
              <a:t>plain_char</a:t>
            </a:r>
            <a:r>
              <a:rPr lang="en-US" sz="1700" b="1" dirty="0">
                <a:latin typeface="Courier" pitchFamily="2" charset="0"/>
              </a:rPr>
              <a:t> in plaintext:</a:t>
            </a:r>
          </a:p>
          <a:p>
            <a:pPr marL="0" indent="0">
              <a:buNone/>
            </a:pPr>
            <a:r>
              <a:rPr lang="en-US" sz="1700" b="1" dirty="0">
                <a:latin typeface="Courier" pitchFamily="2" charset="0"/>
              </a:rPr>
              <a:t>	if </a:t>
            </a:r>
            <a:r>
              <a:rPr lang="en-US" sz="1700" b="1" dirty="0" err="1">
                <a:latin typeface="Courier" pitchFamily="2" charset="0"/>
              </a:rPr>
              <a:t>plain_char</a:t>
            </a:r>
            <a:r>
              <a:rPr lang="en-US" sz="1700" b="1" dirty="0">
                <a:latin typeface="Courier" pitchFamily="2" charset="0"/>
              </a:rPr>
              <a:t> in alphabet:</a:t>
            </a:r>
          </a:p>
          <a:p>
            <a:pPr marL="0" indent="0">
              <a:buNone/>
            </a:pPr>
            <a:r>
              <a:rPr lang="en-US" sz="1700" b="1" dirty="0">
                <a:latin typeface="Courier" pitchFamily="2" charset="0"/>
              </a:rPr>
              <a:t>		</a:t>
            </a:r>
            <a:r>
              <a:rPr lang="en-US" sz="1700" b="1" dirty="0" err="1">
                <a:latin typeface="Courier" pitchFamily="2" charset="0"/>
              </a:rPr>
              <a:t>plain_position</a:t>
            </a:r>
            <a:r>
              <a:rPr lang="en-US" sz="1700" b="1" dirty="0">
                <a:latin typeface="Courier" pitchFamily="2" charset="0"/>
              </a:rPr>
              <a:t> = </a:t>
            </a:r>
            <a:r>
              <a:rPr lang="en-US" sz="1700" b="1" dirty="0" err="1">
                <a:latin typeface="Courier" pitchFamily="2" charset="0"/>
              </a:rPr>
              <a:t>alphabet.find</a:t>
            </a:r>
            <a:r>
              <a:rPr lang="en-US" sz="1700" b="1" dirty="0">
                <a:latin typeface="Courier" pitchFamily="2" charset="0"/>
              </a:rPr>
              <a:t>(</a:t>
            </a:r>
            <a:r>
              <a:rPr lang="en-US" sz="1700" b="1" dirty="0" err="1">
                <a:latin typeface="Courier" pitchFamily="2" charset="0"/>
              </a:rPr>
              <a:t>plain_char</a:t>
            </a:r>
            <a:r>
              <a:rPr lang="en-US" sz="1700" b="1" dirty="0">
                <a:latin typeface="Courier" pitchFamily="2" charset="0"/>
              </a:rPr>
              <a:t>)</a:t>
            </a:r>
          </a:p>
          <a:p>
            <a:pPr marL="0" indent="0">
              <a:buNone/>
            </a:pPr>
            <a:r>
              <a:rPr lang="en-US" sz="1700" b="1" dirty="0">
                <a:latin typeface="Courier" pitchFamily="2" charset="0"/>
              </a:rPr>
              <a:t>		</a:t>
            </a:r>
            <a:r>
              <a:rPr lang="en-US" sz="1700" b="1" dirty="0" err="1">
                <a:latin typeface="Courier" pitchFamily="2" charset="0"/>
              </a:rPr>
              <a:t>cipher_position</a:t>
            </a:r>
            <a:r>
              <a:rPr lang="en-US" sz="1700" b="1" dirty="0">
                <a:latin typeface="Courier" pitchFamily="2" charset="0"/>
              </a:rPr>
              <a:t> = (</a:t>
            </a:r>
            <a:r>
              <a:rPr lang="en-US" sz="1700" b="1" dirty="0" err="1">
                <a:latin typeface="Courier" pitchFamily="2" charset="0"/>
              </a:rPr>
              <a:t>plain_position</a:t>
            </a:r>
            <a:r>
              <a:rPr lang="en-US" sz="1700" b="1" dirty="0">
                <a:latin typeface="Courier" pitchFamily="2" charset="0"/>
              </a:rPr>
              <a:t> + key) % 26</a:t>
            </a:r>
          </a:p>
          <a:p>
            <a:pPr marL="0" indent="0">
              <a:buNone/>
            </a:pPr>
            <a:r>
              <a:rPr lang="en-US" sz="1700" b="1" dirty="0">
                <a:latin typeface="Courier" pitchFamily="2" charset="0"/>
              </a:rPr>
              <a:t>		</a:t>
            </a:r>
            <a:r>
              <a:rPr lang="en-US" sz="1700" b="1" dirty="0" err="1">
                <a:latin typeface="Courier" pitchFamily="2" charset="0"/>
              </a:rPr>
              <a:t>cipher_char</a:t>
            </a:r>
            <a:r>
              <a:rPr lang="en-US" sz="1700" b="1" dirty="0">
                <a:latin typeface="Courier" pitchFamily="2" charset="0"/>
              </a:rPr>
              <a:t> = alphabet[</a:t>
            </a:r>
            <a:r>
              <a:rPr lang="en-US" sz="1700" b="1" dirty="0" err="1">
                <a:latin typeface="Courier" pitchFamily="2" charset="0"/>
              </a:rPr>
              <a:t>cipher_position</a:t>
            </a:r>
            <a:r>
              <a:rPr lang="en-US" sz="1700" b="1" dirty="0">
                <a:latin typeface="Courier" pitchFamily="2" charset="0"/>
              </a:rPr>
              <a:t>]</a:t>
            </a:r>
          </a:p>
          <a:p>
            <a:pPr marL="0" indent="0">
              <a:buNone/>
            </a:pPr>
            <a:r>
              <a:rPr lang="en-US" sz="1700" b="1" dirty="0">
                <a:latin typeface="Courier" pitchFamily="2" charset="0"/>
              </a:rPr>
              <a:t>		ciphertext += </a:t>
            </a:r>
            <a:r>
              <a:rPr lang="en-US" sz="1700" b="1" dirty="0" err="1">
                <a:latin typeface="Courier" pitchFamily="2" charset="0"/>
              </a:rPr>
              <a:t>cipher_char</a:t>
            </a:r>
            <a:endParaRPr lang="en-US" sz="1700" b="1" dirty="0">
              <a:latin typeface="Courier" pitchFamily="2" charset="0"/>
            </a:endParaRPr>
          </a:p>
          <a:p>
            <a:pPr marL="0" indent="0">
              <a:buNone/>
            </a:pPr>
            <a:r>
              <a:rPr lang="en-US" sz="1700" b="1" dirty="0">
                <a:latin typeface="Courier" pitchFamily="2" charset="0"/>
              </a:rPr>
              <a:t>	else:</a:t>
            </a:r>
          </a:p>
          <a:p>
            <a:pPr marL="0" indent="0">
              <a:buNone/>
            </a:pPr>
            <a:r>
              <a:rPr lang="en-US" sz="1700" b="1" dirty="0">
                <a:latin typeface="Courier" pitchFamily="2" charset="0"/>
              </a:rPr>
              <a:t>		ciphertext += </a:t>
            </a:r>
            <a:r>
              <a:rPr lang="en-US" sz="1700" b="1" dirty="0" err="1">
                <a:latin typeface="Courier" pitchFamily="2" charset="0"/>
              </a:rPr>
              <a:t>plain_char</a:t>
            </a:r>
            <a:endParaRPr lang="en-US" sz="1700" dirty="0"/>
          </a:p>
        </p:txBody>
      </p:sp>
    </p:spTree>
    <p:extLst>
      <p:ext uri="{BB962C8B-B14F-4D97-AF65-F5344CB8AC3E}">
        <p14:creationId xmlns:p14="http://schemas.microsoft.com/office/powerpoint/2010/main" val="1261039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41CD-3B7F-2647-9444-E0893D1CB8C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F9358C7-16FC-4640-8D2A-B7DA7846795E}"/>
              </a:ext>
            </a:extLst>
          </p:cNvPr>
          <p:cNvSpPr>
            <a:spLocks noGrp="1"/>
          </p:cNvSpPr>
          <p:nvPr>
            <p:ph idx="1"/>
          </p:nvPr>
        </p:nvSpPr>
        <p:spPr/>
        <p:txBody>
          <a:bodyPr>
            <a:normAutofit fontScale="70000" lnSpcReduction="20000"/>
          </a:bodyPr>
          <a:lstStyle/>
          <a:p>
            <a:pPr marL="0" indent="0">
              <a:buNone/>
            </a:pPr>
            <a:r>
              <a:rPr lang="en-US" dirty="0"/>
              <a:t>Final contents of </a:t>
            </a:r>
            <a:r>
              <a:rPr lang="en-US" dirty="0" err="1"/>
              <a:t>caesar_encrypt.py</a:t>
            </a:r>
            <a:r>
              <a:rPr lang="en-US" dirty="0"/>
              <a:t>:</a:t>
            </a:r>
          </a:p>
          <a:p>
            <a:pPr marL="0" indent="0">
              <a:buNone/>
            </a:pPr>
            <a:endParaRPr lang="en-US" dirty="0"/>
          </a:p>
          <a:p>
            <a:pPr marL="0" indent="0">
              <a:buNone/>
            </a:pPr>
            <a:r>
              <a:rPr lang="en-US" b="1" dirty="0">
                <a:latin typeface="Courier" pitchFamily="2" charset="0"/>
              </a:rPr>
              <a:t>alphabet = ‘</a:t>
            </a:r>
            <a:r>
              <a:rPr lang="en-US" b="1" dirty="0" err="1">
                <a:latin typeface="Courier" pitchFamily="2" charset="0"/>
              </a:rPr>
              <a:t>abcdefghijklmnopqrstuvwxyz</a:t>
            </a:r>
            <a:r>
              <a:rPr lang="en-US" b="1" dirty="0">
                <a:latin typeface="Courier" pitchFamily="2" charset="0"/>
              </a:rPr>
              <a:t>’</a:t>
            </a:r>
          </a:p>
          <a:p>
            <a:pPr marL="0" indent="0">
              <a:buNone/>
            </a:pPr>
            <a:r>
              <a:rPr lang="en-US" b="1" dirty="0">
                <a:latin typeface="Courier" pitchFamily="2" charset="0"/>
              </a:rPr>
              <a:t>key = </a:t>
            </a:r>
            <a:r>
              <a:rPr lang="en-US" b="1" dirty="0" err="1">
                <a:latin typeface="Courier" pitchFamily="2" charset="0"/>
              </a:rPr>
              <a:t>int</a:t>
            </a:r>
            <a:r>
              <a:rPr lang="en-US" b="1" dirty="0">
                <a:latin typeface="Courier" pitchFamily="2" charset="0"/>
              </a:rPr>
              <a:t>(input(‘Please enter a key value from 1-26: ’))</a:t>
            </a:r>
          </a:p>
          <a:p>
            <a:pPr marL="0" indent="0">
              <a:buNone/>
            </a:pPr>
            <a:r>
              <a:rPr lang="en-US" b="1" dirty="0">
                <a:latin typeface="Courier" pitchFamily="2" charset="0"/>
              </a:rPr>
              <a:t>ciphertext = ‘’</a:t>
            </a:r>
          </a:p>
          <a:p>
            <a:pPr marL="0" indent="0">
              <a:buNone/>
            </a:pPr>
            <a:endParaRPr lang="en-US" b="1" dirty="0">
              <a:latin typeface="Courier" pitchFamily="2" charset="0"/>
            </a:endParaRPr>
          </a:p>
          <a:p>
            <a:pPr marL="0" indent="0">
              <a:buNone/>
            </a:pPr>
            <a:r>
              <a:rPr lang="en-US" b="1" dirty="0">
                <a:latin typeface="Courier" pitchFamily="2" charset="0"/>
              </a:rPr>
              <a:t>plaintext = input(‘Please enter a message: ’)</a:t>
            </a:r>
          </a:p>
          <a:p>
            <a:pPr marL="0" indent="0">
              <a:buNone/>
            </a:pPr>
            <a:endParaRPr lang="en-US" b="1" dirty="0">
              <a:latin typeface="Courier" pitchFamily="2" charset="0"/>
            </a:endParaRPr>
          </a:p>
          <a:p>
            <a:pPr marL="0" indent="0">
              <a:buNone/>
            </a:pPr>
            <a:r>
              <a:rPr lang="en-US" b="1" dirty="0">
                <a:latin typeface="Courier" pitchFamily="2" charset="0"/>
              </a:rPr>
              <a:t>for </a:t>
            </a:r>
            <a:r>
              <a:rPr lang="en-US" b="1" dirty="0" err="1">
                <a:latin typeface="Courier" pitchFamily="2" charset="0"/>
              </a:rPr>
              <a:t>plain_char</a:t>
            </a:r>
            <a:r>
              <a:rPr lang="en-US" b="1" dirty="0">
                <a:latin typeface="Courier" pitchFamily="2" charset="0"/>
              </a:rPr>
              <a:t> in plaintext:</a:t>
            </a:r>
          </a:p>
          <a:p>
            <a:pPr marL="0" indent="0">
              <a:buNone/>
            </a:pPr>
            <a:r>
              <a:rPr lang="en-US" b="1" dirty="0">
                <a:latin typeface="Courier" pitchFamily="2" charset="0"/>
              </a:rPr>
              <a:t>	if </a:t>
            </a:r>
            <a:r>
              <a:rPr lang="en-US" b="1" dirty="0" err="1">
                <a:latin typeface="Courier" pitchFamily="2" charset="0"/>
              </a:rPr>
              <a:t>plain_char</a:t>
            </a:r>
            <a:r>
              <a:rPr lang="en-US" b="1" dirty="0">
                <a:latin typeface="Courier" pitchFamily="2" charset="0"/>
              </a:rPr>
              <a:t> in alphabet:</a:t>
            </a:r>
          </a:p>
          <a:p>
            <a:pPr marL="0" indent="0">
              <a:buNone/>
            </a:pPr>
            <a:r>
              <a:rPr lang="en-US" b="1" dirty="0">
                <a:latin typeface="Courier" pitchFamily="2" charset="0"/>
              </a:rPr>
              <a:t>		</a:t>
            </a:r>
            <a:r>
              <a:rPr lang="en-US" b="1" dirty="0" err="1">
                <a:latin typeface="Courier" pitchFamily="2" charset="0"/>
              </a:rPr>
              <a:t>plain_position</a:t>
            </a:r>
            <a:r>
              <a:rPr lang="en-US" b="1" dirty="0">
                <a:latin typeface="Courier" pitchFamily="2" charset="0"/>
              </a:rPr>
              <a:t> = </a:t>
            </a:r>
            <a:r>
              <a:rPr lang="en-US" b="1" dirty="0" err="1">
                <a:latin typeface="Courier" pitchFamily="2" charset="0"/>
              </a:rPr>
              <a:t>alphabet.find</a:t>
            </a:r>
            <a:r>
              <a:rPr lang="en-US" b="1" dirty="0">
                <a:latin typeface="Courier" pitchFamily="2" charset="0"/>
              </a:rPr>
              <a:t>(</a:t>
            </a:r>
            <a:r>
              <a:rPr lang="en-US" b="1" dirty="0" err="1">
                <a:latin typeface="Courier" pitchFamily="2" charset="0"/>
              </a:rPr>
              <a:t>plain_char</a:t>
            </a:r>
            <a:r>
              <a:rPr lang="en-US" b="1" dirty="0">
                <a:latin typeface="Courier" pitchFamily="2" charset="0"/>
              </a:rPr>
              <a:t>)</a:t>
            </a:r>
          </a:p>
          <a:p>
            <a:pPr marL="0" indent="0">
              <a:buNone/>
            </a:pPr>
            <a:r>
              <a:rPr lang="en-US" b="1" dirty="0">
                <a:latin typeface="Courier" pitchFamily="2" charset="0"/>
              </a:rPr>
              <a:t>		</a:t>
            </a:r>
            <a:r>
              <a:rPr lang="en-US" b="1" dirty="0" err="1">
                <a:latin typeface="Courier" pitchFamily="2" charset="0"/>
              </a:rPr>
              <a:t>cipher_position</a:t>
            </a:r>
            <a:r>
              <a:rPr lang="en-US" b="1" dirty="0">
                <a:latin typeface="Courier" pitchFamily="2" charset="0"/>
              </a:rPr>
              <a:t> = (</a:t>
            </a:r>
            <a:r>
              <a:rPr lang="en-US" b="1" dirty="0" err="1">
                <a:latin typeface="Courier" pitchFamily="2" charset="0"/>
              </a:rPr>
              <a:t>plain_position</a:t>
            </a:r>
            <a:r>
              <a:rPr lang="en-US" b="1" dirty="0">
                <a:latin typeface="Courier" pitchFamily="2" charset="0"/>
              </a:rPr>
              <a:t> + key) % 26</a:t>
            </a:r>
          </a:p>
          <a:p>
            <a:pPr marL="0" indent="0">
              <a:buNone/>
            </a:pPr>
            <a:r>
              <a:rPr lang="en-US" b="1" dirty="0">
                <a:latin typeface="Courier" pitchFamily="2" charset="0"/>
              </a:rPr>
              <a:t>		</a:t>
            </a:r>
            <a:r>
              <a:rPr lang="en-US" b="1" dirty="0" err="1">
                <a:latin typeface="Courier" pitchFamily="2" charset="0"/>
              </a:rPr>
              <a:t>cipher_char</a:t>
            </a:r>
            <a:r>
              <a:rPr lang="en-US" b="1" dirty="0">
                <a:latin typeface="Courier" pitchFamily="2" charset="0"/>
              </a:rPr>
              <a:t> = alphabet[</a:t>
            </a:r>
            <a:r>
              <a:rPr lang="en-US" b="1" dirty="0" err="1">
                <a:latin typeface="Courier" pitchFamily="2" charset="0"/>
              </a:rPr>
              <a:t>cipher_position</a:t>
            </a:r>
            <a:r>
              <a:rPr lang="en-US" b="1" dirty="0">
                <a:latin typeface="Courier" pitchFamily="2" charset="0"/>
              </a:rPr>
              <a:t>]</a:t>
            </a:r>
          </a:p>
          <a:p>
            <a:pPr marL="0" indent="0">
              <a:buNone/>
            </a:pPr>
            <a:r>
              <a:rPr lang="en-US" b="1" dirty="0">
                <a:latin typeface="Courier" pitchFamily="2" charset="0"/>
              </a:rPr>
              <a:t>		ciphertext += </a:t>
            </a:r>
            <a:r>
              <a:rPr lang="en-US" b="1" dirty="0" err="1">
                <a:latin typeface="Courier" pitchFamily="2" charset="0"/>
              </a:rPr>
              <a:t>cipher_char</a:t>
            </a:r>
            <a:endParaRPr lang="en-US" b="1" dirty="0">
              <a:latin typeface="Courier" pitchFamily="2" charset="0"/>
            </a:endParaRPr>
          </a:p>
          <a:p>
            <a:pPr marL="0" indent="0">
              <a:buNone/>
            </a:pPr>
            <a:r>
              <a:rPr lang="en-US" b="1" dirty="0">
                <a:latin typeface="Courier" pitchFamily="2" charset="0"/>
              </a:rPr>
              <a:t>	else:</a:t>
            </a:r>
          </a:p>
          <a:p>
            <a:pPr marL="0" indent="0">
              <a:buNone/>
            </a:pPr>
            <a:r>
              <a:rPr lang="en-US" b="1" dirty="0">
                <a:latin typeface="Courier" pitchFamily="2" charset="0"/>
              </a:rPr>
              <a:t>		ciphertext += </a:t>
            </a:r>
            <a:r>
              <a:rPr lang="en-US" b="1" dirty="0" err="1">
                <a:latin typeface="Courier" pitchFamily="2" charset="0"/>
              </a:rPr>
              <a:t>plain_char</a:t>
            </a:r>
            <a:endParaRPr lang="en-US" b="1" dirty="0">
              <a:latin typeface="Courier" pitchFamily="2" charset="0"/>
            </a:endParaRPr>
          </a:p>
          <a:p>
            <a:pPr marL="0" indent="0">
              <a:buNone/>
            </a:pPr>
            <a:r>
              <a:rPr lang="en-US" b="1" dirty="0">
                <a:latin typeface="Courier" pitchFamily="2" charset="0"/>
              </a:rPr>
              <a:t>print(’Your ciphertext is:’, ciphertext)</a:t>
            </a:r>
            <a:endParaRPr lang="en-US" dirty="0"/>
          </a:p>
        </p:txBody>
      </p:sp>
    </p:spTree>
    <p:extLst>
      <p:ext uri="{BB962C8B-B14F-4D97-AF65-F5344CB8AC3E}">
        <p14:creationId xmlns:p14="http://schemas.microsoft.com/office/powerpoint/2010/main" val="3235161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51EB-1239-1C4C-800A-8614B006D579}"/>
              </a:ext>
            </a:extLst>
          </p:cNvPr>
          <p:cNvSpPr>
            <a:spLocks noGrp="1"/>
          </p:cNvSpPr>
          <p:nvPr>
            <p:ph type="title"/>
          </p:nvPr>
        </p:nvSpPr>
        <p:spPr/>
        <p:txBody>
          <a:bodyPr/>
          <a:lstStyle/>
          <a:p>
            <a:r>
              <a:rPr lang="en-US" dirty="0"/>
              <a:t>Test Your Code</a:t>
            </a:r>
          </a:p>
        </p:txBody>
      </p:sp>
      <p:sp>
        <p:nvSpPr>
          <p:cNvPr id="3" name="Content Placeholder 2">
            <a:extLst>
              <a:ext uri="{FF2B5EF4-FFF2-40B4-BE49-F238E27FC236}">
                <a16:creationId xmlns:a16="http://schemas.microsoft.com/office/drawing/2014/main" id="{428BBFFA-FD4D-314A-AB05-E521AB55168A}"/>
              </a:ext>
            </a:extLst>
          </p:cNvPr>
          <p:cNvSpPr>
            <a:spLocks noGrp="1"/>
          </p:cNvSpPr>
          <p:nvPr>
            <p:ph idx="1"/>
          </p:nvPr>
        </p:nvSpPr>
        <p:spPr/>
        <p:txBody>
          <a:bodyPr/>
          <a:lstStyle/>
          <a:p>
            <a:pPr marL="0" indent="0">
              <a:buNone/>
            </a:pPr>
            <a:r>
              <a:rPr lang="en-US" dirty="0"/>
              <a:t>Start by using messages you know:</a:t>
            </a:r>
          </a:p>
          <a:p>
            <a:pPr marL="0" indent="0">
              <a:buNone/>
            </a:pPr>
            <a:r>
              <a:rPr lang="en-US" dirty="0"/>
              <a:t>mischief managed! = </a:t>
            </a:r>
            <a:r>
              <a:rPr lang="en-US" dirty="0" err="1"/>
              <a:t>plvfklhi</a:t>
            </a:r>
            <a:r>
              <a:rPr lang="en-US" dirty="0"/>
              <a:t> </a:t>
            </a:r>
            <a:r>
              <a:rPr lang="en-US" dirty="0" err="1"/>
              <a:t>pdqdjhg</a:t>
            </a:r>
            <a:r>
              <a:rPr lang="en-US" dirty="0"/>
              <a:t>!</a:t>
            </a:r>
          </a:p>
          <a:p>
            <a:pPr marL="0" indent="0">
              <a:buNone/>
            </a:pPr>
            <a:endParaRPr lang="en-US" dirty="0"/>
          </a:p>
          <a:p>
            <a:pPr marL="0" indent="0">
              <a:buNone/>
            </a:pPr>
            <a:r>
              <a:rPr lang="en-US" dirty="0"/>
              <a:t>A good coder tries to think of everything and everything that can go wrong. An excellent coder fixes it.</a:t>
            </a:r>
          </a:p>
          <a:p>
            <a:pPr marL="0" indent="0">
              <a:buNone/>
            </a:pPr>
            <a:endParaRPr lang="en-US" dirty="0"/>
          </a:p>
          <a:p>
            <a:pPr marL="0" indent="0">
              <a:buNone/>
            </a:pPr>
            <a:r>
              <a:rPr lang="en-US" dirty="0"/>
              <a:t>Try to break your code! Think of every possible input.</a:t>
            </a:r>
          </a:p>
          <a:p>
            <a:pPr marL="0" indent="0">
              <a:buNone/>
            </a:pPr>
            <a:endParaRPr lang="en-US" dirty="0"/>
          </a:p>
          <a:p>
            <a:pPr marL="0" indent="0">
              <a:buNone/>
            </a:pPr>
            <a:r>
              <a:rPr lang="en-US" dirty="0"/>
              <a:t>What happens when you use capital letters? Numbers?</a:t>
            </a:r>
          </a:p>
          <a:p>
            <a:pPr marL="0" indent="0">
              <a:buNone/>
            </a:pPr>
            <a:r>
              <a:rPr lang="en-US" dirty="0"/>
              <a:t>What happens when you type a letter for the key?</a:t>
            </a:r>
          </a:p>
        </p:txBody>
      </p:sp>
    </p:spTree>
    <p:extLst>
      <p:ext uri="{BB962C8B-B14F-4D97-AF65-F5344CB8AC3E}">
        <p14:creationId xmlns:p14="http://schemas.microsoft.com/office/powerpoint/2010/main" val="61310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1A33A0-76A5-B045-B04F-11073EAC9BFB}"/>
              </a:ext>
            </a:extLst>
          </p:cNvPr>
          <p:cNvSpPr>
            <a:spLocks noGrp="1"/>
          </p:cNvSpPr>
          <p:nvPr>
            <p:ph type="title"/>
          </p:nvPr>
        </p:nvSpPr>
        <p:spPr>
          <a:xfrm>
            <a:off x="252919" y="1123837"/>
            <a:ext cx="2947482" cy="4601183"/>
          </a:xfrm>
        </p:spPr>
        <p:txBody>
          <a:bodyPr>
            <a:normAutofit/>
          </a:bodyPr>
          <a:lstStyle/>
          <a:p>
            <a:r>
              <a:rPr lang="en-US"/>
              <a:t>Why is Caesar Cipher not used anymore?</a:t>
            </a:r>
            <a:endParaRPr lang="en-US" dirty="0"/>
          </a:p>
        </p:txBody>
      </p:sp>
      <p:graphicFrame>
        <p:nvGraphicFramePr>
          <p:cNvPr id="8" name="Content Placeholder 5">
            <a:extLst>
              <a:ext uri="{FF2B5EF4-FFF2-40B4-BE49-F238E27FC236}">
                <a16:creationId xmlns:a16="http://schemas.microsoft.com/office/drawing/2014/main" id="{E84B1985-D9D9-48E2-9E06-0D5DAF30D744}"/>
              </a:ext>
            </a:extLst>
          </p:cNvPr>
          <p:cNvGraphicFramePr>
            <a:graphicFrameLocks noGrp="1"/>
          </p:cNvGraphicFramePr>
          <p:nvPr>
            <p:ph idx="1"/>
            <p:extLst>
              <p:ext uri="{D42A27DB-BD31-4B8C-83A1-F6EECF244321}">
                <p14:modId xmlns:p14="http://schemas.microsoft.com/office/powerpoint/2010/main" val="3271381452"/>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5749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0E5A-5F1C-D240-A6BD-7ED1135A5C25}"/>
              </a:ext>
            </a:extLst>
          </p:cNvPr>
          <p:cNvSpPr>
            <a:spLocks noGrp="1"/>
          </p:cNvSpPr>
          <p:nvPr>
            <p:ph type="title"/>
          </p:nvPr>
        </p:nvSpPr>
        <p:spPr/>
        <p:txBody>
          <a:bodyPr/>
          <a:lstStyle/>
          <a:p>
            <a:r>
              <a:rPr lang="en-US" dirty="0"/>
              <a:t>EX: Hangman</a:t>
            </a:r>
          </a:p>
        </p:txBody>
      </p:sp>
      <p:sp>
        <p:nvSpPr>
          <p:cNvPr id="3" name="Content Placeholder 2">
            <a:extLst>
              <a:ext uri="{FF2B5EF4-FFF2-40B4-BE49-F238E27FC236}">
                <a16:creationId xmlns:a16="http://schemas.microsoft.com/office/drawing/2014/main" id="{5578CD7A-9DA6-F54F-A341-D47C88A78D57}"/>
              </a:ext>
            </a:extLst>
          </p:cNvPr>
          <p:cNvSpPr>
            <a:spLocks noGrp="1"/>
          </p:cNvSpPr>
          <p:nvPr>
            <p:ph idx="1"/>
          </p:nvPr>
        </p:nvSpPr>
        <p:spPr>
          <a:xfrm>
            <a:off x="3869268" y="864108"/>
            <a:ext cx="7315200" cy="1517848"/>
          </a:xfrm>
        </p:spPr>
        <p:txBody>
          <a:bodyPr/>
          <a:lstStyle/>
          <a:p>
            <a:pPr marL="0" indent="0">
              <a:buNone/>
            </a:pPr>
            <a:r>
              <a:rPr lang="en-US" dirty="0"/>
              <a:t>What are the most frequently used letters?</a:t>
            </a:r>
          </a:p>
          <a:p>
            <a:pPr marL="0" indent="0">
              <a:buNone/>
            </a:pPr>
            <a:endParaRPr lang="en-US" dirty="0"/>
          </a:p>
        </p:txBody>
      </p:sp>
      <p:pic>
        <p:nvPicPr>
          <p:cNvPr id="4" name="Picture 3">
            <a:extLst>
              <a:ext uri="{FF2B5EF4-FFF2-40B4-BE49-F238E27FC236}">
                <a16:creationId xmlns:a16="http://schemas.microsoft.com/office/drawing/2014/main" id="{DACFD4AE-C0B4-EE41-8DDB-6B8985085C09}"/>
              </a:ext>
            </a:extLst>
          </p:cNvPr>
          <p:cNvPicPr>
            <a:picLocks noChangeAspect="1"/>
          </p:cNvPicPr>
          <p:nvPr/>
        </p:nvPicPr>
        <p:blipFill>
          <a:blip r:embed="rId2"/>
          <a:stretch>
            <a:fillRect/>
          </a:stretch>
        </p:blipFill>
        <p:spPr>
          <a:xfrm>
            <a:off x="4728633" y="2000250"/>
            <a:ext cx="5595432" cy="3724770"/>
          </a:xfrm>
          <a:prstGeom prst="rect">
            <a:avLst/>
          </a:prstGeom>
        </p:spPr>
      </p:pic>
    </p:spTree>
    <p:extLst>
      <p:ext uri="{BB962C8B-B14F-4D97-AF65-F5344CB8AC3E}">
        <p14:creationId xmlns:p14="http://schemas.microsoft.com/office/powerpoint/2010/main" val="3419382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0B54-538C-494A-AEB6-CB7CA329A9BB}"/>
              </a:ext>
            </a:extLst>
          </p:cNvPr>
          <p:cNvSpPr>
            <a:spLocks noGrp="1"/>
          </p:cNvSpPr>
          <p:nvPr>
            <p:ph type="title"/>
          </p:nvPr>
        </p:nvSpPr>
        <p:spPr/>
        <p:txBody>
          <a:bodyPr/>
          <a:lstStyle/>
          <a:p>
            <a:r>
              <a:rPr lang="en-US" dirty="0"/>
              <a:t>Letter Frequency Counter</a:t>
            </a:r>
          </a:p>
        </p:txBody>
      </p:sp>
      <p:sp>
        <p:nvSpPr>
          <p:cNvPr id="10" name="Text Placeholder 9">
            <a:extLst>
              <a:ext uri="{FF2B5EF4-FFF2-40B4-BE49-F238E27FC236}">
                <a16:creationId xmlns:a16="http://schemas.microsoft.com/office/drawing/2014/main" id="{EBAC24A6-2AC2-B04F-BBB5-5E8488763C19}"/>
              </a:ext>
            </a:extLst>
          </p:cNvPr>
          <p:cNvSpPr>
            <a:spLocks noGrp="1"/>
          </p:cNvSpPr>
          <p:nvPr>
            <p:ph type="body" idx="1"/>
          </p:nvPr>
        </p:nvSpPr>
        <p:spPr/>
        <p:txBody>
          <a:bodyPr/>
          <a:lstStyle/>
          <a:p>
            <a:r>
              <a:rPr lang="en-US" dirty="0"/>
              <a:t>Plaintext</a:t>
            </a:r>
          </a:p>
        </p:txBody>
      </p:sp>
      <p:pic>
        <p:nvPicPr>
          <p:cNvPr id="15" name="Content Placeholder 14">
            <a:extLst>
              <a:ext uri="{FF2B5EF4-FFF2-40B4-BE49-F238E27FC236}">
                <a16:creationId xmlns:a16="http://schemas.microsoft.com/office/drawing/2014/main" id="{268A5F64-6662-4E4B-885F-2F801125E23A}"/>
              </a:ext>
            </a:extLst>
          </p:cNvPr>
          <p:cNvPicPr>
            <a:picLocks noGrp="1" noChangeAspect="1"/>
          </p:cNvPicPr>
          <p:nvPr>
            <p:ph sz="half" idx="2"/>
          </p:nvPr>
        </p:nvPicPr>
        <p:blipFill>
          <a:blip r:embed="rId3"/>
          <a:stretch>
            <a:fillRect/>
          </a:stretch>
        </p:blipFill>
        <p:spPr>
          <a:xfrm>
            <a:off x="4353038" y="1946784"/>
            <a:ext cx="6680617" cy="1477644"/>
          </a:xfrm>
        </p:spPr>
      </p:pic>
      <p:sp>
        <p:nvSpPr>
          <p:cNvPr id="12" name="Text Placeholder 11">
            <a:extLst>
              <a:ext uri="{FF2B5EF4-FFF2-40B4-BE49-F238E27FC236}">
                <a16:creationId xmlns:a16="http://schemas.microsoft.com/office/drawing/2014/main" id="{744FA02A-1FBF-7144-959C-2DBE716120E1}"/>
              </a:ext>
            </a:extLst>
          </p:cNvPr>
          <p:cNvSpPr>
            <a:spLocks noGrp="1"/>
          </p:cNvSpPr>
          <p:nvPr>
            <p:ph type="body" sz="quarter" idx="3"/>
          </p:nvPr>
        </p:nvSpPr>
        <p:spPr>
          <a:xfrm>
            <a:off x="3867912" y="3330943"/>
            <a:ext cx="3474720" cy="813171"/>
          </a:xfrm>
        </p:spPr>
        <p:txBody>
          <a:bodyPr/>
          <a:lstStyle/>
          <a:p>
            <a:r>
              <a:rPr lang="en-US" dirty="0"/>
              <a:t>Ciphertext</a:t>
            </a:r>
          </a:p>
        </p:txBody>
      </p:sp>
      <p:pic>
        <p:nvPicPr>
          <p:cNvPr id="17" name="Content Placeholder 16">
            <a:extLst>
              <a:ext uri="{FF2B5EF4-FFF2-40B4-BE49-F238E27FC236}">
                <a16:creationId xmlns:a16="http://schemas.microsoft.com/office/drawing/2014/main" id="{88652BE3-BF43-D447-AA9C-1C73C4B7ED43}"/>
              </a:ext>
            </a:extLst>
          </p:cNvPr>
          <p:cNvPicPr>
            <a:picLocks noGrp="1" noChangeAspect="1"/>
          </p:cNvPicPr>
          <p:nvPr>
            <p:ph sz="quarter" idx="4"/>
          </p:nvPr>
        </p:nvPicPr>
        <p:blipFill>
          <a:blip r:embed="rId4"/>
          <a:stretch>
            <a:fillRect/>
          </a:stretch>
        </p:blipFill>
        <p:spPr>
          <a:xfrm>
            <a:off x="4353038" y="4373896"/>
            <a:ext cx="6680617" cy="1482260"/>
          </a:xfrm>
        </p:spPr>
      </p:pic>
    </p:spTree>
    <p:extLst>
      <p:ext uri="{BB962C8B-B14F-4D97-AF65-F5344CB8AC3E}">
        <p14:creationId xmlns:p14="http://schemas.microsoft.com/office/powerpoint/2010/main" val="2404057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C27F-E65E-2D4E-9AB3-0B4F9264130F}"/>
              </a:ext>
            </a:extLst>
          </p:cNvPr>
          <p:cNvSpPr>
            <a:spLocks noGrp="1"/>
          </p:cNvSpPr>
          <p:nvPr>
            <p:ph type="title"/>
          </p:nvPr>
        </p:nvSpPr>
        <p:spPr/>
        <p:txBody>
          <a:bodyPr/>
          <a:lstStyle/>
          <a:p>
            <a:r>
              <a:rPr lang="en-US" dirty="0"/>
              <a:t>Hacking a Caesar Cipher:</a:t>
            </a:r>
            <a:br>
              <a:rPr lang="en-US" dirty="0"/>
            </a:br>
            <a:r>
              <a:rPr lang="en-US" dirty="0"/>
              <a:t>Find the Key!</a:t>
            </a:r>
          </a:p>
        </p:txBody>
      </p:sp>
      <p:sp>
        <p:nvSpPr>
          <p:cNvPr id="3" name="Text Placeholder 2">
            <a:extLst>
              <a:ext uri="{FF2B5EF4-FFF2-40B4-BE49-F238E27FC236}">
                <a16:creationId xmlns:a16="http://schemas.microsoft.com/office/drawing/2014/main" id="{7B8FD89F-1B5D-E346-B645-3B0C0442942E}"/>
              </a:ext>
            </a:extLst>
          </p:cNvPr>
          <p:cNvSpPr>
            <a:spLocks noGrp="1"/>
          </p:cNvSpPr>
          <p:nvPr>
            <p:ph type="body" idx="1"/>
          </p:nvPr>
        </p:nvSpPr>
        <p:spPr>
          <a:xfrm>
            <a:off x="3827835" y="1919896"/>
            <a:ext cx="3474720" cy="393564"/>
          </a:xfrm>
        </p:spPr>
        <p:txBody>
          <a:bodyPr/>
          <a:lstStyle/>
          <a:p>
            <a:r>
              <a:rPr lang="en-US" dirty="0"/>
              <a:t>Ciphertext</a:t>
            </a:r>
          </a:p>
        </p:txBody>
      </p:sp>
      <p:sp>
        <p:nvSpPr>
          <p:cNvPr id="4" name="Content Placeholder 3">
            <a:extLst>
              <a:ext uri="{FF2B5EF4-FFF2-40B4-BE49-F238E27FC236}">
                <a16:creationId xmlns:a16="http://schemas.microsoft.com/office/drawing/2014/main" id="{E7A83CE7-7823-6D43-8A08-C88FBA175C1F}"/>
              </a:ext>
            </a:extLst>
          </p:cNvPr>
          <p:cNvSpPr>
            <a:spLocks noGrp="1"/>
          </p:cNvSpPr>
          <p:nvPr>
            <p:ph sz="half" idx="2"/>
          </p:nvPr>
        </p:nvSpPr>
        <p:spPr>
          <a:xfrm>
            <a:off x="6506817" y="1026331"/>
            <a:ext cx="4786366" cy="2180695"/>
          </a:xfrm>
        </p:spPr>
        <p:txBody>
          <a:bodyPr/>
          <a:lstStyle/>
          <a:p>
            <a:pPr marL="0" indent="0">
              <a:buNone/>
            </a:pPr>
            <a:r>
              <a:rPr lang="en-US" dirty="0" err="1"/>
              <a:t>Te’d</a:t>
            </a:r>
            <a:r>
              <a:rPr lang="en-US" dirty="0"/>
              <a:t> </a:t>
            </a:r>
            <a:r>
              <a:rPr lang="en-US" dirty="0" err="1"/>
              <a:t>nwzdp</a:t>
            </a:r>
            <a:r>
              <a:rPr lang="en-US" dirty="0"/>
              <a:t> </a:t>
            </a:r>
            <a:r>
              <a:rPr lang="en-US" dirty="0" err="1"/>
              <a:t>ez</a:t>
            </a:r>
            <a:r>
              <a:rPr lang="en-US" dirty="0"/>
              <a:t> </a:t>
            </a:r>
            <a:r>
              <a:rPr lang="en-US" dirty="0" err="1"/>
              <a:t>xtoytrse</a:t>
            </a:r>
            <a:r>
              <a:rPr lang="en-US" dirty="0"/>
              <a:t>. </a:t>
            </a:r>
            <a:r>
              <a:rPr lang="en-US" dirty="0" err="1"/>
              <a:t>dzxpestyr</a:t>
            </a:r>
            <a:r>
              <a:rPr lang="en-US" dirty="0"/>
              <a:t> </a:t>
            </a:r>
            <a:r>
              <a:rPr lang="en-US" dirty="0" err="1"/>
              <a:t>pgtw’d</a:t>
            </a:r>
            <a:r>
              <a:rPr lang="en-US" dirty="0"/>
              <a:t> </a:t>
            </a:r>
            <a:r>
              <a:rPr lang="en-US" dirty="0" err="1"/>
              <a:t>wfcvtyr</a:t>
            </a:r>
            <a:r>
              <a:rPr lang="en-US" dirty="0"/>
              <a:t> </a:t>
            </a:r>
            <a:r>
              <a:rPr lang="en-US" dirty="0" err="1"/>
              <a:t>qczx</a:t>
            </a:r>
            <a:r>
              <a:rPr lang="en-US" dirty="0"/>
              <a:t> </a:t>
            </a:r>
            <a:r>
              <a:rPr lang="en-US" dirty="0" err="1"/>
              <a:t>esp</a:t>
            </a:r>
            <a:r>
              <a:rPr lang="en-US" dirty="0"/>
              <a:t> </a:t>
            </a:r>
            <a:r>
              <a:rPr lang="en-US" dirty="0" err="1"/>
              <a:t>olcv</a:t>
            </a:r>
            <a:r>
              <a:rPr lang="en-US" dirty="0"/>
              <a:t>. </a:t>
            </a:r>
            <a:r>
              <a:rPr lang="en-US" dirty="0" err="1"/>
              <a:t>Fyopc</a:t>
            </a:r>
            <a:r>
              <a:rPr lang="en-US" dirty="0"/>
              <a:t> </a:t>
            </a:r>
            <a:r>
              <a:rPr lang="en-US" dirty="0" err="1"/>
              <a:t>esp</a:t>
            </a:r>
            <a:r>
              <a:rPr lang="en-US" dirty="0"/>
              <a:t> </a:t>
            </a:r>
            <a:r>
              <a:rPr lang="en-US" dirty="0" err="1"/>
              <a:t>xzzywtrse</a:t>
            </a:r>
            <a:r>
              <a:rPr lang="en-US" dirty="0"/>
              <a:t> </a:t>
            </a:r>
            <a:r>
              <a:rPr lang="en-US" dirty="0" err="1"/>
              <a:t>jzf</a:t>
            </a:r>
            <a:r>
              <a:rPr lang="en-US" dirty="0"/>
              <a:t> </a:t>
            </a:r>
            <a:r>
              <a:rPr lang="en-US" dirty="0" err="1"/>
              <a:t>dpp</a:t>
            </a:r>
            <a:r>
              <a:rPr lang="en-US" dirty="0"/>
              <a:t> l </a:t>
            </a:r>
            <a:r>
              <a:rPr lang="en-US" dirty="0" err="1"/>
              <a:t>dtrse</a:t>
            </a:r>
            <a:r>
              <a:rPr lang="en-US" dirty="0"/>
              <a:t> </a:t>
            </a:r>
            <a:r>
              <a:rPr lang="en-US" dirty="0" err="1"/>
              <a:t>esle</a:t>
            </a:r>
            <a:r>
              <a:rPr lang="en-US" dirty="0"/>
              <a:t> </a:t>
            </a:r>
            <a:r>
              <a:rPr lang="en-US" dirty="0" err="1"/>
              <a:t>lwxzde</a:t>
            </a:r>
            <a:r>
              <a:rPr lang="en-US" dirty="0"/>
              <a:t> </a:t>
            </a:r>
            <a:r>
              <a:rPr lang="en-US" dirty="0" err="1"/>
              <a:t>dezad</a:t>
            </a:r>
            <a:r>
              <a:rPr lang="en-US" dirty="0"/>
              <a:t> </a:t>
            </a:r>
            <a:r>
              <a:rPr lang="en-US" dirty="0" err="1"/>
              <a:t>jzfc</a:t>
            </a:r>
            <a:r>
              <a:rPr lang="en-US" dirty="0"/>
              <a:t> </a:t>
            </a:r>
            <a:r>
              <a:rPr lang="en-US" dirty="0" err="1"/>
              <a:t>splce</a:t>
            </a:r>
            <a:r>
              <a:rPr lang="en-US" dirty="0"/>
              <a:t>. </a:t>
            </a:r>
            <a:r>
              <a:rPr lang="en-US" dirty="0" err="1"/>
              <a:t>Jzf</a:t>
            </a:r>
            <a:r>
              <a:rPr lang="en-US" dirty="0"/>
              <a:t> </a:t>
            </a:r>
            <a:r>
              <a:rPr lang="en-US" dirty="0" err="1"/>
              <a:t>ecj</a:t>
            </a:r>
            <a:r>
              <a:rPr lang="en-US" dirty="0"/>
              <a:t> </a:t>
            </a:r>
            <a:r>
              <a:rPr lang="en-US" dirty="0" err="1"/>
              <a:t>ez</a:t>
            </a:r>
            <a:r>
              <a:rPr lang="en-US" dirty="0"/>
              <a:t> </a:t>
            </a:r>
            <a:r>
              <a:rPr lang="en-US" dirty="0" err="1"/>
              <a:t>dncplx</a:t>
            </a:r>
            <a:r>
              <a:rPr lang="en-US" dirty="0"/>
              <a:t> </a:t>
            </a:r>
            <a:r>
              <a:rPr lang="en-US" dirty="0" err="1"/>
              <a:t>mfe</a:t>
            </a:r>
            <a:r>
              <a:rPr lang="en-US" dirty="0"/>
              <a:t> </a:t>
            </a:r>
            <a:r>
              <a:rPr lang="en-US" dirty="0" err="1"/>
              <a:t>epcczc</a:t>
            </a:r>
            <a:r>
              <a:rPr lang="en-US" dirty="0"/>
              <a:t> </a:t>
            </a:r>
            <a:r>
              <a:rPr lang="en-US" dirty="0" err="1"/>
              <a:t>elvpd</a:t>
            </a:r>
            <a:r>
              <a:rPr lang="en-US" dirty="0"/>
              <a:t> </a:t>
            </a:r>
            <a:r>
              <a:rPr lang="en-US" dirty="0" err="1"/>
              <a:t>esp</a:t>
            </a:r>
            <a:r>
              <a:rPr lang="en-US" dirty="0"/>
              <a:t> </a:t>
            </a:r>
            <a:r>
              <a:rPr lang="en-US" dirty="0" err="1"/>
              <a:t>dzfyo</a:t>
            </a:r>
            <a:r>
              <a:rPr lang="en-US" dirty="0"/>
              <a:t> </a:t>
            </a:r>
            <a:r>
              <a:rPr lang="en-US" dirty="0" err="1"/>
              <a:t>mpqzcp</a:t>
            </a:r>
            <a:r>
              <a:rPr lang="en-US" dirty="0"/>
              <a:t> </a:t>
            </a:r>
            <a:r>
              <a:rPr lang="en-US" dirty="0" err="1"/>
              <a:t>jzf</a:t>
            </a:r>
            <a:r>
              <a:rPr lang="en-US" dirty="0"/>
              <a:t> </a:t>
            </a:r>
            <a:r>
              <a:rPr lang="en-US" dirty="0" err="1"/>
              <a:t>xlvp</a:t>
            </a:r>
            <a:r>
              <a:rPr lang="en-US" dirty="0"/>
              <a:t> </a:t>
            </a:r>
            <a:r>
              <a:rPr lang="en-US" dirty="0" err="1"/>
              <a:t>te</a:t>
            </a:r>
            <a:r>
              <a:rPr lang="en-US" dirty="0"/>
              <a:t>. </a:t>
            </a:r>
            <a:r>
              <a:rPr lang="en-US" dirty="0" err="1"/>
              <a:t>Jzf</a:t>
            </a:r>
            <a:r>
              <a:rPr lang="en-US" dirty="0"/>
              <a:t> </a:t>
            </a:r>
            <a:r>
              <a:rPr lang="en-US" dirty="0" err="1"/>
              <a:t>delce</a:t>
            </a:r>
            <a:r>
              <a:rPr lang="en-US" dirty="0"/>
              <a:t> </a:t>
            </a:r>
            <a:r>
              <a:rPr lang="en-US" dirty="0" err="1"/>
              <a:t>ez</a:t>
            </a:r>
            <a:r>
              <a:rPr lang="en-US" dirty="0"/>
              <a:t> </a:t>
            </a:r>
            <a:r>
              <a:rPr lang="en-US" dirty="0" err="1"/>
              <a:t>qcppkp</a:t>
            </a:r>
            <a:r>
              <a:rPr lang="en-US" dirty="0"/>
              <a:t> </a:t>
            </a:r>
            <a:r>
              <a:rPr lang="en-US" dirty="0" err="1"/>
              <a:t>ld</a:t>
            </a:r>
            <a:r>
              <a:rPr lang="en-US" dirty="0"/>
              <a:t> </a:t>
            </a:r>
            <a:r>
              <a:rPr lang="en-US" dirty="0" err="1"/>
              <a:t>szcczc</a:t>
            </a:r>
            <a:r>
              <a:rPr lang="en-US" dirty="0"/>
              <a:t> </a:t>
            </a:r>
            <a:r>
              <a:rPr lang="en-US" dirty="0" err="1"/>
              <a:t>wzzvd</a:t>
            </a:r>
            <a:r>
              <a:rPr lang="en-US" dirty="0"/>
              <a:t> </a:t>
            </a:r>
            <a:r>
              <a:rPr lang="en-US" dirty="0" err="1"/>
              <a:t>jzf</a:t>
            </a:r>
            <a:r>
              <a:rPr lang="en-US" dirty="0"/>
              <a:t> </a:t>
            </a:r>
            <a:r>
              <a:rPr lang="en-US" dirty="0" err="1"/>
              <a:t>ctrse</a:t>
            </a:r>
            <a:r>
              <a:rPr lang="en-US" dirty="0"/>
              <a:t> </a:t>
            </a:r>
            <a:r>
              <a:rPr lang="en-US" dirty="0" err="1"/>
              <a:t>mpehppy</a:t>
            </a:r>
            <a:r>
              <a:rPr lang="en-US" dirty="0"/>
              <a:t> </a:t>
            </a:r>
            <a:r>
              <a:rPr lang="en-US" dirty="0" err="1"/>
              <a:t>jzfc</a:t>
            </a:r>
            <a:r>
              <a:rPr lang="en-US" dirty="0"/>
              <a:t> </a:t>
            </a:r>
            <a:r>
              <a:rPr lang="en-US" dirty="0" err="1"/>
              <a:t>pjpd</a:t>
            </a:r>
            <a:r>
              <a:rPr lang="en-US" dirty="0"/>
              <a:t>. </a:t>
            </a:r>
            <a:r>
              <a:rPr lang="en-US" dirty="0" err="1"/>
              <a:t>Jzf’cp</a:t>
            </a:r>
            <a:r>
              <a:rPr lang="en-US" dirty="0"/>
              <a:t> </a:t>
            </a:r>
            <a:r>
              <a:rPr lang="en-US" dirty="0" err="1"/>
              <a:t>alclwjkpo</a:t>
            </a:r>
            <a:r>
              <a:rPr lang="en-US" dirty="0"/>
              <a:t>.</a:t>
            </a:r>
          </a:p>
        </p:txBody>
      </p:sp>
      <p:sp>
        <p:nvSpPr>
          <p:cNvPr id="5" name="Text Placeholder 4">
            <a:extLst>
              <a:ext uri="{FF2B5EF4-FFF2-40B4-BE49-F238E27FC236}">
                <a16:creationId xmlns:a16="http://schemas.microsoft.com/office/drawing/2014/main" id="{44AE88BF-46E2-6646-96A2-6A218469BA9D}"/>
              </a:ext>
            </a:extLst>
          </p:cNvPr>
          <p:cNvSpPr>
            <a:spLocks noGrp="1"/>
          </p:cNvSpPr>
          <p:nvPr>
            <p:ph type="body" sz="quarter" idx="3"/>
          </p:nvPr>
        </p:nvSpPr>
        <p:spPr>
          <a:xfrm>
            <a:off x="3874218" y="4236520"/>
            <a:ext cx="3474720" cy="813171"/>
          </a:xfrm>
        </p:spPr>
        <p:txBody>
          <a:bodyPr/>
          <a:lstStyle/>
          <a:p>
            <a:r>
              <a:rPr lang="en-US" dirty="0"/>
              <a:t>Letter frequency</a:t>
            </a:r>
          </a:p>
        </p:txBody>
      </p:sp>
      <p:pic>
        <p:nvPicPr>
          <p:cNvPr id="8" name="Content Placeholder 7">
            <a:extLst>
              <a:ext uri="{FF2B5EF4-FFF2-40B4-BE49-F238E27FC236}">
                <a16:creationId xmlns:a16="http://schemas.microsoft.com/office/drawing/2014/main" id="{E2B8CAEC-2248-2F45-82C3-4CC089C2D63A}"/>
              </a:ext>
            </a:extLst>
          </p:cNvPr>
          <p:cNvPicPr>
            <a:picLocks noGrp="1" noChangeAspect="1"/>
          </p:cNvPicPr>
          <p:nvPr>
            <p:ph sz="quarter" idx="4"/>
          </p:nvPr>
        </p:nvPicPr>
        <p:blipFill>
          <a:blip r:embed="rId3"/>
          <a:stretch>
            <a:fillRect/>
          </a:stretch>
        </p:blipFill>
        <p:spPr>
          <a:xfrm>
            <a:off x="6509289" y="4236520"/>
            <a:ext cx="4783894" cy="1071801"/>
          </a:xfrm>
        </p:spPr>
      </p:pic>
    </p:spTree>
    <p:extLst>
      <p:ext uri="{BB962C8B-B14F-4D97-AF65-F5344CB8AC3E}">
        <p14:creationId xmlns:p14="http://schemas.microsoft.com/office/powerpoint/2010/main" val="1761932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3529011-F3CA-5743-AF20-77A8354D8154}"/>
              </a:ext>
            </a:extLst>
          </p:cNvPr>
          <p:cNvSpPr>
            <a:spLocks noGrp="1"/>
          </p:cNvSpPr>
          <p:nvPr>
            <p:ph type="title"/>
          </p:nvPr>
        </p:nvSpPr>
        <p:spPr/>
        <p:txBody>
          <a:bodyPr/>
          <a:lstStyle/>
          <a:p>
            <a:r>
              <a:rPr lang="en-US" dirty="0"/>
              <a:t>Hacking a Caesar Cipher</a:t>
            </a:r>
          </a:p>
        </p:txBody>
      </p:sp>
      <p:sp>
        <p:nvSpPr>
          <p:cNvPr id="13" name="Content Placeholder 12">
            <a:extLst>
              <a:ext uri="{FF2B5EF4-FFF2-40B4-BE49-F238E27FC236}">
                <a16:creationId xmlns:a16="http://schemas.microsoft.com/office/drawing/2014/main" id="{23FA8C6E-9E07-F94D-8319-FAD29F657346}"/>
              </a:ext>
            </a:extLst>
          </p:cNvPr>
          <p:cNvSpPr>
            <a:spLocks noGrp="1"/>
          </p:cNvSpPr>
          <p:nvPr>
            <p:ph sz="half" idx="1"/>
          </p:nvPr>
        </p:nvSpPr>
        <p:spPr>
          <a:xfrm>
            <a:off x="3611216" y="2146852"/>
            <a:ext cx="4790661" cy="3842467"/>
          </a:xfrm>
        </p:spPr>
        <p:txBody>
          <a:bodyPr>
            <a:normAutofit fontScale="77500" lnSpcReduction="20000"/>
          </a:bodyPr>
          <a:lstStyle/>
          <a:p>
            <a:pPr marL="0" indent="0">
              <a:buNone/>
            </a:pPr>
            <a:r>
              <a:rPr lang="en-US" dirty="0"/>
              <a:t>Start with most commonly used letter: E</a:t>
            </a:r>
          </a:p>
          <a:p>
            <a:pPr marL="0" indent="0">
              <a:buNone/>
            </a:pPr>
            <a:endParaRPr lang="en-US" dirty="0"/>
          </a:p>
          <a:p>
            <a:pPr marL="0" indent="0">
              <a:buNone/>
            </a:pPr>
            <a:r>
              <a:rPr lang="en-US" dirty="0"/>
              <a:t>What’s the highest frequency on the letter graph? P</a:t>
            </a:r>
          </a:p>
          <a:p>
            <a:pPr marL="0" indent="0">
              <a:buNone/>
            </a:pPr>
            <a:endParaRPr lang="en-US" dirty="0"/>
          </a:p>
          <a:p>
            <a:pPr marL="0" indent="0">
              <a:buNone/>
            </a:pPr>
            <a:r>
              <a:rPr lang="en-US" dirty="0"/>
              <a:t>P– E = 11</a:t>
            </a:r>
          </a:p>
          <a:p>
            <a:pPr marL="0" indent="0">
              <a:buNone/>
            </a:pPr>
            <a:endParaRPr lang="en-US" dirty="0"/>
          </a:p>
          <a:p>
            <a:pPr marL="0" indent="0">
              <a:buNone/>
            </a:pPr>
            <a:r>
              <a:rPr lang="en-US" dirty="0"/>
              <a:t>Start substituting the ciphertext: </a:t>
            </a:r>
            <a:r>
              <a:rPr lang="en-US" dirty="0" err="1"/>
              <a:t>Te’d</a:t>
            </a:r>
            <a:r>
              <a:rPr lang="en-US" dirty="0"/>
              <a:t> </a:t>
            </a:r>
            <a:r>
              <a:rPr lang="en-US" dirty="0" err="1"/>
              <a:t>nwzdp</a:t>
            </a:r>
            <a:r>
              <a:rPr lang="en-US" dirty="0"/>
              <a:t> </a:t>
            </a:r>
            <a:r>
              <a:rPr lang="en-US" dirty="0" err="1"/>
              <a:t>ez</a:t>
            </a:r>
            <a:r>
              <a:rPr lang="en-US" dirty="0"/>
              <a:t> </a:t>
            </a:r>
            <a:r>
              <a:rPr lang="en-US" dirty="0" err="1"/>
              <a:t>xtoytrse</a:t>
            </a:r>
            <a:r>
              <a:rPr lang="en-US" dirty="0"/>
              <a:t>.</a:t>
            </a:r>
          </a:p>
          <a:p>
            <a:pPr marL="0" indent="0">
              <a:buNone/>
            </a:pPr>
            <a:r>
              <a:rPr lang="en-US" b="1" dirty="0"/>
              <a:t>Solution</a:t>
            </a:r>
            <a:r>
              <a:rPr lang="en-US" dirty="0"/>
              <a:t>: It’s close to midnight. Something evil’s lurking from the dark. Under the moonlight you see a sight that almost stops your heart. You try to scream but terror takes the sound before you make it. You start to freeze as horror looks you right between your eyes. You’re paralyzed.</a:t>
            </a:r>
          </a:p>
        </p:txBody>
      </p:sp>
      <p:sp>
        <p:nvSpPr>
          <p:cNvPr id="15" name="Content Placeholder 14">
            <a:extLst>
              <a:ext uri="{FF2B5EF4-FFF2-40B4-BE49-F238E27FC236}">
                <a16:creationId xmlns:a16="http://schemas.microsoft.com/office/drawing/2014/main" id="{5DD2D747-E5EF-3D40-A7C0-1ABBEBDDF7E5}"/>
              </a:ext>
            </a:extLst>
          </p:cNvPr>
          <p:cNvSpPr>
            <a:spLocks noGrp="1"/>
          </p:cNvSpPr>
          <p:nvPr>
            <p:ph sz="half" idx="2"/>
          </p:nvPr>
        </p:nvSpPr>
        <p:spPr>
          <a:xfrm>
            <a:off x="8461512" y="1935908"/>
            <a:ext cx="2831327" cy="4053412"/>
          </a:xfrm>
        </p:spPr>
        <p:txBody>
          <a:bodyPr>
            <a:normAutofit fontScale="77500" lnSpcReduction="20000"/>
          </a:bodyPr>
          <a:lstStyle/>
          <a:p>
            <a:pPr marL="0" indent="0">
              <a:buNone/>
            </a:pPr>
            <a:endParaRPr lang="en-US" dirty="0"/>
          </a:p>
          <a:p>
            <a:pPr marL="0" indent="0">
              <a:buNone/>
            </a:pPr>
            <a:endParaRPr lang="en-US" dirty="0"/>
          </a:p>
          <a:p>
            <a:pPr marL="0" indent="0">
              <a:buNone/>
            </a:pPr>
            <a:r>
              <a:rPr lang="en-US" dirty="0"/>
              <a:t>T – 11 = I		x – 11 = m</a:t>
            </a:r>
          </a:p>
          <a:p>
            <a:pPr marL="0" indent="0">
              <a:buNone/>
            </a:pPr>
            <a:r>
              <a:rPr lang="en-US" dirty="0"/>
              <a:t>e – 11 = t		t – 11 = i</a:t>
            </a:r>
          </a:p>
          <a:p>
            <a:pPr marL="0" indent="0">
              <a:buNone/>
            </a:pPr>
            <a:r>
              <a:rPr lang="en-US" dirty="0"/>
              <a:t>d – 11 = s		o – 11 = d</a:t>
            </a:r>
          </a:p>
          <a:p>
            <a:pPr marL="0" indent="0">
              <a:buNone/>
            </a:pPr>
            <a:r>
              <a:rPr lang="en-US" dirty="0"/>
              <a:t>n – 11 = c		y – 11 = n</a:t>
            </a:r>
          </a:p>
          <a:p>
            <a:pPr marL="0" indent="0">
              <a:buNone/>
            </a:pPr>
            <a:r>
              <a:rPr lang="en-US" dirty="0"/>
              <a:t>w – 11 = l		t – 11 = i</a:t>
            </a:r>
          </a:p>
          <a:p>
            <a:pPr marL="0" indent="0">
              <a:buNone/>
            </a:pPr>
            <a:r>
              <a:rPr lang="en-US" dirty="0"/>
              <a:t>z – 11 = o		r – 11 = g</a:t>
            </a:r>
          </a:p>
          <a:p>
            <a:pPr marL="0" indent="0">
              <a:buNone/>
            </a:pPr>
            <a:r>
              <a:rPr lang="en-US" dirty="0"/>
              <a:t>d – 11 = s		s – 11 = h</a:t>
            </a:r>
          </a:p>
          <a:p>
            <a:pPr marL="0" indent="0">
              <a:buNone/>
            </a:pPr>
            <a:r>
              <a:rPr lang="en-US" dirty="0"/>
              <a:t>p – 11 = e		e – 11 = t</a:t>
            </a:r>
          </a:p>
          <a:p>
            <a:pPr marL="0" indent="0">
              <a:buNone/>
            </a:pPr>
            <a:r>
              <a:rPr lang="en-US" dirty="0"/>
              <a:t>e – 11 = t</a:t>
            </a:r>
          </a:p>
          <a:p>
            <a:pPr marL="0" indent="0">
              <a:buNone/>
            </a:pPr>
            <a:r>
              <a:rPr lang="en-US" dirty="0"/>
              <a:t>z – 11 = o</a:t>
            </a:r>
          </a:p>
          <a:p>
            <a:pPr marL="0" indent="0">
              <a:buNone/>
            </a:pPr>
            <a:endParaRPr lang="en-US" dirty="0"/>
          </a:p>
        </p:txBody>
      </p:sp>
      <p:pic>
        <p:nvPicPr>
          <p:cNvPr id="14" name="Content Placeholder 7">
            <a:extLst>
              <a:ext uri="{FF2B5EF4-FFF2-40B4-BE49-F238E27FC236}">
                <a16:creationId xmlns:a16="http://schemas.microsoft.com/office/drawing/2014/main" id="{D6C2C338-D356-9F4C-96AE-6A4B1DDB12B0}"/>
              </a:ext>
            </a:extLst>
          </p:cNvPr>
          <p:cNvPicPr>
            <a:picLocks noChangeAspect="1"/>
          </p:cNvPicPr>
          <p:nvPr/>
        </p:nvPicPr>
        <p:blipFill>
          <a:blip r:embed="rId3"/>
          <a:stretch>
            <a:fillRect/>
          </a:stretch>
        </p:blipFill>
        <p:spPr>
          <a:xfrm>
            <a:off x="5134921" y="864108"/>
            <a:ext cx="4783894" cy="1071801"/>
          </a:xfrm>
          <a:prstGeom prst="rect">
            <a:avLst/>
          </a:prstGeom>
        </p:spPr>
      </p:pic>
      <p:pic>
        <p:nvPicPr>
          <p:cNvPr id="16" name="Picture 15">
            <a:extLst>
              <a:ext uri="{FF2B5EF4-FFF2-40B4-BE49-F238E27FC236}">
                <a16:creationId xmlns:a16="http://schemas.microsoft.com/office/drawing/2014/main" id="{539E482F-42FC-554A-B2AB-1DFFCAC5CB29}"/>
              </a:ext>
            </a:extLst>
          </p:cNvPr>
          <p:cNvPicPr>
            <a:picLocks noChangeAspect="1"/>
          </p:cNvPicPr>
          <p:nvPr/>
        </p:nvPicPr>
        <p:blipFill>
          <a:blip r:embed="rId4"/>
          <a:stretch>
            <a:fillRect/>
          </a:stretch>
        </p:blipFill>
        <p:spPr>
          <a:xfrm>
            <a:off x="3532533" y="1736144"/>
            <a:ext cx="5126935" cy="3385712"/>
          </a:xfrm>
          <a:prstGeom prst="rect">
            <a:avLst/>
          </a:prstGeom>
        </p:spPr>
      </p:pic>
    </p:spTree>
    <p:extLst>
      <p:ext uri="{BB962C8B-B14F-4D97-AF65-F5344CB8AC3E}">
        <p14:creationId xmlns:p14="http://schemas.microsoft.com/office/powerpoint/2010/main" val="164030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5FDD-19BE-364F-B328-63FA6A21A97D}"/>
              </a:ext>
            </a:extLst>
          </p:cNvPr>
          <p:cNvSpPr>
            <a:spLocks noGrp="1"/>
          </p:cNvSpPr>
          <p:nvPr>
            <p:ph type="title"/>
          </p:nvPr>
        </p:nvSpPr>
        <p:spPr/>
        <p:txBody>
          <a:bodyPr/>
          <a:lstStyle/>
          <a:p>
            <a:r>
              <a:rPr lang="en-US" dirty="0"/>
              <a:t>Additional Tasks</a:t>
            </a:r>
          </a:p>
        </p:txBody>
      </p:sp>
      <p:sp>
        <p:nvSpPr>
          <p:cNvPr id="3" name="Content Placeholder 2">
            <a:extLst>
              <a:ext uri="{FF2B5EF4-FFF2-40B4-BE49-F238E27FC236}">
                <a16:creationId xmlns:a16="http://schemas.microsoft.com/office/drawing/2014/main" id="{49391EDB-42E2-3041-8EC6-D6F344C593CB}"/>
              </a:ext>
            </a:extLst>
          </p:cNvPr>
          <p:cNvSpPr>
            <a:spLocks noGrp="1"/>
          </p:cNvSpPr>
          <p:nvPr>
            <p:ph idx="1"/>
          </p:nvPr>
        </p:nvSpPr>
        <p:spPr/>
        <p:txBody>
          <a:bodyPr/>
          <a:lstStyle/>
          <a:p>
            <a:pPr marL="0" indent="0">
              <a:buNone/>
            </a:pPr>
            <a:r>
              <a:rPr lang="en-US" dirty="0"/>
              <a:t>Original tutorial can be found here: </a:t>
            </a:r>
            <a:r>
              <a:rPr lang="en-US" dirty="0">
                <a:hlinkClick r:id="rId3"/>
              </a:rPr>
              <a:t>https://projects.raspberrypi.org/en/projects/secret-messages</a:t>
            </a:r>
            <a:r>
              <a:rPr lang="en-US" dirty="0"/>
              <a:t> </a:t>
            </a:r>
          </a:p>
          <a:p>
            <a:pPr marL="0" indent="0">
              <a:buNone/>
            </a:pPr>
            <a:endParaRPr lang="en-US" dirty="0"/>
          </a:p>
          <a:p>
            <a:pPr marL="0" indent="0">
              <a:buNone/>
            </a:pPr>
            <a:r>
              <a:rPr lang="en-US" dirty="0"/>
              <a:t>Add capital letters to the encryption algorithm</a:t>
            </a:r>
          </a:p>
          <a:p>
            <a:pPr marL="0" indent="0">
              <a:buNone/>
            </a:pPr>
            <a:endParaRPr lang="en-US" dirty="0"/>
          </a:p>
          <a:p>
            <a:pPr marL="0" indent="0">
              <a:buNone/>
            </a:pPr>
            <a:r>
              <a:rPr lang="en-US" dirty="0"/>
              <a:t>Create a new Python script that decrypts messages</a:t>
            </a:r>
          </a:p>
        </p:txBody>
      </p:sp>
    </p:spTree>
    <p:extLst>
      <p:ext uri="{BB962C8B-B14F-4D97-AF65-F5344CB8AC3E}">
        <p14:creationId xmlns:p14="http://schemas.microsoft.com/office/powerpoint/2010/main" val="96304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92F9E5-5B28-4104-9CDF-100EE9D85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A3EBA2-184A-4C53-80BF-FB3A6AC35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008542" cy="5330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438EFCD-B361-4EDD-A82E-EF6FE99C1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F694C-BB20-7A44-A717-D69495CEE013}"/>
              </a:ext>
            </a:extLst>
          </p:cNvPr>
          <p:cNvSpPr>
            <a:spLocks noGrp="1"/>
          </p:cNvSpPr>
          <p:nvPr>
            <p:ph type="title"/>
          </p:nvPr>
        </p:nvSpPr>
        <p:spPr>
          <a:xfrm>
            <a:off x="8389648" y="1123837"/>
            <a:ext cx="2947482" cy="4601183"/>
          </a:xfrm>
        </p:spPr>
        <p:txBody>
          <a:bodyPr>
            <a:normAutofit/>
          </a:bodyPr>
          <a:lstStyle/>
          <a:p>
            <a:r>
              <a:rPr lang="en-US" dirty="0"/>
              <a:t>Caesar Cipher</a:t>
            </a:r>
          </a:p>
        </p:txBody>
      </p:sp>
      <p:sp>
        <p:nvSpPr>
          <p:cNvPr id="17" name="Rectangle 16">
            <a:extLst>
              <a:ext uri="{FF2B5EF4-FFF2-40B4-BE49-F238E27FC236}">
                <a16:creationId xmlns:a16="http://schemas.microsoft.com/office/drawing/2014/main" id="{5D5DB082-BCCB-4994-AEE1-EF25FDAC8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650DE8F2-9DCA-4756-A447-E9A645E68D27}"/>
              </a:ext>
            </a:extLst>
          </p:cNvPr>
          <p:cNvGraphicFramePr>
            <a:graphicFrameLocks noGrp="1"/>
          </p:cNvGraphicFramePr>
          <p:nvPr>
            <p:ph idx="1"/>
            <p:extLst>
              <p:ext uri="{D42A27DB-BD31-4B8C-83A1-F6EECF244321}">
                <p14:modId xmlns:p14="http://schemas.microsoft.com/office/powerpoint/2010/main" val="241815374"/>
              </p:ext>
            </p:extLst>
          </p:nvPr>
        </p:nvGraphicFramePr>
        <p:xfrm>
          <a:off x="650875" y="1425575"/>
          <a:ext cx="6711950" cy="402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4140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397F-B157-5D40-B702-C56A4E9584DA}"/>
              </a:ext>
            </a:extLst>
          </p:cNvPr>
          <p:cNvSpPr>
            <a:spLocks noGrp="1"/>
          </p:cNvSpPr>
          <p:nvPr>
            <p:ph type="title"/>
          </p:nvPr>
        </p:nvSpPr>
        <p:spPr/>
        <p:txBody>
          <a:bodyPr/>
          <a:lstStyle/>
          <a:p>
            <a:r>
              <a:rPr lang="en-US" dirty="0"/>
              <a:t>Caesar Cipher Process</a:t>
            </a:r>
          </a:p>
        </p:txBody>
      </p:sp>
      <p:sp>
        <p:nvSpPr>
          <p:cNvPr id="3" name="Content Placeholder 2">
            <a:extLst>
              <a:ext uri="{FF2B5EF4-FFF2-40B4-BE49-F238E27FC236}">
                <a16:creationId xmlns:a16="http://schemas.microsoft.com/office/drawing/2014/main" id="{E159656B-4115-F949-A5A3-7B932CE82694}"/>
              </a:ext>
            </a:extLst>
          </p:cNvPr>
          <p:cNvSpPr>
            <a:spLocks noGrp="1"/>
          </p:cNvSpPr>
          <p:nvPr>
            <p:ph sz="half" idx="1"/>
          </p:nvPr>
        </p:nvSpPr>
        <p:spPr>
          <a:xfrm>
            <a:off x="3589505" y="868680"/>
            <a:ext cx="6310851" cy="5120640"/>
          </a:xfrm>
        </p:spPr>
        <p:txBody>
          <a:bodyPr>
            <a:noAutofit/>
          </a:bodyPr>
          <a:lstStyle/>
          <a:p>
            <a:pPr marL="0" indent="0">
              <a:buNone/>
            </a:pPr>
            <a:r>
              <a:rPr lang="en-US" sz="2400" dirty="0"/>
              <a:t>Secret key = # of shifts</a:t>
            </a:r>
          </a:p>
          <a:p>
            <a:pPr marL="0" indent="0">
              <a:buNone/>
            </a:pPr>
            <a:endParaRPr lang="en-US" sz="2400" dirty="0"/>
          </a:p>
          <a:p>
            <a:pPr marL="0" indent="0">
              <a:buNone/>
            </a:pPr>
            <a:r>
              <a:rPr lang="en-US" sz="2400" dirty="0"/>
              <a:t>Plaintext: MISCHIEF MANAGED</a:t>
            </a:r>
          </a:p>
          <a:p>
            <a:pPr marL="0" indent="0">
              <a:buNone/>
            </a:pPr>
            <a:endParaRPr lang="en-US" sz="2400" dirty="0"/>
          </a:p>
          <a:p>
            <a:pPr marL="0" indent="0">
              <a:buNone/>
            </a:pPr>
            <a:r>
              <a:rPr lang="en-US" sz="2400" dirty="0"/>
              <a:t>Alphabet: ABCDEFGHIJKLMNOPQRSTUVWXYZ</a:t>
            </a:r>
          </a:p>
          <a:p>
            <a:pPr marL="0" indent="0">
              <a:buNone/>
            </a:pPr>
            <a:endParaRPr lang="en-US" sz="2400" dirty="0"/>
          </a:p>
          <a:p>
            <a:pPr marL="0" indent="0">
              <a:buNone/>
            </a:pPr>
            <a:r>
              <a:rPr lang="en-US" sz="2400" dirty="0"/>
              <a:t>If key = 3, we shift 3 for each character</a:t>
            </a:r>
          </a:p>
          <a:p>
            <a:pPr marL="0" indent="0">
              <a:buNone/>
            </a:pPr>
            <a:endParaRPr lang="en-US" sz="2400" dirty="0"/>
          </a:p>
          <a:p>
            <a:pPr marL="0" indent="0">
              <a:buNone/>
            </a:pPr>
            <a:r>
              <a:rPr lang="en-US" sz="2400" dirty="0"/>
              <a:t>Ciphertext: PLVFKLHI PDQDJHG</a:t>
            </a:r>
          </a:p>
        </p:txBody>
      </p:sp>
      <p:sp>
        <p:nvSpPr>
          <p:cNvPr id="4" name="Content Placeholder 3">
            <a:extLst>
              <a:ext uri="{FF2B5EF4-FFF2-40B4-BE49-F238E27FC236}">
                <a16:creationId xmlns:a16="http://schemas.microsoft.com/office/drawing/2014/main" id="{539DBEEB-246D-4F48-963A-51492EDE4937}"/>
              </a:ext>
            </a:extLst>
          </p:cNvPr>
          <p:cNvSpPr>
            <a:spLocks noGrp="1"/>
          </p:cNvSpPr>
          <p:nvPr>
            <p:ph sz="half" idx="2"/>
          </p:nvPr>
        </p:nvSpPr>
        <p:spPr>
          <a:xfrm>
            <a:off x="10289460" y="868680"/>
            <a:ext cx="1518718" cy="5120640"/>
          </a:xfrm>
        </p:spPr>
        <p:txBody>
          <a:bodyPr>
            <a:normAutofit/>
          </a:bodyPr>
          <a:lstStyle/>
          <a:p>
            <a:pPr marL="0" indent="0">
              <a:buNone/>
            </a:pPr>
            <a:r>
              <a:rPr lang="en-US" sz="2400" dirty="0"/>
              <a:t>M + 3 = P</a:t>
            </a:r>
          </a:p>
          <a:p>
            <a:pPr marL="0" indent="0">
              <a:buNone/>
            </a:pPr>
            <a:r>
              <a:rPr lang="en-US" sz="2400" dirty="0"/>
              <a:t>I + 3 = L</a:t>
            </a:r>
          </a:p>
          <a:p>
            <a:pPr marL="0" indent="0">
              <a:buNone/>
            </a:pPr>
            <a:r>
              <a:rPr lang="en-US" sz="2400" dirty="0"/>
              <a:t>S + 3 = V</a:t>
            </a:r>
          </a:p>
          <a:p>
            <a:pPr marL="0" indent="0">
              <a:buNone/>
            </a:pPr>
            <a:r>
              <a:rPr lang="en-US" sz="2400" dirty="0"/>
              <a:t>C + 3 = F</a:t>
            </a:r>
          </a:p>
          <a:p>
            <a:pPr marL="0" indent="0">
              <a:buNone/>
            </a:pPr>
            <a:r>
              <a:rPr lang="en-US" sz="2400" dirty="0"/>
              <a:t>H + 3 = K</a:t>
            </a:r>
          </a:p>
          <a:p>
            <a:pPr marL="0" indent="0">
              <a:buNone/>
            </a:pPr>
            <a:r>
              <a:rPr lang="en-US" sz="2400" dirty="0"/>
              <a:t>I + 3 = L</a:t>
            </a:r>
          </a:p>
          <a:p>
            <a:pPr marL="0" indent="0">
              <a:buNone/>
            </a:pPr>
            <a:r>
              <a:rPr lang="en-US" sz="2400" dirty="0"/>
              <a:t>E + 3 = H</a:t>
            </a:r>
          </a:p>
          <a:p>
            <a:pPr marL="0" indent="0">
              <a:buNone/>
            </a:pPr>
            <a:r>
              <a:rPr lang="en-US" sz="2400" dirty="0"/>
              <a:t>F + 3 = I</a:t>
            </a:r>
          </a:p>
        </p:txBody>
      </p:sp>
    </p:spTree>
    <p:extLst>
      <p:ext uri="{BB962C8B-B14F-4D97-AF65-F5344CB8AC3E}">
        <p14:creationId xmlns:p14="http://schemas.microsoft.com/office/powerpoint/2010/main" val="190338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C8D9-C64A-7241-8B51-DBC4658BD657}"/>
              </a:ext>
            </a:extLst>
          </p:cNvPr>
          <p:cNvSpPr>
            <a:spLocks noGrp="1"/>
          </p:cNvSpPr>
          <p:nvPr>
            <p:ph type="title"/>
          </p:nvPr>
        </p:nvSpPr>
        <p:spPr/>
        <p:txBody>
          <a:bodyPr/>
          <a:lstStyle/>
          <a:p>
            <a:r>
              <a:rPr lang="en-US" dirty="0"/>
              <a:t>Short Exercise</a:t>
            </a:r>
          </a:p>
        </p:txBody>
      </p:sp>
      <p:sp>
        <p:nvSpPr>
          <p:cNvPr id="3" name="Content Placeholder 2">
            <a:extLst>
              <a:ext uri="{FF2B5EF4-FFF2-40B4-BE49-F238E27FC236}">
                <a16:creationId xmlns:a16="http://schemas.microsoft.com/office/drawing/2014/main" id="{1C22E64F-731E-3943-BA14-CDCF05B71148}"/>
              </a:ext>
            </a:extLst>
          </p:cNvPr>
          <p:cNvSpPr>
            <a:spLocks noGrp="1"/>
          </p:cNvSpPr>
          <p:nvPr>
            <p:ph sz="half" idx="1"/>
          </p:nvPr>
        </p:nvSpPr>
        <p:spPr/>
        <p:txBody>
          <a:bodyPr>
            <a:normAutofit/>
          </a:bodyPr>
          <a:lstStyle/>
          <a:p>
            <a:pPr marL="0" indent="0">
              <a:buNone/>
            </a:pPr>
            <a:r>
              <a:rPr lang="en-US" sz="4000" dirty="0"/>
              <a:t>Encrypt the word “hello” with key = 2</a:t>
            </a:r>
          </a:p>
          <a:p>
            <a:pPr marL="0" indent="0">
              <a:buNone/>
            </a:pPr>
            <a:endParaRPr lang="en-US" sz="4000" dirty="0"/>
          </a:p>
          <a:p>
            <a:pPr marL="0" indent="0">
              <a:buNone/>
            </a:pPr>
            <a:r>
              <a:rPr lang="en-US" sz="4000" dirty="0"/>
              <a:t>Solution: “</a:t>
            </a:r>
            <a:r>
              <a:rPr lang="en-US" sz="4000" dirty="0" err="1"/>
              <a:t>khoor</a:t>
            </a:r>
            <a:r>
              <a:rPr lang="en-US" sz="4000" dirty="0"/>
              <a:t>”</a:t>
            </a:r>
          </a:p>
        </p:txBody>
      </p:sp>
      <p:sp>
        <p:nvSpPr>
          <p:cNvPr id="4" name="Content Placeholder 3">
            <a:extLst>
              <a:ext uri="{FF2B5EF4-FFF2-40B4-BE49-F238E27FC236}">
                <a16:creationId xmlns:a16="http://schemas.microsoft.com/office/drawing/2014/main" id="{568BD863-C438-DD45-AF07-5548AF6465B6}"/>
              </a:ext>
            </a:extLst>
          </p:cNvPr>
          <p:cNvSpPr>
            <a:spLocks noGrp="1"/>
          </p:cNvSpPr>
          <p:nvPr>
            <p:ph sz="half" idx="2"/>
          </p:nvPr>
        </p:nvSpPr>
        <p:spPr/>
        <p:txBody>
          <a:bodyPr>
            <a:normAutofit/>
          </a:bodyPr>
          <a:lstStyle/>
          <a:p>
            <a:pPr marL="0" indent="0">
              <a:buNone/>
            </a:pPr>
            <a:r>
              <a:rPr lang="en-US" sz="4000" dirty="0"/>
              <a:t>Decrypt the word “</a:t>
            </a:r>
            <a:r>
              <a:rPr lang="en-US" sz="4000" dirty="0" err="1"/>
              <a:t>lttigdj</a:t>
            </a:r>
            <a:r>
              <a:rPr lang="en-US" sz="4000" dirty="0"/>
              <a:t>” with key=5</a:t>
            </a:r>
          </a:p>
          <a:p>
            <a:pPr marL="0" indent="0">
              <a:buNone/>
            </a:pPr>
            <a:endParaRPr lang="en-US" sz="4000" dirty="0"/>
          </a:p>
          <a:p>
            <a:pPr marL="0" indent="0">
              <a:buNone/>
            </a:pPr>
            <a:r>
              <a:rPr lang="en-US" sz="4000" dirty="0"/>
              <a:t>Solution: “goodbye”</a:t>
            </a:r>
          </a:p>
        </p:txBody>
      </p:sp>
    </p:spTree>
    <p:extLst>
      <p:ext uri="{BB962C8B-B14F-4D97-AF65-F5344CB8AC3E}">
        <p14:creationId xmlns:p14="http://schemas.microsoft.com/office/powerpoint/2010/main" val="106333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492F9E5-5B28-4104-9CDF-100EE9D85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4A3EBA2-184A-4C53-80BF-FB3A6AC35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008542" cy="53309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438EFCD-B361-4EDD-A82E-EF6FE99C1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95B0-1822-0540-9102-795F05E70078}"/>
              </a:ext>
            </a:extLst>
          </p:cNvPr>
          <p:cNvSpPr>
            <a:spLocks noGrp="1"/>
          </p:cNvSpPr>
          <p:nvPr>
            <p:ph type="title"/>
          </p:nvPr>
        </p:nvSpPr>
        <p:spPr>
          <a:xfrm>
            <a:off x="8389648" y="1123837"/>
            <a:ext cx="2947482" cy="4601183"/>
          </a:xfrm>
        </p:spPr>
        <p:txBody>
          <a:bodyPr>
            <a:normAutofit/>
          </a:bodyPr>
          <a:lstStyle/>
          <a:p>
            <a:r>
              <a:rPr lang="en-US" dirty="0"/>
              <a:t>How to Code Your Algorithm</a:t>
            </a:r>
          </a:p>
        </p:txBody>
      </p:sp>
      <p:sp>
        <p:nvSpPr>
          <p:cNvPr id="18" name="Rectangle 17">
            <a:extLst>
              <a:ext uri="{FF2B5EF4-FFF2-40B4-BE49-F238E27FC236}">
                <a16:creationId xmlns:a16="http://schemas.microsoft.com/office/drawing/2014/main" id="{5D5DB082-BCCB-4994-AEE1-EF25FDAC8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E5F0DE52-2642-49A1-879A-303B78B67D95}"/>
              </a:ext>
            </a:extLst>
          </p:cNvPr>
          <p:cNvGraphicFramePr>
            <a:graphicFrameLocks noGrp="1"/>
          </p:cNvGraphicFramePr>
          <p:nvPr>
            <p:ph idx="1"/>
            <p:extLst>
              <p:ext uri="{D42A27DB-BD31-4B8C-83A1-F6EECF244321}">
                <p14:modId xmlns:p14="http://schemas.microsoft.com/office/powerpoint/2010/main" val="207513614"/>
              </p:ext>
            </p:extLst>
          </p:nvPr>
        </p:nvGraphicFramePr>
        <p:xfrm>
          <a:off x="650875" y="1425575"/>
          <a:ext cx="6711950" cy="402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2429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BEF12-A063-F142-A382-A16AC9035D13}"/>
              </a:ext>
            </a:extLst>
          </p:cNvPr>
          <p:cNvSpPr>
            <a:spLocks noGrp="1"/>
          </p:cNvSpPr>
          <p:nvPr>
            <p:ph type="title"/>
          </p:nvPr>
        </p:nvSpPr>
        <p:spPr>
          <a:xfrm>
            <a:off x="8895775" y="1123837"/>
            <a:ext cx="2947482" cy="4601183"/>
          </a:xfrm>
        </p:spPr>
        <p:txBody>
          <a:bodyPr>
            <a:normAutofit/>
          </a:bodyPr>
          <a:lstStyle/>
          <a:p>
            <a:r>
              <a:rPr lang="en-US" dirty="0"/>
              <a:t>Create Python file</a:t>
            </a:r>
          </a:p>
        </p:txBody>
      </p:sp>
      <p:sp>
        <p:nvSpPr>
          <p:cNvPr id="23" name="Rectangle 22">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DDEE058-3E4F-4F23-8946-1A0FD7D7D7D8}"/>
              </a:ext>
            </a:extLst>
          </p:cNvPr>
          <p:cNvGraphicFramePr>
            <a:graphicFrameLocks noGrp="1"/>
          </p:cNvGraphicFramePr>
          <p:nvPr>
            <p:ph idx="1"/>
            <p:extLst>
              <p:ext uri="{D42A27DB-BD31-4B8C-83A1-F6EECF244321}">
                <p14:modId xmlns:p14="http://schemas.microsoft.com/office/powerpoint/2010/main" val="3032581681"/>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89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EBFE5-1672-0541-A28D-D3C50E21EC49}"/>
              </a:ext>
            </a:extLst>
          </p:cNvPr>
          <p:cNvSpPr>
            <a:spLocks noGrp="1"/>
          </p:cNvSpPr>
          <p:nvPr>
            <p:ph type="title"/>
          </p:nvPr>
        </p:nvSpPr>
        <p:spPr>
          <a:xfrm>
            <a:off x="8389648" y="1123837"/>
            <a:ext cx="2947482" cy="4601183"/>
          </a:xfrm>
        </p:spPr>
        <p:txBody>
          <a:bodyPr>
            <a:normAutofit/>
          </a:bodyPr>
          <a:lstStyle/>
          <a:p>
            <a:r>
              <a:rPr lang="en-US"/>
              <a:t>Print Alphabet</a:t>
            </a:r>
          </a:p>
        </p:txBody>
      </p:sp>
      <p:sp>
        <p:nvSpPr>
          <p:cNvPr id="3" name="Content Placeholder 2">
            <a:extLst>
              <a:ext uri="{FF2B5EF4-FFF2-40B4-BE49-F238E27FC236}">
                <a16:creationId xmlns:a16="http://schemas.microsoft.com/office/drawing/2014/main" id="{87428CE9-60FA-1341-B47F-BAB23C3028EE}"/>
              </a:ext>
            </a:extLst>
          </p:cNvPr>
          <p:cNvSpPr>
            <a:spLocks noGrp="1"/>
          </p:cNvSpPr>
          <p:nvPr>
            <p:ph idx="1"/>
          </p:nvPr>
        </p:nvSpPr>
        <p:spPr>
          <a:xfrm>
            <a:off x="643466" y="864108"/>
            <a:ext cx="6987135" cy="5120640"/>
          </a:xfrm>
        </p:spPr>
        <p:txBody>
          <a:bodyPr>
            <a:normAutofit/>
          </a:bodyPr>
          <a:lstStyle/>
          <a:p>
            <a:pPr marL="0" indent="0">
              <a:buNone/>
            </a:pPr>
            <a:r>
              <a:rPr lang="en-US" dirty="0">
                <a:solidFill>
                  <a:schemeClr val="tx1"/>
                </a:solidFill>
              </a:rPr>
              <a:t>Double click on “</a:t>
            </a:r>
            <a:r>
              <a:rPr lang="en-US" dirty="0" err="1">
                <a:solidFill>
                  <a:schemeClr val="tx1"/>
                </a:solidFill>
              </a:rPr>
              <a:t>caesar_encrypt.py</a:t>
            </a:r>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We’re going to store the alphabet as a collection of letters. The collection starts at the left and ends at the right. </a:t>
            </a:r>
          </a:p>
          <a:p>
            <a:pPr marL="0" indent="0">
              <a:buNone/>
            </a:pPr>
            <a:r>
              <a:rPr lang="en-US" b="1" dirty="0">
                <a:solidFill>
                  <a:schemeClr val="tx1"/>
                </a:solidFill>
              </a:rPr>
              <a:t>Numbering starts at 0, NOT 1.</a:t>
            </a:r>
          </a:p>
          <a:p>
            <a:pPr marL="0" indent="0">
              <a:buNone/>
            </a:pPr>
            <a:endParaRPr lang="en-US" dirty="0">
              <a:solidFill>
                <a:schemeClr val="tx1"/>
              </a:solidFill>
            </a:endParaRPr>
          </a:p>
          <a:p>
            <a:pPr marL="0" indent="0">
              <a:buNone/>
            </a:pPr>
            <a:r>
              <a:rPr lang="en-US" dirty="0">
                <a:solidFill>
                  <a:schemeClr val="tx1"/>
                </a:solidFill>
              </a:rPr>
              <a:t>Type:</a:t>
            </a:r>
          </a:p>
          <a:p>
            <a:pPr marL="0" indent="0">
              <a:buNone/>
            </a:pPr>
            <a:r>
              <a:rPr lang="en-US" b="1" dirty="0">
                <a:solidFill>
                  <a:schemeClr val="tx1"/>
                </a:solidFill>
                <a:latin typeface="Courier" pitchFamily="2" charset="0"/>
              </a:rPr>
              <a:t>alphabet = ‘</a:t>
            </a:r>
            <a:r>
              <a:rPr lang="en-US" b="1" dirty="0" err="1">
                <a:solidFill>
                  <a:schemeClr val="tx1"/>
                </a:solidFill>
                <a:latin typeface="Courier" pitchFamily="2" charset="0"/>
              </a:rPr>
              <a:t>abcdefghijklmnopqrstuvwxyz</a:t>
            </a:r>
            <a:r>
              <a:rPr lang="en-US" b="1" dirty="0">
                <a:solidFill>
                  <a:schemeClr val="tx1"/>
                </a:solidFill>
                <a:latin typeface="Courier" pitchFamily="2" charset="0"/>
              </a:rPr>
              <a:t>’</a:t>
            </a:r>
          </a:p>
          <a:p>
            <a:pPr marL="0" indent="0">
              <a:buNone/>
            </a:pPr>
            <a:r>
              <a:rPr lang="en-US" b="1" dirty="0">
                <a:solidFill>
                  <a:schemeClr val="tx1"/>
                </a:solidFill>
                <a:latin typeface="Courier" pitchFamily="2" charset="0"/>
              </a:rPr>
              <a:t>print(alphabet[0])</a:t>
            </a:r>
          </a:p>
          <a:p>
            <a:pPr marL="0" indent="0">
              <a:buNone/>
            </a:pPr>
            <a:r>
              <a:rPr lang="en-US" b="1" dirty="0">
                <a:solidFill>
                  <a:schemeClr val="tx1"/>
                </a:solidFill>
                <a:latin typeface="Courier" pitchFamily="2" charset="0"/>
              </a:rPr>
              <a:t>print(alphabet[6])</a:t>
            </a:r>
          </a:p>
          <a:p>
            <a:pPr marL="0" indent="0">
              <a:buNone/>
            </a:pPr>
            <a:r>
              <a:rPr lang="en-US" b="1" dirty="0">
                <a:solidFill>
                  <a:schemeClr val="tx1"/>
                </a:solidFill>
                <a:latin typeface="Courier" pitchFamily="2" charset="0"/>
              </a:rPr>
              <a:t>print(alphabet[19])</a:t>
            </a:r>
          </a:p>
        </p:txBody>
      </p:sp>
      <p:sp>
        <p:nvSpPr>
          <p:cNvPr id="21" name="Rectangle 20">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04832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{DD92399F-E4E1-1247-B39C-504DF590730A}tf10001124</Template>
  <TotalTime>718</TotalTime>
  <Words>2143</Words>
  <Application>Microsoft Macintosh PowerPoint</Application>
  <PresentationFormat>Widescreen</PresentationFormat>
  <Paragraphs>409</Paragraphs>
  <Slides>38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Corbel</vt:lpstr>
      <vt:lpstr>Courier</vt:lpstr>
      <vt:lpstr>Wingdings</vt:lpstr>
      <vt:lpstr>Wingdings 2</vt:lpstr>
      <vt:lpstr>Frame</vt:lpstr>
      <vt:lpstr>Intro to Encryption: Caesar Cipher</vt:lpstr>
      <vt:lpstr>Definitions</vt:lpstr>
      <vt:lpstr>Encryption Process     Decryption Process</vt:lpstr>
      <vt:lpstr>Caesar Cipher</vt:lpstr>
      <vt:lpstr>Caesar Cipher Process</vt:lpstr>
      <vt:lpstr>Short Exercise</vt:lpstr>
      <vt:lpstr>How to Code Your Algorithm</vt:lpstr>
      <vt:lpstr>Create Python file</vt:lpstr>
      <vt:lpstr>Print Alphabet</vt:lpstr>
      <vt:lpstr>Get Plaintext</vt:lpstr>
      <vt:lpstr>File so far:</vt:lpstr>
      <vt:lpstr>Encrypt a Character Pt. I</vt:lpstr>
      <vt:lpstr>Encrypt a Character Pt. II</vt:lpstr>
      <vt:lpstr>Overview: modulo (%) operator</vt:lpstr>
      <vt:lpstr>Fix our code with mod (%)</vt:lpstr>
      <vt:lpstr>Return Ciphertext</vt:lpstr>
      <vt:lpstr>Short Exercise</vt:lpstr>
      <vt:lpstr>Challenge</vt:lpstr>
      <vt:lpstr>Encrypting Messages</vt:lpstr>
      <vt:lpstr>Encrypting a Message Pt. I</vt:lpstr>
      <vt:lpstr>Encrypting a Message  Pt. II</vt:lpstr>
      <vt:lpstr>Cleaning Up Your Code</vt:lpstr>
      <vt:lpstr>Adding chars to a String</vt:lpstr>
      <vt:lpstr>Adding Encrypted Letters to make and Encrypted Message</vt:lpstr>
      <vt:lpstr>Short Exercise:  Why do we need ciphertext = ‘’?</vt:lpstr>
      <vt:lpstr>Inner Workings of for Loops</vt:lpstr>
      <vt:lpstr>Review</vt:lpstr>
      <vt:lpstr>Test Your Code</vt:lpstr>
      <vt:lpstr>Handling Punctuation</vt:lpstr>
      <vt:lpstr>Adding Punctuation</vt:lpstr>
      <vt:lpstr>Results</vt:lpstr>
      <vt:lpstr>Test Your Code</vt:lpstr>
      <vt:lpstr>Why is Caesar Cipher not used anymore?</vt:lpstr>
      <vt:lpstr>EX: Hangman</vt:lpstr>
      <vt:lpstr>Letter Frequency Counter</vt:lpstr>
      <vt:lpstr>Hacking a Caesar Cipher: Find the Key!</vt:lpstr>
      <vt:lpstr>Hacking a Caesar Cipher</vt:lpstr>
      <vt:lpstr>Additional Tasks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Encryption: Caesar Cipher</dc:title>
  <dc:creator>Kate LaBelle</dc:creator>
  <cp:lastModifiedBy>Kate LaBelle</cp:lastModifiedBy>
  <cp:revision>84</cp:revision>
  <dcterms:created xsi:type="dcterms:W3CDTF">2018-07-30T14:25:10Z</dcterms:created>
  <dcterms:modified xsi:type="dcterms:W3CDTF">2018-07-31T15:30:59Z</dcterms:modified>
</cp:coreProperties>
</file>