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8" r:id="rId6"/>
    <p:sldId id="269" r:id="rId7"/>
    <p:sldId id="259" r:id="rId8"/>
    <p:sldId id="257" r:id="rId9"/>
    <p:sldId id="258" r:id="rId10"/>
    <p:sldId id="260" r:id="rId11"/>
    <p:sldId id="270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72" y="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9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1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79204-0DE5-4A8F-A5DB-A53F02487498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EEDE-B012-43EC-BD76-9D25BB9A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8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Images</a:t>
            </a:r>
            <a:r>
              <a:rPr lang="fi-FI" dirty="0" smtClean="0"/>
              <a:t> for </a:t>
            </a:r>
            <a:r>
              <a:rPr lang="fi-FI" dirty="0" err="1" smtClean="0"/>
              <a:t>Kactus</a:t>
            </a:r>
            <a:r>
              <a:rPr lang="fi-FI" dirty="0" smtClean="0"/>
              <a:t> </a:t>
            </a:r>
            <a:r>
              <a:rPr lang="fi-FI" dirty="0" err="1" smtClean="0"/>
              <a:t>context</a:t>
            </a:r>
            <a:r>
              <a:rPr lang="fi-FI" dirty="0" smtClean="0"/>
              <a:t> </a:t>
            </a:r>
            <a:r>
              <a:rPr lang="fi-FI" dirty="0" err="1" smtClean="0"/>
              <a:t>helps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March</a:t>
            </a:r>
            <a:r>
              <a:rPr lang="fi-FI" dirty="0" smtClean="0"/>
              <a:t> 2013</a:t>
            </a:r>
          </a:p>
          <a:p>
            <a:r>
              <a:rPr lang="fi-FI" dirty="0" err="1" smtClean="0"/>
              <a:t>Created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Erno Salminen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175935" y="3096201"/>
            <a:ext cx="1080119" cy="764847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Acc1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75935" y="1972942"/>
            <a:ext cx="1080119" cy="943241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Acc</a:t>
            </a:r>
            <a:r>
              <a:rPr lang="fi-FI" sz="12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0</a:t>
            </a:r>
            <a:endParaRPr lang="fi-FI" sz="1200" b="1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Address</a:t>
            </a:r>
            <a:r>
              <a:rPr lang="fi-FI" dirty="0" smtClean="0"/>
              <a:t> </a:t>
            </a:r>
            <a:r>
              <a:rPr lang="fi-FI" dirty="0" err="1" smtClean="0"/>
              <a:t>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 smtClean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548" y="1988840"/>
            <a:ext cx="1492717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CPU0</a:t>
            </a:r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1799672" y="2708940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1403648" y="3039343"/>
            <a:ext cx="72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err="1" smtClean="0"/>
              <a:t>master</a:t>
            </a:r>
            <a:r>
              <a:rPr lang="fi-FI" sz="1200" dirty="0" smtClean="0"/>
              <a:t>  </a:t>
            </a:r>
            <a:r>
              <a:rPr lang="fi-FI" sz="1200" dirty="0" err="1" smtClean="0"/>
              <a:t>MainIF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2159692" y="2888940"/>
            <a:ext cx="3240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548" y="2395917"/>
            <a:ext cx="1134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err="1" smtClean="0"/>
              <a:t>addr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space</a:t>
            </a:r>
            <a:r>
              <a:rPr lang="fi-FI" sz="1200" dirty="0" smtClean="0"/>
              <a:t> AS0</a:t>
            </a:r>
            <a:endParaRPr lang="en-US" sz="1200" dirty="0"/>
          </a:p>
        </p:txBody>
      </p:sp>
      <p:sp>
        <p:nvSpPr>
          <p:cNvPr id="14" name="Left-Right Arrow 13"/>
          <p:cNvSpPr/>
          <p:nvPr/>
        </p:nvSpPr>
        <p:spPr>
          <a:xfrm>
            <a:off x="1383848" y="2769535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591760" y="2655205"/>
            <a:ext cx="720000" cy="3684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smtClean="0">
                <a:solidFill>
                  <a:schemeClr val="tx1"/>
                </a:solidFill>
              </a:rPr>
              <a:t>seg0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591760" y="3023629"/>
            <a:ext cx="720000" cy="22535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smtClean="0">
                <a:solidFill>
                  <a:schemeClr val="tx1"/>
                </a:solidFill>
              </a:rPr>
              <a:t>seg1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94596" y="1980078"/>
            <a:ext cx="969293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NetN</a:t>
            </a:r>
            <a:endParaRPr lang="fi-FI" sz="1200" b="1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Flowchart: Off-page Connector 25"/>
          <p:cNvSpPr/>
          <p:nvPr/>
        </p:nvSpPr>
        <p:spPr>
          <a:xfrm rot="16200000" flipH="1">
            <a:off x="2483748" y="2708940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Flowchart: Off-page Connector 27"/>
          <p:cNvSpPr/>
          <p:nvPr/>
        </p:nvSpPr>
        <p:spPr>
          <a:xfrm rot="16200000" flipH="1">
            <a:off x="3383869" y="2376143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9" idx="0"/>
          </p:cNvCxnSpPr>
          <p:nvPr/>
        </p:nvCxnSpPr>
        <p:spPr>
          <a:xfrm flipV="1">
            <a:off x="3743889" y="2556142"/>
            <a:ext cx="25204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Off-page Connector 38"/>
          <p:cNvSpPr/>
          <p:nvPr/>
        </p:nvSpPr>
        <p:spPr>
          <a:xfrm rot="16200000" flipH="1">
            <a:off x="3995916" y="2376142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Flowchart: Off-page Connector 40"/>
          <p:cNvSpPr/>
          <p:nvPr/>
        </p:nvSpPr>
        <p:spPr>
          <a:xfrm rot="16200000" flipH="1">
            <a:off x="3393037" y="3240239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stCxn id="41" idx="2"/>
            <a:endCxn id="43" idx="0"/>
          </p:cNvCxnSpPr>
          <p:nvPr/>
        </p:nvCxnSpPr>
        <p:spPr>
          <a:xfrm flipV="1">
            <a:off x="3753057" y="3420238"/>
            <a:ext cx="25204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Off-page Connector 42"/>
          <p:cNvSpPr/>
          <p:nvPr/>
        </p:nvSpPr>
        <p:spPr>
          <a:xfrm rot="16200000" flipH="1">
            <a:off x="4005084" y="3240238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4463988" y="2395917"/>
            <a:ext cx="720000" cy="3684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i-FI" sz="1100" i="1" dirty="0" err="1" smtClean="0">
                <a:solidFill>
                  <a:schemeClr val="bg1">
                    <a:lumMod val="50000"/>
                  </a:schemeClr>
                </a:solidFill>
              </a:rPr>
              <a:t>memmap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4463988" y="3492163"/>
            <a:ext cx="720000" cy="2253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i-FI" sz="1100" i="1" dirty="0" err="1" smtClean="0">
                <a:solidFill>
                  <a:schemeClr val="bg1">
                    <a:lumMod val="50000"/>
                  </a:schemeClr>
                </a:solidFill>
              </a:rPr>
              <a:t>memmap</a:t>
            </a:r>
            <a:endParaRPr 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763543" y="1285552"/>
            <a:ext cx="854669" cy="378042"/>
            <a:chOff x="1763543" y="1285552"/>
            <a:chExt cx="854669" cy="37804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ie 58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446868" y="2416599"/>
            <a:ext cx="627134" cy="279083"/>
            <a:chOff x="1763543" y="1285552"/>
            <a:chExt cx="854669" cy="378042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Pie 70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04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 smtClean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5676" y="1988840"/>
            <a:ext cx="2428843" cy="1332148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DualCoreSoC</a:t>
            </a:r>
            <a:endParaRPr lang="fi-FI" sz="12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3887926" y="2330607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3" name="Straight Connector 12"/>
          <p:cNvCxnSpPr>
            <a:stCxn id="5" idx="2"/>
          </p:cNvCxnSpPr>
          <p:nvPr/>
        </p:nvCxnSpPr>
        <p:spPr>
          <a:xfrm>
            <a:off x="4247946" y="2510607"/>
            <a:ext cx="3240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-Right Arrow 13"/>
          <p:cNvSpPr/>
          <p:nvPr/>
        </p:nvSpPr>
        <p:spPr>
          <a:xfrm>
            <a:off x="3491880" y="2391202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2618212" y="2276872"/>
            <a:ext cx="801580" cy="3684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err="1" smtClean="0">
                <a:solidFill>
                  <a:schemeClr val="tx1"/>
                </a:solidFill>
              </a:rPr>
              <a:t>Addr</a:t>
            </a:r>
            <a:r>
              <a:rPr lang="fi-FI" sz="1100" i="1" dirty="0" smtClean="0">
                <a:solidFill>
                  <a:schemeClr val="tx1"/>
                </a:solidFill>
              </a:rPr>
              <a:t> </a:t>
            </a:r>
            <a:r>
              <a:rPr lang="fi-FI" sz="1100" i="1" dirty="0" err="1" smtClean="0">
                <a:solidFill>
                  <a:schemeClr val="tx1"/>
                </a:solidFill>
              </a:rPr>
              <a:t>space</a:t>
            </a:r>
            <a:r>
              <a:rPr lang="fi-FI" sz="1100" i="1" dirty="0" smtClean="0">
                <a:solidFill>
                  <a:schemeClr val="tx1"/>
                </a:solidFill>
              </a:rPr>
              <a:t> AS0</a:t>
            </a:r>
            <a:endParaRPr lang="en-US" sz="1100" i="1" dirty="0">
              <a:solidFill>
                <a:schemeClr val="tx1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763543" y="1285552"/>
            <a:ext cx="854669" cy="378042"/>
            <a:chOff x="1763543" y="1285552"/>
            <a:chExt cx="854669" cy="37804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Pie 58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lowchart: Process 39"/>
          <p:cNvSpPr/>
          <p:nvPr/>
        </p:nvSpPr>
        <p:spPr>
          <a:xfrm>
            <a:off x="1729252" y="2276872"/>
            <a:ext cx="720000" cy="2623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err="1" smtClean="0">
                <a:solidFill>
                  <a:schemeClr val="tx1"/>
                </a:solidFill>
              </a:rPr>
              <a:t>cpuA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9" name="Flowchart: Process 48"/>
          <p:cNvSpPr/>
          <p:nvPr/>
        </p:nvSpPr>
        <p:spPr>
          <a:xfrm>
            <a:off x="2643990" y="2816932"/>
            <a:ext cx="1351946" cy="34918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err="1" smtClean="0">
                <a:solidFill>
                  <a:schemeClr val="tx1"/>
                </a:solidFill>
              </a:rPr>
              <a:t>Addr</a:t>
            </a:r>
            <a:r>
              <a:rPr lang="fi-FI" sz="1100" i="1" dirty="0" smtClean="0">
                <a:solidFill>
                  <a:schemeClr val="tx1"/>
                </a:solidFill>
              </a:rPr>
              <a:t> </a:t>
            </a:r>
            <a:r>
              <a:rPr lang="fi-FI" sz="1100" i="1" dirty="0" err="1" smtClean="0">
                <a:solidFill>
                  <a:schemeClr val="tx1"/>
                </a:solidFill>
              </a:rPr>
              <a:t>space</a:t>
            </a:r>
            <a:r>
              <a:rPr lang="fi-FI" sz="1100" i="1" dirty="0" smtClean="0">
                <a:solidFill>
                  <a:schemeClr val="tx1"/>
                </a:solidFill>
              </a:rPr>
              <a:t> w/ </a:t>
            </a:r>
            <a:r>
              <a:rPr lang="fi-FI" sz="1100" i="1" dirty="0" err="1" smtClean="0">
                <a:solidFill>
                  <a:schemeClr val="tx1"/>
                </a:solidFill>
              </a:rPr>
              <a:t>local</a:t>
            </a:r>
            <a:r>
              <a:rPr lang="fi-FI" sz="1100" i="1" dirty="0" smtClean="0">
                <a:solidFill>
                  <a:schemeClr val="tx1"/>
                </a:solidFill>
              </a:rPr>
              <a:t> </a:t>
            </a:r>
            <a:r>
              <a:rPr lang="fi-FI" sz="1100" i="1" dirty="0" err="1" smtClean="0">
                <a:solidFill>
                  <a:schemeClr val="tx1"/>
                </a:solidFill>
              </a:rPr>
              <a:t>mem</a:t>
            </a:r>
            <a:r>
              <a:rPr lang="fi-FI" sz="1100" i="1" dirty="0" smtClean="0">
                <a:solidFill>
                  <a:schemeClr val="tx1"/>
                </a:solidFill>
              </a:rPr>
              <a:t> </a:t>
            </a:r>
            <a:r>
              <a:rPr lang="fi-FI" sz="1100" i="1" dirty="0" err="1" smtClean="0">
                <a:solidFill>
                  <a:schemeClr val="tx1"/>
                </a:solidFill>
              </a:rPr>
              <a:t>map</a:t>
            </a:r>
            <a:r>
              <a:rPr lang="fi-FI" sz="1100" i="1" dirty="0" smtClean="0">
                <a:solidFill>
                  <a:schemeClr val="tx1"/>
                </a:solidFill>
              </a:rPr>
              <a:t> AS1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52" name="Curved Connector 51"/>
          <p:cNvCxnSpPr>
            <a:stCxn id="40" idx="3"/>
            <a:endCxn id="16" idx="1"/>
          </p:cNvCxnSpPr>
          <p:nvPr/>
        </p:nvCxnSpPr>
        <p:spPr>
          <a:xfrm>
            <a:off x="2449252" y="2408054"/>
            <a:ext cx="168960" cy="53030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52"/>
          <p:cNvSpPr/>
          <p:nvPr/>
        </p:nvSpPr>
        <p:spPr>
          <a:xfrm>
            <a:off x="1727684" y="2903757"/>
            <a:ext cx="720000" cy="26236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i="1" dirty="0" err="1" smtClean="0">
                <a:solidFill>
                  <a:schemeClr val="tx1"/>
                </a:solidFill>
              </a:rPr>
              <a:t>cpuB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55" name="Curved Connector 54"/>
          <p:cNvCxnSpPr>
            <a:stCxn id="53" idx="3"/>
            <a:endCxn id="49" idx="1"/>
          </p:cNvCxnSpPr>
          <p:nvPr/>
        </p:nvCxnSpPr>
        <p:spPr>
          <a:xfrm flipV="1">
            <a:off x="2447684" y="2991526"/>
            <a:ext cx="196306" cy="43413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22" y="23128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Relation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bus</a:t>
            </a:r>
            <a:r>
              <a:rPr lang="fi-FI" dirty="0" smtClean="0"/>
              <a:t> </a:t>
            </a:r>
            <a:r>
              <a:rPr lang="fi-FI" dirty="0" err="1" smtClean="0"/>
              <a:t>interface</a:t>
            </a:r>
            <a:r>
              <a:rPr lang="fi-FI" dirty="0" smtClean="0"/>
              <a:t> and </a:t>
            </a:r>
            <a:r>
              <a:rPr lang="fi-FI" dirty="0" err="1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1600200"/>
            <a:ext cx="4762872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612" y="1988840"/>
            <a:ext cx="916653" cy="1452357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Foo</a:t>
            </a:r>
            <a:endParaRPr lang="fi-FI" sz="12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732" y="2240868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err="1" smtClean="0"/>
              <a:t>master</a:t>
            </a:r>
            <a:r>
              <a:rPr lang="fi-FI" sz="1200" i="1" dirty="0" smtClean="0"/>
              <a:t>  </a:t>
            </a:r>
            <a:r>
              <a:rPr lang="fi-FI" sz="1200" i="1" dirty="0" err="1" smtClean="0"/>
              <a:t>bus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interface</a:t>
            </a:r>
            <a:r>
              <a:rPr lang="fi-FI" sz="1200" dirty="0" smtClean="0"/>
              <a:t> MBIF</a:t>
            </a:r>
          </a:p>
          <a:p>
            <a:r>
              <a:rPr lang="fi-FI" sz="1200" dirty="0"/>
              <a:t> </a:t>
            </a:r>
            <a:endParaRPr lang="fi-FI" sz="1200" i="1" dirty="0" smtClean="0"/>
          </a:p>
          <a:p>
            <a:r>
              <a:rPr lang="fi-FI" sz="1200" i="1" dirty="0" err="1" smtClean="0"/>
              <a:t>port</a:t>
            </a:r>
            <a:r>
              <a:rPr lang="fi-FI" sz="1200" i="1" dirty="0" smtClean="0"/>
              <a:t> </a:t>
            </a:r>
            <a:r>
              <a:rPr lang="fi-FI" sz="1200" dirty="0" err="1" smtClean="0"/>
              <a:t>Data_out</a:t>
            </a:r>
            <a:endParaRPr lang="fi-FI" sz="1200" dirty="0" smtClean="0"/>
          </a:p>
          <a:p>
            <a:r>
              <a:rPr lang="fi-FI" sz="1200" i="1" dirty="0" err="1" smtClean="0"/>
              <a:t>port</a:t>
            </a:r>
            <a:r>
              <a:rPr lang="fi-FI" sz="1200" i="1" dirty="0" smtClean="0"/>
              <a:t> </a:t>
            </a:r>
            <a:r>
              <a:rPr lang="fi-FI" sz="1200" dirty="0" err="1" smtClean="0"/>
              <a:t>Req_out</a:t>
            </a:r>
            <a:endParaRPr lang="fi-FI" sz="1200" dirty="0" smtClean="0"/>
          </a:p>
          <a:p>
            <a:r>
              <a:rPr lang="fi-FI" sz="1200" i="1" dirty="0" err="1" smtClean="0"/>
              <a:t>port</a:t>
            </a:r>
            <a:r>
              <a:rPr lang="fi-FI" sz="1200" i="1" dirty="0" smtClean="0"/>
              <a:t> </a:t>
            </a:r>
            <a:r>
              <a:rPr lang="fi-FI" sz="1200" dirty="0" err="1" smtClean="0"/>
              <a:t>Ack_in</a:t>
            </a:r>
            <a:endParaRPr lang="en-US" sz="1200" dirty="0"/>
          </a:p>
        </p:txBody>
      </p:sp>
      <p:sp>
        <p:nvSpPr>
          <p:cNvPr id="27" name="Freeform 26"/>
          <p:cNvSpPr/>
          <p:nvPr/>
        </p:nvSpPr>
        <p:spPr>
          <a:xfrm>
            <a:off x="1537938" y="2425673"/>
            <a:ext cx="351228" cy="864178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676169" y="2492025"/>
            <a:ext cx="212997" cy="641759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47431" y="2697895"/>
            <a:ext cx="50824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fi-FI" sz="1200" i="1" dirty="0" err="1" smtClean="0"/>
              <a:t>port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maps</a:t>
            </a:r>
            <a:endParaRPr lang="en-US" sz="1200" i="1" dirty="0"/>
          </a:p>
        </p:txBody>
      </p:sp>
      <p:sp>
        <p:nvSpPr>
          <p:cNvPr id="30" name="Freeform 29"/>
          <p:cNvSpPr/>
          <p:nvPr/>
        </p:nvSpPr>
        <p:spPr>
          <a:xfrm>
            <a:off x="1729603" y="2473735"/>
            <a:ext cx="142097" cy="480029"/>
          </a:xfrm>
          <a:custGeom>
            <a:avLst/>
            <a:gdLst>
              <a:gd name="connsiteX0" fmla="*/ 266372 w 266372"/>
              <a:gd name="connsiteY0" fmla="*/ 527156 h 527156"/>
              <a:gd name="connsiteX1" fmla="*/ 50472 w 266372"/>
              <a:gd name="connsiteY1" fmla="*/ 311256 h 527156"/>
              <a:gd name="connsiteX2" fmla="*/ 12372 w 266372"/>
              <a:gd name="connsiteY2" fmla="*/ 50906 h 527156"/>
              <a:gd name="connsiteX3" fmla="*/ 221922 w 266372"/>
              <a:gd name="connsiteY3" fmla="*/ 106 h 527156"/>
              <a:gd name="connsiteX0" fmla="*/ 279422 w 279422"/>
              <a:gd name="connsiteY0" fmla="*/ 529407 h 529407"/>
              <a:gd name="connsiteX1" fmla="*/ 31772 w 279422"/>
              <a:gd name="connsiteY1" fmla="*/ 415107 h 529407"/>
              <a:gd name="connsiteX2" fmla="*/ 25422 w 279422"/>
              <a:gd name="connsiteY2" fmla="*/ 53157 h 529407"/>
              <a:gd name="connsiteX3" fmla="*/ 234972 w 279422"/>
              <a:gd name="connsiteY3" fmla="*/ 2357 h 529407"/>
              <a:gd name="connsiteX0" fmla="*/ 283278 w 283278"/>
              <a:gd name="connsiteY0" fmla="*/ 527053 h 527053"/>
              <a:gd name="connsiteX1" fmla="*/ 35628 w 283278"/>
              <a:gd name="connsiteY1" fmla="*/ 412753 h 527053"/>
              <a:gd name="connsiteX2" fmla="*/ 22928 w 283278"/>
              <a:gd name="connsiteY2" fmla="*/ 146053 h 527053"/>
              <a:gd name="connsiteX3" fmla="*/ 238828 w 283278"/>
              <a:gd name="connsiteY3" fmla="*/ 3 h 527053"/>
              <a:gd name="connsiteX0" fmla="*/ 277708 w 277708"/>
              <a:gd name="connsiteY0" fmla="*/ 527053 h 527053"/>
              <a:gd name="connsiteX1" fmla="*/ 42758 w 277708"/>
              <a:gd name="connsiteY1" fmla="*/ 374653 h 527053"/>
              <a:gd name="connsiteX2" fmla="*/ 17358 w 277708"/>
              <a:gd name="connsiteY2" fmla="*/ 146053 h 527053"/>
              <a:gd name="connsiteX3" fmla="*/ 233258 w 277708"/>
              <a:gd name="connsiteY3" fmla="*/ 3 h 527053"/>
              <a:gd name="connsiteX0" fmla="*/ 304252 w 304252"/>
              <a:gd name="connsiteY0" fmla="*/ 469903 h 469903"/>
              <a:gd name="connsiteX1" fmla="*/ 43902 w 304252"/>
              <a:gd name="connsiteY1" fmla="*/ 374653 h 469903"/>
              <a:gd name="connsiteX2" fmla="*/ 18502 w 304252"/>
              <a:gd name="connsiteY2" fmla="*/ 146053 h 469903"/>
              <a:gd name="connsiteX3" fmla="*/ 234402 w 304252"/>
              <a:gd name="connsiteY3" fmla="*/ 3 h 469903"/>
              <a:gd name="connsiteX0" fmla="*/ 317253 w 317253"/>
              <a:gd name="connsiteY0" fmla="*/ 469903 h 469903"/>
              <a:gd name="connsiteX1" fmla="*/ 31503 w 317253"/>
              <a:gd name="connsiteY1" fmla="*/ 406403 h 469903"/>
              <a:gd name="connsiteX2" fmla="*/ 31503 w 317253"/>
              <a:gd name="connsiteY2" fmla="*/ 146053 h 469903"/>
              <a:gd name="connsiteX3" fmla="*/ 247403 w 317253"/>
              <a:gd name="connsiteY3" fmla="*/ 3 h 469903"/>
              <a:gd name="connsiteX0" fmla="*/ 308938 w 308938"/>
              <a:gd name="connsiteY0" fmla="*/ 469903 h 479054"/>
              <a:gd name="connsiteX1" fmla="*/ 175589 w 308938"/>
              <a:gd name="connsiteY1" fmla="*/ 476254 h 479054"/>
              <a:gd name="connsiteX2" fmla="*/ 23188 w 308938"/>
              <a:gd name="connsiteY2" fmla="*/ 406403 h 479054"/>
              <a:gd name="connsiteX3" fmla="*/ 23188 w 308938"/>
              <a:gd name="connsiteY3" fmla="*/ 146053 h 479054"/>
              <a:gd name="connsiteX4" fmla="*/ 239088 w 308938"/>
              <a:gd name="connsiteY4" fmla="*/ 3 h 479054"/>
              <a:gd name="connsiteX0" fmla="*/ 314893 w 314893"/>
              <a:gd name="connsiteY0" fmla="*/ 469903 h 479054"/>
              <a:gd name="connsiteX1" fmla="*/ 181544 w 314893"/>
              <a:gd name="connsiteY1" fmla="*/ 476254 h 479054"/>
              <a:gd name="connsiteX2" fmla="*/ 18469 w 314893"/>
              <a:gd name="connsiteY2" fmla="*/ 351780 h 479054"/>
              <a:gd name="connsiteX3" fmla="*/ 29143 w 314893"/>
              <a:gd name="connsiteY3" fmla="*/ 146053 h 479054"/>
              <a:gd name="connsiteX4" fmla="*/ 245043 w 314893"/>
              <a:gd name="connsiteY4" fmla="*/ 3 h 479054"/>
              <a:gd name="connsiteX0" fmla="*/ 313023 w 313023"/>
              <a:gd name="connsiteY0" fmla="*/ 469903 h 469903"/>
              <a:gd name="connsiteX1" fmla="*/ 151209 w 313023"/>
              <a:gd name="connsiteY1" fmla="*/ 465330 h 469903"/>
              <a:gd name="connsiteX2" fmla="*/ 16599 w 313023"/>
              <a:gd name="connsiteY2" fmla="*/ 351780 h 469903"/>
              <a:gd name="connsiteX3" fmla="*/ 27273 w 313023"/>
              <a:gd name="connsiteY3" fmla="*/ 146053 h 469903"/>
              <a:gd name="connsiteX4" fmla="*/ 243173 w 313023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51780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143485 w 305299"/>
              <a:gd name="connsiteY1" fmla="*/ 465330 h 469903"/>
              <a:gd name="connsiteX2" fmla="*/ 8875 w 305299"/>
              <a:gd name="connsiteY2" fmla="*/ 308081 h 469903"/>
              <a:gd name="connsiteX3" fmla="*/ 37340 w 305299"/>
              <a:gd name="connsiteY3" fmla="*/ 124204 h 469903"/>
              <a:gd name="connsiteX4" fmla="*/ 235449 w 305299"/>
              <a:gd name="connsiteY4" fmla="*/ 3 h 469903"/>
              <a:gd name="connsiteX0" fmla="*/ 305299 w 305299"/>
              <a:gd name="connsiteY0" fmla="*/ 469903 h 469903"/>
              <a:gd name="connsiteX1" fmla="*/ 8875 w 305299"/>
              <a:gd name="connsiteY1" fmla="*/ 308081 h 469903"/>
              <a:gd name="connsiteX2" fmla="*/ 37340 w 305299"/>
              <a:gd name="connsiteY2" fmla="*/ 124204 h 469903"/>
              <a:gd name="connsiteX3" fmla="*/ 235449 w 305299"/>
              <a:gd name="connsiteY3" fmla="*/ 3 h 469903"/>
              <a:gd name="connsiteX0" fmla="*/ 303139 w 303139"/>
              <a:gd name="connsiteY0" fmla="*/ 469903 h 469903"/>
              <a:gd name="connsiteX1" fmla="*/ 112157 w 303139"/>
              <a:gd name="connsiteY1" fmla="*/ 445658 h 469903"/>
              <a:gd name="connsiteX2" fmla="*/ 6715 w 303139"/>
              <a:gd name="connsiteY2" fmla="*/ 308081 h 469903"/>
              <a:gd name="connsiteX3" fmla="*/ 35180 w 303139"/>
              <a:gd name="connsiteY3" fmla="*/ 124204 h 469903"/>
              <a:gd name="connsiteX4" fmla="*/ 233289 w 303139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34734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302084 w 302084"/>
              <a:gd name="connsiteY0" fmla="*/ 469903 h 469903"/>
              <a:gd name="connsiteX1" fmla="*/ 96870 w 302084"/>
              <a:gd name="connsiteY1" fmla="*/ 450029 h 469903"/>
              <a:gd name="connsiteX2" fmla="*/ 5660 w 302084"/>
              <a:gd name="connsiteY2" fmla="*/ 308081 h 469903"/>
              <a:gd name="connsiteX3" fmla="*/ 34125 w 302084"/>
              <a:gd name="connsiteY3" fmla="*/ 124204 h 469903"/>
              <a:gd name="connsiteX4" fmla="*/ 232234 w 302084"/>
              <a:gd name="connsiteY4" fmla="*/ 3 h 469903"/>
              <a:gd name="connsiteX0" fmla="*/ 262945 w 262945"/>
              <a:gd name="connsiteY0" fmla="*/ 476458 h 476458"/>
              <a:gd name="connsiteX1" fmla="*/ 96870 w 262945"/>
              <a:gd name="connsiteY1" fmla="*/ 450029 h 476458"/>
              <a:gd name="connsiteX2" fmla="*/ 5660 w 262945"/>
              <a:gd name="connsiteY2" fmla="*/ 308081 h 476458"/>
              <a:gd name="connsiteX3" fmla="*/ 34125 w 262945"/>
              <a:gd name="connsiteY3" fmla="*/ 124204 h 476458"/>
              <a:gd name="connsiteX4" fmla="*/ 232234 w 262945"/>
              <a:gd name="connsiteY4" fmla="*/ 3 h 476458"/>
              <a:gd name="connsiteX0" fmla="*/ 261364 w 261364"/>
              <a:gd name="connsiteY0" fmla="*/ 476458 h 476458"/>
              <a:gd name="connsiteX1" fmla="*/ 73940 w 261364"/>
              <a:gd name="connsiteY1" fmla="*/ 458769 h 476458"/>
              <a:gd name="connsiteX2" fmla="*/ 4079 w 261364"/>
              <a:gd name="connsiteY2" fmla="*/ 308081 h 476458"/>
              <a:gd name="connsiteX3" fmla="*/ 32544 w 261364"/>
              <a:gd name="connsiteY3" fmla="*/ 124204 h 476458"/>
              <a:gd name="connsiteX4" fmla="*/ 230653 w 261364"/>
              <a:gd name="connsiteY4" fmla="*/ 3 h 476458"/>
              <a:gd name="connsiteX0" fmla="*/ 300504 w 300504"/>
              <a:gd name="connsiteY0" fmla="*/ 476458 h 476458"/>
              <a:gd name="connsiteX1" fmla="*/ 73940 w 300504"/>
              <a:gd name="connsiteY1" fmla="*/ 458769 h 476458"/>
              <a:gd name="connsiteX2" fmla="*/ 4079 w 300504"/>
              <a:gd name="connsiteY2" fmla="*/ 308081 h 476458"/>
              <a:gd name="connsiteX3" fmla="*/ 32544 w 300504"/>
              <a:gd name="connsiteY3" fmla="*/ 124204 h 476458"/>
              <a:gd name="connsiteX4" fmla="*/ 230653 w 300504"/>
              <a:gd name="connsiteY4" fmla="*/ 3 h 476458"/>
              <a:gd name="connsiteX0" fmla="*/ 298659 w 298659"/>
              <a:gd name="connsiteY0" fmla="*/ 476458 h 476458"/>
              <a:gd name="connsiteX1" fmla="*/ 47188 w 298659"/>
              <a:gd name="connsiteY1" fmla="*/ 432550 h 476458"/>
              <a:gd name="connsiteX2" fmla="*/ 2234 w 298659"/>
              <a:gd name="connsiteY2" fmla="*/ 308081 h 476458"/>
              <a:gd name="connsiteX3" fmla="*/ 30699 w 298659"/>
              <a:gd name="connsiteY3" fmla="*/ 124204 h 476458"/>
              <a:gd name="connsiteX4" fmla="*/ 228808 w 298659"/>
              <a:gd name="connsiteY4" fmla="*/ 3 h 476458"/>
              <a:gd name="connsiteX0" fmla="*/ 318164 w 318164"/>
              <a:gd name="connsiteY0" fmla="*/ 476458 h 476458"/>
              <a:gd name="connsiteX1" fmla="*/ 66693 w 318164"/>
              <a:gd name="connsiteY1" fmla="*/ 432550 h 476458"/>
              <a:gd name="connsiteX2" fmla="*/ 390 w 318164"/>
              <a:gd name="connsiteY2" fmla="*/ 279677 h 476458"/>
              <a:gd name="connsiteX3" fmla="*/ 50204 w 318164"/>
              <a:gd name="connsiteY3" fmla="*/ 124204 h 476458"/>
              <a:gd name="connsiteX4" fmla="*/ 248313 w 318164"/>
              <a:gd name="connsiteY4" fmla="*/ 3 h 476458"/>
              <a:gd name="connsiteX0" fmla="*/ 317779 w 317779"/>
              <a:gd name="connsiteY0" fmla="*/ 476462 h 476462"/>
              <a:gd name="connsiteX1" fmla="*/ 66308 w 317779"/>
              <a:gd name="connsiteY1" fmla="*/ 432554 h 476462"/>
              <a:gd name="connsiteX2" fmla="*/ 5 w 317779"/>
              <a:gd name="connsiteY2" fmla="*/ 279681 h 476462"/>
              <a:gd name="connsiteX3" fmla="*/ 64051 w 317779"/>
              <a:gd name="connsiteY3" fmla="*/ 73954 h 476462"/>
              <a:gd name="connsiteX4" fmla="*/ 247928 w 317779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9384 w 319384"/>
              <a:gd name="connsiteY0" fmla="*/ 476462 h 476462"/>
              <a:gd name="connsiteX1" fmla="*/ 121285 w 319384"/>
              <a:gd name="connsiteY1" fmla="*/ 454403 h 476462"/>
              <a:gd name="connsiteX2" fmla="*/ 1610 w 319384"/>
              <a:gd name="connsiteY2" fmla="*/ 279681 h 476462"/>
              <a:gd name="connsiteX3" fmla="*/ 65656 w 319384"/>
              <a:gd name="connsiteY3" fmla="*/ 73954 h 476462"/>
              <a:gd name="connsiteX4" fmla="*/ 249533 w 319384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  <a:gd name="connsiteX0" fmla="*/ 318265 w 318265"/>
              <a:gd name="connsiteY0" fmla="*/ 476462 h 476462"/>
              <a:gd name="connsiteX1" fmla="*/ 91701 w 318265"/>
              <a:gd name="connsiteY1" fmla="*/ 428184 h 476462"/>
              <a:gd name="connsiteX2" fmla="*/ 491 w 318265"/>
              <a:gd name="connsiteY2" fmla="*/ 279681 h 476462"/>
              <a:gd name="connsiteX3" fmla="*/ 64537 w 318265"/>
              <a:gd name="connsiteY3" fmla="*/ 73954 h 476462"/>
              <a:gd name="connsiteX4" fmla="*/ 248414 w 318265"/>
              <a:gd name="connsiteY4" fmla="*/ 7 h 4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65" h="476462">
                <a:moveTo>
                  <a:pt x="318265" y="476462"/>
                </a:moveTo>
                <a:cubicBezTo>
                  <a:pt x="281691" y="460040"/>
                  <a:pt x="176686" y="477003"/>
                  <a:pt x="91701" y="428184"/>
                </a:cubicBezTo>
                <a:cubicBezTo>
                  <a:pt x="42297" y="401214"/>
                  <a:pt x="5018" y="338719"/>
                  <a:pt x="491" y="279681"/>
                </a:cubicBezTo>
                <a:cubicBezTo>
                  <a:pt x="-4036" y="220643"/>
                  <a:pt x="23217" y="120566"/>
                  <a:pt x="64537" y="73954"/>
                </a:cubicBezTo>
                <a:cubicBezTo>
                  <a:pt x="105857" y="27342"/>
                  <a:pt x="157926" y="-522"/>
                  <a:pt x="248414" y="7"/>
                </a:cubicBezTo>
              </a:path>
            </a:pathLst>
          </a:cu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Off-page Connector 4"/>
          <p:cNvSpPr/>
          <p:nvPr/>
        </p:nvSpPr>
        <p:spPr>
          <a:xfrm rot="16200000" flipH="1">
            <a:off x="1799672" y="2312026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Flowchart: Off-page Connector 19"/>
          <p:cNvSpPr/>
          <p:nvPr/>
        </p:nvSpPr>
        <p:spPr>
          <a:xfrm rot="16200000" flipH="1">
            <a:off x="1949733" y="2827751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Flowchart: Off-page Connector 20"/>
          <p:cNvSpPr/>
          <p:nvPr/>
        </p:nvSpPr>
        <p:spPr>
          <a:xfrm rot="16200000" flipH="1">
            <a:off x="1949733" y="3007770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Flowchart: Off-page Connector 22"/>
          <p:cNvSpPr/>
          <p:nvPr/>
        </p:nvSpPr>
        <p:spPr>
          <a:xfrm rot="16200000" flipV="1">
            <a:off x="1913729" y="3163836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2312132" y="2643889"/>
            <a:ext cx="49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smtClean="0"/>
              <a:t>=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9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clock</a:t>
            </a:r>
            <a:r>
              <a:rPr lang="fi-FI" dirty="0" smtClean="0"/>
              <a:t> </a:t>
            </a:r>
            <a:r>
              <a:rPr lang="fi-FI" dirty="0" err="1" smtClean="0"/>
              <a:t>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612" y="1988840"/>
            <a:ext cx="1404156" cy="169758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Foo</a:t>
            </a:r>
            <a:endParaRPr lang="fi-FI" sz="12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Flowchart: Off-page Connector 12"/>
          <p:cNvSpPr/>
          <p:nvPr/>
        </p:nvSpPr>
        <p:spPr>
          <a:xfrm rot="16200000" flipV="1">
            <a:off x="2435787" y="2330906"/>
            <a:ext cx="95962" cy="252028"/>
          </a:xfrm>
          <a:prstGeom prst="flowChartOffpage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80070" y="242088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00150" y="267291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00150" y="24209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80070" y="24209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220230" y="24209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20230" y="2420860"/>
            <a:ext cx="252028" cy="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80070" y="2087134"/>
            <a:ext cx="14401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16258" y="1808820"/>
            <a:ext cx="151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clockPeriod</a:t>
            </a:r>
            <a:r>
              <a:rPr lang="fi-FI" sz="1200" dirty="0" smtClean="0"/>
              <a:t> = 10 </a:t>
            </a:r>
            <a:r>
              <a:rPr lang="fi-FI" sz="1200" dirty="0" err="1" smtClean="0"/>
              <a:t>ns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780070" y="2354912"/>
            <a:ext cx="720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24244" y="2087134"/>
            <a:ext cx="190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clockPulseDuration</a:t>
            </a:r>
            <a:r>
              <a:rPr lang="fi-FI" sz="1200" dirty="0" smtClean="0"/>
              <a:t> = 5 </a:t>
            </a:r>
            <a:r>
              <a:rPr lang="fi-FI" sz="1200" dirty="0" err="1" smtClean="0"/>
              <a:t>ns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28042" y="2664724"/>
            <a:ext cx="252028" cy="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996150" y="3320988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536254" y="3573016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536154" y="33210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996094" y="33210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436254" y="3321016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36254" y="3320960"/>
            <a:ext cx="252028" cy="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780070" y="2987234"/>
            <a:ext cx="14401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16258" y="2708920"/>
            <a:ext cx="151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clockPeriod</a:t>
            </a:r>
            <a:r>
              <a:rPr lang="fi-FI" sz="1200" dirty="0" smtClean="0"/>
              <a:t> = 10 </a:t>
            </a:r>
            <a:r>
              <a:rPr lang="fi-FI" sz="1200" dirty="0" err="1" smtClean="0"/>
              <a:t>ns</a:t>
            </a:r>
            <a:endParaRPr lang="en-US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96094" y="3255012"/>
            <a:ext cx="5401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528042" y="3573015"/>
            <a:ext cx="4680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24086" y="2987234"/>
            <a:ext cx="190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clockPulseDuration</a:t>
            </a:r>
            <a:r>
              <a:rPr lang="fi-FI" sz="1200" dirty="0" smtClean="0"/>
              <a:t> = 4 </a:t>
            </a:r>
            <a:r>
              <a:rPr lang="fi-FI" sz="1200" dirty="0" err="1" smtClean="0"/>
              <a:t>ns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780070" y="3647930"/>
            <a:ext cx="216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96094" y="3563298"/>
            <a:ext cx="190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clockPulseOffset</a:t>
            </a:r>
            <a:r>
              <a:rPr lang="fi-FI" sz="1200" dirty="0" smtClean="0"/>
              <a:t> = 1 </a:t>
            </a:r>
            <a:r>
              <a:rPr lang="fi-FI" sz="1200" dirty="0" err="1" smtClean="0"/>
              <a:t>ns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591780" y="2247255"/>
            <a:ext cx="66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err="1" smtClean="0"/>
              <a:t>port</a:t>
            </a:r>
            <a:r>
              <a:rPr lang="fi-FI" sz="1200" dirty="0" smtClean="0"/>
              <a:t> </a:t>
            </a:r>
            <a:r>
              <a:rPr lang="fi-FI" sz="1200" dirty="0" err="1" smtClean="0"/>
              <a:t>ClkIn</a:t>
            </a:r>
            <a:endParaRPr lang="en-US" sz="1200" dirty="0"/>
          </a:p>
        </p:txBody>
      </p:sp>
      <p:sp>
        <p:nvSpPr>
          <p:cNvPr id="57" name="Folded Corner 56"/>
          <p:cNvSpPr/>
          <p:nvPr/>
        </p:nvSpPr>
        <p:spPr>
          <a:xfrm>
            <a:off x="1174976" y="2478087"/>
            <a:ext cx="677638" cy="367719"/>
          </a:xfrm>
          <a:prstGeom prst="foldedCorner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 smtClean="0">
                <a:solidFill>
                  <a:schemeClr val="tx1"/>
                </a:solidFill>
              </a:rPr>
              <a:t>clk_gen.vhd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Folded Corner 62"/>
          <p:cNvSpPr/>
          <p:nvPr/>
        </p:nvSpPr>
        <p:spPr>
          <a:xfrm>
            <a:off x="1174976" y="3210338"/>
            <a:ext cx="684076" cy="267013"/>
          </a:xfrm>
          <a:prstGeom prst="foldedCorner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>
                <a:solidFill>
                  <a:schemeClr val="tx1"/>
                </a:solidFill>
              </a:rPr>
              <a:t>*.</a:t>
            </a:r>
            <a:r>
              <a:rPr lang="fi-FI" sz="1200" dirty="0" err="1" smtClean="0">
                <a:solidFill>
                  <a:schemeClr val="tx1"/>
                </a:solidFill>
              </a:rPr>
              <a:t>vhd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1852614" y="2638425"/>
            <a:ext cx="245434" cy="790575"/>
          </a:xfrm>
          <a:custGeom>
            <a:avLst/>
            <a:gdLst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4" fmla="*/ 4762 w 238125"/>
              <a:gd name="connsiteY4" fmla="*/ 785813 h 790575"/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0" fmla="*/ 0 w 243098"/>
              <a:gd name="connsiteY0" fmla="*/ 0 h 795338"/>
              <a:gd name="connsiteX1" fmla="*/ 238125 w 243098"/>
              <a:gd name="connsiteY1" fmla="*/ 0 h 795338"/>
              <a:gd name="connsiteX2" fmla="*/ 242887 w 243098"/>
              <a:gd name="connsiteY2" fmla="*/ 795338 h 795338"/>
              <a:gd name="connsiteX3" fmla="*/ 19050 w 243098"/>
              <a:gd name="connsiteY3" fmla="*/ 790575 h 795338"/>
              <a:gd name="connsiteX0" fmla="*/ 0 w 245434"/>
              <a:gd name="connsiteY0" fmla="*/ 0 h 790575"/>
              <a:gd name="connsiteX1" fmla="*/ 238125 w 245434"/>
              <a:gd name="connsiteY1" fmla="*/ 0 h 790575"/>
              <a:gd name="connsiteX2" fmla="*/ 245268 w 245434"/>
              <a:gd name="connsiteY2" fmla="*/ 788194 h 790575"/>
              <a:gd name="connsiteX3" fmla="*/ 19050 w 245434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34" h="790575">
                <a:moveTo>
                  <a:pt x="0" y="0"/>
                </a:moveTo>
                <a:lnTo>
                  <a:pt x="238125" y="0"/>
                </a:lnTo>
                <a:cubicBezTo>
                  <a:pt x="236537" y="261938"/>
                  <a:pt x="246856" y="526256"/>
                  <a:pt x="245268" y="788194"/>
                </a:cubicBezTo>
                <a:lnTo>
                  <a:pt x="19050" y="790575"/>
                </a:ln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1852614" y="2744925"/>
            <a:ext cx="143651" cy="540060"/>
          </a:xfrm>
          <a:custGeom>
            <a:avLst/>
            <a:gdLst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4" fmla="*/ 4762 w 238125"/>
              <a:gd name="connsiteY4" fmla="*/ 785813 h 790575"/>
              <a:gd name="connsiteX0" fmla="*/ 0 w 238125"/>
              <a:gd name="connsiteY0" fmla="*/ 0 h 790575"/>
              <a:gd name="connsiteX1" fmla="*/ 238125 w 238125"/>
              <a:gd name="connsiteY1" fmla="*/ 0 h 790575"/>
              <a:gd name="connsiteX2" fmla="*/ 233362 w 238125"/>
              <a:gd name="connsiteY2" fmla="*/ 785813 h 790575"/>
              <a:gd name="connsiteX3" fmla="*/ 19050 w 238125"/>
              <a:gd name="connsiteY3" fmla="*/ 790575 h 790575"/>
              <a:gd name="connsiteX0" fmla="*/ 0 w 243098"/>
              <a:gd name="connsiteY0" fmla="*/ 0 h 795338"/>
              <a:gd name="connsiteX1" fmla="*/ 238125 w 243098"/>
              <a:gd name="connsiteY1" fmla="*/ 0 h 795338"/>
              <a:gd name="connsiteX2" fmla="*/ 242887 w 243098"/>
              <a:gd name="connsiteY2" fmla="*/ 795338 h 795338"/>
              <a:gd name="connsiteX3" fmla="*/ 19050 w 243098"/>
              <a:gd name="connsiteY3" fmla="*/ 790575 h 795338"/>
              <a:gd name="connsiteX0" fmla="*/ 0 w 245434"/>
              <a:gd name="connsiteY0" fmla="*/ 0 h 790575"/>
              <a:gd name="connsiteX1" fmla="*/ 238125 w 245434"/>
              <a:gd name="connsiteY1" fmla="*/ 0 h 790575"/>
              <a:gd name="connsiteX2" fmla="*/ 245268 w 245434"/>
              <a:gd name="connsiteY2" fmla="*/ 788194 h 790575"/>
              <a:gd name="connsiteX3" fmla="*/ 19050 w 245434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34" h="790575">
                <a:moveTo>
                  <a:pt x="0" y="0"/>
                </a:moveTo>
                <a:lnTo>
                  <a:pt x="238125" y="0"/>
                </a:lnTo>
                <a:cubicBezTo>
                  <a:pt x="236537" y="261938"/>
                  <a:pt x="246856" y="526256"/>
                  <a:pt x="245268" y="788194"/>
                </a:cubicBezTo>
                <a:lnTo>
                  <a:pt x="19050" y="790575"/>
                </a:ln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049034" y="2888940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2"/>
                </a:solidFill>
              </a:rPr>
              <a:t>clk1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40597" y="289521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2"/>
                </a:solidFill>
              </a:rPr>
              <a:t>clk0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59990" y="2362694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2"/>
                </a:solidFill>
              </a:rPr>
              <a:t>clk0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59990" y="3368025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chemeClr val="tx2"/>
                </a:solidFill>
              </a:rPr>
              <a:t>clk1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COM </a:t>
            </a:r>
            <a:r>
              <a:rPr lang="fi-FI" dirty="0" err="1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92996"/>
            <a:ext cx="8229600" cy="27331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28800"/>
            <a:ext cx="1828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81175"/>
            <a:ext cx="53721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6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API </a:t>
            </a:r>
            <a:r>
              <a:rPr lang="fi-FI" dirty="0" err="1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2916"/>
            <a:ext cx="8229600" cy="34532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556792"/>
            <a:ext cx="17811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0592"/>
            <a:ext cx="512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3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Images</a:t>
            </a:r>
            <a:r>
              <a:rPr lang="fi-FI" dirty="0" smtClean="0"/>
              <a:t> </a:t>
            </a:r>
            <a:r>
              <a:rPr lang="fi-FI" dirty="0" err="1" smtClean="0"/>
              <a:t>orientate</a:t>
            </a:r>
            <a:r>
              <a:rPr lang="fi-FI" dirty="0" smtClean="0"/>
              <a:t> </a:t>
            </a:r>
            <a:r>
              <a:rPr lang="fi-FI" dirty="0" err="1" smtClean="0"/>
              <a:t>users</a:t>
            </a:r>
            <a:r>
              <a:rPr lang="fi-FI" dirty="0" smtClean="0"/>
              <a:t> </a:t>
            </a:r>
            <a:r>
              <a:rPr lang="fi-FI" dirty="0" err="1" smtClean="0"/>
              <a:t>better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endParaRPr lang="fi-FI" dirty="0" smtClean="0"/>
          </a:p>
          <a:p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provide</a:t>
            </a:r>
            <a:r>
              <a:rPr lang="fi-FI" dirty="0" smtClean="0"/>
              <a:t> </a:t>
            </a:r>
            <a:r>
              <a:rPr lang="fi-FI" dirty="0" err="1" smtClean="0"/>
              <a:t>simplified</a:t>
            </a:r>
            <a:r>
              <a:rPr lang="fi-FI" dirty="0" smtClean="0"/>
              <a:t> </a:t>
            </a:r>
            <a:r>
              <a:rPr lang="fi-FI" dirty="0" err="1" smtClean="0"/>
              <a:t>overlook</a:t>
            </a:r>
            <a:r>
              <a:rPr lang="fi-FI" dirty="0" smtClean="0"/>
              <a:t> </a:t>
            </a:r>
            <a:r>
              <a:rPr lang="fi-FI" dirty="0" err="1" smtClean="0"/>
              <a:t>what</a:t>
            </a:r>
            <a:r>
              <a:rPr lang="fi-FI" dirty="0" smtClean="0"/>
              <a:t> is the main idea in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Filesets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880828"/>
            <a:ext cx="5143500" cy="2200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28490"/>
            <a:ext cx="3381375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6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1545965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AccelA</a:t>
            </a:r>
            <a:endParaRPr lang="fi-FI" sz="10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9593" y="1556792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 err="1" smtClean="0"/>
              <a:t>View</a:t>
            </a:r>
            <a:r>
              <a:rPr lang="fi-FI" sz="1000" dirty="0" smtClean="0"/>
              <a:t> V0 </a:t>
            </a:r>
          </a:p>
          <a:p>
            <a:r>
              <a:rPr lang="fi-FI" sz="1000" dirty="0" smtClean="0"/>
              <a:t>(</a:t>
            </a:r>
            <a:r>
              <a:rPr lang="fi-FI" sz="1000" i="1" dirty="0" err="1" smtClean="0"/>
              <a:t>non-hier</a:t>
            </a:r>
            <a:r>
              <a:rPr lang="fi-FI" sz="1000" dirty="0" smtClean="0"/>
              <a:t>)</a:t>
            </a:r>
            <a:endParaRPr lang="en-US" sz="1000" dirty="0"/>
          </a:p>
        </p:txBody>
      </p:sp>
      <p:sp>
        <p:nvSpPr>
          <p:cNvPr id="10" name="Flowchart: Process 9"/>
          <p:cNvSpPr/>
          <p:nvPr/>
        </p:nvSpPr>
        <p:spPr>
          <a:xfrm>
            <a:off x="2123808" y="1916872"/>
            <a:ext cx="720000" cy="36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>
                <a:solidFill>
                  <a:schemeClr val="tx1"/>
                </a:solidFill>
              </a:rPr>
              <a:t>Fileset</a:t>
            </a:r>
            <a:r>
              <a:rPr lang="fi-FI" sz="1000" dirty="0" smtClean="0">
                <a:solidFill>
                  <a:schemeClr val="tx1"/>
                </a:solidFill>
              </a:rPr>
              <a:t> </a:t>
            </a:r>
            <a:r>
              <a:rPr lang="fi-FI" sz="1000" dirty="0" err="1" smtClean="0">
                <a:solidFill>
                  <a:schemeClr val="tx1"/>
                </a:solidFill>
              </a:rPr>
              <a:t>ref</a:t>
            </a:r>
            <a:r>
              <a:rPr lang="fi-FI" sz="1000" dirty="0" smtClean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712" y="2348880"/>
            <a:ext cx="112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i="1" dirty="0" err="1" smtClean="0"/>
              <a:t>View</a:t>
            </a:r>
            <a:r>
              <a:rPr lang="fi-FI" sz="1000" dirty="0" smtClean="0"/>
              <a:t> V1 (</a:t>
            </a:r>
            <a:r>
              <a:rPr lang="fi-FI" sz="1000" i="1" dirty="0" err="1" smtClean="0"/>
              <a:t>hier</a:t>
            </a:r>
            <a:r>
              <a:rPr lang="fi-FI" sz="1000" dirty="0" smtClean="0"/>
              <a:t>)</a:t>
            </a:r>
            <a:endParaRPr lang="en-US" sz="1000" dirty="0"/>
          </a:p>
        </p:txBody>
      </p:sp>
      <p:sp>
        <p:nvSpPr>
          <p:cNvPr id="18" name="Flowchart: Process 17"/>
          <p:cNvSpPr/>
          <p:nvPr/>
        </p:nvSpPr>
        <p:spPr>
          <a:xfrm>
            <a:off x="2123728" y="2564944"/>
            <a:ext cx="720000" cy="36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>
                <a:solidFill>
                  <a:schemeClr val="tx1"/>
                </a:solidFill>
              </a:rPr>
              <a:t>Hier</a:t>
            </a:r>
            <a:r>
              <a:rPr lang="fi-FI" sz="1000" dirty="0" smtClean="0">
                <a:solidFill>
                  <a:schemeClr val="tx1"/>
                </a:solidFill>
              </a:rPr>
              <a:t>. </a:t>
            </a:r>
            <a:r>
              <a:rPr lang="fi-FI" sz="1000" dirty="0" err="1" smtClean="0">
                <a:solidFill>
                  <a:schemeClr val="tx1"/>
                </a:solidFill>
              </a:rPr>
              <a:t>ref</a:t>
            </a:r>
            <a:r>
              <a:rPr lang="fi-FI" sz="1000" dirty="0" smtClean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9" y="1458630"/>
            <a:ext cx="1368152" cy="10453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Curved Connector 28"/>
          <p:cNvCxnSpPr>
            <a:stCxn id="18" idx="3"/>
            <a:endCxn id="2052" idx="2"/>
          </p:cNvCxnSpPr>
          <p:nvPr/>
        </p:nvCxnSpPr>
        <p:spPr>
          <a:xfrm flipV="1">
            <a:off x="2843728" y="2503938"/>
            <a:ext cx="3024417" cy="241006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3"/>
            <a:endCxn id="2050" idx="1"/>
          </p:cNvCxnSpPr>
          <p:nvPr/>
        </p:nvCxnSpPr>
        <p:spPr>
          <a:xfrm flipV="1">
            <a:off x="2843808" y="1561697"/>
            <a:ext cx="432048" cy="535175"/>
          </a:xfrm>
          <a:prstGeom prst="curvedConnector3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3" name="Group 2062"/>
          <p:cNvGrpSpPr/>
          <p:nvPr/>
        </p:nvGrpSpPr>
        <p:grpSpPr>
          <a:xfrm>
            <a:off x="3275856" y="1386622"/>
            <a:ext cx="1805908" cy="1116124"/>
            <a:chOff x="3275856" y="1387805"/>
            <a:chExt cx="2174374" cy="131784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453904"/>
              <a:ext cx="2174374" cy="2812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736812"/>
              <a:ext cx="2174374" cy="9688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8" name="TextBox 2057"/>
            <p:cNvSpPr txBox="1"/>
            <p:nvPr/>
          </p:nvSpPr>
          <p:spPr>
            <a:xfrm>
              <a:off x="4549246" y="1387805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dirty="0" err="1" smtClean="0"/>
                <a:t>Fileset</a:t>
              </a:r>
              <a:endParaRPr lang="en-US" sz="1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216266" y="1376772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b="1" dirty="0" smtClean="0"/>
              <a:t>Design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088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SW </a:t>
            </a:r>
            <a:r>
              <a:rPr lang="fi-FI" dirty="0" err="1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851079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GizmoCpu</a:t>
            </a:r>
            <a:endParaRPr lang="fi-FI" sz="10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9593" y="1736812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 smtClean="0"/>
              <a:t>SW </a:t>
            </a:r>
            <a:r>
              <a:rPr lang="fi-FI" sz="1000" i="1" dirty="0" err="1" smtClean="0"/>
              <a:t>View</a:t>
            </a:r>
            <a:r>
              <a:rPr lang="fi-FI" sz="1000" dirty="0" smtClean="0"/>
              <a:t> SV0 </a:t>
            </a:r>
            <a:endParaRPr lang="fi-FI" sz="1000" dirty="0" smtClean="0"/>
          </a:p>
        </p:txBody>
      </p:sp>
      <p:cxnSp>
        <p:nvCxnSpPr>
          <p:cNvPr id="29" name="Curved Connector 28"/>
          <p:cNvCxnSpPr>
            <a:stCxn id="19" idx="3"/>
            <a:endCxn id="3074" idx="1"/>
          </p:cNvCxnSpPr>
          <p:nvPr/>
        </p:nvCxnSpPr>
        <p:spPr>
          <a:xfrm flipV="1">
            <a:off x="2849006" y="2040593"/>
            <a:ext cx="534862" cy="81264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2129006" y="2031857"/>
            <a:ext cx="720000" cy="1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>
                <a:solidFill>
                  <a:schemeClr val="tx1"/>
                </a:solidFill>
              </a:rPr>
              <a:t>Hier</a:t>
            </a:r>
            <a:r>
              <a:rPr lang="fi-FI" sz="1000" dirty="0" smtClean="0">
                <a:solidFill>
                  <a:schemeClr val="tx1"/>
                </a:solidFill>
              </a:rPr>
              <a:t>. </a:t>
            </a:r>
            <a:r>
              <a:rPr lang="fi-FI" sz="1000" dirty="0" err="1" smtClean="0">
                <a:solidFill>
                  <a:schemeClr val="tx1"/>
                </a:solidFill>
              </a:rPr>
              <a:t>ref</a:t>
            </a:r>
            <a:r>
              <a:rPr lang="fi-FI" sz="1000" dirty="0" smtClean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383868" y="1766918"/>
            <a:ext cx="4600811" cy="535148"/>
            <a:chOff x="3573017" y="2572980"/>
            <a:chExt cx="4600811" cy="53514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017" y="2585182"/>
              <a:ext cx="4600811" cy="5229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427984" y="2572980"/>
              <a:ext cx="7489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i="1" dirty="0" smtClean="0"/>
                <a:t>SW Design</a:t>
              </a:r>
              <a:endParaRPr lang="en-US" sz="10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3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SystemViews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1068"/>
            <a:ext cx="8229600" cy="20850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1450987"/>
            <a:ext cx="1222620" cy="851079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0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0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CoolProduct</a:t>
            </a:r>
            <a:endParaRPr lang="fi-FI" sz="10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5716" y="1772816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i="1" dirty="0" smtClean="0"/>
              <a:t>System </a:t>
            </a:r>
            <a:r>
              <a:rPr lang="fi-FI" sz="1000" i="1" dirty="0" err="1" smtClean="0"/>
              <a:t>View</a:t>
            </a:r>
            <a:r>
              <a:rPr lang="fi-FI" sz="1000" dirty="0" smtClean="0"/>
              <a:t> SyV0 </a:t>
            </a:r>
            <a:endParaRPr lang="fi-FI" sz="1000" dirty="0" smtClean="0"/>
          </a:p>
        </p:txBody>
      </p:sp>
      <p:cxnSp>
        <p:nvCxnSpPr>
          <p:cNvPr id="29" name="Curved Connector 28"/>
          <p:cNvCxnSpPr>
            <a:stCxn id="19" idx="3"/>
            <a:endCxn id="4098" idx="1"/>
          </p:cNvCxnSpPr>
          <p:nvPr/>
        </p:nvCxnSpPr>
        <p:spPr>
          <a:xfrm>
            <a:off x="2849006" y="2121857"/>
            <a:ext cx="606870" cy="101010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2129006" y="2031857"/>
            <a:ext cx="720000" cy="180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 smtClean="0">
                <a:solidFill>
                  <a:schemeClr val="tx1"/>
                </a:solidFill>
              </a:rPr>
              <a:t>Hier</a:t>
            </a:r>
            <a:r>
              <a:rPr lang="fi-FI" sz="1000" dirty="0" smtClean="0">
                <a:solidFill>
                  <a:schemeClr val="tx1"/>
                </a:solidFill>
              </a:rPr>
              <a:t>. </a:t>
            </a:r>
            <a:r>
              <a:rPr lang="fi-FI" sz="1000" dirty="0" err="1" smtClean="0">
                <a:solidFill>
                  <a:schemeClr val="tx1"/>
                </a:solidFill>
              </a:rPr>
              <a:t>ref</a:t>
            </a:r>
            <a:r>
              <a:rPr lang="fi-FI" sz="1000" dirty="0" smtClean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1268761"/>
            <a:ext cx="3768548" cy="1908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87758" y="1450987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b="1" i="1" dirty="0" smtClean="0"/>
              <a:t>System Design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1077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Generic</a:t>
            </a:r>
            <a:r>
              <a:rPr lang="fi-FI" dirty="0" smtClean="0"/>
              <a:t> </a:t>
            </a:r>
            <a:r>
              <a:rPr lang="fi-FI" dirty="0" err="1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/>
          <a:lstStyle/>
          <a:p>
            <a:r>
              <a:rPr lang="fi-FI" dirty="0" err="1" smtClean="0"/>
              <a:t>sad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048" y="1556793"/>
            <a:ext cx="3779912" cy="208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use ieee.std_logic_1164.all;</a:t>
            </a:r>
          </a:p>
          <a:p>
            <a:pPr marL="0" indent="0">
              <a:buFont typeface="Arial" pitchFamily="34" charset="0"/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entity bar is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generic (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id_g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    : integer;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addr_g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    : integer;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cfg_file_g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   : string  := "";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pipeline_depth_g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: integer;</a:t>
            </a:r>
          </a:p>
          <a:p>
            <a:pPr marL="0" indent="0">
              <a:buNone/>
            </a:pPr>
            <a:r>
              <a:rPr lang="fi-FI" sz="900" b="1" dirty="0" smtClean="0">
                <a:latin typeface="Courier New" pitchFamily="49" charset="0"/>
                <a:cs typeface="Courier New" pitchFamily="49" charset="0"/>
              </a:rPr>
              <a:t>    . . .</a:t>
            </a: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i-FI" sz="9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port ( . . .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34004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0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Ports</a:t>
            </a:r>
            <a:r>
              <a:rPr lang="fi-FI" dirty="0" smtClean="0"/>
              <a:t> </a:t>
            </a:r>
            <a:r>
              <a:rPr lang="fi-FI" dirty="0" err="1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3779912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use ieee.std_logic_1164.all;</a:t>
            </a:r>
          </a:p>
          <a:p>
            <a:pPr marL="0" indent="0"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entity foo is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port (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: in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rst_n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: in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data_in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: in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(3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0);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data_out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: out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(7 </a:t>
            </a:r>
            <a:r>
              <a:rPr lang="en-US" sz="900" b="1" dirty="0" err="1" smtClean="0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0)</a:t>
            </a: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   );</a:t>
            </a:r>
          </a:p>
          <a:p>
            <a:pPr marL="0" indent="0"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end foo;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32856"/>
            <a:ext cx="5179304" cy="114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365104"/>
            <a:ext cx="8229600" cy="1761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 smtClean="0"/>
              <a:t>Relation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and </a:t>
            </a:r>
            <a:r>
              <a:rPr lang="fi-FI" dirty="0" err="1" smtClean="0"/>
              <a:t>Kactus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obvious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3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Memory </a:t>
            </a:r>
            <a:r>
              <a:rPr lang="fi-FI" dirty="0" err="1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fi-FI" dirty="0" smtClean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5736" y="2252772"/>
            <a:ext cx="1780749" cy="1824300"/>
          </a:xfrm>
          <a:prstGeom prst="rect">
            <a:avLst/>
          </a:prstGeom>
          <a:solidFill>
            <a:srgbClr val="C3D0F0"/>
          </a:solidFill>
          <a:ln w="12700">
            <a:solidFill>
              <a:schemeClr val="tx1"/>
            </a:solidFill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i-FI" sz="12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component</a:t>
            </a:r>
            <a:r>
              <a:rPr lang="fi-FI" sz="12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2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AccelA</a:t>
            </a:r>
            <a:endParaRPr lang="fi-FI" sz="1200" b="1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lowchart: Off-page Connector 4"/>
          <p:cNvSpPr/>
          <p:nvPr/>
        </p:nvSpPr>
        <p:spPr>
          <a:xfrm rot="5400000">
            <a:off x="3779892" y="2847149"/>
            <a:ext cx="360040" cy="360000"/>
          </a:xfrm>
          <a:prstGeom prst="flowChartOffpage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4177763" y="2712912"/>
            <a:ext cx="9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err="1" smtClean="0"/>
              <a:t>slave</a:t>
            </a:r>
            <a:r>
              <a:rPr lang="fi-FI" sz="1200" dirty="0" smtClean="0"/>
              <a:t> </a:t>
            </a:r>
            <a:r>
              <a:rPr lang="fi-FI" sz="1200" dirty="0" err="1" smtClean="0"/>
              <a:t>RegsIF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5" idx="0"/>
          </p:cNvCxnSpPr>
          <p:nvPr/>
        </p:nvCxnSpPr>
        <p:spPr>
          <a:xfrm>
            <a:off x="4139912" y="3027149"/>
            <a:ext cx="8313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41970" y="2539933"/>
            <a:ext cx="1410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i="1" dirty="0" err="1" smtClean="0"/>
              <a:t>memory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map</a:t>
            </a:r>
            <a:r>
              <a:rPr lang="fi-FI" sz="1200" dirty="0" smtClean="0"/>
              <a:t> MM0</a:t>
            </a:r>
            <a:endParaRPr lang="en-US" sz="1200" dirty="0"/>
          </a:p>
        </p:txBody>
      </p:sp>
      <p:sp>
        <p:nvSpPr>
          <p:cNvPr id="14" name="Left-Right Arrow 13"/>
          <p:cNvSpPr/>
          <p:nvPr/>
        </p:nvSpPr>
        <p:spPr>
          <a:xfrm>
            <a:off x="3364068" y="2925455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Process 15"/>
          <p:cNvSpPr/>
          <p:nvPr/>
        </p:nvSpPr>
        <p:spPr>
          <a:xfrm>
            <a:off x="2571980" y="2811125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Flowchart: Process 18"/>
          <p:cNvSpPr/>
          <p:nvPr/>
        </p:nvSpPr>
        <p:spPr>
          <a:xfrm>
            <a:off x="2571980" y="3099157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Flowchart: Process 19"/>
          <p:cNvSpPr/>
          <p:nvPr/>
        </p:nvSpPr>
        <p:spPr>
          <a:xfrm>
            <a:off x="2571980" y="2955157"/>
            <a:ext cx="720000" cy="14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2784358" y="274492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r0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784358" y="2897324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r1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2784358" y="3040099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smtClean="0"/>
              <a:t>r2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1970" y="3255139"/>
            <a:ext cx="1122098" cy="46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i="1" dirty="0" err="1" smtClean="0"/>
              <a:t>memory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map</a:t>
            </a:r>
            <a:r>
              <a:rPr lang="fi-FI" sz="1200" dirty="0" smtClean="0"/>
              <a:t> MM1</a:t>
            </a:r>
            <a:endParaRPr lang="en-US" sz="1200" dirty="0"/>
          </a:p>
        </p:txBody>
      </p:sp>
      <p:sp>
        <p:nvSpPr>
          <p:cNvPr id="36" name="Left-Right Arrow 35"/>
          <p:cNvSpPr/>
          <p:nvPr/>
        </p:nvSpPr>
        <p:spPr>
          <a:xfrm rot="18904166">
            <a:off x="3453319" y="3302797"/>
            <a:ext cx="360040" cy="21580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Flowchart: Process 36"/>
          <p:cNvSpPr/>
          <p:nvPr/>
        </p:nvSpPr>
        <p:spPr>
          <a:xfrm>
            <a:off x="2699792" y="3501008"/>
            <a:ext cx="720000" cy="4320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2704995" y="364502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00" dirty="0" err="1" smtClean="0"/>
              <a:t>mem</a:t>
            </a:r>
            <a:endParaRPr lang="en-US" sz="1000" dirty="0"/>
          </a:p>
        </p:txBody>
      </p:sp>
      <p:grpSp>
        <p:nvGrpSpPr>
          <p:cNvPr id="51" name="Group 50"/>
          <p:cNvGrpSpPr/>
          <p:nvPr/>
        </p:nvGrpSpPr>
        <p:grpSpPr>
          <a:xfrm flipH="1">
            <a:off x="3859064" y="2575584"/>
            <a:ext cx="627134" cy="279083"/>
            <a:chOff x="1763543" y="1285552"/>
            <a:chExt cx="854669" cy="37804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402228" y="1448780"/>
              <a:ext cx="21598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Pie 52"/>
            <p:cNvSpPr/>
            <p:nvPr/>
          </p:nvSpPr>
          <p:spPr>
            <a:xfrm rot="10637019">
              <a:off x="1763543" y="1285552"/>
              <a:ext cx="630080" cy="378042"/>
            </a:xfrm>
            <a:prstGeom prst="pie">
              <a:avLst>
                <a:gd name="adj1" fmla="val 9399009"/>
                <a:gd name="adj2" fmla="val 121470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325418" y="1412776"/>
              <a:ext cx="7204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2278892" y="1295400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2224872" y="1321147"/>
              <a:ext cx="57150" cy="66675"/>
            </a:xfrm>
            <a:custGeom>
              <a:avLst/>
              <a:gdLst>
                <a:gd name="connsiteX0" fmla="*/ 0 w 57150"/>
                <a:gd name="connsiteY0" fmla="*/ 66675 h 66675"/>
                <a:gd name="connsiteX1" fmla="*/ 28575 w 57150"/>
                <a:gd name="connsiteY1" fmla="*/ 57150 h 66675"/>
                <a:gd name="connsiteX2" fmla="*/ 57150 w 57150"/>
                <a:gd name="connsiteY2" fmla="*/ 23813 h 66675"/>
                <a:gd name="connsiteX3" fmla="*/ 42862 w 571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0" y="66675"/>
                  </a:moveTo>
                  <a:cubicBezTo>
                    <a:pt x="9525" y="63500"/>
                    <a:pt x="19798" y="62026"/>
                    <a:pt x="28575" y="57150"/>
                  </a:cubicBezTo>
                  <a:cubicBezTo>
                    <a:pt x="37103" y="52412"/>
                    <a:pt x="52224" y="30381"/>
                    <a:pt x="57150" y="23813"/>
                  </a:cubicBezTo>
                  <a:cubicBezTo>
                    <a:pt x="45656" y="6571"/>
                    <a:pt x="50185" y="14645"/>
                    <a:pt x="4286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2069692" y="1322766"/>
              <a:ext cx="327774" cy="15180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078583" y="1478435"/>
              <a:ext cx="318883" cy="10801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1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4279</TotalTime>
  <Words>297</Words>
  <Application>Microsoft Office PowerPoint</Application>
  <PresentationFormat>On-screen Show (4:3)</PresentationFormat>
  <Paragraphs>110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Images for Kactus context helps</vt:lpstr>
      <vt:lpstr>Purpose</vt:lpstr>
      <vt:lpstr>Filesets</vt:lpstr>
      <vt:lpstr>Views</vt:lpstr>
      <vt:lpstr>SW Views</vt:lpstr>
      <vt:lpstr>SystemViews</vt:lpstr>
      <vt:lpstr>Generic editor</vt:lpstr>
      <vt:lpstr>Ports editor</vt:lpstr>
      <vt:lpstr>Memory map</vt:lpstr>
      <vt:lpstr>Address space</vt:lpstr>
      <vt:lpstr>CPUs</vt:lpstr>
      <vt:lpstr>Relation between bus interface and ports</vt:lpstr>
      <vt:lpstr>Other clock driver</vt:lpstr>
      <vt:lpstr>COM interfaces</vt:lpstr>
      <vt:lpstr>API interfaces</vt:lpstr>
    </vt:vector>
  </TitlesOfParts>
  <Company>TST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Erno Salminen</dc:creator>
  <cp:lastModifiedBy>Erno Salminen</cp:lastModifiedBy>
  <cp:revision>32</cp:revision>
  <dcterms:created xsi:type="dcterms:W3CDTF">2013-03-21T15:28:46Z</dcterms:created>
  <dcterms:modified xsi:type="dcterms:W3CDTF">2013-04-04T06:09:54Z</dcterms:modified>
</cp:coreProperties>
</file>