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DD459F9-5D01-46B5-B8C0-513985A219F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ens entre les variables" id="{3E9A0CC9-DDD1-4E51-B2B7-CC9BCA8B80D7}">
          <p14:sldIdLst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3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30/notebooks/Desktop/data_analyst_path/Projet06_Analysez%20les%20ventes%20d'une%20librairie%20avec%20R%20ou%20Python/2p6.ipynb#3.-Jointure-des-donn%C3%A9es" TargetMode="External"/><Relationship Id="rId2" Type="http://schemas.openxmlformats.org/officeDocument/2006/relationships/hyperlink" Target="http://localhost:8930/notebooks/Desktop/data_analyst_path/Projet06_Analysez%20les%20ventes%20d'une%20librairie%20avec%20R%20ou%20Python/2p6.ipynb#2.-Importation-et-nettoyage-des-donn%C3%A9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66255"/>
            <a:ext cx="9144000" cy="89592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Sommaire: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246909"/>
            <a:ext cx="9144000" cy="550487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fr-FR" dirty="0">
                <a:hlinkClick r:id="rId2" action="ppaction://hlinksldjump"/>
              </a:rPr>
              <a:t>1</a:t>
            </a:r>
            <a:r>
              <a:rPr lang="fr-FR" dirty="0" smtClean="0">
                <a:hlinkClick r:id="rId2" action="ppaction://hlinksldjump"/>
              </a:rPr>
              <a:t>. Importation </a:t>
            </a:r>
            <a:r>
              <a:rPr lang="fr-FR" dirty="0">
                <a:hlinkClick r:id="rId2" action="ppaction://hlinksldjump"/>
              </a:rPr>
              <a:t>des </a:t>
            </a:r>
            <a:r>
              <a:rPr lang="fr-FR" dirty="0" smtClean="0">
                <a:hlinkClick r:id="rId2" action="ppaction://hlinksldjump"/>
              </a:rPr>
              <a:t>librairies ………………………………………………………………………….….… Page2</a:t>
            </a:r>
            <a:endParaRPr lang="fr-FR" dirty="0"/>
          </a:p>
          <a:p>
            <a:pPr algn="l"/>
            <a:r>
              <a:rPr lang="fr-FR" dirty="0">
                <a:hlinkClick r:id="rId2" action="ppaction://hlinksldjump"/>
              </a:rPr>
              <a:t>2</a:t>
            </a:r>
            <a:r>
              <a:rPr lang="fr-FR" dirty="0" smtClean="0">
                <a:hlinkClick r:id="rId2" action="ppaction://hlinksldjump"/>
              </a:rPr>
              <a:t>. Importation </a:t>
            </a:r>
            <a:r>
              <a:rPr lang="fr-FR" dirty="0">
                <a:hlinkClick r:id="rId2" action="ppaction://hlinksldjump"/>
              </a:rPr>
              <a:t>et nettoyage des </a:t>
            </a:r>
            <a:r>
              <a:rPr lang="fr-FR" dirty="0" smtClean="0">
                <a:hlinkClick r:id="rId2" action="ppaction://hlinksldjump"/>
              </a:rPr>
              <a:t>données</a:t>
            </a:r>
            <a:r>
              <a:rPr lang="fr-FR" dirty="0">
                <a:hlinkClick r:id="rId2" action="ppaction://hlinksldjump"/>
              </a:rPr>
              <a:t> </a:t>
            </a:r>
            <a:r>
              <a:rPr lang="fr-FR" dirty="0" smtClean="0">
                <a:hlinkClick r:id="rId2" action="ppaction://hlinksldjump"/>
              </a:rPr>
              <a:t>…………………………………………………….….… </a:t>
            </a:r>
            <a:r>
              <a:rPr lang="fr-FR" dirty="0">
                <a:hlinkClick r:id="rId2" action="ppaction://hlinksldjump"/>
              </a:rPr>
              <a:t>Page2</a:t>
            </a:r>
            <a:endParaRPr lang="fr-FR" dirty="0" smtClean="0"/>
          </a:p>
          <a:p>
            <a:pPr algn="l"/>
            <a:r>
              <a:rPr lang="fr-FR" dirty="0" smtClean="0">
                <a:hlinkClick r:id="rId2" action="ppaction://hlinksldjump"/>
              </a:rPr>
              <a:t>3. Jointure </a:t>
            </a:r>
            <a:r>
              <a:rPr lang="fr-FR" dirty="0">
                <a:hlinkClick r:id="rId2" action="ppaction://hlinksldjump"/>
              </a:rPr>
              <a:t>des </a:t>
            </a:r>
            <a:r>
              <a:rPr lang="fr-FR" dirty="0" smtClean="0">
                <a:hlinkClick r:id="rId2" action="ppaction://hlinksldjump"/>
              </a:rPr>
              <a:t>données</a:t>
            </a:r>
            <a:r>
              <a:rPr lang="fr-FR" dirty="0">
                <a:hlinkClick r:id="rId2" action="ppaction://hlinksldjump"/>
              </a:rPr>
              <a:t> </a:t>
            </a:r>
            <a:r>
              <a:rPr lang="fr-FR" dirty="0" smtClean="0">
                <a:hlinkClick r:id="rId2" action="ppaction://hlinksldjump"/>
              </a:rPr>
              <a:t>……………………………………………………………………………….……. Page2</a:t>
            </a:r>
            <a:endParaRPr lang="fr-FR" dirty="0" smtClean="0"/>
          </a:p>
          <a:p>
            <a:pPr algn="l"/>
            <a:r>
              <a:rPr lang="fr-FR" dirty="0" smtClean="0">
                <a:hlinkClick r:id="rId3" action="ppaction://hlinksldjump"/>
              </a:rPr>
              <a:t>4. Chiffre d'affaire</a:t>
            </a:r>
            <a:r>
              <a:rPr lang="fr-FR" dirty="0">
                <a:hlinkClick r:id="rId3" action="ppaction://hlinksldjump"/>
              </a:rPr>
              <a:t> </a:t>
            </a:r>
            <a:r>
              <a:rPr lang="fr-FR" dirty="0" smtClean="0">
                <a:hlinkClick r:id="rId3" action="ppaction://hlinksldjump"/>
              </a:rPr>
              <a:t>………………………………………………………………………………………..……. Page3</a:t>
            </a:r>
            <a:endParaRPr lang="fr-FR" dirty="0"/>
          </a:p>
          <a:p>
            <a:pPr algn="l"/>
            <a:r>
              <a:rPr lang="fr-FR" dirty="0" smtClean="0">
                <a:hlinkClick r:id="rId4" action="ppaction://hlinksldjump"/>
              </a:rPr>
              <a:t>5. Les produits …………………………………………………………………………………………………… Page8</a:t>
            </a:r>
            <a:endParaRPr lang="fr-FR" dirty="0" smtClean="0"/>
          </a:p>
          <a:p>
            <a:pPr algn="l"/>
            <a:r>
              <a:rPr lang="fr-FR" dirty="0" smtClean="0"/>
              <a:t>	</a:t>
            </a:r>
            <a:r>
              <a:rPr lang="fr-FR" dirty="0" smtClean="0">
                <a:hlinkClick r:id="rId4" action="ppaction://hlinksldjump"/>
              </a:rPr>
              <a:t>5.1</a:t>
            </a:r>
            <a:r>
              <a:rPr lang="fr-FR" dirty="0">
                <a:hlinkClick r:id="rId4" action="ppaction://hlinksldjump"/>
              </a:rPr>
              <a:t>. Nombre de ventes des produits (Tops et Flops) </a:t>
            </a:r>
            <a:r>
              <a:rPr lang="fr-FR" dirty="0" smtClean="0">
                <a:hlinkClick r:id="rId4" action="ppaction://hlinksldjump"/>
              </a:rPr>
              <a:t>.…………………………… Page8</a:t>
            </a:r>
            <a:r>
              <a:rPr lang="fr-FR" dirty="0">
                <a:hlinkClick r:id="rId4" action="ppaction://hlinksldjump"/>
              </a:rPr>
              <a:t/>
            </a:r>
            <a:br>
              <a:rPr lang="fr-FR" dirty="0">
                <a:hlinkClick r:id="rId4" action="ppaction://hlinksldjump"/>
              </a:rPr>
            </a:br>
            <a:r>
              <a:rPr lang="fr-FR" dirty="0" smtClean="0"/>
              <a:t>	</a:t>
            </a:r>
            <a:r>
              <a:rPr lang="fr-FR" dirty="0" smtClean="0">
                <a:hlinkClick r:id="rId4" action="ppaction://hlinksldjump"/>
              </a:rPr>
              <a:t>5.2</a:t>
            </a:r>
            <a:r>
              <a:rPr lang="fr-FR" dirty="0">
                <a:hlinkClick r:id="rId4" action="ppaction://hlinksldjump"/>
              </a:rPr>
              <a:t>. Nombre de ventes des produits (Tops et Flops) par catégorie </a:t>
            </a:r>
            <a:r>
              <a:rPr lang="fr-FR" dirty="0" smtClean="0">
                <a:hlinkClick r:id="rId4" action="ppaction://hlinksldjump"/>
              </a:rPr>
              <a:t>…….… Page8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5" action="ppaction://hlinksldjump"/>
              </a:rPr>
              <a:t>5.3</a:t>
            </a:r>
            <a:r>
              <a:rPr lang="fr-FR" dirty="0">
                <a:hlinkClick r:id="rId5" action="ppaction://hlinksldjump"/>
              </a:rPr>
              <a:t>. Répartition des produits vendus entre les clients</a:t>
            </a:r>
            <a:r>
              <a:rPr lang="fr-FR" dirty="0" smtClean="0">
                <a:hlinkClick r:id="rId5" action="ppaction://hlinksldjump"/>
              </a:rPr>
              <a:t>………………………..… Page9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6" action="ppaction://hlinksldjump"/>
              </a:rPr>
              <a:t>5.4</a:t>
            </a:r>
            <a:r>
              <a:rPr lang="fr-FR" dirty="0">
                <a:hlinkClick r:id="rId6" action="ppaction://hlinksldjump"/>
              </a:rPr>
              <a:t>. Répartition du chiffre d'affaire entre les produits</a:t>
            </a:r>
            <a:r>
              <a:rPr lang="fr-FR" dirty="0" smtClean="0">
                <a:hlinkClick r:id="rId6" action="ppaction://hlinksldjump"/>
              </a:rPr>
              <a:t>………………………… Page10</a:t>
            </a:r>
            <a:endParaRPr lang="fr-FR" dirty="0"/>
          </a:p>
          <a:p>
            <a:pPr algn="l"/>
            <a:r>
              <a:rPr lang="fr-FR" dirty="0">
                <a:hlinkClick r:id="rId7" action="ppaction://hlinksldjump"/>
              </a:rPr>
              <a:t>6</a:t>
            </a:r>
            <a:r>
              <a:rPr lang="fr-FR" dirty="0" smtClean="0">
                <a:hlinkClick r:id="rId7" action="ppaction://hlinksldjump"/>
              </a:rPr>
              <a:t>. Les clients ……………………………………………………………………………………….……......... Page11</a:t>
            </a:r>
            <a:endParaRPr lang="fr-FR" dirty="0"/>
          </a:p>
          <a:p>
            <a:pPr algn="l"/>
            <a:r>
              <a:rPr lang="fr-FR" dirty="0"/>
              <a:t>	</a:t>
            </a:r>
            <a:r>
              <a:rPr lang="fr-FR" dirty="0" smtClean="0">
                <a:hlinkClick r:id="rId7" action="ppaction://hlinksldjump"/>
              </a:rPr>
              <a:t>6.1</a:t>
            </a:r>
            <a:r>
              <a:rPr lang="fr-FR" dirty="0">
                <a:hlinkClick r:id="rId7" action="ppaction://hlinksldjump"/>
              </a:rPr>
              <a:t>. </a:t>
            </a:r>
            <a:r>
              <a:rPr lang="fr-FR" dirty="0" smtClean="0">
                <a:hlinkClick r:id="rId7" action="ppaction://hlinksldjump"/>
              </a:rPr>
              <a:t>Genre </a:t>
            </a:r>
            <a:r>
              <a:rPr lang="fr-FR" dirty="0">
                <a:hlinkClick r:id="rId7" action="ppaction://hlinksldjump"/>
              </a:rPr>
              <a:t>des </a:t>
            </a:r>
            <a:r>
              <a:rPr lang="fr-FR" dirty="0" smtClean="0">
                <a:hlinkClick r:id="rId7" action="ppaction://hlinksldjump"/>
              </a:rPr>
              <a:t>clients…………………………………………………………….……......... Page11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8" action="ppaction://hlinksldjump"/>
              </a:rPr>
              <a:t>6.2.</a:t>
            </a:r>
            <a:r>
              <a:rPr lang="fr-FR" dirty="0">
                <a:hlinkClick r:id="rId8" action="ppaction://hlinksldjump"/>
              </a:rPr>
              <a:t> Âge des </a:t>
            </a:r>
            <a:r>
              <a:rPr lang="fr-FR" dirty="0" smtClean="0">
                <a:hlinkClick r:id="rId8" action="ppaction://hlinksldjump"/>
              </a:rPr>
              <a:t>clients………………………………………………………………….……....... Page12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9" action="ppaction://hlinksldjump"/>
              </a:rPr>
              <a:t>6.3</a:t>
            </a:r>
            <a:r>
              <a:rPr lang="fr-FR" dirty="0">
                <a:hlinkClick r:id="rId9" action="ppaction://hlinksldjump"/>
              </a:rPr>
              <a:t>. Chiffre d'affaire par </a:t>
            </a:r>
            <a:r>
              <a:rPr lang="fr-FR" dirty="0" smtClean="0">
                <a:hlinkClick r:id="rId9" action="ppaction://hlinksldjump"/>
              </a:rPr>
              <a:t>client ……………………………………………………………. Page13</a:t>
            </a:r>
            <a:endParaRPr lang="fr-FR" dirty="0"/>
          </a:p>
          <a:p>
            <a:pPr algn="l"/>
            <a:r>
              <a:rPr lang="fr-FR" dirty="0">
                <a:hlinkClick r:id="rId10" action="ppaction://hlinksldjump"/>
              </a:rPr>
              <a:t>7</a:t>
            </a:r>
            <a:r>
              <a:rPr lang="fr-FR" dirty="0" smtClean="0">
                <a:hlinkClick r:id="rId10" action="ppaction://hlinksldjump"/>
              </a:rPr>
              <a:t>. Liens </a:t>
            </a:r>
            <a:r>
              <a:rPr lang="fr-FR" dirty="0">
                <a:hlinkClick r:id="rId10" action="ppaction://hlinksldjump"/>
              </a:rPr>
              <a:t>entre </a:t>
            </a:r>
            <a:r>
              <a:rPr lang="fr-FR" dirty="0" smtClean="0">
                <a:hlinkClick r:id="rId10" action="ppaction://hlinksldjump"/>
              </a:rPr>
              <a:t>variables ………………………………………………………………………………….... Page17</a:t>
            </a:r>
            <a:endParaRPr lang="fr-FR" dirty="0" smtClean="0"/>
          </a:p>
          <a:p>
            <a:pPr algn="l"/>
            <a:r>
              <a:rPr lang="fr-FR" dirty="0" smtClean="0"/>
              <a:t>	</a:t>
            </a:r>
            <a:r>
              <a:rPr lang="fr-FR" dirty="0" smtClean="0">
                <a:hlinkClick r:id="rId10" action="ppaction://hlinksldjump"/>
              </a:rPr>
              <a:t>7.1</a:t>
            </a:r>
            <a:r>
              <a:rPr lang="fr-FR" dirty="0">
                <a:hlinkClick r:id="rId10" action="ppaction://hlinksldjump"/>
              </a:rPr>
              <a:t>. Lien entre le genre et la catégorie de livre acheté </a:t>
            </a:r>
            <a:r>
              <a:rPr lang="fr-FR" dirty="0" smtClean="0">
                <a:hlinkClick r:id="rId10" action="ppaction://hlinksldjump"/>
              </a:rPr>
              <a:t>…………………….... Page17</a:t>
            </a:r>
            <a:r>
              <a:rPr lang="fr-FR" dirty="0">
                <a:hlinkClick r:id="rId10" action="ppaction://hlinksldjump"/>
              </a:rPr>
              <a:t/>
            </a:r>
            <a:br>
              <a:rPr lang="fr-FR" dirty="0">
                <a:hlinkClick r:id="rId10" action="ppaction://hlinksldjump"/>
              </a:rPr>
            </a:br>
            <a:r>
              <a:rPr lang="fr-FR" dirty="0" smtClean="0"/>
              <a:t>	</a:t>
            </a:r>
            <a:r>
              <a:rPr lang="fr-FR" dirty="0" smtClean="0">
                <a:hlinkClick r:id="rId11" action="ppaction://hlinksldjump"/>
              </a:rPr>
              <a:t>7.2</a:t>
            </a:r>
            <a:r>
              <a:rPr lang="fr-FR" dirty="0">
                <a:hlinkClick r:id="rId11" action="ppaction://hlinksldjump"/>
              </a:rPr>
              <a:t>. Lien entre l'âge et montant total des achats </a:t>
            </a:r>
            <a:r>
              <a:rPr lang="fr-FR" dirty="0" smtClean="0">
                <a:hlinkClick r:id="rId11" action="ppaction://hlinksldjump"/>
              </a:rPr>
              <a:t>……………………….…….... Page18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12" action="ppaction://hlinksldjump"/>
              </a:rPr>
              <a:t>7.3</a:t>
            </a:r>
            <a:r>
              <a:rPr lang="fr-FR" dirty="0">
                <a:hlinkClick r:id="rId12" action="ppaction://hlinksldjump"/>
              </a:rPr>
              <a:t>. Lien entre l'âge et la fréquence d'achat </a:t>
            </a:r>
            <a:r>
              <a:rPr lang="fr-FR" dirty="0" smtClean="0">
                <a:hlinkClick r:id="rId12" action="ppaction://hlinksldjump"/>
              </a:rPr>
              <a:t>…………………….................... Page19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13" action="ppaction://hlinksldjump"/>
              </a:rPr>
              <a:t>7.4</a:t>
            </a:r>
            <a:r>
              <a:rPr lang="fr-FR" dirty="0">
                <a:hlinkClick r:id="rId13" action="ppaction://hlinksldjump"/>
              </a:rPr>
              <a:t>. Lien entre l'âge et montant du panier moyen </a:t>
            </a:r>
            <a:r>
              <a:rPr lang="fr-FR" dirty="0" smtClean="0">
                <a:hlinkClick r:id="rId13" action="ppaction://hlinksldjump"/>
              </a:rPr>
              <a:t>……………………........... Page20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>
                <a:hlinkClick r:id="rId14" action="ppaction://hlinksldjump"/>
              </a:rPr>
              <a:t>7.5</a:t>
            </a:r>
            <a:r>
              <a:rPr lang="fr-FR" dirty="0">
                <a:hlinkClick r:id="rId14" action="ppaction://hlinksldjump"/>
              </a:rPr>
              <a:t>. Lien entre l'âge et la catégorie de livres achetés </a:t>
            </a:r>
            <a:r>
              <a:rPr lang="fr-FR" dirty="0" smtClean="0">
                <a:hlinkClick r:id="rId14" action="ppaction://hlinksldjump"/>
              </a:rPr>
              <a:t>……………………....... Page21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5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-32317" y="-32294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Répartition </a:t>
            </a:r>
            <a:r>
              <a:rPr lang="fr-FR" sz="2400" dirty="0"/>
              <a:t>du chiffre d'affaire entre les produits</a:t>
            </a:r>
          </a:p>
          <a:p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64" y="304800"/>
            <a:ext cx="8442036" cy="6211576"/>
          </a:xfrm>
          <a:prstGeom prst="rect">
            <a:avLst/>
          </a:prstGeom>
        </p:spPr>
      </p:pic>
      <p:sp>
        <p:nvSpPr>
          <p:cNvPr id="4" name="Espace réservé du contenu 2"/>
          <p:cNvSpPr txBox="1">
            <a:spLocks/>
          </p:cNvSpPr>
          <p:nvPr/>
        </p:nvSpPr>
        <p:spPr>
          <a:xfrm>
            <a:off x="-18460" y="526509"/>
            <a:ext cx="3398969" cy="61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Cette courbe de Lorenz présente une répartition </a:t>
            </a:r>
            <a:r>
              <a:rPr lang="fr-FR" sz="2400" dirty="0"/>
              <a:t>non équilibrée des chiffres d'affaires entre les produits. On observe sur la courbe de </a:t>
            </a:r>
            <a:r>
              <a:rPr lang="fr-FR" sz="2400" dirty="0" err="1"/>
              <a:t>lorenz</a:t>
            </a:r>
            <a:r>
              <a:rPr lang="fr-FR" sz="2400" dirty="0"/>
              <a:t> que 20% des produits vendus constituent 80% du chiffre d'affaires (Effet Pareto).</a:t>
            </a:r>
          </a:p>
        </p:txBody>
      </p:sp>
      <p:sp>
        <p:nvSpPr>
          <p:cNvPr id="3" name="AutoShape 1" descr="data:image/png;base64,iVBORw0KGgoAAAANSUhEUgAAA/8AAANRCAYAAAC1FAzIAAAAOXRFWHRTb2Z0d2FyZQBNYXRwbG90bGliIHZlcnNpb24zLjcuMSwgaHR0cHM6Ly9tYXRwbG90bGliLm9yZy/bCgiHAAAACXBIWXMAAA9hAAAPYQGoP6dpAAEAAElEQVR4nOzddXxWdf/H8dcV6yZH90aXhAoqqBiIhUorBqCioijKjS2I+VNuETAARVRSMTBuEwMxqNENo3Pdu+L8/hjXYXMbbGPjWryfjwcPxvfU5zrnex32Od84FsMwDERERERERESk0rJ6OwARERERERERKVtK/kVEREREREQqOSX/IiIiIiIiIpWckn8RERERERGRSk7Jv4iIiIiIiEglp+RfREREREREpJJT8i8iIiIiIiJSySn5FxEREREREanklPyLiIiIiIiIVHJK/kWkzEVHR5/2T5s2bejWrRv9+/dnypQpJCcnF2m/mZmZXHzxxURHRzN06FCysrLK+JOUHqfTyZ49e/KU/f333+Y5cTqd+bY5cuQIqampecr+85//EB0dzbhx48o03rLk+cwrVqzwdij5XHrppURHR7N48eJS2+7zzz/n+uuvp0OHDnTp0oW77roLgOPHjzNu3DguvPBC2rZty0UXXcRvv/1WKp+jtBVWVz1lb775ZqkcZ/fu3dx77710796ddu3a0atXL7Zt24ZhGLz//vtcddVVtGvXju7du/PEE0+U+Dhvvvkm0dHRDB48uFTirgoyMjI4cOCAt8PgwIEDZr3bu3evt8Op8G699Vaio6OZMmXKWe/rTNcmMTGR48ePn/VxRKTolPyLyDnTuHFjOnfunO9Py5YtAdi0aRNvv/0211xzDYcPHz7j/t5//32OHj1KVFQUb731Fn5+fmX9EUrF8uXL6devH59//nmR1s/OzuaNN97gyiuvJC4urmyDkzL13XffMX78eLZu3UpISAiNGjWiQYMGuN1uRowYwdKlS0lKSqJ58+aEhoZSr149b4fsNWlpaQwfPpyff/6ZzMxMWrRoQUBAAPXr1+f999/npZdeYs+ePdSsWZN69epRv359b4dcZSxdupQrr7ySP//809uhSAU1Z84crrjiCnbs2OHtUESqFLu3AxCRquPuu++mf//+BS5zu90sXbqUJ554gmPHjjFhwgTmzJlT6L7i4+OZNWsWdevWZdasWYSGhpZR1KXvnXfeydfqD9C+fXu++eYbAOz2U7fnY8eOMWPGjAL39fDDDzNy5EhCQkLKJlgpkTlz5uBwOKhVq1ae8m+//RaA8847j7lz55rXedeuXWzduhWAt99+m4suuujcBlzKLBbLWe9j1apVHDt2DIvFwpIlS2jWrJm5zHMer7nmGl5//fWzPtbQoUPp27cvAQEBZ72vqmDKlCkcPXrU22FIOVe7dm3z/7S6devmWfbiiy96IySRKk/Jv4iUC1arleuvv57Y2FhmzJjBn3/+yZ49e2jSpEmB61erVo3Vq1ef4yjLVkBAQJ4Epyhq1aqVL8EU72vYsGGB5QkJCUBO8p/7AY+nHKB79+5lG1wZqlOnDocPH873i35JeM5JjRo18n0vPMu6det21seBnPtJtWrVSmVfIpLDx8en2P+niUjZUrd/ESlXevfubf68c+dOL0YiUvrcbjcAvr6+ecpdLpf587+XVSTR0dEA5lCes1HYuTrTMhERESmYkn8RKVes1lO3JcMw8i1PTU1l+vTp3HDDDXTq1ImOHTty7bXXMnXq1AInClyyZAnR0dGMHj2alJQUJk2axMUXX0z79u254ooreOmllwqdcMgwDH766SfGjBlD7969ad++Pe3bt+fSSy/l0UcfZcOGDfm28UzAN3/+fBYuXEivXr1o164dV1xxhRnLP//8A+R0746OjuY///kPUPAkarfeeiuXXXaZuf8rrriC6Oho/v777zzHK2jCP5fLxeLFi7n11lvp2rUrbdu2pVevXjz66KNs2rQp3/qeyZl69OiBYRgsXryYW265hU6dOtGpUycGDhzIp59+WuB1OZO9e/fy1FNPcemll5rnY8aMGWRnZxe4/pkmP4RTk8t5zkVRHT9+nDfeeINrr73WrEM33ngjs2bNKjQegNWrV3PPPffQvXt32rdvz5VXXslrr72WbxJGyD/hn+c6ea79tGnT8kx6edttt+X7XJ5J8zwTcP36669Mnz6dCy+8kA4dOtCvXz927dplbnfixAleeeUV+vbtS4cOHejUqRM33XQT7733Xoknw/z777+555576NmzJx06dODmm2/mq6++KnT9qKgo7HY7zZs3z1OemZnJxx9/zB133GFOaNi5c2f69evHSy+9lKcLuefaT5gwAYCDBw+a58RzXg8ePAjAhAkTzPLc/vnnHx599FEuv/xyOnbsaE6g+MADDxQ4Tr2wCf88x9u6dSvPP/88Xbt2pVOnTvTv35/ExERzvf379/Pss8/Sp08f2rVrR5cuXRgyZAiLFy/O82Ant3Xr1jF27FiuvPJK2rdvT9euXRkwYADvvvtugXXqTLKzs/nggw8YOHAg5513nllHX3zxRY4dO5Zvfc95HjBgAA6Hg/fee4/rrrvOnIhy+PDh/PjjjwWeJ8/5f/LJJ/PUVc89buzYsaxevZrrr7+etm3b0rNnzzzDuFwuF5999hm33XYb3bp1o23btlx66aU89dRTxMbGFvuzn443r43nntqlSxfcbjdz5szh6quvpn379lxyySWMHTuWzZs359su97XZtWsXgwcPpl27dlxwwQW8/PLLedb97rvvGDFiBOeff755rgur5x7JyclMmzaNa665ho4dO9KzZ0+efPLJ006+d6aJWT33qdyTfRY04Z/nXuhxxx13EB0dzZIlS8yyXbt2MWHCBDO+8847jxtuuIEpU6Zo3huRs6Ru/yJSrnjGB1qtVtq3b59n2a5duxg5ciQHDx7EZrPRoEED/P392blzJ9OnT+fzzz9n5syZBXYzTE1NZciQIWzfvp26devSrFkzduzYwfvvv8/XX3/NrFmz8vxCYhgG48aNMxOd2rVr06JFCxITEzl06BBffvkl33zzDTNmzOCSSy7Jd7wvv/ySNWvWEBkZSePGjTlw4AC+vr507tyZ7du3k5qaSp06dahTpw6NGzcu9HxERUWRnp7Oxo0bAWjTpg1+fn5nHOOfmprKiBEjWLt2LQD16tWjYcOGxMbG8uWXX/LVV1/x2GOPcccdd+Tb1jAMxo8fzxdffEFoaChNmjRh//79xMTEEBMTw549e4r1doE///yT++67j7S0NAIDA4mKiuLYsWO88cYb/PXXX0XeT2lYvXo1DzzwAHFxcdjtdpo1a0Z2djZbtmxh8+bN/Prrr8yePTtfi/Jnn33GmjVr8PX1pWnTpiQmJhIbG8u7777LsmXL+OSTT/D39y/0uJ7JLv997U+cOEGNGjVITU1l+/btAHTu3BnI6UKf29tvv82aNWto2LAhISEhpKammnVn9erVjB49msTERHx8fGjcuDGGYbBp0yY2btzIF198waxZs6hZs2aRz9W7777L66+/jmEYVK9enebNmxMbG8sjjzxSaHf7Rx55hEceeSRPWXx8PMOHD2f79u1YLBYaNmxInTp1OHr0KDt27GDHjh18+eWXLFmyhMjISEJCQujcuTPx8fHExsbi6+tL27ZtAYiLi6Nz585s3LiR7OxsGjduTLVq1fJ8rtdee413330XyOnO37RpU1JTUzl48CDff/8933//PRMnTmTgwIFFPhfPPfcca9asoXnz5mRkZODr60t4eDgAP/zwA+PGjSMzMxN/f3+aNm1KRkYGq1evZvXq1Xz99ddMnz6doKAgc3/ff/89Y8eOxel0EhERQfPmzUlLS2P9+vWsW7eOL7/8kgULFhAcHFyk+I4dO8aoUaPYsmULFouFunXrEh4ezs6dO5kzZw6ff/45M2bM4Lzzzsu3rcPhYOTIkfz5559ERETQrFkz9uzZw19//cVff/3Fs88+az4UqVOnTp7z36hRI6pXr56vru7evZsRI0Zgs9lo0aIFu3btMh8IpaWlcf/995tJZO3atalfvz6xsbEsWrSIL7/8kldffZUrrriiyNenMOXh2nhMmDCBzz//nPDwcFq0aMHevXv55ptv+OGHH3jppZfo169fvm08353U1FSaN2/O3r17ze+8w+Fg7Nix/PDDDwDUrFmTli1bcuDAAbOeDx8+nMcffzzPPg8dOsRdd93F7t27zeuTlZXF4sWL+fXXXwkMDCzmWS4ez71wzZo1QM7/ccHBwVSvXh2AtWvXcuedd5Kenm7+/5OVlcX27dvZsmULn332GQsXLsxX50SkiAwRkTIWFRVlREVFGZ9++mmh62RlZRkffPCB0apVKyMqKsp44okn8ixPS0sz+vTpY0RFRRn33nuvceTIEXPZsWPHjFGjRhlRUVHGFVdcYWRkZJjLPv30U/P4bdu2NZYuXWouO3LkiDFw4EAjKirKuOaaawyHw5Fvu/bt2xu//PJLnlh27txpXHPNNUZUVJTRv3//PMvGjx9vHm/ixImG0+k0DMMw4uLizHWGDRtmREVFGa+//nqebf/66y9z29yx7N+/3yyPjY0t8HiPPPJInvK7777biIqKMnr06GH89ddfec7zf//7X3N/3333XYHHadWqlfHBBx+Y8WdmZhrjxo0zoqKijNatW+f5PKeTlJRknH/++UZUVJQxduxYIyUlxVy2ZMkSo02bNuYx//jjjzOei9w8y3N/vtNJTEw0evToYURFRRkjRowwjh07Zi5bv369GWfu69K7d2/zOI888oiRkJBgLvviiy/MZR9//HGeY3m2W7RoUZ5yz7WfOnVqnvLcn/ffPNtERUUZ7777rlnuuQZHjhwxunXrZkRFRRlPPvmkkZSUZK6zd+9e45ZbbjGioqKMIUOGFOk8GYZhrFq1yoiKijKio6ON2bNnGy6XyzCMnHowadIkM57TXR8PTx3t06ePsWfPnjzLfvvtN6NDhw5GVFSU8dJLL+VZ5vkO9u7dO98+Pef33/cUz3ls2bKl8cknn5hxG4ZhHD582DyXF154YZ5lU6dONaKiooxBgwYVeJyoqCjj66+/Nss9537Lli1G27ZtjejoaGPKlClGZmamuc6mTZuMK664woiKijLGjRtnlrtcLrMezpw50/yOGYZhbNy40ayH77zzTqHnNDe3223exwYPHmzs2rXLXJacnGxMmDDBiIqKMrp3756nzueucx07djS+/PLLPNsNHz7ciIqKMrp165bvGhdWv3PfbwcMGGAkJycbhmEY8fHxhtvtNgzDMMaOHWvec9etW2dum5mZabz++utGVFSU0a5dO2Pbtm1F+vyF3R/Lw7XJHZunjmdlZRmGYRgZGRnGU089ZX7effv2mdvlvjaXX365+f9damqq+TkmTpxoXrtvv/3W3NbpdBofffSR0bp1ayMqKsp4//3388R0xx13GFFRUca1116b55jr1q0zLrroIvO4//7/qaD7dG4F3dtO939XYfvz3K8mTZpknivDMIx9+/aZ1+ypp54q+ISLyBmp27+InDPvvPMOgwcPzvNn0KBB9OvXj/POO4/Jkyfjcrno27cvTz75ZJ5tFy9ezN69e2nTpg1vvvkmtWvXNpfVrFmTN954g3r16hEbG5un+2Bu48ePz9O6Urt2bWbMmEFISAg7duzgu+++M5f98ccf2O12hgwZkq9lv1mzZowYMQLAbK39Nz8/Px555BFsNhvAOZ1MLCYmhmXLlgEwderUPBPI+fr68uCDD5qtnv/3f/9X4D6GDBnCbbfdZsbv5+fH448/jsViwel0sn79+iLFsmDBAuLj42ncuDEvv/xyntayG2+8kXvuuadEn7EkFi5cyPHjx6lXrx5vvvlmntbidu3amS1kn332mTmm3KNZs2a8/PLLZmsvwHXXXUePHj0Azsnkk/Xq1TPrHZyqU7NnzyYxMZFLL72USZMm5XnzRcOGDZkxYwbBwcGsWrWKX3/9tUjHeuutt4Cca3TnnXeaw3H8/Px48sknOf/884u0H6fTyapVq7BYLEyYMCFfL5eLLrqIvn37AoV/l4rj999/x9fXlz59+nDTTTflGUYUGRnJgw8+COQMkShO9+EuXbqYccKpc//mm2+SnZ3NsGHDeOihh/K8brR169ZMnToVm83G0qVLzTlM4uPjze7VAwYMML9jkNOzZ+zYsVx++eV56trp/PTTT6xdu5ZatWoxa9YsmjZtai4LCQlh8uTJdOjQgYSEhELfoDJmzBiuvfbaPNs9+uijQM672At6O8mZPPTQQ2YPpYiICCwWC1u3buXrr78mICCA2bNn5+nd5efnx9ixY7n66qvJysoq9A0nRVUerk1uV155JePHjzd7Ffn7+/Pcc8/RqVMnsrKymDlzZoHb3X333eb/d0FBQfj5+XHkyBEWLFgAwKRJk7jqqqvM9W02G0OHDjXr+rRp00hLSwNyhjP88ccf2Gw2pk2bRoMGDczt2rdvz2uvvVbsz1XaPG89uemmm/L0wGrQoAHjx4+nd+/eVfoVqCJnS8m/iJwzsbGxrFmzJs+ftWvXsmPHDurWrcutt97KggULmDJlSr4u1J6xp3379s3zC5mHv78/V155JYCZ+OYWGBjILbfckq+8WrVq9OnTB8j5JdrjtddeY/369YwdO7bAz+J5JVh2dna+RBFyfrks6+6ThfF8/vbt25tdyP/tzjvvBHLG4heUdOWeeNEjIiLCTHoKml+hIJ5k89prr8XHxyff8n+PsS5LnvNy/fXXF9hF/8orr+Tzzz/nu+++y5M0Alx22WUF1jvPUJH4+PgyiDivTp06FfgKPc9347rrritwuxo1apgPKQr6bvxbRkaGOY/CjTfeWOA6gwYNKlLMdrudH3/8kXXr1tGrV698yw3DML8nmZmZRdrn6YwbN47169fz6quvFrg893UvzvEK6i6fnZ3Nb7/9BhR+7qOjo2nZsiWGYZjnPiIigrCwMDPetWvX5rmHDBgwgOnTpzNgwIAixea5/pdffnmB9xyLxWLGV9j1L+j7nnv4VFG/7x5Wq5VOnTrlK/d0Ue/WrVueB7i5XX/99QD89ttvhY7JP5Pycm1yGz58eL4yi8Vifpd+/vnnArcrqO799ttvOJ1OatasmeehVG7Dhg3Dx8eHlJQUc66RX375xdxnQW8k6dq1a775Os61Ro0aAfDMM8/w559/4nA4zGWXXnopb7/9Nnfffbe3whOp8DTmX0TOmRdffJH+/fsDObN1Hzx4kFmzZrFgwQKOHTtG48aNC/yFEU61Ci5evDhPkp7biRMngJzxpv8WHR2dp+Xn38uAfBNN2Ww2srOz+fPPP9m9ezf79+8nNjaWrVu3cvjwYXM9t9udL1ksztjq0ub5/G3atCl0ncaNGxMcHExqaip79uwhKioqz/LCfjH3JE9F/aXc02LYokWLApdXr16dWrVqFTghWWnbt28fUPhM9L6+vrRq1arAZYWdj9JMXM+koDqVlpZmTr42Y8YM5s6dW+C2nnUK+m7826FDh8yJDwu7boWdp8L4+fkRFxdHTEwMsbGxHDhwgN27d7NlyxaSkpIACnyIVhIWiwWr1cqqVavYuXMn+/fvZ9++fWzbts2cdKy4xyvo3MfGxprn6bnnniv0zQOHDh0CTp17m83GuHHjeOqpp/j111/59ddfCQsLo3v37vTo0YNevXoRGRlZ5Ng898Zly5aZrab/5kneY2NjMQwj30Okgup37gclxU3CQ0NDC3zAtmPHDgA2btxY6IM/z+SUaWlpHD16tESvjSwv18bDYrHQrl27Apd5/v85fvw4qamp+eYSKKjueeJt1apVvv97PAIDA2nSpAnbt29nz5499O7d27wf//t+n1vLli29+qadRx99lHvvvZd169Zx++23ExgYSNeuXbnwwgvp1avXaefIEZEzU/IvIl5htVpp0KABzz33HDVq1GDatGlMmjSJrKws7rrrrnzre2ZYjo2NPeNs0CkpKfnKTtdN0zPZU+7WLYfDwfTp05k/f36eWb1tNhtRUVG0b98+zzCBfyvsQcO54DlXZ5oUMCgoiNTUVLNLaG4FtdLnZhRxxn/POT1dL4iwsLBzkvx7rmNJemR483qeLobcM48Xpdt8Qd+Nf/Mk40CeidByyz204EyOHz/Oyy+/zP/+9788rXgBAQG0a9cOl8tVasMmDMPggw8+YPbs2XnqlMVioUmTJlx//fV88cUXxd5vQYls7nPpmZDzdHKvP2DAABo1asT777/PihUrSEpKMidps1gs9OrVi2effbZIiaanDhw+fDjPQ8mCuFwu0tLS8iWYpfV99yjs++I5B3FxcUUadpGcnFyi5L+8XBuPgICAQh9A5L4fpaSk5Ls2BdW9ot7jPfvy3OOLej/2posvvphPPvmEmTNn8ssvv5CWlmY+iHnxxRc577zzmDhxotd7KIhUVEr+RcTr7r//fmJiYli+fDn/93//R+vWrbngggvyrBMQEEBKSgpvv/12gV1UzyQ9Pb3QZZ5f/DyzDQM8/fTTLFmyBJvNxsCBA+natSstWrSgcePG+Pv788cff5w2+fcmT8J2pkTPs7ywBK80hIeHmy1ahTlTq3lBicfprmdhPHWooIcdFZVn+AnA0qVLT9uiV1S5H5SlpqYWOF9FUV8dmJWVxfDhw9m1axfh4eEMHjyYtm3b0qxZMxo2bIjNZmPKlCmllvxPnz7dfNVY3759ufjii2nevDlNmzYlKCiI2NjYEiX/BcmdQK1Zs6bY36Pu3bvTvXt3MjMzWbVqFStXruT3339n06ZNLFu2jMOHD/P5558XONQjN08deOqppxg2bFjxP8g55In1zjvvZPz48WV2nPJybTyysrIK7HEBee/TRZ0bpqj3eE+y71nf890u7fsxlOyeXJhWrVrx+uuv43A4WLduHX///TcrVqxgzZo1rF69mttvv53vv//ea0PrRCoyjfkXEa+zWCy88MILhISE4Ha7GT9+fL5fTpo0aQKc6jZakNjYWDZs2FDg+Otdu3YV+kvLli1bAMyWhKNHj/LZZ58BOZMpTZw4kWuvvZaWLVuarTBHjhwp5qc8dzwTfm3atKnQdXbt2mX+suYZY1kWPNfNc47/LS0tzex6m1vu8fWe7ru5laSngKe7aGF1yOFwMHjwYMaMGcP+/fuLvX9vCA0NpUaNGgCn7aq7bdu2PF3sT6du3bpmPS/oHeRw+u9hbj/++CO7du3CbrezcOFCHnroIS6//HKaNGliXuPS+i45HA5mz54NwH333ceUKVO48cYbadeunZn8lOb3tkGDBuZnON25X79+Pdu2bTMfOmVnZ7Nr1y7WrVsH5LTs9uzZk7Fjx7JkyRJef/11IGfis23btp0xjqLcGw8fPkxMTMw56WFzOkWJNSEhgdWrV3Po0KFi9zjwKC/XxsPlcrFr164Cl3nujQ0bNixyDyPPPX7Lli2FDl9JTU01e8l57vFnuh9D4efLcz4Luh9Dye7J/+Zyudi7dy8rV64EcnqkdOnShfvuu4+PP/6Yjz/+GIvFwvHjx81XRYpI8Sj5F5FyoXbt2mZL0NGjR3nllVfyLPe09n/yyScFtkw4nU5Gjx7NzTffzMsvv5xv+YkTJwqc7OrYsWPmhFmeGZNz/9JZ0Lh5t9ud540CxR0PW9TWIo/cYzqL8suw51ytX7/efJfyv3lm/Y6MjDTHnJYFz7u6v/jiiwJb3JcsWVLg+YuIiDB/LmicumfisOLwvLVh6dKlBf4C+9tvv7FmzRp+//33PL1AyjvPRHofffRRgYlASkoKw4cP54YbbuCDDz444/78/f25+OKLAZg/f36B6yxevLhIsR04cADIaXksaKzuiRMnzEnISjq5m0dCQoL5QKuw+S5yx+10Os/qeMHBwXTr1g2g0LkW9u/fz5AhQ7juuuv43//+B+TUs759+zJq1KgC6+GFF15o/lyUc+L5vn/zzTeFdqV//PHHGThwIA8//PAZ91cUnntYcZNzT6x//vlnocnwa6+9xpAhQ7j11ltLPA9Eebk2uX3yySf5ytxuNwsXLgTIM2P/mVx88cXY7XaOHz/ON998U+A6H330EU6nk4CAAPNceO7HMTExBT7Y27p1a6FvcvHckwu6H69fv77YyX9BdWjHjh1cccUVDB8+3HzrQm6dOnUyH+SV1hwhIlWNkn8RKTduvvlm85eURYsWmU//AYYOHUrNmjXZu3cv9957b57W4vj4eB566CF27dqFj4+POZP9vz3xxBOsWrXK/PeBAwe49957SU9Pp1u3bvTs2RPIaSXxtHLMnDmTjIwMc5tDhw7x4IMP5tlP7uVF4emq6JmErajre45/Jp06dTIT3TFjxpgzt0NOq83UqVNZtGgRAI899lixH0YUxy233EKjRo04cuQIY8aMyZOcfP/994W+WqpJkyZmAv7KK6+Y3VcNw2Dp0qVMnz692LEMGTKE8PBw9u7dy7hx4/LM5bB+/XqeeeYZIOcNBBWpO+moUaMIDAxk9erVPProo3l6vhw8eJBRo0aRkJBASEgIQ4cOLdI+H3jgAXx8fPjxxx959dVXzUTI4XDwxhtv8P333xdpP54WyqSkJD744IM8v+jHxMRwxx13mNehuN+jf6tWrZrZrXnOnDl5ejnEx8fz7LPP8tVXX5llpTFJ4wMPPIDNZuOrr77ixRdfzPOAa/v27YwaNQqHw0G9evXMV+ldfPHFREREkJiYyPjx4/PUw7S0NPPhZZ06dQqdcDG3vn37EhUVRXJyMnfddVeeVvXU1FSeffZZVqxYgcViYdSoUWf9maH49zCPLl26cNFFF+F0Ohk5cmSeh5PZ2dnMmDHDfEAzcuTIAt+wUVTl4drkNnfuXObPn29+B9LS0njiiSfYsGEDERER3HHHHUXeV506dcw3Djz11FPmwwvISYrnzZtnDn8ZPXq0OTdAdHQ0/fr1wzAM7r///jw9AHbs2MGYMWMKfaDjeevA+++/n+fBzYYNG0r0UMlTh3L/n9ayZUuioqJwuVw8/PDDeXrqZGdnM2XKFFJTUwkMDKRLly7FPqaIaMy/iJQjFouF5557juuvv57s7GyefPJJli5diq+vL2FhYbz11lvce++9rFixgssuu4zmzZtjsVjYs2cP2dnZ2O12Xn/99QJbskNCQvDz82Po0KE0adIEf39/tm/fjsvlomXLlrz66qtmElytWjXuuOMOZs2axVdffcWvv/5Kw4YNSUtLY+/evRiGQffu3Vm9ejVOp5MjR44U673PrVu3ZtmyZSxdupRt27bRpUsXM/EsSHh4OPXq1ePgwYPcd999NG3alAcffNBsnS3IK6+8wj333MPatWu57bbbqFevHtWqVWPPnj2kpqZis9l46KGHuOaaa4ocd0n4+/szdepURowYwfLly+nVqxctWrQgMTGRgwcP0q5dO44fP56vO7bVauWhhx7iqaee4p9//uGSSy6hSZMmHDt2jOPHj9O7d2/i4+PN7rlFUb16daZNm8bo0aP57rvvWLZsGS1atCA5OZkDBw5gGAY9e/Y0349dUTRq1Ij//ve/jB07lq+++orvvvuO5s2b43A4iI2Nxel0EhgYyLvvvlvkHg1RUVG88MILPP7448yaNYvFixfTsGFD9u/fT2JiIn369ClS74tLL72UTp06sXbtWl544QVmzpxJ7dq1OX78OEePHsVisXDhhReyYsUKjh07Vui46KKw2+08+OCDPPfcc2adady4MdnZ2ezduxen00nr1q05fPgwCQkJHDly5LRvxCiK8847j0mTJvHMM88wZ84cFixYQLNmzfLcK2rUqMHs2bPNCd98fX154403uOuuu/jmm2/46aefaNiwIVarlf3795Oenk5AQAAvvfRSoZPE5ebj48OMGTMYMWIEW7ZsoV+/fjRp0oSAgABiY2PN3hATJkw47T2jOFq3bs327duZNWsWv/32G3369GH06NFF2vbVV1/l7rvvZt26dQwePJj69esTFhbG/v37zYd8w4cPL/LrJAtTHq5Nbs2aNePZZ59l+vTpREZGmkOvwsPDmTp1apHH+3tMmDCBo0eP8tNPP/Hggw9Sq1YtIiMj2b9/PwkJCUDO6/5GjhyZZ7tnnnmGQ4cOsWbNGm644QZatGiBxWJhx44dhIaG0q1bN/PVgLnde++9/P777xw/fpxrr72W5s2bk5WVRWxsLA0aNOCmm27i008/LXL8rVu3ZuXKlUycOJH58+czZMgQbr75ZqZMmcKgQYP4559/uPzyy6lfvz4BAQEcOHCA5ORkbDYbEydOLPb5EpEcavkXkXKladOm3HPPPUDOGP7cLbzt2rVj6dKl3HfffURHR5uvC6tRowY33HADn376qdmt8d8CAwNZvHgxt9xyC8nJycTGxtK8eXMeffRR5s+fn2/m5kcffZQ33niD8847Dx8fH7Zt20ZKSgoXXHABr776Kh988IH5WsKivDs9t5EjR3LLLbcQHh5ObGxskcaOvvHGG3Tq1Am3201sbKz52rrChIeH8+GHHzJp0iS6du1KSkoK27ZtIyIigptvvplPPvmk1FoBz6Rly5Z89tln3HnnndSpU4cdO3bgdru5/fbbmTNnTqG/RA8YMICZM2fSo0cPbDYbu3btokaNGjz55JPMmDGjRK2CXbt25auvvmL48OHUrVuXnTt3EhcXR/v27Zk4cSIzZ84sFzP7F9cll1zC119/ze23307Dhg3Zs2cPe/fupV69egwZMoQvv/ySzp07F2uf1113HYsXL6Zfv374+/uzbds2atasyVNPPcUTTzxRpH3YbDbmzJnDuHHjaNWqFRkZGWzfvh273U7fvn356KOPmDFjBn5+fiQmJhY6TKWohgwZwpw5c+jRowchISHs2LGDuLg4OnTowNNPP82iRYvMXjHF/d4W5qabbuKLL75g4MCB1KxZkx07dnD48GGaNWvGiBEj+PLLL82x1h7du3dn8eLFXH/99dSsWdP8TteuXZtbb72Vb775hvPPP7/IMTRo0IDPPvuMxx57jA4dOnD8+HG2b99OUFAQV155JR999FGB75kvqfHjx3PllVcSEBDA7t27C+3CX5CIiAg+/vhjJk6cSLdu3cx7k91u55JLLmHGjBk8/vjjpRJnebg2HlOmTOHBBx8kICCAbdu2Ub16dW699VY+//xzs8dbcfj6+jJ9+nSmTJlCz549yc7OZsuWLQQEBHDNNdcwd+5cnnrqqXwP00JDQ/nggw94/PHHadWqFQcPHuTYsWNceeWV5kO+grRq1YpPPvmEa6+9lmrVqrF7925cLhd33nknn332WbFfb/vCCy/Qo0cP7HY7e/bsMecnaN68OZ999hmDBw+mXr16HDp0iJ07dxIaGmpeT09PDREpPotR0tlUREQqgCVLljBhwgRq167Nb7/95u1wRESkijhw4ACXXXYZkDPMqSwnVxURKQq1/IuIiIiIiIhUckr+RURERERERCo5Jf8iIiIiIiIilZySfxEREREREZFKThP+iYiIiIiIiFRyavkXERERERERqeSU/IuIiIiIiIhUcnZvB1DZGIaB213+R1JYrZYKEadUXaqjUt6pjkp5pzoq5Z3qqJR3FaWOWq0WLBbLGddT8l/K3G6D+Pg0b4dxWna7lYiIIJKT03E63d4ORyQf1VEp71RHpbxTHZXyTnVUyruKVEerVQvCZjtz8q9u/yIiIiIiIiKVnJJ/ERERERERkUpOyb+IiIiIiIhIJafkX0RERERERKSSU/IvIiIiIiIiUskp+RcRERERERGp5JT8i4iIiIiIiFRySv5FREREREREKjm7twOQHIZh4HK5MAx3mR/L7baQmWkjOzsLl8so8+OJFJfqqPdYrTZsNpu3wxARERGRUqbk38vcbjepqUlkZqbjdjvP2XFPnLDidpf9gwaRklId9R5fX3+Cg8Px9fXzdigiIiIiUkqU/HuR2+0mIeEYTqcDf/8g/PwCsNmsgKXMj22zWdSiKuWa6qg3GDidDtLSUkhIOEb16pHY7T7eDkpERERESoGSfy9KTU3C6XRQrVotfHzObQub3W7F6VSrqpRfqqPe4ePjh59fIHFxh0lNTSQ8vKa3QxIRERGRUqAJ/7zEMAwyM9Px9w8654m/iMjpWK1W/P2DyMrKxDDU+0JERESkMlDy7yUulwu324mfX4C3QxERycfX1w/DcONynbu5SERERESk7Cj59xLPrP45Y/xFRMoXqzXn3qSWfxEREZHKQZmn15X95H4iIsWne5OIiIhIZaLkX0RERERERKSSU/IvIiIiIiIiUskp+RcRERERERGp5JT8S4XwzTdL6dmzC/ffP8rboYiIiIiIiFQ4Sv5FREREREREKjkl/yIiIiIiIiKVnJJ/ERERERERkUrO7u0ARMqKw+Hgs88W8/33/2Pv3j243W7q129A796XM2DAEAIDA/Os37NnF+rVq89zz73Iyy9PIjZ2DxER1XjssSc4//wLATh8+BAffTSHf/75ixMnjhMUFES7dh0YOnQ4bdu2z7O/2bPf4f33Z/LUUxOJjKzLBx/MZvPmjTgc2TRp0owbbuhPv343mOt/881SXnjhuTN+rscff4a+fa89+xMkIiIiIiJVhpL/cswwDJxGGe3bbeB0l9HOAbsFLBZLme3/TFJTUxk7djRbtmwmICCQjh07Y7fbWbcuhlmz3uaHH/7Hf/87g5o1a/1ruxTGjRtDUFAQ55/fg23bttCyZWsA1qxZxYQJj5CWlka9evW54IKeJCTEsXz5b/zxx+888sh/uP76/vli+e23Zfz++6/UqFGTTp06c+LEcbZs2cxLL20mLi6O4cPvAqBevfpcccXVBX6egwcPsGnTBmw2Gw0bNi7dkyUiIiIiIpVehUz+Y2NjueGGG+jfvz9PP/10sbY9evQoM2bMYMWKFRw5coQaNWpw6aWXct9991GtWrUyirj4DMPgq+MOjmWXXYJelmr7Wrimpo/XHgC8+uoLbNmymXbt2vPCC68REREBQHp6OpMmPc3vv//CM888zowZs/Jsl5SURPv2HZk69W3sdjtutxur1UpychJPPTWetLQ0HnpoHDfdNND8bOvWxTB+/EO8/vrLtGrVmqiolnn2+euvyxg8+Fbuvvs+7Pacr9zChR/z5ptTmDdvLkOHDsdut9OhQyc6dOiU77PEx8cxatTtAIwZ8wht27Yr3ZMlIiIiIiKVXoUb83/ixAlGjx5NRkZGsbfdv38/N910EwsWLMDf35/evXtjs9n46KOPuPHGGzly5EgZRFxy3ms3r9iOHj3Czz//gI+PDxMnvmQm/gCBgYE8/fQkqlWrzvr1MaxbF5Nv+5tuGmAm6VZrzlfkq6++ICkpicsuu4Kbbx6U56FGhw4due22O3G5XCxY8HG+/UVG1mH06DHmPgH69x+Ar68vaWlpHDp0sNDPkpWVyX/+8whHjhzmppsGcNNNA4p9PkRERERERCpUy/+WLVt48MEH2bt3b4m2/89//sPx48e57777GDNmDAAul4uJEyeyYMECnnnmGd55553SDLnELJaclvOy6vZvt1txOt1ls3O82+0/JmYNhmHQvn2nfN36AQICAujZ82K+/PIz1qxZSYcOHfMsb9EiKt82q1atBKBr1+4FHvOCC3oyY8ZUVq9emW9Z27bt850LHx8fwsLCOX78GJmZBT/IMgyD559/ls2bN9Kt2/mMGfNIgeuJiIiIiIicSYVI/pOSknj33XeZO3cu2dnZ1K9fnwMHDhRrH6tWrWLVqlU0btyY+++/3yy32Ww8+eST/Pbbb/zyyy/s3LmT5s2bl/ZHKBGLxYJPGeXPdqsFi7Vy9i04ceI4AHXr1i10nbp16+VZN7eQkNB8ZceO5fQKeemlSbz00qRC9xsXdwKn05mnlb+g/UFO3QNwuwt+CPPOO9NZtuxHGjduwsSJL5nri4iIiIiIFFeFSP7nzp3LrFmziIyM5JlnnmHTpk1MmzatWPv4+eefAbjsssvMrtwePj4+XHrppXz00Uf89NNP5Sb5l5JxmxMZFv5wwzi5io+Pb75lFkv+0TCeBL1bt/MJD4/Itzy3fyf/JekA8fXXX/LRR3MICwvj5ZenEBwcXPydiIiIiIiInFQhkv/IyEjGjx/PkCFD8Pf3Z9OmTcXex/bt2wGIisrfpRswE/6tW7eWPFApF2rWrAlw2rH0hw7l9Bwp6iSP1avXYN++vVxzzfVcdlmfsw/yNNasWcWrr76Aj48Pkye/Sr169cv0eCIiIiIiUvlViAn/brnlFu688078/f1LvI9jx44BULt27QKX16pVK896UnF17HgeFouF9evXFtitPyMjg+XLfwOgc+euRdpnp07nAbBixe8FLv/9918YNmwAL744sUQxe+zbF8sTTzyG0+lk3LgJdOzY+az2JyIiIiIixWeNX0HGuslYsipPflghWv5LQ3p6OpAz2VtBPA8WPOudDbv9zM9U3G7vjbf3dEO3WE51f69MIiMj6d37cn7++QeefnoCL7zwf4SHhwM51/f5558hISGe1q3bFvm1eddd158FCz7mu+++oXXrNvTvP8CcxG/v3limTHmVY8eOcsUVV5U47sTERB599CFSUpK57bY7ueaa60q8r4qustfRisRmsxTpnlbV2GzWPH+LlDeqo1LeqY5KuWUY+O9+Df/tz2HBIDNhJ/YOxRtyXl5VmeTfM1namWagN84y07BaLUREBJ1xvcxMGydOWL36i3VFutlaT05OuHHjeq677spC16tduzbvv/8R//nPExw6dID162MYMOA6OnXqjN3uQ0zMWpKSEmnUqDGTJ79U4Lm32/Nfk8jIWkya9AKPPz6eKVNeZeHCeTRv3oLU1FTWrVuLy+WiZ8+Lue224ea2npit1tNfY5vNit1uZcqUlzl48ABBQcGkp6fy8svP43Bk56uTjRs34Y47RhTtxFVwFamOVjZutwWr1UpYWOBZ9bqq7EJDC36gLFJeqI5Keac6KuWKKxP+HgGxp17fnRbShvpFyO8qgiqT/AcF5VywjIyCX6uWmZkJFN4zoKjcboPk5DP3HsjOzsLtduNyGWX6yr2CWCw5SZXL5a4wraqeSfycTifx8XGFrufr64vT6SYwMJjp02exZMlifvjhf6xevQqr1Ub9+vUZPHgYN900kICAgALPvdNZ8DXp3r0H77//MfPnf8jKlX/z559/EBwcQps27bj22hvo0+cqwGZu64nZ7T79NXa53DidbuLicj5XWloqn3yyqND1O3bszK233lno8sqgItbRysblMnC73SQlpZOR4fJ2OOWOzWYlNDSA5OQMXK5zew8XKQrVUSnvVEelvLFkHiF4zSDsSavMst9q/gffWiMJSkjzYmRnFhoaUKRGsyqT/NeqVYtNmzZx/Hj+MeBwaqy/Z+z/2ShKMu9yeS+j8SRTFSmp6tv3Wvr2vbZY2/j5+TF48DAGDx5WpPWXL191xnUaNmzE+PFPFml/d911N3fddXehyz/5ZGmef0+b9m6R9lsVVMQ6Wll54wFlReJ5eCdSXqmOSnmnOirlgT15LSExg7FlHQLAsAbyR6MZrPC/houNouV3FUGV6VMbHR0NwM6dOwtc7in3rCciIiIiIiKVm9+RJYSvvMpM/F3+9Uno9j0HIorX8FgRVJnk/5JLLgHghx9+MN/Z7uFwOPjpp58A6N279zmPTURERERERM4hw03grsmEbrgdiztnaLgjrDsJ3X7BFdKevRmVo7U/t0qX/DscDnbt2sWuXbtwOBxmeefOnWnXrh27du3i9ddfNydRc7lcTJ48mcOHD3PxxRfTqlUrb4UuIiIiIiIiZc2VRuj64QTtftksyqwzhMQuX2H45QwD94w+9d472kpfpRvzf/ToUfr27QvATz/9RP369c1lL774IsOGDWPmzJn89NNPtGjRgi1btrBv3z7q1avH888/762wRUREREREpIxZMw8QGjMIn5T1ABhYSGsxiYxGD5x63zQ5reRuoK5/5WkvrzyfpAhatGjBkiVL6N+/PykpKSxbtgyAW2+9lUWLFlG7dm0vRygiIiIiIiJlwZ74NxF/9zITf7cthOSOC8loPCZP4p+btRI1/VuMs32xveThcrmJjz/zqyAcjmzi4g5TvXodfHx8z0Fkednt1koza6VUTqqj3uXte1R5Z7dbiYgIIiEhTfVUyiXVUSnvVEflXPM7NI+QzWOwGNkAuAIak9RxEa7glvnWNQyD9w7mrDe0vh/+5zTS4qtWLUiv+hMREREREZEqzHARtPM5AmP/axZlR1xEcvu5GL7VC9zkhONU+7jdYqk0759W8i8iIiIiIiKVjsWZTMiGEfid+J9ZllHvTlJbvgpWn0K3c+TqjOJvs+B0KvkXERERERERKXes6XsIixmEPW0LAIbFRmr0y2TWH1no+P5/q+FvK8sQzzkl/yIiIiIiIlJp+MQvJ3T9MKyOeADc9nCS23+Ao3rvIm2fXEla+v9Nyb+IiIiIiIhUCv4H3id46yNYDCcAzsAWJHdcgCuoRZH3kXgy+U/KdpVJjN6i5F9EREREREQqNreToO0TCNz/jlmUXf0yktu9j+ETXqxdeebNjw73K734ygEl/yIiIiIiIlJhWRwJhK6/Hd/4ZWZZesPRpLV4HqwlT3kD7Wd+fV5FouRfREREREREKiRb2g5CYwZiT98JgGHxIbXl62TWH17ifW5OzenubxgGULTJASsCJf8ixWAYBpYizg5aXlTEmCsynW8RERGRc8Mn7mdC19+O1ZkIgNunOskdPsIR0eOs9hvmYyHeYeBrq1y/01WufgxSKa1Zs4qePbvk+3PRRV257LIe9O9/DY899hDfffcNbre7wH3cfPO19OzZha1bN5c4jvXrYxgx4rYSxX7rrQPMssOHD9GzZxf69LmoxLEU1fLlv/Hww/fnKTuXxz8b27ZtNa/z77//4rU4Cqo7998/ip49u7Bs2Y9mmWEYfPvtVzz33JNnfczZs9+hZ88uvP76y2e9LxEREZFKxzAI2PcWYWtvMhN/Z3BrErovO+vEP7cGQT6ltq/yQC3/UmEEBARw0UW9zH8bhkFmZiZHjhzir79WsGLFcpYsWcyrr75BaGhoqR47LS2V0aNHlOo+y9rOnTv4z38eJjKyjrdDKZFZs3Imaxk1anSe615e/fHHb0ye/CwdO3b2digiIiIilZc7m+Ct4wg4OMcsyqrZl5S2MzHsIaVyiHiHXvUn4lVhYeE8/fSkApft2LGdSZOeYtOmDTz22ENMnz4Tm81mLn/jjbdwOp0lToTd7pLdAFq3bsvHH3+Cj8+5f2poGAX3gqhZsxYff/xJue6avmPHNn7//Vf69LmKW2+9w9vh5PPkkxPJysqkZs2aZllJ60hBbrppIJdffiUhIaXzH5iIiIhIZWDJjiN03TB8E/8wy9IbP0xa86fBUjqd2jNcp36nC/G1Qkap7LZcUPIvlUKLFlH83/9N5c47h7Fx43q++WYp1157g7m8Xr36XonL39+fRo0ae+XYhbHb7eUupn9r0SKav/5ag9NZ8AMMb4uMjCzT/YeHhxMeHl6mxxARERGpSGypmwmLGYQtIxYAw+pHSus3yaozqFSPk/u3z+r+dhIyskp1/96k5F8qjVq1anPbbXcwderrfPLJgjzJ/803X8uRI4eZNWsuLVu2BsDtdvP555/yww//Y//+faSnp1OjRg26du3OkCG3mQ8MZs9+h/ffn2nuq2fPLgAsX77K/He9evV57rkXefnlScTG7iEiohqPPfYEvr6+jBlzD02aNOXDDxflizk+Po63357GihXLychIp3Hjplx77fVce+2NeXoufPPNUl544TkuvLAnr7zy33z7uf/+UcTErGHSpJfo3ftyJk9+lm+//QqAI0cO07NnFyIj6/DJJ0s5fPgQt9xyHQEBAfzww+/54pk370P++OM3jh49gq+vL82bR3HNNddx1VXX5OktsGbNKsaMuYd+/a7njjtGMmvW2/zzz58kJydTu3Ykl112BcOG3U5AQECRr2FCQgLz5s1l+fJfTx7fj1atWjNgwGAuuKBngdssX/4bixbNY+fOHTgcDlq3bsMdd4wkJmYNs2a9zeOPP0Pfvtea66enp7FkyWKWL/+NvXtjSU9PIzAwiObNW9Cv3/VceWXfM8b57/Pt+TdATMwaevbsQseOnZk27V1zmz//XM7SpV+wZcsmEhMTsNvt1K5dhwsv7MHQocMJCws31/XUuf79b+Hhh8cDp+rAiBH34Ovry7x5H5KRkU7Tps2YMWO22btk+fJfWbJkMVu3biEzM4NatWpz0UW9GDYs7zFEREREKgrf498SsuEurK5UANy+tUjqMA9neLdSP5anM2f57SNbckr+pVK5+OLeTJ36Ort27eTEiePUqFGz0HVfe+0lvvhiCQEBAbRv3wl/fz+2b9/OF18s4aeffmDmzA9o0KAhzZu34NJL+/Dzzz8AcMUVV+fbV2pqCuPGjSEoKIjzz+/Btm1baNmyNbt37yz0+E6nk3vvvYvjx4/TufN5AKxZs5r/+7+XWLVqJZMmvVTirvlt27YnMTGBP//8w5wr4UwtyTt2bGfs2NEkJiZSo0ZNLrigB2lpaaxfH0NMzBqWL/+V5557Ebs9723j4MED3HXXMJxOJ61btwMM1qxZxQcfzGbTpg38978zihTz7t07GTv2fuLiTlCzZi26dTuf9PR01q5dzcqVf3PbbXcyatToPNu89967vPfeu9hsNtq370hISCjr16/lwQfvJSqqZb5jJCcnMXr0CGJj91C9enXatWuPzWZjz57drF27mrVrV3PkyGGGD7+rSDF7dO3aHchJ/CMiqtG1a/c8vSveeutNPv74A2w2G+3adaBNm3bExZ1g8+aNzJu3mz///IP33vu4SMNDfvjhf+zbt5fOnbsAFsLCwszt/vvfV/nkk4XYbDZatWpDjRo12Lp1C/Pnf8iyZT/yxhtvea0XjIiIiEixGQYBe6cStONpLORk5Y6QjiR3nIfbv2x+pzmcldP2XxlH/Sv5L8d8j35G0K7JWJyppb5vC2VboQ17MGnNniS79g1leJT8IiPrEBAQQEZGBnv3xhaa/B89eoQvv/yMsLAwPvhgITVq1ADA5XLxwgvP8t1337Jw4ceMGzeBSy65lM6du5rJf0HzDiQlJdG+fUemTn0bu92O2+3Gaj39uCOHw4HT6WTu3AXUr98AgH379vLgg/fyyy8/8fXXX9Cv3w0lOg/XX9+f1q3b8Oeff5x2rgSP7OxsHn98HImJidx44y2MGfOwmVAePHiAcePG8Ouvy3j//ZmMHHlvnm3Xrl1Nly7dePbZF8wHDJs3b2T06BGsWvUPmzZtpE2btqc9vtPp5IknHiMu7gRDhtzGqFGj8ff3xel0s2fPbh555AHmzn2P1q3b0rPnxQCsWxfD++/PJDg4hNdee9M8Rnp6Os8++zgrVizPd5wPPniP2Ng99OhxEZMnv2o+yDAMg7lz32PmzLdYvHh+sZP/4cPvokmTZsTErKFRo8Z5zvfOnTuYN28uwcEhvP32ezRu3MRctnv3Lu6990727NnNypV/c+GFBfduyG3v3ljGjfsPN9xwM4D5hotvv/2KTz5ZSGRkHV566XWaN28B5NTpd96Zzrx5c3n66QnMmjW3XM/3ICIiIgKAK5OQLWPwP7zALMqsfSMpbd4CW2CZH95eCX9d0qv+yrHA2Dewp23HlnWo1P9Yy2Cfuf/Y07YTGPuGV85bcHDOJGmJiYmFrhMXdwLDMPDz8ycsLMwst9lsjBx5H2PHPlZgC//p3HTTADOZPFPi73HffQ+ZiT9Aw4aNeOCBhwFYvHhhsY5/NpYt+5HDhw/RrFlzxo59NE8LdL169XnmmecBWLRoPllZmfm2f/TRx/P0LGjdui3t23cEYOfO7Wc8/m+//cL+/fto27Y99977QJ7eBU2aNOX++8cC8PHHH5jlCxd+jGEYjBx5T56HC4GBgTz99PMEBQXlO05ISAjnn38ho0c/mOcYFouF/v1zXseYmJhIenr6GWMuquTkJHr1uow77hiRJ/EHaNq0GZ07dwXg8OGDRdpfQEAg1157o/lvT137+OO5QM618CT+kFOn77nnfpo2bca2bVtYteqfs/o8IiIiImXNknWU8NXX5En805o+Tkq7OWWe+Hu6/df1r3ypslr+y7H0xg8RtOv5Ctvyn974wTI8QuEcjuwzrtOsWXPCw8M5duwoI0bcyuWXX0X37ufTokU0kZGR3HTTgGIft0WLqGKt7+fnR+/el+Ur79GjJzabjV27dpCcnERoaFgBW5eutWtXA9C79+UFPrho2bI1DRo0ZP/+fWzZsjnP6+yqV69RYFdyT6+LzMwzT5G6enVOQtqlS7cCW6XPP/9CrFYrmzdvJDMzE39/f1au/BuASy7Jfw6Dg4M5//wL+emnH/KU3357/tc1ZmVlEhsby8aN682ynDpUOv+xdO7c5WQX/VPcbjdHjhxm27YtHD58CIDsbEeR9te0abM880FAzsOs2Njd2Gy2fMeCnAcE559/Ibt372LNmlXmMAURERGR8saevI7QmEHYsnIaRgxrAMlt3zlnPYp3prtyjntOjnZuKfkvx7Jr31Bmldxut5bbmdTPhsvlIjU152FJ7hb9f/Pz82fy5Fd57rkn2bVrJ7t2TeOdd6YREVGNCy7owTXXXE+HDh2LdeyQkNBirV+nTr0CE10/P3/Cw8OJi4vj+PHj5yT5P3HiOAB169YrdJ26deuzf/8+c12Pwj63J0F1uc5cz44ePQLAnDmzmDNn1hljDQkJISMjHbvdbg7Z+Lc6dQr+LMeOHeWzzz5h/foYDhzYT3x8HIZh5LkWRinf7R0OBz/++B2//voze/fGcvToEbKzcx5SeY5rFPGgBb3+z3P+XC4XvXtfcNrtPeuKiIiIlDe+R78gdOPdWNw5vTBdfvVI7jgfZ2jHcxZDoC2nmbTytfsr+ZdKZvfuXTidTgCaNz99S3yHDp1YtOgL/vnnL1asWM7q1f+wf/8+vvlmKd98s7TACeZOx1LMd4v6+voWusyTB/r4FO0r6hn3XVKn3lFf+OAmT3Lq45M37tIYPu45frt2HahTp66534LyYbvdx7zGp0uYC1r2yy8/8dxzT+JwOKhevQYtW7aiceOmNG/ego4dO3PjjWee6b+4EhLieeCBu4mN3YOvrx8tW7aic+cuNGnSlLZtO7B48Xy+++6bIu+voJ4ZnvMXGBhkzolQmJYtWxXvA4iIiIiUNcMgcPfLBO1+wSxyhHUlqcM8DL/a5zaUk3/XD7Cddr2KSMm/VCq///4LANHRrYr0nnS73c6FF/Y0J1o7evQIX3yxhLlz3+Ojj+bQv/8tp31jwNn4dwu6R0ZGBomJCdhsNmrUqAWcah0urBU9OTn5rGKpWTPnMx46dKDQdTzLqlWrdlbHKoin9b5nz4sZOnQ4cPreKU6nEz8/P7Kysgp9q8O/W7gzMjJ46aVJOBwOxo59lP79B+Rp7U9OTiqtj5PHO+9MJzZ2D+ed141Jk14iNDRvT4nU1JSzPobn/BmGm6eemqgJ/URERKTicKUTsmk0/keXmEWZdQaR0moq2PzPeTixGZWvd7RHZezNIFXUiRMn+PTTnEny+ve/5bTr/vrrMgYP7s///d9Lecpr145k1KjRREbWwe12c/z4MYAySabi4+PYvn1rvvJffvkJt9tNy5atCQzMGXfu+TshIS7f+klJiezfv7eAIxQ95k6dcl41uGzZTwX2ItiyZRMHDuwnODiY6OjSbzn2HP/PP/8ocPnWrVsYPLg/48ePxel0YrfbzW1+//3XfOtnZGTwzz9/5SnbvXsXqamphIeHc9NNA/Nd07/+WmH+bBjFv+kXVkU2bFgHwMCBQ/Il/unpaWzYsL7Ex/SIjKxDnTp1ycjIYM2aVQWuM2nSU4wcOZyff/6xxMcRERERKU3WzIOEr7zKTPwNLKS2mEhKm3e8kvgD+Jz8nS64Ek73r+RfKoUdO7YxbtwYkpKS6NixM1df3e+06zdv3oIDB/bz7bdLzeTMY82aVRw7dpTAwCDzXe25u+ifbSt7bi+8MJGEhPhcn2M706fnvCXB0wKeE2/OEIbt27exevVKszwjI4MXX5yIy+XKt28/v5yY09LSzjgs4NJL+1C7diS7du1g6tTXzG71kPOqv0mTngbg+utvOu1whZK69NI+1KpVm5iYNbz99rQ8xz9x4gQvvvgc+/fvo1q1GuYs/YMH3wrAzJlvsXXrFnP9rKwsXnppotmS70nyPT1BEhMTWbcuJs/xV69eyRtv/F+ufZx50sh/8/X1AyAlJW9LflhYznF///2XPEMREhISePLJ/5hxeuYAKKlBg4YB8NJLz7NjR943LHz66SK+++5btm/fSuvWbc7qOCIiIiKlwZ60kvC/e+GTEgOA2xZMcscFZDR+qHTGlZ6lCB/vx1Da1O1fKoykpEQmTnzK/Lfb7SYjI519+/ayf/8+ADp27MwLL7x6xlft1atXnxEj7mHmzLcYPXoEbdq0o0aNmsTFHWfjxg0YhsGYMWMJDMx5XZyvry+1atXm2LGj3H//SBo2bMTjjz9rtsiXRGRkHRITExg48EY6dz6PrKws1q5djdPpZMiQ27j44l554u3d+3KWLfuRhx++n44dzyMgwJ9162KwWCxcdNEl+VrAa9WKxNfXj5SUZO65507q12+Q5/3zufn6+jJ58quMGzeGTz5ZyK+/LqNNm7akpaWxbt1asrOz6dnzYkaOvLfEn/d0/Pz8mDz5FcaNG8NHH83hf//7mujoaBwOJzExa8nOzqJVqzbcf/+pN0icd15Xhgy5lXnzPuTuu2+nQ4dOhIaGsmHDOpKTk6ldO5KjR49gs9nNc3jJJb359ddljBlzt7n+vn172b17F2FhYVSvXp24uDji408QGRlZrM9Qv34DLBYLu3bt4MEH76VZs+aMGfMIgwcPY8OGdSxd+jnr18fQpEkzkpOT2LhxPdnZ2TRp0pQ9e3YTF5e/V0dx9O9/C1u3bubbb79ixIhbiYpqSa1atdizZzf79u3FarXyxBPPERlZ56yOIyIiInK2/A4vJGTz/VjcWQC4/BuR1GkhruDWXo0r223gqIzT/J+k5F8qjIyMDL7//ts8Zb6+flSvXp1LLunN5ZdfSa9elxW5i/7w4XdRp049li79jJ07d7BlyybCwsK5+OJeDBgwNN9s/8888zxTprzK3r17OHHiBAcPHij26/1yCwsLZ/LkV5g+/Q1WrvwLp9NJq1atGThwKL165X993dNPTyIqKpr//e9r1q9fS3BwCBde2JORI0fz2WeLgbzJv7+/P08/PZF33pnO9u1bOXToIElJiYXG07JlK+bMmc+8eR+wYsVy/vjjdwIDA2nXrgPXXHM9V1xxVYk/a1G0atWGDz5YwLx5c1mx4g9WrvwHf/8AmjVrxhVX9OW6627Azy9v96/Rox+kRYtoPv10EVu2bAKgbdv2jBhxL3Pnzubo0SMEBweb6z/zzGQ++WQB//vf12zZssl8qDNw4BAGD76Njz/+gMWL5/P777/SunXbYsVfr159xo59jHnz5rJu3VoOHTrEAw88zEUX9eKNN95i7tz32LVrJ3/+uZyaNWvTvfsF3HzzIEJDQ7njjqGsWPE7bvdjZ3xwVRiLxcITTzzLhRf25MsvP2Pr1i3s2rWDGjVqcvnlVzJ48K1ER7cs0b5FRERESoXhJmjnJAJjXzOLssN7kNzhQwzfgt/gdC4l5Mr8g2yVr+XfYhT1/VJSJC6Xm/j4tDOu53BkExd3mOrV6+SbPf1cqKyv+pPK40x1NDZ2D35+ftSqVTvfe+8Bhg0bQGzsbubN+5SGDRuVZaiVkrfvUeWd3W4lIiKIhIQ03UulXFIdlfJOdbTqsThTCNk4Cr/jX5tlGfWGk9ryNbCWj981jma5+eq4gyAbDGsQUGHqaLVqQdhsZ25A0ph/EamQPvzwfW655Tpmz34n37JFi+YTG7ubZs2aK/EXERER8TJrxl7CV15hJv4GVlKjXya11dRyk/gDxJ1s+beVgzkHyoK6/YtIhTRgwBB+/fVn5s59j59//oGmTZtjGAa7d+/k4MEDhIeH8+STE70dpoiIiEiV5pOwgtB1Q7E6cuY3ctvDSG4/B0f1/MNcvS3dlZP8JzsrZ+d4Jf8iUiFFR7dkzpz5fPLJQlau/ItVq/7BMNzUqlWbwYNvZdCgoVSv7v2xYyIiIiJVlf/BuQRvGYvFcADgDGxGcsdFuIJaeDmygnna+1sGVc4O8kr+RaTCql+/AQ89NM7bYYiIiIhIbm4nQTueInDfdLMou1pvktvPwfCJ8GJgp7c/M2dsv1Xd/kVEREREREQKZ3EkErrhDnzjfjLL0hvcQ1rUC2At3+mnp7N/tlvd/kVEREREREQKZEvbSWjMQOzpOwAwLHZSW75GZv07vBxZ0Xg6+zcOULd/ERERERERkXx84pYRun44VmciAG6fCJLbf4Sj2kXeDawYTpyc7b9ypv5K/suBytmlREQqOt2bREREpGj8979L8LbxWAwXAM6gliR1XIg7sImXIyu63F39/awa8y+lyGq1AeB0OvDx8fNyNCIieblcTgCs1sr67FtERETOmttB8LbHCDgw2yzKqnEVKe1mYdhDvRhY8eUe5l/DV8m/lCKbzYavrz9paSn4+QXqF2wRKTcMwyA9PQ273RebTf9NiIiISH6W7DhC1w/HN+E3syy98UOkNX8GLDYvRlYyjlzJf+VM/ZX8e1VwcDgJCceIizuMv38Qvr5+Jx8ClH11c7stuFzq1ivll+qoNxi4XE7S09PIzs4gLKyGtwMSERGRcsiWupWwmAHYMmIBMCy+pLSeSlbdId4N7CwczXJ7O4Qyp+Tfi3x9/ahePZLU1ETS01NIS0s6Z8e2Wq243ZW/gkvFpTrqPXa7L2FhNQgICPJ2KCIiIlLO+B7/jpANd2J1pQDg9q1JUod5OMO7ezmy0hFgBYulcrb9K/n3Mrvdh/DwmhhGToubYZR9S6fNZiEsLJCkpHS1rEq5pDrqPVarVV39RUREJD/DIGDvNIJ2PInl5MTAjpD2JHeYjzuggZeDO3vHT/b7j/CpnIk/KPkvNywWC3a7zzk5lt1uxd/fn4wMF06nWlal/FEdFRERESlH3FmEbHkI/0Mfm0VZta4jue07YKscPQXTTzY4pbu8HEgZUvIvIiIiIiIiBbJkHSNs3VB8kv42y9Kajie96QSwVJ5Jy20nG/ybBFSez/RvSv5FREREREQkH1vKBsJiBmHL3A+AYfUnpc1bZEXe5OXISt+u9Jzepr6VN/dX8i8iIiIiIiJ5+R5bSuiGkVjc6QC4/OqQ3GE+zrDOXo6sbPhaINuovJP9gZJ/ERERERER8TAMAvf8H0G7JplFjtDOORP7+dfxYmBly2IBDKjrp+RfREREREREKjNXBiGbRuN/9FOzKDPyFlJaTwNbgBcDK1sOt0HWyTmmK2/qr+RfRERERESkyrNmHiJ03WB8kteaZanNnyGj8cMnm8Urr0TnqVdLB9sq72dV8i8iIiIiIlKF2ZNWExozGFv2EQAMWxDJbWeRXesaL0d2bgVYwW5V8i8iIiIiIiKVjN/hxYRsvg+LOxMAl39DkjouwBXS1suRnTuHMnP6/FfivB9Q8i8iIiIiIlL1GG4Cd00maM+rZpEj/AKSOnyE4VvTi4GdeyeH+5Pu8moYZU7Jv4iIiIiISFXiTCV00934HVtqFmXUHUZqqylg9fNiYN7hmewvKsjq3UDKmJJ/ERERERGRKsKasY+wmMHYUzcAYGAlLep5MhreV+kn9ivMnoycJn+XcYYVKzgl/yIiIiIiIlWAPfEvwtYNxZp9HAC3PZTkdu/jqNHHy5F5V7DNQrrLINReuR9+KPkXERERERGp5PwOfUzI5jFYDAcAzoCmJHdciCs42suRed+x7Jwm/wgfJf8iIiIiIiJSERkugnY8TeDeN82i7GqXkNz+Awyfal4MrHxwGqf6+vtU8mEPSv5FREREREQqIYsjiZCNd+F34nuzLKP+CFKjXwarjxcjKz/cucb51/JV8i8iIiIiIiIViDV9N2ExA7GnbQPAsNhIjX6VzAYjvBxZ+ZLtPvVzJW/4V/IvIiIiIiJSmfjE/0bo+luxOhIAcNvDSe7wIY5ql3g5svLneK7sv3K/6E/Jv4iIiIiISKXhv382wdsexWI4AXAGRZPUcQHuwGZejqx8C7VbsFbypn8l/yIiIiIiIhWd20Hw9v8QsH+mWZRVvQ8p7d7D8AnzYmDl277MnJb/wMre7I+SfxERERERkQrN4ogndP3t+Mb/YpalN3qAtBYTwWLzXmAVgKetP8N92tUqBSX/IiIiIiIiFZQtbTuhawdgz9gNgGHxIaXVG2TVG+blyCoGT9Lfogo0/Sv5FxERERERqYB8TvxA6IY7sTqTAHD71CCp4zyc4ed7ObKK48DJbv9VoOFfyb+IiIiIiEiFYhgE7JtB0PYnsJxMW53BbXMm9gto6OXgKpZAK6S7oZpP5Z7sD5T8i4iIiIiIVBzubIK3PEzAoblmUVbNfiS3fRfswV4MrOIxDIP0k03+wTYl/yIiIiIiIlIOWLJPELpuGL6JK8yytCbjSG/2JFgq/5j10pbsNMyf/axK/kVERERERMTLbCmbCIsZiC1zHwCG1Z+U1tPIqjPAy5FVXK5TuT/BdiX/IiIiIiIi4kW+x74mZONIrK5UAFy+kSR3nI8z7DwvR1axnXDkZP8BVaTThJJ/ERERERGR8sgwCIh9naCdE7GQk6g6QjuR3GE+bv+6Xg6u4ss42fSfURWm+kfJv4iIiIiISPnjyiRk8/34H1lkFmXW7k9KmxlgC/RiYJWHp9t/i8Cq0fSv5F9ERERERKQcsWYdITRmMD7Jq82ytGZPkt7kUbBU/rHp58rOdBcAbuMMK1YSSv5FRERERETKCXvyWkJjBmPLOgSAYQ0kue27ZNe+zsuRVT7BdgspLoOAKvCaP1DyLyIiIiIiUi74HVlCyKZ7sbgzAHD51yep4wJcIe29HFnldDgrp8m/pq+SfxERERERESlrhpvA3S8StPtls8gR1p2kDh9j+NXyYmCVl8s41dff16rkX0RERERERMqSK43Qjffgd+wLsyizzhBSWr8BVj8vBlZ1qOVfREREREREyow18wChMYPwSVkPgIGFtBaTyGj0gCb2K2OJjlMt/1XlTCv5FxEREREROcfsiX8Ttm4o1uxjALhtIaS0m012zau8HFnVkOpSt38REREREREpQ36H5hGyeQwWIxsAV0BjkjouxBXcysuRVR0JJ1v+a1WRLv+g5F9EREREROTcMFwE7XyOwNj/mkXZEReR3H4uhm9178VVBSU7c5L/3D0AKjsl/yIiIiIiImXM4kwmZMMI/E78zyzLqHcnqS1fBauPFyOrmrLdOX839rd6N5BzSMm/iIiIiIhIGbKm7yEsZhD2tC0AGBYbqdEvk1l/pCb285K9mTnZv08VGe8PSv5FRERERETKjE/8ckLXD8PqiAfAbQ8nuf0HOKr39nJkVVuwDVJdUM1Hyb+IiIiIiIicBf8D7xO89REshhMAZ2ALkjsuwBXUwsuRVW0uwyDVlfNziF3Jv4iIiIiIiJSE20nQ9gkE7n/HLMqufhnJ7d7H8An3XlwCQIrz1CR/oUr+RUREREREpLgsjgRC19+Ob/wysyy94WjSWjwPVqVf5UHWycn+bBbw05h/ERERERERKQ5b2g5CYwZiT98JgGHxIbXl62TWH+7lyCS3oyen+q9Cb/kDlPyLiIiIiIicNZ+4nwldfztWZyIAbp/qJHf4CEdED+8GJvk4T7b8V6XJ/kDJv4iIiIiISMkZBv773yF4+wQsRs4scs7g1iR1XIA7oLF3Y5MC7cnIyf5DbEr+RURERERE5Ezc2QRvHUfAwTlmUVbNvqS0nYlhD/FeXHJa/tacv4Or0GR/oORfRERERESk2CzZcYSuG4Zv4h9mWXrjh0lr/jRYrF6MTM7kSHbOYP/q6vYvIiIiIiIihbGlbiYsZhC2jFgADKsfKa3fJKvOIO8GJsUSoeRfRERERERECuJ7/FtCNtyF1ZUKgNu3Fkkd5uEM7+blyKQoMnJN8R+kMf8iIiIiIiKSh2EQsHcqQTuexkJOAukI6Uhyx3m4/et7OTgpqhMnX/MH4FfFRmco+RcRERERETkdVyYhW8bgf3iBWZRZ+0ZS2rwFtkAvBibFdcKR8+AmwseC1aKWfxEREREREQEsWUcJWzcEn6SVZlla08dJbzoeqljyWBl4uv2nOo0zrFn5KPkXEREREREpgD15HaExg7BlHQTAsAaQ3PYdsmvf4N3ApMQOZeUk/dFBNi9Hcu4p+RcREREREfkX36NfELrxbizudABcfvVI7jgfZ2hH7wYmZ8Vp5CT/Va/dX8m/iIiIiIjIKYZB4O6XCdr9glnkCOtKUod5GH61vRiYlIY0V87fDfyr2Gx/KPkXERERERHJ4UonZNNo/I8uMYsy6wwipdVUsPl7MTApDblf8xdQ9XJ/Jf8iIiIiIiLWzIOExgzGJyUGAAMLaS2eI6PRg5rYr5LIdp9K/iN8qt41VfIvIiIiIiJVmj1pJaExQ7BlHwXAbQsmpd1ssmte7eXIpDR5JvsDsFTBBzpK/kVEREREpMryO7yQkM33Y3FnAeDyb0RSp4W4glt7OTIpbZ7J/qpgj39Ayb+IiIiIiFRFhpugnZMIjH3NLMoO70Fyhw8xfGt4MTApK7vS3QDUr4KT/YGSfxERERERqWIszhRCNo7C7/jXZllGveGktnwNrL5ejEzKku/JnN+vaub+Sv5FRERERKTqsGbsJSxmEPbUTQAYWEmLfpGMBvdoYr9K7vDJMf+1fKtm9q/kX0REREREqgSfhBWErhuK1REHgNseRnL7OTiqX+blyORcqlYFZ/oHJf8iIiIiIlIF+B+cS/CWsVgMBwDOwGYkd1yEK6iFlyOTcyHVeWqm/yC7kn8REREREZHKxe0kaMdTBO6bbhZlV+tNcvs5GD4RXgxMzqXkXMl/YNXs9a/kX0REREREKieLI5HQDXfgG/eTWZbe4G7Sol4Eq1KhqmR/Zs5M/+F2C5YqOreDaryIiIiIiFQ6trSdhMYMxJ6+AwDDYie15Wtk1r/Dy5GJN3jS/Qy3cdr1KjMl/yIiIiIiUqn4xC0jdP1wrM5EANw+ESS3/whHtYu8G5h4zeY0FwAtAm1ejsR7quhoBxERERERqYz8979L2Nr+ZuLvDGpJQrdflPhXccG2nLb/KjrXH6CWfxERERERqQzcDoK3PUbAgdlmUVaNK0lpNxvDHurFwMTb3IZB0skJ/+r4Vd32byX/IiIiIiJSoVmy4whdPxzfhN/MsvRGD5LW4lmwVN1u3pIjw33q52o+VbfpX8m/iIiIiIhUWLbUrYTFDMCWEQuAYfElpfVUsuoO8W5gUm7EZ+dk/xbA36bkX0REREREpELxPf4dIRvuxOpKAcDtW5OkDvNwhnf3cmRSnqSfbPmvuvP851DyLyIiIiIiFYthELB3GkE7nsRyMqVzhLQnucN83AENvByclDe703Nm+m/gX3XH+4OSfxERERERqUjcWYRseQj/Qx+bRVm1riO57TtgC/JiYFJe+VgsgIHDXbXb/pX8i4iIiIhIhWDJPk5YzBB8kv42y9Kajie96QSwVO1WXSnc3sycfv9NAqv25I9K/kVEREREpNyzpWwgLGYQtsz9ABhWf1LavEVW5E1ejkwqiuCqnfsr+RcRERERkfLN99hSQjeMxOJOB8DlV4fkDvNxhnX2cmRS3qW7TnX1j/Cp2r1DlPyLiIiIiEj5ZBgE7vk/gnZNMoscoZ1zJvbzr+PFwKSiSHaeSv7V8i8iIiIiIlLeuDII2TQa/6OfmkWZkbeQ0noa2AK8GJhUJPsycsb7h9jAYrF4ORrvUvIvIiIiIiLlijXzMKHrBuGTvNYsS23+DBmNH4YqnsBJ8TiNk6+CrNoT/QMVKPnfs2cP06dPZ/Xq1cTFxREZGcnVV1/N3XffTWBgYLH2FRMTwzvvvMOaNWtIS0ujevXqXHjhhdx77700bNiwjD6BiIiIiIiciT1pNaHrhmDLOgyAYQsiue0ssmtd4+XIpCLalZ7T8t84oGqP9weoEGdg/fr19O/fn6VLl1KjRg169epFeno6b7/9NoMGDSI1NbXI+/r2228ZMmQIP//8M/Xq1aNXr174+vqyZMkSbrjhBtavX1+Gn0RERERERArjd3gx4auuNhN/l39DErr+oMRfSiz7ZIt/iF09Rsp98u90Onn44YdJT09n8uTJLF68mKlTp/Ljjz9y6aWXsm3bNl5//fUi7SsjI4Onn34at9vNa6+9xpIlS5g2bRr/+9//uP3220lLS+OJJ54o408kIiIiIiJ5GG4Cd04idONdWNyZADjCLyCh+zJcIW29HJxUVA73qb7+Nar4TP9QAZL/r7/+mv3793PBBRdw8803m+X+/v688MILBAYGsmjRIpKSks64r5iYGJKTk2nRogX9+vUzy202G2PHjsVms7F9+3bi4+PL5LOIiIiIiMi/OFMJXX8rQXteNYsy6g4j8bwvMXxrejEwqeiy3Kd+ru2nlv9yn/z//PPPAPTp0yffsoiICLp3747D4eD3338/475stpx3O8THx5OdnZ1nWUJCAi6XCx8fH4KDg0shchEREREROR1rxj4iVl6J37GlABhYSY16gdTW08Hq5+XopKI7kn0q+y/3ie85UO7Pwfbt2wGIjo4ucHnz5s0B2Lp16xn31a5dO6pVq8aJEyd45JFH2L17N5mZmaxbt4777rsPgNtvvx1fX99Sil5ERERERAp0/A9CVlyCPXUDAG57KEmdFpPR6H7N6C+l4sTJAf82i17zBxVgtv9jx44BULt27QKX16pVK896pxMQEMC0adMYO3Ys33//Pd9//725zN/fn4kTJzJw4MBSiFpERERERArje+Aj2PQAVrcDAGdAU5I7LsQVXHCDn0hJpDpzkv9QTfYHVIDkPz09HchJzgviKfesdyZNmjThuuuu47333qNly5ZERkayfft29u/fz5w5c2jdujXt2rU7q5jt9vLdocJms+b5W6S8UR2V8k51VMo71VEptwwXAduewn/PVLPIUf0S0jp+iMW3WvlPTqRC2ZuZ0+2/SaCt2DlaZbyPlvvvl81mw+12n7GbhmEYp10OcPjwYYYNG0ZCQgKzZ8/mggsuMLf94IMPePHFF7njjjtYunQpderUKVG8VquFiIigEm17roWGBng7BJHTUh2V8k51VMo71VEpV7KTYMUQOPTNqbIWo/E577+EW328F5dUWr77Msl2G1QP8SMiomT3w8p0Hy33yX9QUBCJiYlkZGQUuDwzM+dVIAEBZ74oU6ZM4cCBA0yYMMFM/CFn/Mftt9/Oxo0bWbp0KXPmzGHChAklitftNkhOLlovBG+x2ayEhgaQnJyBy+U+8wYi55jqqJR3qqNS3qmOSnljTdtN8OpbsKVtA8Cw2LB0eZPk2rfjSsoGsk+/A5FicrgNsk++6i/C7SQhIa1Y21ek+2hoaECReiiU++S/Vq1aJCYmcvz4cRo0aJBvuWesv2fs/+msWLECgIsuuqjA5b169WLp0qVs3LjxLCIGp7N8Vw4Pl8tdYWKVqkl1VMo71VEp71RHpTzwif+NkPW3YnUkAOC2h5PW+SNCml+DKyFNdVTKxIlcM/0HYJS4nlWm+2i5H8DgmeV/586dBS73lBf2NoDckpKSALDbC37m4XkVoNPpLHacIiIiIiKSl//+2YStucFM/J1B0SR0X4azei/vBiaV3sGT4/0DrGC3asI/qADJ/yWXXALAd999l29ZQkICf//9Nz4+PvTo0eOM+2rWrBkAP//8c4HLly9fDkCrVq1KGq6IiIiIiLgdBG99hJCtY7EYOQ1rWdX7kNj1R9yBzbwcnFQFJ3N/82+pAMl/nz59qFu3LsuXL+fjjz82yzMzM3niiSdIT0/n5ptvpkaNGuYyh8PBrl272LVrFw6HwywfOnQoANOmTWPlypV5jvPJJ5/w6aef4uPjw7Bhw8r4U4mIiIiIVE4WRzxha28iYP9Msyy90QMkd1qE4RPmxcikKtmT7gKgeWC5T3nPmXI/5t/f35+XXnqJUaNGMXHiRD799FPq16/P2rVrOXbsGK1bt2bcuHF5tjl69Ch9+/YF4KeffqJ+/foA3HLLLWzYsIGFCxcybNgw2rVrR2RkJDt37mTPnj34+PgwefJkmjdvfs4/p4iIiIhIRWdL207o2gHYM3YDYFh8SGn1Bln11Lgm51b6yRb/ELu6/HuU++QfoHv37ixevJhp06bxzz//sHPnTurXr8/NN9/MXXfdRXBwcJH3NXHiRC6++GLmz5/Pxo0b2bJlCxEREfTr148RI0aoy7+IiIiISAn4nPiB0A13YnXmzLPl9qlBUsd5OMPP93JkUtU4c70GvqavWv49LIaR68zIWXO53MTHF+81Euea3W4lIiKIBM2uKuWU6qiUd6qjUt6pjso5ZRgE7JtB0PYnsJBT35zBbUnquAB3QMMCN1EdlbKU4jRYdCTn9ZG31fXFpwQT/lWkOlqtWlDleNWfiIiIiIiUU+5sgrc8TMChuWZRVs1+JLd9F+xF750rUpqO53rNn029/k1K/kVEREREpNgs2ScIXTcM38QVZllak3GkN3sSLOpqLd6zLyMn+Q+xgdWi7N9Dyb+IiIiIiBSLLWUTYTEDsWXuA8Cw+pHSejpZdQZ4OTIRcJwc2K7EPy8l/yIiIiIiUmS+x74mZONIrK5UAFy+kSR3nIczrIuXIxPJsS8zp+Vfr/nLS8m/iIiIiIicmWEQEPs6QTsnYiGnadUR2onkDvNx+9f1cnAi+UX4qOU/NyX/IiIiIiJyeq5MQjbfj/+RRWZRZu3+pLSZAbZALwYmkleS49Rkf9V81PKfm5J/EREREREplDXrCKExg/FJXm2WpTV7kvQmj4LGVEs5c9xx6k32IXbVz9yU/IuIiIiISIHsyWsJjRmMLesQAIY1kOS275Jd+zovRyZSsBSnceaVqigl/yIiIiIiko/fkSWEbLoXizsDAJd/fZI6LsAV0t7LkYkUbnuaC4CmAery/29K/kVERERE5BTDTeDuFwna/bJZ5AjrTlKHjzH8ankxMJEzO5n7o+H++Sn5FxERERGRHK40Qjfeg9+xL8yizDpDSGn9Blj9vBiYyJm5DQNPp//6/sr+/03Jv4iIiIiIYM08QGjMIHxS1gNgYCGtxSQyGj2gif2kQsg6NdE/kb5K/v9Nyb+IiIiISBVnT/ybsHVDsWYfA8BtCyGl3Wyya17l5chEiu5Y9qnsX7l/fkr+RURERESqML9D8wnZ/AAWIxsAV0BjkjouxBXcysuRiRTPnvSc5D/YBlb1VslHyb+IiIiISFVkuAja+RyBsf81i7IjLiK5/VwM3+rei0ukhJJOvubPrsS/QEr+RURERESqGIszmZANI/A78T+zLKPenaS2fBWsPl6MTKTkEhw5yX8jveavQEr+RURERESqEGv6HsJiBmFP2wKAYbGRGv0ymfVHamI/qbDchsHJt/wR6afkvyBK/kVEREREqgif+OWErh+G1REPgNseTnL7D3BU7+3lyETOTrLTMH+u7qOHWAVR8i8iIiIiUgX4H5hD8NaHsRhOAJyBLUjuuABXUAsvRyZy9g5mnprpP8Cm5L8gSv5FRERERCozt5Og7Y8TuP9tsyi7+mUkt3sfwyfce3GJlKJj2caZV6rilPyLiIiIiFRSFkcCoetvxzd+mVmW3nA0aS2eB6tSAak8Ul05yX89P7X6F0bfeBERERGRSsiWtoPQmIHY03cCYFh8SG35Opn1h3s5MpHSZRiG2fLfwF+T/RVGyb+IiIiISCXjE/czoetvx+pMBMDtU53kDh/hiOjh3cBEykDuDv81fZX8F0bJv4iIiIhIZWEY+O9/h+DtE7AYOS8+cwa3JqnjAtwBjb0bm0gZOZ5rvH+4ZvovlJJ/EREREZHKwJ1N8NZxBBycYxZl1exLStuZGPYQ78UlUsb255rp39eq5L8wSv5FRERERCo4S3YcoeuG4Zv4h1mW3vhh0po/DRZ1g5bKLcWZ0/Lvq7z/tJT8i4iIiIhUYLbUzYTFDMKWEQuAYfUjpfWbZNUZ5N3ARM6R3Rk5Lf/RQTYvR1K+KfkXEREREamgfI9/S8iGu7C6UgFw+9YiqcM8nOHdvByZyLlhGBrvX1RK/kVEREREKhrDIGDvVIJ2PI3l5FznjpCOJHech9u/vpeDEzl3Ul2nfo700xCX01HyLyIiIiJSkbgyCdkyBv/DC8yizNo3ktLmLbAFejEwkXPvSNapyf5C7Wr5Px0l/yIiIiIiFYQl6yhh64bgk7TSLEtr+jjpTceDRYmPVD1Hs91nXkkAJf8iIiIiIhWCPXkdoTGDsGUdBMCwBpDc9h2ya9/g3cBEvCjRkTPspY6fHn6diZJ/EREREZFyzvfoF4RuvBuLOx0Al189kjvOxxna0buBiXjZ0eyc5L+exvufkZJ/EREREZHyyjAI3P0yQbtfMIscYV1J6jAPw6+2FwMT8b7cM/3X9FXyfyZK/kVEREREyiNXOiGbRuN/dIlZlFlnECmtpoLN34uBiZQPx7NPJf/VfdXt/0yU/IuIiIiIlDPWzIOExgzGJyUGAAMLaS2eI6PRg5rYT+Sk2IxTk/35WfW9OBMl/yIiIiIi5Yg9aSWhMUOwZR8FwG0LJqXdbLJrXu3lyETKl+MnZ/pXo3/RKPkXERERESkn/A4vJGTz/VjcWQC4/BuR1GkhruDWXo5MpPxJdOZ0+28WqPH+RaHkX0RERETE2ww3QTsnERj7mlmUHd6D5A4fYvjW8GJgIuWT2zDIPNnrv45m+i8SJf8iIiIiIl5kcaYQsnEUfse/Nssy6g0nteVrYPX1YmQi5VeS89Rkf3X9lfwXhZJ/EREREREvsWbsJSxmEPbUTQAYWEmLfpGMBvdoYj+R0ziadSr512R/RaPkX0RERETEC3wSVhC6bihWRxwAbnsYye3n4Kh+mZcjEyn/dqa7AAhQo3+RKfkXERERETnH/A/OJXjLWCyGAwBnYDOSOy7CFdTCy5GJVAxHs3Na/qv5qNW/qJT8i4iIiIicK24nQTueInDfdLMou1pvktvPwfCJ8GJgIhVT4wCbt0OoMJT8i4iIiIicAxZHIqEb7sA37iezLL3B3aRFvQhW/VouUlQpuSb7q6fJ/opMdxkRERERkTJmS9tJaMxA7Ok7ADAsdlJbvkZm/Tu8HJlIxbMvw2X+HKyG/yJT8i8iIiIiUoZ84pYRun44VmciAG6fCJLbf4Sj2kXeDUykgvKM9wew6K0YRabkX0RERESkjPjvf5fgbeOxGDktlc6gliR1XIg7sImXIxOpuA5nuQFoHqgu/8Wh5F9EREREpLS5HQRve4yAA7PNoqwaV5LSbjaGPdSLgYlUbG7DIDMn96e2r5L/4lDyLyIiIiJSiizZcYSuH45vwm9mWXqjB0lr8SxYNEBZ5GyknhruT8MAJf/FoeRfRERERKSU2FK3EhYzEFvGHgAMiy8praeSVXeIlyMTqRw8Xf4BAm0a718cSv5FREREREqB7/HvCNlwJ1ZXCgBu35okdZiHM7y7lyMTqTx2pec0/esNf8Wn5F9ERERE5GwYBgF7pxG040ks5MxC7ghpT3KH+bgDGng5OJHK5XBWznespsb7F5uSfxERERGRknJnEbLlIfwPfWwWZdW6juS274AtyIuBiVQ+hnHqFX+NNd6/2JT8i4iIiIiUgCX7OGExQ/BJ+tssS2s6nvSmE8CixESktCU4TyX/9dXvv9iU/IuIiIiIFJMtZQNhMYOwZe4HwLD6k9LmLbIib/JyZCKVV2y6Jvs7G0r+RURERESKwffYUkI3jMTiTgfA5VeH5A7zcYZ19nJkIpXb3syc5N+uvL9ElPyLiIiIiBSFYRC45/8I2jXJLHKEds6Z2M+/jhcDE6ka4h053f4bqst/iSj5FxERERE5E1cGIZtG43/0U7MoM/IWUlpPA1uAFwMTqRqcuSb7axFk82IkFZeSfxERERGR07BmHiZ03SB8kteaZanNnyGj8cNgUf9jkXMhLvtU8h/pp+9dSSj5FxEREREphD1pNaHrhmDLOgyAYQsiue0ssmtd4+XIRKqW3RmnJvuz66FbiSj5FxEREREpgN/hxYRsvg+LOxMAl39DkjouwBXS1suRiVQ9R7Jykv8Q9fgvMSX/IiIiIiK5GW4Cd00maM+rZpEj/AKSOnyE4VvTi4GJVF2eyf6aBir7Lykl/yIiIiIiHs5UQjfdjd+xpWZRRt1hpLaaAlY/LwYmUnVluU+N96/rp5n+S0rJv4iIiIgIYM3YR1jMYOypGwAwsJIW9TwZDe/TxH4iXnQo89R4/9qa7K/ElPyLiIiISJVnT/yLsHVDsWYfB8BtDyW53fs4avTxcmQiciBX8m/Tg7gSU/IvIiIiIlWa36GPCdk8BovhAMAZ0JTkjgtxBUd7OTIRATh0crK/emr1PytK/kVERESkajJcBO14msC9b5pF2dUuIbn9Bxg+1bwYmIh4GIZBqivn5zoa739WlPyLiIiISJVjcSQRsvEu/E58b5Zl1B9BavTLYPXxYmQiklv6qR7/NA5Q8n82lPyLiIiISJViTd9NWMxA7GnbADAsNlKjXyWzwQgvRyYi/7Y/41T2H2JXt/+zoeRfRERERKoMn/jfCF1/K1ZHAgBuezjJHT7EUe0SL0cmIgXxTPbnbwWrJvs7K0r+RURERKRK8N8/m+Btj2IxnAA4g6JJ6rgAd2AzL0cmIoXZezL5r+2rLv9n66zP4Pr161m1apX5b4fDweTJk+nevTtdunThkUce4fjx42d7GBERERGRknE7CN76CCFbx5qJf1b1PiR2/VGJv0g55jYM8+eGGu9/1kp8Bg3DYPz48QwcOJAFCxaY5a+88goffvghSUlJpKam8s033zBs2DAyMzNLJWARERERkaKyOOIJW3sTAftnmmXpjR4gudMiDJ8wL0YmImdyPPtU8t/AX8n/2SrxGfzqq6/44osvsFgshIeHA5CWlsaiRYuwWCwMHjyYqVOn0rJlS/bt28eHH35YWjGLiIiIiJyRLW074X9fim/8LwAYFh+SW88gLWoyWGzeDU5Ezuhg5qnJ/gJsGu9/tko85t+T+L/44otcf/31APz+++9kZWVRr149nnnmGQDatm3LFVdcwQ8//MDIkSNLJ2oRERERkdPwOfEDoRvuxOpMAsDtU4OkDh/jjLjAy5GJSFHtOjnTf6hm+S8VJU7+N2/eTK1atczEH2D58uVYLBZ69eplltWtW5cGDRqwZ8+eswpUREREROSMDIOAfTMI2v4EFnISB2dw25yJ/QIaejk4ESmOZGdOt/96fkr+S0OJu/2npKRQq1atPGV//vknAN26dctTHhAQQEZGRkkPJSIiIiJyZu5sgjc/QPD2CWbin1WzHwldv1fiL1LBON2nxvs3DdQwndJQ4pb/mjVrEh8fb/577969HDx4EKvVmif5dzqdHDhwwJwXQERERESktFmyTxC6bhi+iSvMsrQm40hv9iRYNFGYSEVzIOvUeP8avmr5Lw0lvhM2adKEQ4cOma/588z43759eyIiIsz15syZQ3JyMm3btj3LUEVERERE8rOlbCLi715m4m9Y/UhuO4v05k8r8RepoGLTTyX/douS/9JQ4pb//v3788cffzBixAiaNGnC1q1bsVgsDBgwAIA9e/bw8ssv8+uvv2KxWLjllltKLWgREREREQDfY18TsnEkVlcqAC7fSJI7zsMZ1sXLkYnI2fBM9ldbrf6lpsSPQq+55hqGDx9OZmYmW7ZswTAM+vXrR//+/QFIT0/nl19+AeChhx7isssuK5WARUREREQwDAL2vEbouiFm4u8I7URi91+U+ItUcIZxarx/owD13iktJW75B5gwYQIDBgxg27ZtNG7cmNatW5vLGjduzPDhw7nuuuto06bNWQcqIiIiIgKAK5OQzffjf2SRWZRZuz8pbWaALdCLgYlIaYh3aLK/snBWyT9As2bNaNasWb7yoKAgJkyYcLa7FxERERExWbOOEBozGJ/k1WZZWrMnSW/yKGhcsEilcCDz1Hj/IJu+16XlrJN/ALfbzaZNm9i9ezcpKSkMGzYMh8PBkSNHaNCgQWkcQkRERESqOHvyWkJjBmPLOgSAYQ0kue27ZNe+zsuRiUhp8oz3D1SP/1J11sn/p59+yptvvsnRo0fNsmHDhnHo0CH69u3L1VdfzfPPP4+/v//ZHkpEREREqijfo58RuvEeLO4MAFz+9UnquABXSHsvRyYipS3hZLf/+v7K/kvTWSX/r732GrNmzcIwDKxWK1arFZfLBcCRI0dwuVx8/fXXHDlyhDlz5mC3l0pHAxERERGpKgw3gbtfJGj3y2aRI6w7SR0+xvCr5cXARKQsON2nxvs303j/UlXiRyl//fUXM2fOxN/fn2effZZ//vmH9u1PPXnt3r07r7zyCgEBAaxevZqFCxeWSsAiIiIiUkW40ghdPzxP4p9ZZwiJXb5S4i9SScVmnBrvX8tP4/1LU4mT/w8//BCLxcILL7zAoEGDCA4OzrfOddddxyuvvIJhGCxduvSsAhURERGRqsOaeYDwlVfid+wLAAwspLZ4npQ2b4HVz8vRiUhZ2Ztrsj+7JvEsVSXuhx8TE0ONGjW4+uqrT7ve5ZdfTq1atdi5c2dJDyUiIiIiVYg98W/C1g3Fmn0MALcthJR2s8mueZWXIxORsuZp+a+nVv9SV+KW/6SkJGrXrl2kdWvXrk1mZmZJDyUiIiIiVYTfofmEr7rGTPxdAY1J7PajEn+RKsBlnBrv3zhA4/1LW4lb/sPDw9m/f/8Z1zMMgwMHDhAREVHSQ4mIiIhIZWe4CNr5HIGx/zWLsiMuIrn9XAzf6t6LS0TOmWPZp5L/pnrPX6kr8Rnt3LkzycnJfP3116dd77PPPiMhIYFOnTqV9FAiIiIiUolZnMmExgzOk/hn1LuTpM6fK/EXqUJ2pbvMn32t6vZf2kqc/N96660YhsHEiRP56aef8i13u90sXryYiRMnYrFYGDRo0FkFKiIiIiKVjzV9D+H/9MHvxP8AMCw2Ulr+H6mtpoDVx8vRici5tO/keP/qPkr8y0KJu/137dqVESNGMGvWLO6//36CgoJwOBwA3HzzzcTGxpKWloZhGAwYMIALL7yw1IIWERERkYrPJ345oeuHYXXEA+C2h5Pc/gMc1Xt7OTIR8QbPW/4aBajLf1kocfIPMG7cOOrXr8+bb75JXFycWb5x40YAQkJCGDVqFCNHjjy7KEVERESkUvE/MIfgrQ9jMZwAOANbkNxxAa6gFl6OTES8IcV5ary/kv+ycVbJP8CgQYO46aabWLt2LTt27CAlJYWAgACaNGlC165dCQgIKI04RURERKQycDsJ2v44gfvfNouyq19Gcrv3MXzCvReXiHjVjrRT4/0j7Or2XxZKnPx7Wv1HjhxJUFAQ3bp1o1u3bqUZm4iIiIhUIhZHAqHrb8c3fplZlt5wNGktngfrWbdJiUgFtvPkZH82wGJR8l8WSnyX/f3337Fardx///2lGY+IiIiIVEK2tB2ExgzEnr4TAMPiQ2rL18msP9zLkYlIeZBysuG/eZC6/JeVEif/mZmZNGvWDLtdT2lFREREpHA+cT8Tuv52rM5EANw+1Unu8BGOiB7eDUxEyoUM16nx/tFBNi9GUrmV+LFK9+7d2bFjB7t37y7NeERERESksjAM/Pe9Tdjam8zE3xncmoTuy5T4i4hpf6bb/LmGXvNXZkrcbP/8889z1113MXToUIYOHUrnzp2pWbMm/v7+hW7ToEGDkh5ORERERCoSdzbBW8cRcHCOWZRVsy8pbWdi2EO8F5eIlDvbc032p/H+ZafEyX///v1xOBwkJSUxffr0M65vsVjYvHlzSQ8nIiIiIhWEJTuO0HXD8E38wyxLb/wwac2fBovG84pIXkezc7r9N/TX/aEslTj5P3HihPmzYRinWbPo64iIiIhIxWZL3UxYzCBsGbEAGFY/Ulq/SVadQd4NTETKJYf7VJ7YQpP9lakSJ/8//fRTacYhIiIiIhWc7/FvCdlwF1ZXKgBu31okdZiHM1yvgxaRgsVmnBrvX89PyX9ZKnHyX69evdKMQ0REREQqKsMgYO9UgnY8jYWcVjxHSAeSO87H7V/fy8GJSHm2M/3UeH8fq8b7lyW9p09ERERESs6VSciWMfgfXmAWZda+kZQ2M8AW5MXARKQiOJSV88Cwvsb7l7kiJf9vvPEGAMOHDyc8PDxPWXE8+OCDxd5GRERERMonS9ZRwtYNwSdppVmW1vRx0puOB83YLSJn4Mw1L1zzQCX/Za1Iyf9bb72FxWLhuuuuM5N/T1lRGIaBxWJR8i8iIiJSSdiT1xEaMwhb1kEADGsAyW3fIbv2Dd4NTEQqjMOZp8b7NwpQ8l/WipT8d+3aFYCAgIB8ZSIiIiJStfge/YLQjXdjcacD4PKrR3LH+ThDO3o3MBGpULaknUr+7eotVOaKlPx/+OGHRSoTERERkUrMMAjc/TJBu18wixxhXUjuMA+3X6QXAxORimj/yZb/mj5K/M8FTfgnIiIiImfmSidk02j8jy4xizLrDCKl1VSw+XsxMBGpiNy5xvtHB9u8GEnVcU4GVqSlpfHVV1+di0OJiIiISCmzZh4kfOVVZuJvYCG1xURS2ryjxF9ESmRfrvH+jTXe/5w4q5b/rVu38vbbb7N9+3YyMzNxu915ljudTjIzM0lLS8NisdCvX7+zClZEREREzi170kpCY4Zgyz4KgNsWTEq72WTXvNrLkYlIRbYt13h/P6u6/Z8LJU7+Y2NjGTx4MJmZmRi5umwUpk6dOiU9lIiIiIh4gd/hhYRsvh+LOwsAl38jkjotxBXc2suRiUhFd+Bky39tXyX+50qJk//333+fjIwMatasyeDBg/H39+eVV17h4osvpk+fPhw5coSvvvqKvXv30qNHD2bPnl2acYuIiIhIWTHcBO2cRGDsa2ZRdngPkjt8iOFbw4uBiUhl4MrVeBwVpPH+50qJk/+//voLi8XCW2+9Rdu2bQF47733SE5O5pZbbgFg5MiRjBgxghUrVvDbb79x8cUXl07UIiIiIlImLM4UQjaOwu/412ZZRr3hpLZ8Day+XoxMRCqLI1mnkn+N9z93Snymjx07Rp06dczEH6BVq1Zs3rwZl8sFgL+/P88++yyGYbBw4cKzj1ZEREREyow1Yy/hK68wE38DK6nRL5PaaqoSfxEpNZtTXebPvhrvf86UOPl3uVxUr149T1njxo1xOBzExsaaZc2bN6d+/fps3LixxEGKiIiISNnySVhBxN+9sKduAsBtDyOp86dkNLwXLPrlXERKj2em/5oa739OlTj5Dw8PJyEhIU9ZgwYNANi5c2e+dePj40t6KBEREREpQ/4H5xK2+lqsjjgAnIHNSOz2M47ql3k5MhGpbJy5x/sHarz/uVTi5L9169YcPHiQTZs2mWWNGzfGMAzWrVtnlrlcLg4ePEhgYODZRSoiIiIipcvtJGjbhJwZ/Q0HANnVepPY7WdcQS28HJyIVEZ7M0694q9poMb7n0slPttXXXUVhmEwcuRI5s2bh9vtpnPnzgQEBDB//nxWrlxJWloar732GgkJCTRq1Kg04xYRERGRs2BxJBEWM4DAfdPNsvQGd5PU6VMMnwgvRiYildm2NI3395YSJ//XXnst3bp1Iz4+nsmTJ2MYBsHBwdx4441kZGRw22230aVLF95//30sFov5BgARERER8S5b2k7CV16Gb9yPABgWOymt3iCt5atgLfHLoEREzujwyZn+6/op8T/XSnx3t9lszJw5k3fffZc///wTmy1nvMYjjzzCzp07+eeff8x1+/bty80333xWge7Zs4fp06ezevVq4uLiiIyM5Oqrr+buu+8u9pCC9PR03nvvPb777jv27duH1WqlVatW3HbbbVx11VVnFaeIiIhIeeYTt4zQ9cOxOhMBcPtEkNz+IxzVLvJuYCJS6eUe798qWOP9zzWLYeS6AoX45JNPqFevHhdccEGRd7xu3ToOHDhA06ZNadWq1VkFuX79eoYPH056ejrt27enTp06rFmzhuPHjxMdHc28efMIDg4u0r5OnDjB8OHD2blzJzVq1KBjx47ExcURExODYRhMmDCB22+/vcSxulxu4uPTSrz9uWC3W4mICCIhIQ2n033mDUTOMdVRKe9UR6W8K6yO+u9/l+Bt47EYOd1unUEtSeq4EHdgE2+FKlWU7qNV0+50F8vinQDcVtcXn3Lc7b8i1dFq1YKw2c7cqb9ILf///e9/qV69Ol988YVZNmHCBJo0acKoUaMK3KZDhw506NChiOEWzul08vDDD5Oens7kyZPNHgSZmZmMHTuWn3/+mddff52nn366SPt74okn2LlzJ1deeSWvvvoqfn5+AKxYsYJRo0bxyiuvcMUVV1C3bt2zjl1ERESkXHA7CN72GAEHZptFWTWuJKXdbAx7qBcDE5GqZEvqqfH+5Tnxr6yKNOY/KSkpX9lnn33Gr7/+WuoB/dvXX3/N/v37ueCCC/IMHfD39+eFF14gMDCQRYsWFRjjv61fv55ffvmFhg0b5kn8AS688EL69+9PZGQkGzduLJPPIiIiInKuWbLjCFtzY57EP73RgyR3XKDEX0TOqSPZGu/vTUVq+Y+IiGDHjh0sXryYrl274uvrC0B2djaHDh0q8sFK0pr+888/A9CnT58C4+revTvLli3j999/p1+/fqfd17fffgvArbfemifx95g4cWKx4xMREREpr6wpWwhdPQBbxh4ADIsvKa2nklV3iJcjE5GqJst9arR5yyCN9/eGIiX/l112GfPnz8/Ttd5isbBx40Yuu+yyIh3IYrGwefPmYge4fft2AKKjowtc3rx5c5YtW8bWrVvPmPz/P3t3Hh9XXe9//H3OLFkmmSxN23SFtnSlG6W0IBdRsCjK5SKylLLvyiIXXEBAUBQVuaLIjoIsLS1FQH6IWJWCgmCB0nSHdIVudE0ySSaTWc7398e0k4ambTpJemYmr+fj0Ycz33Ny5hPzJZn3fJeza0R//PjxCofDmjNnjhYvXqxEIqExY8bolFNOUX5+/gHXCAAAkHE2/EXBd6bKStRLkhx/T9WNe0bx0skuFwagO1rb1LJu/pCCtG86hw5oV/j/7ne/q02bNumf//yn2rE/YJvS/botW7ZIknr37t3m8V69erU6b1/Wrl0rSaqpqdEpp5yiDRs2pI7NmjVLDz30kB5++GENHTo0rVoBAABcZ4zy1vxW+vAWWUq+/4oVj1Vo3Ew5BQNcLg5Ad/Xhbuv9bYtp/25oV/gPBAJ6+OGH1dTUpLq6OsXjcX3pS1/SmDFj9Jvf/KZLCwyHw5K01xH5Xe27ztuXhoYGSckPM/r27avp06dr5MiRWr9+vf7v//5Pb775pi6//HL9+c9/bvfdA9ri9Wb2J1m7doJsz46QgBvoo8h09FFkrESzCpddp7wN01NN0d6nqnHs72R7A+3b7Ak4CPg92v1siyU/jDy00M74vCTlZh9tV/j/7//+bx166KG67777VFBQkGoPhULq169flxUnSR6PR47jyNrPp0PtmVnQ3NwsSfL7/XrqqadUUlIiSRoxYoQefvhhff3rX1d1dbVmzZqlyy67LK16bdtSWVkgra892ILBgv2fBLiIPopMRx9FRolskf71dWnb2y1to2+Tf8zt8lu58+YVuYXfo91DJO5IapIkHd23SGXFfncLOgC51EfbFf43bNjQ5sh7RUVFpxf0WYFAQLW1tWpqamrzeCQSkaRWH0rsTX5+vhobG3Xaaaelgv8uXq9XU6dO1R133KF33nkn7fDvOEah0P5nIbjJ47EVDBYoFGpSIpHZ96xE90QfRaajjyLTeEKLFZh/ljyRdZIkY+fLOuYJhcpOVaK27fdQgJv4Pdq9zK+NpR4XxaKqqYnt4+zMkE19NBgsaNcMhXaFf0lav369otFoaqf/g6VXr16qra3V1q1bNWDAnuvUdq3137X2f18qKirU2Nio/v37t3l8V3tNTU0HKpbi8czuHLskEk7W1IruiT6KTEcfRSbwb3lZxYsvl+UkBx8SeX3UeOSzCh5ynBI1jfRRZDR+j3YPy+rjqccmYRRXevvBuSGX+mi7wv+wYcO0cOFCfe1rX9PYsWNTHwB8/PHH+sEPftCuF7IsSz/72c8OuMDhw4erurpaK1eu1IQJE/Y4vnLlytR57bnWxx9/rM2bN7d5fOvWrZKk8vLyA64TAADgoDJGhWv+T4FVP0k1xYITFBo3U3ZR1y7LBIADEd6519/IAEuQ3NSu8P+tb31L3/rWt7Ru3TqtW7cu1b5t2za9+OKL+/xay7JkjEk7/B9//PF6+eWXNWfOHJ111lmtjtXU1GjevHny+Xw69thj93utL3zhC/rb3/6mV199VVdffbV8Pl+r4//6178kSZMmTTrgOgEAAA6aRJOKl16l/M3Pp5oilWeqftT9kqeAjf0AZIyaWMuo+agij4uVoF3h//jjj9ezzz6rOXPmqKamRo7j6MUXX1RFRYWOO+64Li1wypQp6tu3r9566y3NmDFD5557rqTkWv9bbrlF4XBY55xzTqv9B2KxmD755BNJ0sCBA1Mh/6tf/aoefPBBrV27VnfccYduu+221LHnnntOc+bMUUlJib7xjW906fcEAACQLjuyScGFU+ULLUi1NRx2u5oOvUHi9lkAMsyHjS3hv9THR5Nuskx7tslvw4gRI3TkkUdqxowZnV3THubNm6crrrhCkUhEhx9+uPr3768FCxZoy5YtGjVqlJ5++ulWt+Zbv369TjzxREnSa6+91mqN/5IlS3TZZZeppqZGvXr10rhx4/Txxx+rurpaeXl5+s1vfqMTTjgh7VoTCUc7djSm/80eBF6vrbKygGpYB4gMRR9FpqOPwi3euvkKLpwmT/MmSZLxBBQa/XtFe32t9Xn0UWQ4+mj38Yf1zXIk+S3p/H55bpfTbtnUR8vLA+3a8C/tj16uueYanX766el++QGZPHmynnvuOX35y1/Wxo0b9cYbb6i4uFhXXXXVHsF/f0aPHq2XX35Z559/vvx+v9544w3V1NToa1/7mmbPnt2h4A8AANBV8jY9p9L3T04F/0T+QNUc9fc9gj8AZApjjHbFZqb8uy/tkf8DFYlE2rxdYK5h5B/oOPooMh19FAeVcVS46k4F1tydaoqVHqO6cdNl/D3b/BL6KDIdfbR72Bp19P+2JG/rd1alX8Xe7FmalE19tL0j/+2+1V9bjDH617/+perqakUiETlO6/9TEomEmpqatHnzZs2bN0/z5s3ryMsBAAB0L/EGBZdeqbwtL6eamvqep4aRv5bs7Jk+C6B7WtqQSD3OpuCfq9IO/83Nzbrsssv0/vvv7/fcXbv9AwAAoH3spk9UUnWOvA2LJUlGthqH/VRNA69mYz8AWWFVODk4HCT4Z4S01/w/88wzeu+992SMUf/+/XX44YfLGKN+/fpp/Pjx6tOnj3atKDjiiCP0xBNPdFbNAAAAOc1b+x+VvfvFVPB3vEGFjpitpkOuIfgDyArx3VaXs94/M6Q98j9nzhxZlqXvfOc7uuyyyxSNRnXUUUdp1KhR+u1vfytJ+ve//60bbrhB1dXVrXbcBwAAQNvyNs5Q8bJvyzLJdbLxgsEKjX9WiaLhLlcGAO23IdKyJHx4Ibf4ywRp/xTWrFmj4uJiXXzxxZIkv9+v4cOHt1oGcOyxx+qHP/yhGhsb9eSTT3a8WgAAgFxlEgpU36Lg0m+lgn+0/HjVTp5L8AeQdXZf7++1mbGUCdIO/42Njerfv788npYpHIcddphqamq0ZcuWVNvJJ5+skpISvf322x2rFAAAIEdZsToFq85W4cf3pdqa+l+muiNekPGVu1gZAKRnU3Ny2n+fPIJ/pkg7/AcCAcVisVZtAwYMkCStWrUq1ebxeNS/f39t3Lgx3ZcCAADIWXZ4tUrf+5Lytv1NkmQsj+pH/EoNI++RbJ/L1QHAgWt2WO+fidIO/wMHDtS6detUX1/fqs0Yo48++qjVuQ0NDXvcBhAAAKC78+34V3Jjv8bkeyfHW6q6CX9SZMDlLlcGAOn7qLFlyv+AfNb7Z4q0fxKf+9znFIlEdMstt6iurk6SNHr0aEnS888/r+bmZknS/Pnz9fHHH6tPnz6dUC4AAEBuyF/3mEo+OE12rEaSFA8MV83k1xUrP97lygCgY5bvtt7fwx1KMkba4f+8885TMBjU3//+dx1//PGKRqM65JBDdNRRR2nlypU6/fTT9e1vf1uXX365LMvSMccc05l1AwAAZCcnpqIPv6PiD6+XZeKSpOYeU1R71D/kFA5xuTgA6BhjjHZl/+EBRv0zSdo/jZ49e+rRRx9V//79lZeXJ7/fL0n67ne/q7y8PK1atUp///vfFQ6HVVZWpquuuqrTigYAAMhGVmyHShZ8QwXrfpdqCx9yrUJHzJbxlbhYGQB0jtp4y3r/0az3zyjejnzx+PHjNWfOHH344YeptnHjxun555/XU089pfXr12vw4MG65JJLVFFR0eFiAQAAspWnsVrBBWfJ27RakmQsn+pH3qvmfue5XBkAdJ4l9S1T/ku8TPnPJB0K/5Jk27ZGjRrVqm3IkCH68Y9/3NFLAwAA5ATftr8ruPgS2fHkPkmOr0J142YoXsaySAC5pTqc3Oi90JYs1vtnlHaF//fee09S8ofXt29f9e3bt0uLAgAAyAnGqOCTBxWovkWWkm+I40WjVTd+lpyCgS4XBwCdyzG7TfkvZsp/pmlX+D///PNbfWpTXFys4cOH6+mnn+6ywgAAALKaE1XR8htUsPGpVFNzz1MUGv2o5C1ysTAA6BofN7Xc3n1oIeE/07R72r/Z7VOceDyuWCzWJQUBAABkOyu6TcGF58lf+3aqrXHQdxUecqtksfs1gNy0eLdb/OV7mPKfadoV/p96KvmJtWVZqqys1IABA7q0KAAAgGzlqV+qkqqz5Yl8Ikkydp7qRz2g5j5nuVwZAHStrdHkgHGfPIJ/JmpX+J80aVJX1wEAAJD1/Fv+ouIll8lONEiSEv5KhcY/o3jJRJcrA4Cu1ZRomSk+vrjD+8qjC/BTAQAA6ChjVLD2HgVW3iFLyTfAseARCo2bKSefjZIB5L5lu035r2TkPyO1K/yfe+65HX4hy7I0ffr0Dl8HAAAgoyQiKl52jfI/nZ1qivQ+XfWHPyh5Cl0sDAAOniW7hX+bW/xlpHaF//nz5+/12K67AOy+IWBbx7jHIwAAyDV286cKVp0jX6jlvVLjkFsVHvQ9ifc+ALoJY4ziO+Pg4UXs8p+p2hX+r7nmmjbb3377bX3wwQcqLS3VV7/6VY0cOVLBYFCRSEQrV67Un//8Z3366aeaMmWKpkyZ0qmFAwAAuMkbWqBg1TnyNG+UJBm7UKHRjyra+1SXKwOAg2tTc8tAMOE/c6Ud/pcsWaKHH35YkyZN0v33369gMLjHOVdffbWuu+46vfbaa5o2bVrHqwUAAMgA/s0vKrjkm7KcJklSIr+/6sbPUqJ4rMuVAcDBt6g+nnpc7GXWU6ZK+0az9913nyzL0q9+9as2g78k5efn6xe/+IV8Pp8efPDBtIsEAADICMZR4ao7VbLowlTwj5VMVs2kNwj+ALqtDTtH/ksJ/hkt7d3+P/jgAw0dOlQ9e/bc53llZWUaOnSoli5dmu5LAQAAuC/RqOCSbypvy0uppkifaaofda9k57lYGAC4J+q0TPk/IsiU/0zWoVv9NTY2tuu8HTt2yO/3d+SlAAAAXGNH1itYNVW++kWSJCNLjUN/oqZDrmVjPwDd2vLddvk/pCDtieU4CNL+6QwZMkSffPKJ/vOf/+zzvL/85S/auHGjRo4cme5LAQAAuMZbO09l876QCv6Op1ih8c+q6dBvE/wBdHuL6lvCv4ffiRkt7fB/5plnyhijb3/723rppZcUi8VaHY9EInr66ad18803y7IsnXfeeR0uFgAA4GDK2zhTpe9/TXZ0iyQpUXCoaif9Q9GeX3G5MgBwnzFG0Z2z/kcEGPXPdGlP+z/99NM1d+5cvfbaa7rpppt0++23a+DAgSosLFRjY6PWrl2reDwuY4zOO+88nXjiiZ1ZNwAAQNcxCQVW/liFa3+TaoqWHafQ2Kdk/D3cqwsAMsjG3W7xN7a4QyvKcRCk/ROyLEu/+c1v9Pvf/16PP/646uvrVV1d3eqcHj166LrrrtNZZ53V4UIBAAAOBiseUvHiy5S37a+ptqZ+l6hhxN2S7XOxMgDILAu5xV9W6dDHMz6fT9/61rd0+eWX6/3339eaNWsUCoVUWlqqQYMGaeLEibJtpn8AAIDsYIfXqKRqqryNyyVJxvKoYfhdivS/nPX9APAZm3aO/Ff4+P2YDTplbobX69XRRx+to48+ujMuBwAAcND5dryl4KLzZMd2SJIcb6lCY59UrMcXXa4MADJPJNEy5X8Ct/jLCizMAAAA3V7++idU9OENskxyCmu8cKhC42cpERjqcmUAkJl23+W/Xz6zvbMB4R8AAHRfTlyB6ptVuO7hVFO0x4kKjfmDjK/UvboAIMMtbkiGf48l2SyLygqEfwAA0C1ZsRoFF10k/47XU23hgVepcehPJZu3SACwNwnTMuV/XDFT/rMFf9kAAEC342lcoWDV2fKGV0qSjOVTw4h7FOl/ocuVAUDmW9vkpB4fXkT4zxaEfwAA0K34ts9VcNFFsuO1kiTH10OhcdMVKzvW3cIAIEt8EGpZ7++3mfKfLQj/AACgezBG+eseUVH1D2SZ5BvXeNEo1Y2fJafgUHdrA4AsEoonp/0fwkZ/WYXwDwAAcp8TVdGH31XBhidSTc0VJ6t+zO9lvMXu1QUAWWZHrGXK/zhu8ZdVOiX819XV6Z133tHq1atVX1+vG2+8Uc3NzVq4cKEmTZrUGS8BAACQFiu6XcGF58lf++9UW/jQG9R42G2SxagVAByI9+tapvz39PM7NJt0KPwbY3TffffpD3/4gyKRSKr9xhtv1Pr163XhhRdq/PjxeuCBB1ReXt7hYgEAAA6Ep2GZSqqmytO0VpJk7DzVj7pPzX2mulsYAGSpdZHkyD+b/GefDn1U8/3vf18PPfSQmpqaVFpaqoKCgtSx2tpaGWNUVVWl888/X01NTR0uFgAAoL38W19V6btfSgV/x99LtUe+QvAHgDSFEy23+DuyhBXk2Sbt8P+3v/1NL7/8ssrLy/W73/1O77zzjkaMGJE6fuSRR2rGjBnq0aOHVq9eraeeeqpTCgYAANgnY1Sw9l4Fq6bKTjRIkmLF41Qz+Q3FS1mOCADpWlLfMuV/cAFT/rNN2j+xZ599VpZl6Ve/+pWOO+64Ns858sgj9Zvf/EbGGM2ZMyftIgEAANolEVHx0itVtOKHspQcoYr0/rpqj/qrnPz+LhcHANltcUNL+LcsbvGXbdKeq7FkyRL16dNHRx999D7Pmzhxovr166e1a9em+1IAAAD7ZTVvVsnCafLVvZdqaxx8s8KDb5R4kwoAHeKYlin/41nwn5XSHvkPh8MqLS1t17nl5eWKx+PpvhQAAMA+eUMLVTbvC6ngb+wC1Y19SuEhNxH8AaATVDe23OLv8CLCfzZKe+S/oqJCH3/8sYwx+5zyEYvFtHbtWlVUVKT7UgAAAHvl3/ySgkuulOWEJUmJvH4KjZ+peHC8u4UBQA5ZUN8ymJvv4UPVbJT2yP+kSZMUDof1zDPP7PO8J598UvX19Zo4cWK6LwUAALAnY1S46hcqWXR+KvjHSiaqdvLrBH8A6ETGGIV3Lvc/rJCN/rJV2iP/F198sf785z/rrrvuUiKR0H//93+3Or59+3Y9/fTTevTRR2Xbts4777wOFwsAACBJSoRVvPQq5W9+IdUU6TNV9SN/K3nyXSwMAHLPxuaW9f4TucVf1kr7JzdixAjdfPPN+ulPf6qf//zn+vnPf546dswxx6i2tlZS8lOi6667TmPHju1wsQAAAHZkg4JV0+SrXyBJMrLUOPTHajrkOtb3A0AXeKe2Zcp/gCn/WatDH9uce+65GjBggO655x59+OGHqfaamhpJ0iGHHKLrrrtOX/3qVztWJQAAgCRv3XsKVk2TJ7pZkuR4ilQ/5jFFe57scmUAkLvq4smR/z55BP9slnb4dxxHtm3r85//vD7/+c9rw4YNWrFiherr61VQUKBBgwZpyJAhnVkrAADoxvI2PaviZdfIcpolSYn8Q1R3xLNKFI1yuTIAyF1bmlt2+Z8YZMp/Nkv7p3fJJZeoZ8+e+uEPf6hgMKh+/fqpX79+nVkbAACAZBwFVv5EhWt/lWqKlh6r0LinZfzcTQgAutK7dS1T/nvlsdlfNks7/C9ZskQFBQUKBoOdWQ8AAECKFa9X8ZIrlLf1lVRbU78L1TDiV5Ltd7EyAOgeNkeTU/6DXqb8Z7u0w38ikVCPHj06sxYAAIAUu+ljlVRNlbdhqSTJyFbj8J+racA32dgPAA6CuljLlP9jS5nyn+3Snrdx4oknqrq6WvPnz+/MegAAAOSreVtl876QCv6Ot0R1E55X08BvEfwB4CCZH0qkHrPZX/ZL++ObH/zgB9q4caMuueQSnXzyyTryyCPVs2dP5eXl7fVrjjnmmHRfDgAAdBP5G55S0fLrZZmYJCleOESh8bOVCAx1uTIA6F7WNCVH/os8ksUHr1kv7fD/X//1X6nHL730kl566aV9nm9ZlpYtW5buywEAgFznxBVY8UMVfvJAqila/kWFxj4h4ytzsTAA6H7qd97eT5ImljDlPxek/VM0xuz/pA6cDwAAug8rVqfg4ovl3/6PVFt4wJVqHPZzyeZNJwAcbO/ttsv/4AJ2+c8F7fprWldXp5KSklZtH374YZcUBAAAuhdP40oFF06Vt7FakmQsrxpG/EqR/he7XBkAdF+7pvx7Lab854p2fYRz+umn6+yzz27V9t577/EBAAAA6BDf9tdV+u4JqeDv+MpUN+Elgj8AuCicaJm1/Tl2+c8Z7Qr/27dvl+M4rdrOP/98/fSnP+2SogAAQO7LX/eoShacLjteK0mKB0aoZtIbipUf525hANDNzd9tyv+QQqb854p2/SR9Pp/Wrl2r2traVu2s4wcAAAfMialo+fUq/vC7skzyNlLNFV9W7aR/yCkc5HJxAIDqcHLg12dJNlP+c0a75nCMGjVK7777rr70pS/psMMOk9/vlyRVV1frggsuaNcLWZalJ598Mv1KAQBA1rOi2xVcdKH8Nf9KtYUPuU6NQ38kWR73CgMASJIad9vlfzJT/nNKu36aN9xwgy688EI1NDSoqqoq1V5fX6933323XS/EJhEAAHRvnoYPVVJ1tjxNayRJxvKrftRv1dx3msuVAQB2eXe3Kf9DmfKfU9oV/seNG6e//vWvev3111VTUyPHcXT//ferb9++Ov3007u6RgAAkOX8W+eoePElshP1kiTH31N1455RvHSyy5UBAHa3eucu/5aY8p9r2hX+77//fvXv31/nnHNOq7Y+ffrommuu6bLiAABAljNGBR/fr8CKW2UpOZU0VjxWoXEz5RQMcLk4AMDumnbb5f+4Mqb855p2/USfeeYZVVZW6rTTTku19e3bV9u2beuqugAAQLZzmlW8/H+Vv3FGqqm516kKjX5E8gRcLAwA0JZ3atnlP5e16ydaX1+vpqamVm0bN25URUVFlxQFAACymxXdqtL3T2kV/BsH36jQ2KcI/gCQodbsnPKfZzPlPxe1a+S/V69eWrt2rX79619r0qRJqd3+6+vr9d5777X7xY466qj0qgQAAFnDU79YJVVT5YmskyQZO1/1hz+k5spvuFwZAGBvamNO6vEx7PKfk9r1Uz3llFP0yCOP6NFHH9Wjjz4qKbl7/4oVKw7oVn/Lli1Lv1IAAJDx/FteVnDx5bKcsCQpkddHoXEzFS+Z4HJlAIB9mbfblP/BBUz5z0XtCv/XXnutGhoa9Ne//jW1279lWTLG7P+LdzqQcwEAQJYxRoVr/k+BVT9JNcWCE5Ib++X3cbEwAEB7rG9O5jW/xW3ac1W7wr/X69UPf/hD/fCHP0y1jRgxQkceeaRmzJixj68EAAA5L9Gk4qVXKX/z86mmSOWZqh91v+QpcLEwAEB71Ow25f+LPXwuVoKulPZijr59+6pnz56dWQsAAMgydmSTggunyhdakGprOOx2NR16g8TIEQBkhTd2tEz575fH7+5clXb4nzt3bmfWAQAAsoy3br6CC6fJ07xJkmQ8AYVG/07RXqe4XBkAoL2MMdoRS075L/FaTPnPYe0K/+vWJXfr7du3rzweT6u2AzFgwIAD/hoAAJB58jY9p+JlV8tyIpKkRP5A1Y2fpUTxaJcrAwAciE3NLXuzHV/OLv+5rF0/3SlTpsi2bb3yyisaNGhQqu1APhVit38AAHKAcVS46k4F1tydaoqVHqO6cdNl/CwHBIBs8/qOWOpxTz+7/Oeydn+04zjOHm3s9g8AQDcSb1Bw6ZXK2/Jyqqmp73lqGPlryc5zsTAAQDqMMYrsjHl9Weuf89oV/l977TVJUu/evfdoAwAAuc9u+kQlVefI27BYkmRkq3HYT9U08Go29gOALLUy3DLAe0wpU/5zXbt+wv369WtXGwAAyD3e2v+oZOG5sqNbJUmON6j6MY8rWnGSy5UBADriXzUtu/yX+pjyn+v4eAcAAOxV3sYZKl72bVkmuSY0XjBYofHPKlE03OXKAAAdEXNalmUPDxD8u4MOh//Vq1dr/vz52rFjhyKRyD7Pve666zr6cgAA4GAwCQVW3KbCj+9LNUXLj1do7JMyvnIXCwMAdIaq+kTq8eQSxoS7gw79lG+55Ra98MIL+z3PGCPLsgj/AABkAStWp+Illypv299SbU39L1PD8Lsk2+diZQCAzrJot/Dvs9m7pTtIO/zPmjVLzz//vCSpqKhIhxxyiAoLCzutMAAAcPDZ4dUqqTpb3saPJEnG8qhh+C8VGXC5y5UBADpLONEy5X9i0ONiJTiY0g7/f/zjH2VZlqZNm6bvf//7ysvjFj8AAGQz345/KbjofNmxGkmS4y1VaNzTipUf73JlAIDO9K8dsdTjMcWE/+4i7fC/Zs0alZSU6Oabb5bHQ4cBACCb5a97TEUffU+WSe78HA8MV934WXIKh7hcGQCgs21oTo78+yzJ5nat3Uba4d8Yo379+hH8AQDIZk5MRdU3qWDd71JNzT2mqH7M4zK+EhcLAwB0hS3NTurxCT3Yx6U7STv8Dxs2TGvWrFEikeADAAAAspAV26Hgoovk3/FGqi18yLVqHHqHZPG3HQBy0ZxtLVP+++Ux6t+dpH1Dx7PPPlt1dXWaPn16Z9YDAAAOAk9jtUrnnZAK/sbyKTTqQTUOu5PgDwA5yjFG0Z17/fX2W7KY8t+ttGvkf926dXu0HXnkkTrqqKP0y1/+UqtXr9ZJJ52k3r1773PjvwEDBqRfKQAA6BS+bX9XcPElsuN1kiTHV6G6cTMULzvG5coAAF1pWUPL7f0+X86U/+6mXeH/pJNO2ufx2bNna/bs2fs8x7IsLVu2rP2VAQCAzmWMCj55UIHqW2QpueYzXjQ6ubFfwUCXiwMAdLV5dS3hP+hl1L+7aVf4N8bs/6SDcA0AAJAmJ6qi5TeoYONTqabmnqcoNPpRyVvkYmEAgIMhkmjJY+O4vV+31K7w/9prr3V1HQAAoItY0W0KLjxP/tq3U22Ng76r8JBbJSvt7X8AAFnkrZp46vH4IOG/O2pX+O/Xr19X1wEAALqAp36pSqrOlifyiSTJ2HmqH/WAmvuc5XJlAICD6eNIcrmXJcnLRn/dUoc/7n/77bf1ne98R4lEolX7zTffrAsuuEBvvvlmR18CAACkwb/lLyp9b0oq+Cf8laqd+CrBHwC6mY07g78kTemR9t3ekeU6FP5/85vf6NJLL9Vf/vIXrV+/vtWxtWvX6t1339UVV1yh+++/v0NFAgCAA2CMCtb8SsGF58hONEiSYsEjVDv5DcVLJrpcHADgYPvrtljq8YACpvx3V2mH/zlz5ujhhx+WZVk688wzVVxc3Or4zTffrAsvvFC2beuBBx7Qf/7znw4XCwAA9iMRUfGSy1W08seylNzcKdL7dNVOfFVOfl+XiwMAHGwJY7Rrq78B+ezz0p2lPedj5syZsixLP/vZz3TaaaftcXz06NEaPXq0Ro4cqZtuuklPPPGEjj766I7UCgAA9sFu/lTBqnPkC81PtTUOuVXhQd+TWN8JAN3SglDL8uz/KmPKf3eW9kc/y5YtU2VlZZvBf3ennXaaKioqVFVVle5LAQCA/fCGFqh03hdSwd/YhaobO13hwd8n+ANAN7awviX8F3r4e9CdpR3+I5GIevTo0a5zKysr1djYmO5LAQCAffBvflGl731FnuaNkqREfn/VTPqbor1PdbkyAICbdsRaNvo7tpRR/+4u7R7Qu3dvrV27VtFoVH6/f6/nJRIJrVu3TuXl5em+FAAAaItxVLj65wqsvivVFCuZrLpxM2TyerlYGAAgE/xtt43+hgdY79/dpd0Djj76aDU2NuqBBx7Y53m///3vVVdXp6OOOirdlwIAAJ+VaFRw0YWtgn+kzzTVTvwzwR8AIMcYNe6c8V/qtWSxBKzbS3vk/9xzz9WLL76oRx99VOvXr9dZZ52lESNGqLCwUI2NjVqxYoWef/55vfTSS/J4PLrooos6sWwAALovO7Jewaqp8tUvkiQZWWoc+hM1HXIt6/sBAJKkJQ0ta/2nVPhcrASZIu3wP2LECP3gBz/QnXfeqb/85S/6y1/+ssc5xhhZlqWbbrpJo0eP7lChAABA8tbOU8nCc2VHt0iSHE+x6sc8pmjPr7hcGQAgk7xX1xL+g14+GEYHpv1LydH/6dOn69hjj5XX65UxJvXPtm0dddRRevzxx3X++ed3Vr0AAHRbeRtnqvT9r6WCf6LgUNVO+gfBHwDQSu1uG/1NLvG4WAkySYe3fJwwYYJ+//vfKxKJaOPGjaqtrVVhYaEGDBigQCDQGTUCANC9mYQCK3+swrW/STVFy45TaOxTMv723XkHANB9vLq1ZaO/w4sI/0jqtPs95Ofna/DgwZ11OQAAIMmKh1S8+DLlbftrqq2p3yVqGHG3ZLOGEwDQmmOMwjsH/kvY6A+74WaPAABkKDu8RiVVU+VtXC5JMpZHDcPvUqT/5WzsBwBo0wehlrX+J7HRH3ZD+AcAIAP5dryl4KLzZMd2SJIcb6lCY59UrMcXXa4MAJDJFtaz0R/aRvgHACDD5K9/QkUf3iDLxCVJ8cKhCo2fpURgqMuVAQAy2ebmlo3+Pl9G1ENr9AgAADKFE1eg+mYVrns41RTtcaJCY/4g4yt1ry4AQFb4824b/R1W2KEbuyEHEf4BAMgAVqxGwUUXyb/j9VRbeOBVahz6U8nmzzUAYN9ijkk97p9vs9Ef9sC7CQAAXOZpXKFg1dnyhldKkozlU8OIexTpf6HLlQEAssU/treM+n+hnJiHPdErAABwkW/7XAUXXSQ7XitJcnw9FBo3XbGyY90tDACQNYwx2tjcMvKfZzPqjz0R/gEAcIMxyl/3iIqqfyDLJHdmjheNUt34WXIKDnW3NgBAVlne2LLR3yk9ub0f2pZ2+B85cuQBnW9ZlpYtW5buywEAkDucqIo+/K4KNjyRamquOFn1Y34v4y12ry4AQFZ6pzaeetw7j43+0La0w78xZv8ndeB8AABykRXdruDC8+Sv/XeqLXzoDWo87DbJ4g0bAODAbIu2jPofEfS4WAkyXdrh/6mnntrrsaamJm3ZskV/+9vf9Oabb+r666/XZZddlu5LAQCQEzwNy1RSNVWeprWSJGPnqX7UfWruM9XdwgAAWeulLS0b/R1RTPjH3qUd/idNmrTfc84880z96le/0m9+8xuNHj1axx7L5kUAgO7Jv/VVFS++VHaiQZLk+Hupbtwzipfu/+8pAABtad7t9n6Vfovb+2Gfunx+4dVXX61AIKDHH3+8q18KAIDMY4wK1t6rYNXUVPCPFY9TzeQ3CP4AgA6Zs61l1H9KBRv9Yd+6fLf//Px8DRw4UIsXL+7qlwIAILMkIipefp3yN81MNUV6f131hz8oeQIuFgYAyHbGGG2Ntoz8+7m9H/ajy8N/IpHQ5s2bFYvF9n8yAAA5wmrerJKF0+Srey/V1jj4ZoUH3ygxLRMA0EHv1iVSj0/rxag/9q9Lw388Htc999yj7du3a/To0V35UgAAZAxvaKGCVVPlad4gSTJ2gUKjH1G092nuFgYAyBlLGlrCfw8/d4vB/qUd/s8999y9HjPGKBqNat26dQqFQrIsS6effnq6LyVJWrNmjR544AHNnz9f27dvV2VlpU4++WRdeeWVKiws7NC177rrLj3++OO65pprdO2113boWgCA7s2/+SUFl1wpywlLkhJ5/RQaP1Px4Hh3CwMA5Iw14Zbgf3xZl0/mRo5Iu6fMnz+/3eeeeuqpOuecc9J9KS1atEgXXnihwuGwxo4dqzFjxuiDDz7Qww8/rNdff13PPPOMioqK0rr2v//9b/3hD39IuzYAACRJxqhw9V0KrP5ZqilWMlGhcc/Iyat0sTAAQK6ZuyOeenxYgNv7oX3SDv/XXHPNPo97PB6VlZXpyCOP1NChQ9N9GcXjcd1www0Kh8O68847dcYZZ0iSIpGIrr/+es2dO1f33HOPbrvttgO+9o4dO3TjjTfKGLP/kwEA2JtEWMVLr1L+5hdSTZE+U1U/8reSJ9/FwgAAuWZb1Ek9Hl1E8Ef7dVn47yyvvPKK1q1bp2OOOSYV/KXkXQR+9rOf6YQTTtDs2bN13XXXqaSk5ICuffPNN6umpkYTJkzQBx980NmlAwC6ATuyQcGqafLVL5AkGVlqHPpjNR1yHRv7AQA63UtbWjZSn1RC+Ef7ZfzOEHPnzpUkTZkyZY9jZWVlmjx5smKxmN58880Duu6MGTP0+uuv6+qrr2YzQgBAWjy176l03hdSwd/xFCk0fpaaDv1fgj8AoNNFEi0zlvvmWbL4W4MD0K7w7zhOp/xLR3V1tSRp+PDhbR4/7LDDJEkffvhhu6+5YsUK3XXXXZowYYKuvPLKtOoCAHRza2aoeN5X5IluliQl8g9R7aR/KNrzZJcLAwDkqhc2R1OPT+zB7f1wYNo17f/www/v8AtZlqVly5Yd8Ndt2bJFktS7d+82j/fq1avVefvT3NysG264QT6fT3fffbc8HqbKAAAOgHGU/9Ed0ur/067xlmjpsQqNe1rGX+FqaQCA3BV1jJp2jqcW2JLfZtQfB6Zd4b8zNsRL9xrhcPJWSfn5bW+YtKt913n788tf/lLV1dW666671L9//7Rq2h+vN7NXU3g8dqv/BTINfRQZK16vwKLL5d/y51RTc/+LFD78Hnlsv4uFAa3xexSZjj564P6yqTn1+Iy++fJ6Cf9dKRf7aLvC/1NPPdVm+/333693331XRx99tKZOnaqRI0cqGAyqublZK1as0OzZs/X3v/9dJ510km6++ea0CvR4PHIcZ7/rWdrz4cIbb7yh6dOn66tf/apOO+20tOrZH9u2VFYW6JJrd7ZgsMDtEoB9oo8iozSsld45VapdnHxu2dKEXytv2LXKY80lMhS/R5Hp6KPt4xijTWubUs/79UzvNuc4cLnUR9sV/idNmrRH2yuvvKL33ntP559/vm655ZY9jldWVuq4447Tvffeq4cfflhHH320pk2bdsAFBgIB1dbWqqmpqc3jkUhEklRQsO8fyrZt2/SDH/xAffr00Y9//OMDrqO9HMcoFGrfLAS3eDy2gsEChUJNSiTS24sB6Er0UWQa745/K/DBNNmx7ZIk4y2RddxshQLHKVGb2b/z0T3xexSZjj56YOZubVnrf2bfPNXUNLpYTfeQTX00GCxo1wyFtG/198QTT6i4uFjf+9739nne1VdfrZkzZ2rmzJlphf9evXqptrZWW7du1YABA/Y4vmut/661/3vz4IMPaseOHRo5cqTuuOOOVseWLl0qSfrb3/6mjz/+WEOGDNG3vvWtA651l3g8szvHLomEkzW1onuijyIT5G94SkXLr5dlkrdWihcOUeORz6mkzxFK1DTSR5HR+D2KTEcf3T9jjFY0JlLPg3b25I1ckEt9NO3wv2LFCg0dOlR+/77XOHq9Xg0YMCC1a/+BGj58uKqrq7Vy5UpNmDBhj+MrV65Mnbcvu/YEWL58uZYvX97mOdXV1aqurtakSZM6FP4BADnAiSuw4ocq/OSBVFO0/IsKjX1CnoIeLhYGAOhO5odagv9Xe7LDP9KX9u4FRUVF2rRp037Pi8Vi+uSTT1RWVpbW6xx//PGSpDlz5uxxrKamRvPmzZPP59Oxxx67z+v84he/0EcffdTmvwsuuECSdM011+ijjz7S008/nVatAIDcYMXqVFJ1VqvgHx5wpeqOeF7Gl97fMwAADpQxRgvrW8J/n7zc2XwOB1/avWf06NHavn27nnjiiX2ed++996qurk4TJ05M63WmTJmivn376q233tKMGTNS7ZFIRLfccovC4bDOOOMMVVS03F4pFotp1apVWrVqlWKxWFqvCwDonjyNK1X63onyb/+HJMlYXtWPvFeNI+6W7LQnzAEAcMAWN7QE/y+U8zcIHZN2D7r44ov1z3/+U7/85S+1YsUKff3rX9fQoUNVWFiohoYGLV++XDNnztQ//vEP+f1+XXbZZWm9Tn5+vn7xi1/oiiuu0B133KHnn39e/fv314IFC7RlyxaNGjVK3/3ud1t9zebNm/XVr35VkvTaa6912S39AAC5xbf9dQUXXSg7XitJcnxlCo2drlj5ce4WBgDolt6rawn/Qwo9LlaCXJB2+J88ebKuv/563XPPPXrhhRf0wgsv7HGOMUY+n0933nmnRowYkXaRkydP1nPPPZe6teDKlSvVv39/nXHGGbr00ktVVMStLgAAHZO/7lEVfXSjLJN8oxUPjFDd+GflFA5yuTIAQHe0fLdR/+PLGPVHx1nGGNORC8yfP18PPfSQ3n33XUWjLbegyM/P1+c//3lde+21Gjp0aIcLzRaJhKMdOzL71hter62ysoBq2KUaGYo+ioPKianoo++rYP1jqabmii+rfsxjMt5gm19CH0Wmo48i09FH9++x9c2px5f2z3Oxku4pm/poeXmga2/1t8uRRx6p3//+94pEItqwYYNCoZBKS0vVt29f5eXRSQEAmcuKbldw0YXy1/wr1RY+5Do1Dv2RZDG9EgDgjmW7jfofU8qoPzpHp/Wk/Px8DRkypLMuBwBAl/I0fKiSqrPlaVojSTKWX/Wj7lVz33NdrgwA0N29UxtPPR5VxIfR6Bx8jAQA6Hb8W+eoePElshP1kiTH31N1455RvHSyy5UBALq73df6H8uoPzoRvQkA0H0Yo4KP71dgxa2ylNzyJlY8VqFxM+UUDHC5OAAApLd3G/Ufwag/OhHhHwDQPTjNKl7+v8rfOCPV1NzrVIVGPyJ5Ai4WBgBA0uL6luD/OUb90cnoUQCAnGdFt6qkapp8dfNSbY2Dvq/wkJsla/+74wIA0NWMMXq3rmXK/0hG/dHJCP8AgJzmqV+skqqp8kTWSZKMna/6wx9Sc+U3XK4MAIAWi+pbgv9xZcQ0dD56FQAgZ/m3vKzg4stlOWFJUiKvj0LjZipeMsHlygAAaGGM0fuhlvA/LMCoPzpf2nMd//SnP+nNN99s17kvvPCC7rnnnnRfCgCAA2OMClffrZKF56aCfyw4QbWT3iD4AwAyznu7Tff/Yjnjs+gaaYf/m266SY888ki7zp0xY4amT5+e7ksBANB+iSYVL75EgVU/STVFKs9U7cRX5eT3cbEwAAD2ZIzR4t1u7ze4kFF/dI12fay0bds2rVixYo/2UCikd955Z59fu2HDBq1YsUJeL59gAQC6lh3ZpODCqfKFFqTaGg67XU2H3iBZlouVAQDQtrdqWnb4n9KDzISu067e5fP59L//+78KhUKpNsuytGLFCl1yySX7/XpjjI466qj0qwQAYD+8dfMVXDhNnuZNkiTjCSg0+neK9jrF5coAAGibY4yqw07q+cACRv3Rddo17b+kpETf+ta3ZIxJ/ZPU6nlb/ySpsLBQRx11lH70ox912TcBAOje8jY9p9L3T04F/0T+QNUc9XeCPwAgo/11Wyz1+NRePhcrQXfQ7nklF110kS666KLU8xEjRujII4/UjBkzuqIuAAD2zzgqXHWnAmvuTjXFSo9R3bjpMv6eLhYGAMC+JYzRpmaTet7Tn/Z2bEC7pL2o5Itf/KKOOOKIzqwFAID2izcouPRK5W15OdXU1Pc8NYz8tWTnuVgYAAD798LmllH/b/Rm1B9dL+2PlzZv3qzXX39dtbW1nVgOAAD7Zzd9orL3vpwK/ka2Gob9TA2jHiD4AwAyXiRhFIq3jPqX+hj1R9dLe+R/zZo1Ki8vV2lpaSeWAwDAvnlr56lk4TTZ0a2SJMcbVP2YxxWtOMnlygAAaJ9nNkVTj8/p43exEnQnaYd/n8+nwsLCzqwFAIB9yts4Q8XLrpNlkm+a4gWDFRr/rBJFw12uDACA9qmPG+0a8/daUqGHW9Hi4Eh7fsmpp56qlStX6q9//Wtn1gMAwJ5MQoHqWxRc+q1U8I+WH6/ayXMJ/gCArDL705ZR/6mM+uMgSnvk/8wzz9SyZct0/fXXa8aMGZowYYJ69eqlvLy9r7U844wz0n05AEA3ZcXqVLzkUuVt+1uqran/ZWoYfpdks0ESACB7bGp2Uo97+S3l2Yz64+BJO/yfdtppkiRjjN5//329//77+/0awj8A4EDY4dUqqTpb3saPJEnG8qhh+C8VGXC5y5UBAHDg/rK1ZYf/r/XkA2wcXGmH/z59+nRmHQAAtOLb8S8FF50vO1YjSXK8pQqNe1qx8uNdrgwAgAP3YUMi9XhkwJZtMeqPgyvt8D937tzOrAMAgJT8dY+p6KPvyTJxSVI8MFx142fJKRzicmUAABw4Y4z+XRtPPT+mNO0YBqSNXgcAyBxOTEXVN6lg3e9STc09pqh+zOMyvhIXCwMAIH3/rGkJ/p8v88pi1B8uSHu3/wO1YMGCg/VSAIAsZMV2qGTBN1oF//Ah1yp0xGyCPwAga8WN0apwy0Z/QwMeF6tBd9ahkf/NmzfrqaeeUnV1tSKRiBzHaXU8kUioqalJW7ZsUV1dnZYtW9ahYgEAucnTWK3ggrPkbVotSTKWT/Uj71Vzv/NcrgwAgI6ZvrHl1n6n9WKTP7gn7fC/ZcsWfeMb39D27dtljJEkWZaVerzruZRc47KvWwACALov37a/K7j4EtnxOkmS46tQ3bgZipcd43JlAAB0TChulGiJR+rhP2gTr4E9pN37/vCHP2jbtm3Kz8/XN77xDZ1//vkyxmjixIm68sorddpppykYDEqSjj32WM2bN6/TigYA5ABjVPDxAypZcGYq+MeLRqtm8hsEfwBATnju05ZR//P7+l2sBOjAyP9bb70ly7J0//3369hjj5Uk/b//9//k8Xh0/fXXS5K2bdumiy++WO+8846WL1+uI444onOqBgBkNyeqouU3qGDjU6mm5p6nKDT6Uclb5GJhAAB0jo8aW27t1y/Pkt9mkz+4K+2R/40bN6qioiIV/CVp5MiRWrRoUWrqf0VFhX7yk5/IcRxNnz6949UCALKeFd2mkvmntgr+jYO+q9C46QR/AEBOMMbord12+P9yBWv94b60w39zc7MqKytbtQ0ePFiRSESffPJJqm38+PHq3bu3qqqq0i4SAJAbPPVLVTbvC/LXvi1JMnaeQqN/r/Bht0kW6yABALnhla2x1OPjubUfMkTa77RKSkoUCoVatfXv31+StGrVqlbtPXv21LZt29J9KQBADvBv+YtK35siTyT5AXHCX6naia+quc9ZLlcGAEDnCSeMNkdbdvk7jFv7IUOkHf6HDx+udevWad26dam2Qw89VMYYLV26tNW5mzdvlt/PBhcA0C0Zo4I1v1Jw4TmyEw2SpFjwCNVOfkPxkokuFwcAQOeauallk7+plWQgZI60w/+JJ54ox3F0+eWX65///Kek5BR/r9erGTNmpD4UeOqpp7R161YNGDCgcyoGAGSPRETFSy5X0cofy1JyFCTS+3TVTnxVTn5fl4sDAKBzrQq3bPJX5rUU8DLdH5kj7d3+zzjjDM2aNUsrVqzQVVddpQULFqi8vFxf+cpX9Oc//1knn3yyAoGAQqGQLMvS1772tc6sGwCQ4ezmTxWsOke+0PxUW+OQWxUe9D2JtY8AgBzjGKM3drRs8ndabzb5Q2ZJe+Q/Ly9PTz75pE477TT17ds3Na3/pptu0uDBgxWPx1VXVydjjI444gidf/75nVY0ACCzeUMLVDrvC6ngb+xC1Y2drvDg7xP8AQA56cXNLZv8fb7MK5u/d8gwaY/8S1J5ebl+8YtfKJFomd5SUVGhP/3pT/rHP/6h9evXa/DgwTrhhBNk2+ziDADdgX/ziwou+aYsp0mSlMjvr7rxs5QoHutyZQAAdI36uFFtvGWTv6Fs8ocM1KHwv4vH07pz+/1+ffWrX+2MSwMAsoVxVLj65wqsvivVFCuZpLpxz8jk9XKxMAAAutbsT1s2+ZvWh03+kJkOOPwvW7ZMVVVVamxsVJ8+ffS5z31O5eXlXVEbACBbJBoVXPJN5W15KdUU6TNN9aPulew8FwsDAKBrLQi1rPPvn2+rwMN0f2Smdof/devW6cYbb9SCBQtatft8Pl188cX69re/vccMAABA7rMj6xWsmipf/SJJkpGlxqE/UdMh17K+HwCQ0+LG6INQyxLok3p0ysRqoEu0q3c2NDTowgsv1KZNm2SMaXUsGo3q0UcfVU1Nje64444uKRIAkJm8tfNUsvBc2dEtkiTHU6z6MY8p2vMrLlcGAEDXe3JDy3T/r1T4ZPGhNzJYu3bhmzFjhjZu3KhAIKDbbrtNb775pqqqqvSnP/1J//M//yNjjJ577jmtWrWqq+sFAGSIvI0zVfr+11LBP1FwqGon/YPgDwDoFjZGnFbP++WzwTkyW7tG/t944w1ZlqWHHnpIRx11VKp9xIgRuuuuu5Sfn6/Zs2frtdde05AhQ7qsWABABjAJBVb+WIVrf5NqipYdp9DYp2T8PdyrCwCAg8QYo1e3tdza78J+bPKHzNeuj6fWrl2rvn37tgr+u5s6daqMMfroo486tTgAQGax4iEFq85pFfyb+l2iugl/IvgDALqN/7elJfgfGfTIy3R/ZIF2r/kfMGDAXo8PHjxYklRbW9spRQEAMo8dXqOSqqnyNi6XJBnLo4bhdynS/3I29gMAdBuhuNG2WMs+aOODbPKH7NCunhqLxeTz+fZ6PC8veRun5ubmzqkKAJBRfDveUnDRebJjOyRJjrdUobFPKtbjiy5XBgDAwfXcpy2b/E3tw3R/ZI9O/Zjqs3cCAABkv/z1T6jowxtkmeR9jOOFQxUaP0uJwFCXKwMA4OD6146W6f4D820FPMx8Q/ZgjgoAoG1OXIHqm1W47uFUU7THiQqN+YOMr9S9ugAAcEFTwmhFuGWH/ykVe58ZDWQiwj8AYA9WrEbBRRfJv+P1VFt44FVqHPpTyeZPBwCg+3lmU8t0/6/3Jvgj+7T7HVx9fb3ee++9Dp2zt7sFAAAyh6dxhYJVZ8sbXilJMpZPDSPuUaT/hS5XBgCAO96pjace9/BZKve166ZpQEZpd/hfsWKFLrjggr0etyxrn+dYlqVly5YdeIUAgIPGt32ugosukh2vlSQ5vh4KjZuuWNmx7hYGAIBLIgmjZQ2J1PP/6cWoP7JTu8M/m/kBQA4zRvnrHlFR9Q9kmeQbnHjRKNWNnyWn4FB3awMAwEUzdpvu/z+9fLK4vS2yVLvC/2uvvdbVdQAA3OJEVfTh91Sw4Q+ppuaKk1U/5vcy3mIXCwMAwF1v17Ts7l/qtVThZ7o/sle7wn+/fv26ug4AgAus6HYFF50vf81bqbbwoTeo8bDbJIs3OACA7qspYbS8sWV3/9PZ5A9Zji2bAaCb8jQsU0nVVHma1kqSjJ2n+lH3qbnPVHcLAwAgAzzDdH/kGMI/AHRD/q2vqnjxpbITDZIkx99LdeOeUbx0ksuVAQDgvrnbW6b79/Qx3R+5gfAPAN2JMSr4+LcKrLhNlpIbucaKxyk0fqac/P4uFwcAgPtCcaM1TS3T/f+b3f2RIwj/ANBdJCIqXn6d8jfNTDVFen9d9Yc/KHkCLhYGAEBmMMbouU9bpvufWelnuj9yBuEfALoBq3mzShZOk6/uvVRb4+CbFR58o8SbGgAAJEl/3Nwy3X9Ioa2gl7+RyB2EfwDIcd7QQgWrpsrTvEGSZOwChUY/omjv09wtDACADLIx4igUN6nnXyhnuj9yC+EfAHKYf/NLCi65UpYTliQl8vopNH6m4sHx7hYGAEAGcYzRq9taRv3P6+t3sRqgaxD+ASAXGaPC1XcpsPpnqaZYyUSFxj0jJ6/SxcIAAMg8f9jQss5/UolHeTbT/ZF7CP8AkGsSYRUvvUr5m19INUX6TFX9yN9KnnwXCwMAIPMsCMVbPR9TTERCbqJnA0AOsSMbFKyaJl/9AkmSkaXGoT9W0yHXsbEfAACfEU4YfRBKpJ5f3I/p/shdhH8AyBHeuvcUrJomT3SzJMnxFKl+zGOK9jzZ5coAAMhMMze1TPc/padPNh+UI4cR/gEgB+RtelbFy66R5TRLkhL5h6juiGeVKBrlcmUAAGSmGRubU4/75FnqnWe7WA3Q9Qj/AJDNjKPAyp+ocO2vUk3R0mMVGve0jL/CxcIAAMhcq8MJRZyW51/tyXR/5D7CPwBkKSter+IlVyhv6yuptqZ+F6phxK8kmzcxAAC0JeoYvb6jZZO/87mtH7oJwj8AZCG76WOVVE2Vt2GpJMnIVuPwn6tpwDfZ2A8AgH14emPLOv8Tyr3yc1s/dBOEfwDIMr6atxVceK7s2HZJkuMtUWjsE4r1ONHlygAAyGzPf9oS/AMeaVChx8VqgIOL8A8AWSR/w1MqWn69LBOTJMULhyg0frYSgaEuVwYAQGZb25RQbdyknk/tk+diNcDBR/gHgGzgxBVY8UMVfvJAqila/kWFxj4h4ytzsTAAADJfs2P02vaWdf7nsc4f3RDhHwAynBWrU3DxxfJv/0eqLTzgSjUO+7lk82scAIB9McZo+m7r/I8v9yqPdf7ohnjXCAAZzNO4UsGFU+VtrJYkGcurhhH/p0j/S1yuDACA7PDkbsE/6LV0GOv80U0R/gEgQ/m2v67gogtlx2slSY6vTKGx0xUrP87dwgAAyBILQ3ElWpb564zePveKAVxG+AeADJS/7lEVfXSjLJOQJMUDI1Q3/lk5hYNcrgwAgOxQG3P0fiiRen5hX78sboeLbozwDwCZxImp6KPvq2D9Y6mm5oovq37MYzLeoIuFAQCQPRLG6PnNsdTz/+7pk5d1/ujmCP8AkCGs6HYFF10of82/Um3hQ65T49AfSRbrEwEAaA9jjJ7Y0LLOf0TAVq8828WKgMxA+AeADOBp+FAlVWfL07RGkmQsv+pH3avmvue6XBkAANnlj7uN+EvSsWWs8wckwj8AuM6/dY6KF18iO1EvSXL8PVU37hnFSye7XBkAANllcX1coXjLDn+X9PO7WA2QWQj/AOAWY1Tw8f0KrLhVlpJvVGLFYxUaN1NOwQCXiwMAILvUxhy9W9eywd/5bPAHtEL4BwA3OM0qXv6/yt84I9XU3OtUhUY/InkCLhYGAED2iX9mg7+v9fTJzwZ/QCuEfwA4yKzoVpVUTZOvbl6qrXHQ9xUecrNksSERAAAHwhijJ3fb4G9UkUeVbPAH7IHwDwAHkad+sUqqpsoTWSdJMna+6g9/SM2V33C5MgAAstPjuwV/STqmlIgDtIX/MgDgIPFveVnBJVfISjRKkhJ5fRQaN1PxkgkuVwYAQHZ6Y0frnf3Z4A/YO8I/AHQ1Y1S45v8UWPWTVFMsOCG5sV9+HxcLAwAge61tSmhV2Ek9v6gfG/wB+0L4B4CulGhS8dKrlL/5+VRTpPJM1Y+6X/IUuFgYAADZqz5u9Nr2eOr5mZV+eQj+wD4R/gGgi9iRTQounCpfaEGqreGw29V06A0Sb1AAAEhL3BjN/rRlnf8J5V4FvfxdBfaH8A8AXcBbN1/BhdPkad4kSTKegEKjf6dor1NcrgwAgOz12Z39BxXYGlTocbEiIHsQ/gGgk+V9+kcVL71KlhORJCXyB6pu/Cwlike7XBkAANntszv7n9DD51IlQPYh/ANAZzGOClfdqcCau1NNsdJjVDduuoy/p4uFAQCQ/V7d2jr4s7M/cGAI/wDQGeINCi69UnlbXk41NfU9Tw0jfy3ZeS4WBgBA9lvWkNDGZpN6zs7+wIEj/ANAB9lNn6ik6hx5GxZLkoxsNQ77qZoGXs3GfgAAdNCWZkfv1Lbs7H9OH3b2B9JB+AeADvDWzlPJwmmyo1slSY43qPoxjytacZLLlQEAkP2aEkYvb42lnn+1p0+FHoI/kA7CPwCkKW/jDBUvu06WSa5BjBcMVmj8s0oUDXe5MgAAsl/CGD2zqWWd/8SgR33ybBcrArIb4R8ADpRJKLDiNhV+fF+qKVp+vEJjn5TxlbtYGAAAucEYoyd229m/T56lcUGiC9AR/BcEAAfAitWpeMmlytv2t1RbU//L1DD8LsnmdkMAAHSGz97S76s92dkf6CjCPwC0kx1erZKqs+Vt/EiSZCyPGob/UpEBl7tcGQAAueOJ9c2tnl/an7vmAJ2B8A8A7eDb8S8FF50vO1YjSXK8pQqNe1qx8uNdrgwAgNzxl61RJXZ7fkk/RvyBzkL4B4D9yF/3mIo++p4sk7zNUDwwXHXjZ8kpHOJyZQAA5I53amLa1GxSzy/s55fFLf2ATkP4B4C9cWIqqr5JBet+l2pq7jFF9WMel/GVuFgYAAC5ZVlDQssandTzaX388hL8gU5F+AeANlixHQouukj+HW+k2sKHXKvGoXdIlse9wgAAyDFrwgm9UxtPPf9Gb58KPAR/oLMR/gHgMzyN1QouOEveptWSJGP5VD/yXjX3O8/lygAAyC0bmhKau6Ml+H+tp0+lPtvFioDcRfgHgN34tv1dwcWXyI7XSZIcX4Xqxs1QvOwYlysDACC3fBqO68+bW27pd0K5V5V5BH+gqxD+AUCSjFHBJw8qUH2LLCXXHMaLRic39isY6HJxAADklpqoo9lra1PPjyn1alAhy+qArkT4BwAnqqLlN6hg41Oppuaepyg0+lHJW+RiYQAA5J76uNHsT1tG/I8IejSqiOAPdDXCP4BuzYpuU3DhefLXvp1qaxz0XYWH3CpZTD0EAKAzNSZaB/9RxR5NCBJJgIOB/9IAdFue+qUqqTpbnsgnkiRj56l+1ANq7nOWy5UBAJB7mhJGsza1BP/Dy/L0XyW24nFnH18FoLMwrAWgW/Jv+YtK35uSCv4Jf6VqJ75K8AcAoAs0JYye2S34Dyyw9d+HFrtYEdD9MPIPoHsxRgVr71Fg5R2yZCRJseARCo2bKSe/r8vFAQCQeyKfCf598yyd3DvPxYqA7onwD6D7SERUvOwa5X86O9UU6X266g9/UPIUulgYAAC5KZIwmrFb8O/pt3RyT7+LFQHdF+EfQLdgN3+qYNU58oXmp9oah9yq8KDvSZblYmUAAOSmPYK/z9KpvQj+gFsI/wBynje0QMGqc+Rp3ihJMnahQqMfVbT3qS5XBgBAbvrsGv9yn6VTexP8ATcR/gHkNP/mFxVc8k1ZTpMkKZHfX3XjZylRPNblygAAyE3hhNHM3YJ/hc/S/xD8AdcR/gHkJuOocPXPFVh9V6opVjJJdeOekcnr5WJhAADkrsa40axPW6/xZ6o/kBkI/wByT6JRwSXfVN6Wl1JNkT7TVD/qXslmd2EAALpCKG703Kef2dWfzf2AjEH4B5BT7Mh6Baumyle/SJJkZKlx6E/UdMi1bOwHAEAXqYk5emFzLPV8QL6tkyp8LlYE4LMI/wByhrd2nkoWnis7ukWS5HiKVT/mMUV7fsXlygAAyF1bmh29vLUl+B9WaOv4coI/kGkI/wByQt7GmSpedq0sk5xumCg4VHXjn1WiaKTLlQEAkLvWRxzN2dYS/A8v8ujoUiIGkIn4LxNAdjMJBVbeocK1v041RcuOU2jsUzL+Hi4WBgBAblvZmNA/a+Kp50cGPRofJF4AmYr/OgFkLSseUvHiy5S37a+ptqZ+l6hhxN2SzXRDAAC6ysJQXO+HEqnn/1Xm1fCAx8WKAOwP4R9AVrLDa1RSNVXexuWSJGN51DD8LkX6X87GfgAAdKE3d8RUHXZSz6f08GpgAcEfyHSEfwBZx7fjLQUXnSc7tkOS5HhLFRr7pGI9vuhyZQAA5Lb/tyWqrVGTev7fPX3qlWe7WBGA9sqa8L9mzRo98MADmj9/vrZv367KykqdfPLJuvLKK1VYWHhA13rjjTc0ffp0LVmyRPX19SotLdWECRN02WWXady4cV30HQDoDPnrn1DRhzfIMsk1hvHCoQqNn6VEYKjLlQEAkNue2NCsREvu1xm9fSrxEfyBbJEV/7UuWrRIp59+ul5++WVVVFToC1/4gsLhsB5++GFNnTpVDQ0N7b7WPffcoyuvvFJvvfWW+vXrpy984QsKBoP629/+pnPOOUcvvvhiF34nANLmxBX48PsqXv7tVPCP9jhRtZNeI/gDANCFjDF6bH3r4D+tj5/gD2SZjB/5j8fjuuGGGxQOh3XnnXfqjDPOkCRFIhFdf/31mjt3ru655x7ddttt+73W+++/r0ceeUQFBQV65JFHNHny5NSxWbNm6fbbb9dtt92myZMnq2/fvl32PQE4MFasRsFFF8m/4/VUW3jgVWoc+lPJzvhfYwAAZC1jjB7fEG3VdkFfv3w2++sA2SbjP6575ZVXtG7dOh1zzDGp4C9J+fn5+tnPfqbCwkLNnj1bdXV1+73WH//4R0nSZZdd1ir4S9LUqVN1/PHHKxqNas6cOZ37TQBIm6dxhUrfPTEV/I3lU/3I+9Q4/BcEfwAAulCijeB/cT+CP5CtMj78z507V5I0ZcqUPY6VlZVp8uTJisVievPNN/d7rfz8fA0bNkxHH310m8cHDx4sSdq8eXMHKgbQWbzb5qr03RPlDa+UJDm+Hqo78v8p0v9ClysDACC3RRJGT3wm+F/Szy+bO+oAWSvjw391dbUkafjw4W0eP+ywwyRJH3744X6v9aMf/Ugvv/yyJk6c2ObxhQsXSpIqKyvTKRVAZzFG+ug+Fb3/ddnxWklSvGiUaia/rljZse7WBgBAjtsRczRjU+vgf2n/PFkEfyCrZfyc2S1btkiSevfu3ebxXr16tTovXXPnztUHH3wgn8/X5iwDAAeJE1Xhh9+T1v1Bu95iNFecrPoxv5fxFrtaGgAAuW5VOKE3dsRTz8t9lr7e2+9iRQA6S8aH/3A4LCk5Zb8tu9p3nZeOjz76SD/4wQ8kJfcD6NevX9rXkiSvN7MnVHg8dqv/BTKFFd2mwILz5NvxVqqtafB3FBl2uzwW/RWZg9+jyHT0UaTjX9uiWt6QSD0fXezRsT26JvjTR5HpcrGPZnz493g8chxnv9OMjDH7PL43ixYt0hVXXKHa2lp98Ytf1Le//e20rrOLbVsqKwt06BoHSzBY4HYJQIvaJdJ/TpUa1ySf23nS5N+rYNB5oqciU/F7FJmOPor2un/xDjXEndTz/zm0WCPL8rr8demjyHS51EczPvwHAgHV1taqqampzeORSESSVFBw4D+Uv/71r7rpppvU1NSkL33pS/r1r38t2+7YJzuOYxQKpT8L4WDweGwFgwUKhZqUSDj7/wKgi/m2vKpA1cWyEg2SJCevl+zjX1LIP06JmkaXqwP2xO9RZDr6KNrLGKNHP460ajurb57KFFdNTXwvX9Vx9FFkumzqo8FgQbtmKGR8+O/Vq5dqa2u1detWDRgwYI/ju9b671r7314PPPCA7rvvPhljNG3aNN16663yeDydUnM8ntmdY5dEwsmaWpGjjFHBx79VYMVtspScvRMrHqfGI59VacVwJWoa6aPIaPweRaajj2Jf4sboyc/s6H9+X7/89sF7P0sfRabLpT6a8QsYdu3yv3LlyjaP72rf290APstxHN1000367W9/K9u2dcstt+j222/vtOAPoJ0SERUv/aaKVvwwFfwjvb+u2qP+KlPQ3+XiAADIbaH4nsH/kn5++W129AdyVcaH/+OPP16SNGfOnD2O1dTUaN68efL5fDr22Pbd/uvWW2/Viy++qMLCQj300EO64IILOrVeAPtnNW9W6fyvKX/TzFRb4+CbVT/mCcmTHXtmAACQrVaFE3ruU27lB3Q3GR/+p0yZor59++qtt97SjBkzUu2RSES33HKLwuGwzjjjDFVUVKSOxWIxrVq1SqtWrVIsFku1/+lPf9Lzzz8vr9erBx98MPXBAoCDxxtaqLJ5X5Cv7j1JkrELVDf2KYWH3CTxpgMAgC71922xVrfyOyTf1qX9u35jPwDus0y62+QfRPPmzdMVV1yhSCSiww8/XP3799eCBQu0ZcsWjRo1Sk8//bSKiopS569fv14nnniiJOm1115T//79lUgkdOKJJ2rTpk3q3bu3Jk2atNfX+6//+i+ddtppadWaSDjasSOzNyjzem2VlQVUw3pqHGT+zS8puORKWU5yU8xEXj+Fxs9UPDi+1Xn0UWQ6+igyHX0Un2WM0eOfmeb/hXKvhhS6s/SVPopMl019tLw8kBsb/knS5MmT9dxzz+n+++/Xu+++q5UrV6p///4644wzdOmll7YK/nvz0UcfadOmTZKkzZs36+WXX97rucFgMO3wD6ANxqhw9V0KrP5ZqilWMlGhcc/Iyat0sTAAAHJfWxv7nVXpV7GXGXdAd5IVI//ZhJF/4DMSYRUvvUr5m19INUX6TFX9yN9Knvw2v4Q+ikxHH0Wmo49il9qYo+c3x1q1XdTPL4/LS+3oo8h02dRHc2rkH0B2siMbFKyaJl/9AkmSkaXGoT9W0yHXsb4fAIAutrg+rnfrEq3aWN8PdF+EfwBdwlv3noJV0+SJbpYkOZ4i1Y95TNGeJ7tcGQAAuW/WpmY17pb7hxTa+kK5z72CALiO8A+g0+VtelbFy66R5TRLkhL5h6juiGeVKBrlcmUAAOQ2xxj94TPr+79S4VO//Iy/yReALkb4B9B5jKPAyp+ocO2vUk3R0mMVGve0jL9iH18IAAA6KhQ3eu7T1sH/vL5+5dkstQNA+AfQSax4vYqXXKG8ra+k2pr6XaiGEb+SbL+LlQEAkPuqQnHND7Ve339JP78s9tgBsBPhH0CH2U0fq6RqqrwNSyVJRrYah/9cTQO+ycZ+AAB0scfWN7d6PiDf1kkVrO8H0BrhH0CH+GreVnDhubJj2yVJjrdEobFPKNbjRJcrAwAgt8Udoyc3sr4fQPsQ/gGkLX/DUypafr0sk7x/cLxwiELjZysRGOpyZQAA5Lb1EUdztsVatV3Q1y8f6/sB7AXhH8CBc+IKrPihCj95INUULf+iQmOfkPGVuVgYAAC570+bo9oeM63aWN8PYH8I/wAOiBWrU3DxxfJv/0eqLTzgSjUO+7lk8ysFAICukjBGT3zmNn4Tgx6NC/L3F8D+8ZsCQLt5GlcquHCqvI3VkiRjedUw4v8U6X+Jy5UBAJDb2prmP7WPXwEPo/0A2ofwD6BdfNtfV3DRhbLjtZIkx1em0NjpipUf525hAADkuD9+GlVdnGn+ADqG8A9gv/LXPaqij26UZZL3D44HRqhu/LNyCge5XBkAALkr5hg99Znd/I8IejSBaf4A0sBvDgB758RU9NH3VbD+sVRTc8WXVT/mMRlv0MXCAADIbSsbE/pnTbxV2zl9/Cpkmj+ANBH+AbTJim5XcNGF8tf8K9UWPuQ6NQ79kWR53CsMAIAcZozR45/Z1E9imj+AjiP8A9iDp+EjlVSdJU/TGkmSsfyqH3Wvmvue63JlAADkroa40bOftg7+x5Z6NaKID90BdBzhH0Ar/q1zVLzkUtnxkCTJ8fdU3bhnFC+d7HJlAADkrjd2xLQq7LRqO7+vX36b0X4AnYPwDyDJGBV8fL8CK26VpeSOwrHisQqNmymnYIDLxQEAkJsSxuiJz0zz7+GzdFpvv0sVAchVhH8AktOs4uX/q/yNM1JNzb1OVWj0I5In4GJhAADkrurGhN78zKZ+/9PLpwq/7VJFAHIZ4R/o5qzoVpVUTZOvbl6qrXHQ9xUecrNk8eYDAIDOxqZ+ANxA+Ae6MU/9YpVUTZUnsk6SZOx81R/+kJorv+FyZQAA5KZtUUcvbYm1avtcqVcj2dQPQBcj/APdlH/LywouuUJWolGSlMjro9C4mYqXTHC5MgAActPsTc2qT7Ruu7CfX15G+wEcBIR/oLsxRoVr/k+BVT9JNcWCE5Ib++X3cbEwAAByU1u38BtSYOsLPXwuVQSgOyL8A91JoknFS69S/ubnU02RyjNVP+p+yVPgYmEAAOSmv26NakOzadV2Th+/Cj2M9gM4uAj/QDdhRzYpuHCqfKEFqbaGw25X06E3SEw3BACgUzUljJ7Z1Hq0v8Rr6YxKbuEHwB2Ef6Ab8NbNV3DhNHmaN0mSjCeg0OjfKdrrFJcrAwAg97y2Paa1TU6rttN7+1Tm4y46ANxD+AdyXN6nf1Tx0qtkORFJUiJ/oOrGz1KieLTLlQEAkFvaGu33WdIF/fJcqggAWhD+gVxlHBWuulOBNXenmmKlx6hu3HQZf08XCwMAIPfM2RrV+s+s7f+fXj5V+BntB5AZCP9ALoo3KLj0SuVteTnV1NT3PDWM/LVkM/oAAEBnqY8bzf7MTv5eS7qgr18We+oAyCCEfyDH2E2fqKTqHHkbFkuSjGw1DvupmgZezcZ+AAB0EmOSt+9rTLRuP62XTz0Y7QeQgQj/QA7x1s5TycJpsqNbJUmON6j6MY8rWnGSy5UBAJA7Njc7+vPWWKu2Yo90ZiWj/QAyF+EfyBF5G2eoeNl1skxy6mG8YLBC459Vomi4y5UBAJAbHGP0hw3RPdrPrvSryEvoB5DZCP9AtjMJBVbcpsKP70s1RcuPV2jskzK+chcLAwAgd1SF4pofaj3Hf1CBrRN6+FyqCAAODOEfyGJWrE7FSy5V3ra/pdqa+l+mhuF3STZvRgAA6Ki2bt8nJTf089mM9gPIHoR/IEvZ4dUqqTpb3saPJEnG8qhh+C8VGXC5y5UBAJD9jDF6emNUsdZ379NxZV4NC3jcKQoAOoDwD2Qh345/KbjofNmxGkmS4y1VaNzTipUf73JlAABkv+UNCb1dG2/VZkm6uB8b+gHIXoR/IMvkr3tMRR99T5ZJvimJB4apbvyzcgqHuFwZAADZrTFhNKuNKf5s6AcgFxD+gWzhxFRUfZMK1v0u1dTcY4rqxzwu4ytxsTAAALKbMUaPt7GL/8SgR+OCvF0GkBv4bQZkASu2Q8FFF8m/441UW/iQa9U49A7JYt0hAADpmlcb15KGxB7tlzDFH0COIfwDGc7TWK3ggrPkbVotSTKWT/Uj71Vzv/NcrgwAgOy1udnRn7fG9mg/p49fhR5CP4DcQ/gHMphv298VXHyJ7HidJMnxVahu3AzFy45xuTIAALJT1Enu4v9Zny/zaii7+APIYYR/IBMZo4JPHlSg+hZZciRJ8aLRqhs/S07BQJeLAwAg+xhj9IcNUX3mzn3q7bd0Si+/KzUBwMFE+AcyjRNV0fIbVLDxqVRTc89TFBr9qOQtcrEwAACy0z93xLQy7OzRfnE/v2zW9QPoJgj/QAaxotsUXHie/LVvp9oaB31X4SG3SpbtYmUAAGSfleGE/rkjvkf7WZV+FXPrPgDdDOEfyBCe+qUqqTpbnsgnkiRj56l+1ANq7nOWy5UBAJBddsQcvbh5z838Tij3alAh6/oBdE+EfyAD+Lf8RcVLLpOdaJAkJfyVCo1/RvGSiS5XBgBA9ogkjGZs2nMzv+EBW/9V5nOhIgDIHIR/wE3GqGDtPQqsvEPWzi2IYsEjFBo3U05+X5eLAwAgOySM0RMb9gz9hbY0tY9fFuv6AYDwD7gmEVHxsmuU/+nsVFOk9+mqP/xByVPoYmEAAGQHY5K37Yt9dgt/SRf188tD6AeAFMI/4AK7+VMFq86RLzQ/1dY45FaFB31P4o0KAAD7ZIzRi1tiqmkj9U/r41eBh7+lAPBZhH/gIPOGFihYdY48zRslScYuVGj0o4r2PtXlygAAyHyvbo1qY/Oeof/03j6V+bgzDgDsDeEfOIj8m19UcMk3ZTlNkqREfn/VjZ+lRPFYlysDACCzzd0e05omZ4/2r1b41Cef0A8A+0P4Bw4G46hw9S8UWP2LVFOsZJLqxj0jk9fLxcIAAMhs/9wR08rwnqH/xB5eHVrAbfsAoL0I/0BXSzQquOSbytvyUqop0mea6kfdK9l5LhYGAEDm2lvo/3yZV0MDhH4AOFCEf6AL2ZH1ClZNla9+kSTJyFLj0J+o6ZBr2dgPAIA27G16/+dKvRpZROgHgHQR/oEu4q2dp5KF58qObpEkOZ5i1Y95TNGeX3G5MgAAMs+crVGtb2Mjv2NKvRpF6AeADiP8A10gb+NMFS+7VpaJSpISBYeqbvyzShSNdLkyAAAyhzFGf9oS0442btnHSD8AdC7CP9CZTEKBlXeocO2vU03RsuMUGvuUjL+Hi4UBAJA5HGP05Iao9pzcz5p+AOgqhH+gk1jxkIoXX6a8bX9NtTX1u0QNI+6WbJ+LlQEAkBmijtHTG6NtHpvSw6uB7N4PAF2G8A90Aju8RiVVU+VtXC5JMpZHDcPvUqT/5WzsBwDo9upijv64OdbmsVN6+tQ7zz7IFQFA90P4BzrIt+MtBRedJzu2Q5LkeEsVGvukYj2+6HJlAAC46+OmhP6xPd7msbMr/Sry8gE5ABwshH+gA/LXP6GiD2+QZZJvbOKFQxUaP0uJwFCXKwMAwD3/qY1raUOizWMX9PXLZxP6AeBgI/wD6XDiClTfrMJ1D6eaoj1OVGjMH2R8pe7VBQCASxxj9OymqMJt7OIX8CRH+i2WwgGAawj/wAGyYjUKLrpI/h2vp9rCA69S49CfSjb/SQEAupfGuNGsT9vexG9EwNaxZWx6CwCZgKQCHABP4woFq86WN7xSkmQsnxpG3KNI/wtdrgwAgINrVTihN3a0vZ7/xB5eHcrO/QCQUQj/QDv5ts9VcNFFsuO1kiTH10OhcdMVKzvW3cIAADhIjDF6ZWtMm6OmzeNT+/gV8DC1HwAyEeEf2B9jlL/uERVV/0CWSW5eFC8apbrxs+QUHOpubQAAHAT1caPZe5naX+SRzmI9PwBkPMI/sC9OVEUffk8FG/6QamquOFn1Y34v4y12sTAAALreglBcH4Ta3rX/qBKPxhbzVhIAsgW/sYG9sKLbFVx0vvw1b6XawofeoMbDbpMs28XKAADoOs2O0fSNbY/yS9KZlX4FvYzyA0C2IfwDbfA0LFNJ1VR5mtZKkoydp/pR96m5z1R3CwMAoItUheKav5dR/t5+S1/r6WNqPwBkMcI/8Bn+ra+qePGlshMNkiTH30t1455RvHSSy5UBANC5Igmjf9fGtbbJafP4Vyp86pfPbDcAyAWEf2AXY1Tw8W8VWHGbLCV3MY4Vj1No/Ew5+f1dLg4AgM5hjNFHjY7+Xdv2bfrKfZb+p5dPNqP8AJBTCP+AJCUiKl5+nfI3zUw1Nfc6TaHRD0megIuFAQDQOWpijv61I65tsT1v09fTZ+nz5V6V+hjlB4BcRfhHt2c1b1bJwmny1b2Xamsc/AOFB9/Ixn4AgKwWc4zm1ca1tKHttfxHl3g0qsjDWn4A6AYI/+jWvKGFClZNlad5gyTJ2AUKjX5E0d6nuVsYAAAdUN0Q11ufbFOsjaX8hxbY+lypVwUeAj8AdCeEf3Rb/s0vKbjkSllOWJKUyOun0PiZigfHu1sYAABp2Bp19O+auLa3Ma2/0JY+X87mfQDQnRH+0f0Yo8LVdymw+meppljJRIXGPSMnr9LFwgAAODANcaN3auP6JNL2bv0TS70aE7DZvA8AQPhHN5MIq3jpVcrf/EKqKdLnbNWPvE/y5LtYGAAA7dPsGL1bF1d1Y9uBf1CBrf/q4Ve/nkWqqWlUPN72eQCA7oXwj27DjmxQsGqafPULJElGlhoP+5GaDv1fiRERAEAGizlGC0IJLd7Lxn09fZaOLfOqhz85rd/r5e8aAKA1wj+6BW/dewpWTZMnulmS5HiKVD/mMUV7nuxyZQAAtC3mGFXVJ7Sovu3AX+yRPlfmU788i936AQD7RfhHzsvb9KyKl10jy2mWJCXyD1HdEc8qUTTK5coAAGhtfyP8+bY0ucSrIYU2gR8AcEAI/8hdxlFg5U9UuPZXqaZo6bEKjXtaxl/hYmEAALRodow+CCW0bC+B32dJk0q8Gh4g8AMA0kf4R06y4vUqXnKF8ra+kmpr6nehGkb8SrL9LlYGAIDUGDd6PxTXynDbm/Hl2dJRJV4NY4QfANBJCP/IOXbTxyqpmipvw1JJkpGtxuE/V9OAb7KxHwDANdujjt6ri2tDs2nzeMAjTQx6NbiQW/MBADof4R85xVfztoILz5Ud2y5JcrwlCo19QrEeJ7pcGQCguzHGaF3E0fxQQjtibQf+oNfSpBKPBuYzwg8A6FqEf+SM/A1PqWj59bJMTJIULxyi0PjZSgSGulwZAKC7SBij5Q0JLQglFG0776uX39JRJV5V5tkHtzgAQLdG+Ef2c+IKrPihCj95INUULf+iQmOfkPGVuVgYAKA7aIgbfRCKa8Ve1u9L0qACWxNLvAp6Gd0HALiD8I+sZsXqFFx8sfzb/5FqCw+4Uo3Dfi7ZdG8AQOfbNZ3/g1BC2/cynV+SxhR5ND7okd8m8AMA3Ec6QtbyNK5UcOFUeRurJUnG8qphxP8p0v8SlysDAOSaSMJoUX1CSxoS2lvcL/JIRwS9OowN+wAAGYjwj6zk2/6GgosukB2vlSQ5vjKFxk5XrPw4dwsDAOQExxh9EnG0qD6hrXtbvC9pYL6tCUGPevhZvw8AyGyEf2Sd/HWPquijG2WZhCQpHhihuvHPyikc5HJlAIBsVhtLhv19rd33W9LYYo9GFjGdHwCQXQj/yB5OTEUffV8F6x9LNTVXfFn1Yx6T8QZdLAwAkI2aEkbLGhJa1rD3nfml5Oj+uGKPevotbscHAMhahH9kBSu6XcFFF8pf869UW/iQ69Q49EeS5XGvMABA1og6RtWNybBfn9j7eUGvpcOLPBoesOUh7AMAcgThHxnP0/CRSqrOkqdpjSTJWH7Vj7pXzX3PdbkyAEAmizlGK8KOljckVBvf+9C+x5JGBDwaU+xRwEPYBwDkJsI/Mpp/6xwVL7lUdjwkSXL8PVU37hnFSye7XBkAINPsGtn/sNFR3T7CviQNKbA1ppiN+gAA3QfhH5nJGBV8fL8CK26VtfOmSrHisQqNmymnYIDLxQEAMkE4YfRhQ0LV4YQa9zGNX5IOLbA1usijXqzbBwB0U4R/ZB6nWcXL/1f5G2ekmpp7narQ6EckT8DFwgAAbjHGaHvMaHlDQquaHCX2PbCvQwtsHV7kUW/CPgAAkgj/yDBWdKtKqqbJVzcv1dY46PsKD7lZspiaCQDdRdwxWt3kaEVjQp/uayt+SZakwwptjSryqIePsA8AQFsI/8gYnvrFKqmaKk9knSTJ2PmqP/whNVd+w+XKAABdadeofnVjQqubHDU7+z6/0JaGBjwaHvCo2EvQBwCgPQj/yAj+LS8ruOQKWYlGSVIir49C42YqXjLB5coAAJ2tKWG0KpzQyrCj7bH9zN+X1NtvaVjAo0EFtnw2YR8AgHQQ/uEuY1S45v8UWPWTVFMsOCG5sV9+HxcLAwB0hqhj9HGTo1XhhDY07z/o59nS4AJbwwJM4QcAoDMR/uGeRJOKl16l/M3Pp5oilWeqftT9kqfAxcIAAOmIOkbrIo5Whx2tizjaf9SX+uZZGlro0SGM6gMA0KUI/3CFHdmk4MKp8oUWpNoaDrtdTYfeIDHKAwAZr9kx2hBxtKnZ0aqwo3bM3lcPn6VBBbYOC3gU8PC7HgCAg4nwj4POWzdfwYXT5GneJEkynoBCo3+naK9TXK4MANCWhrjR+oijLVFHn0T2vyGfJJV6LR1aYOuwQlslPu7WAgCA2wj/OKjyPv2jipdeJcuJSJIS+QNVN36WEsWjXa4MAJAwRlujRpuaHX3a7GhjO9boeyT1zbfVJ8/SwHyCPgAAmYrwj4PDOCpcdacCa+5ONcVKj1HduOky/p4uFgYA3Y8xRnVxo43NRtuijjZEHIXbMZqfZ0sD8m31ybPVL99m6j4AAFmE8I+uF29QcOmVytvycqqpqe95ahj5a8nOc7EwAMhtxhiFdgv5m6PJ0N8eZT5L/fNsVeZZqsyz5WczPgAAshrhH13KbvpEJVXnyNuwWJJkZKtx2E/VNPBqNvYDgE6SMEa1MaONzY62R422x4xq2xny822pX76t3v7k1P0SL7fXAwAgFxH+0WW8tfNUsnCa7OhWSZLjDap+zOOKVpzkcmUAkJ0iCaNtseSa/O1RRzVxo3CifV/rt6TKvGTA7+W3VeG3ZBPyAQDoNgj/6BJ5G2eoeNl1skxUkpQoGKS68bOVKBrucmUAkNlijlFNzGhr1NGn0eSIfntH8SWp0JYq/Mk1+T39lnr4CPkAAIDwj85mEgqsuE2FH9+XaoqWH6/Q2CdlfOUuFgYAmSPuJKfm79gZ8rccwFp8SbIklfosVfgs9clLhnym6wMAgH0h/KPTWLE6FS+5VHnb/pZqa+p/mRqG3yXZPhcrA4CDyxijZkfavjPc18aNtkcPbARfkoLeZKjv6bdU6bdV7reUx8Z7AAAgDYR/dAo7vFolVWfL2/iRJMlYHjUM/6UiAy53uTIA6Bpxx6gm6mhrJKHNzcn196G4UWM71+DvUuSRyn22ynyWevktVfhtFdhiFB8AAHQqwj86zLfjXwouOl92rEaS5HhLFRr3tGLlx7tcGQCkL2GMGuLJ0fqaWPJfbdyoLmaUzPdN7b5WwCP19Nuq8Fkq81nq6beVT8AHAAAHEeEfHZK/7jEVffQ9WSYuSYoHhqlu/LNyCoe4XBkA7FvUMarfGe53bapXG0u2HeDgvQIeqdC2VOpL7qTfY+cafD9T9AEAQIYg/CM9TkxF1TepYN3vUk3NPaaofszjMr4SFwsDAClujBp3TsOvjSc306uLGdUnDnxaviQV2C3r78t8lnrme3RozyJF68NKJA5sHT8AAIAbCP84YFZsh4KLLpJ/xxuptvAh16px6B2S5XGvMADdQtQxakwkg33dzn+hDgR7KTlyX+yxVOKzVOa1VOazVeKzVLiXqfler60in60ay5JE+AcAAJmP8I8D4mmsVnDBWfI2rZYkGcun+pH3qrnfeS5XBiDbxRyjcMKoPiGF4snp96G4UUMiufY+mmbG9ltSkddKjdyXepPT84u97JwPAAC6D8I/2s237e8KLr5EdrxOkuT4KlQ3bobiZce4XBmATOUYoyZHakokw3xd3KgpYRQz0tZocgTfMTrgNfa75NlSwJMM9rvCfcnOx2yoBwAA0ILwj/0zRgWfPKhA9S2y5EiS4kWjVTd+lpyCgS4XB+BgSxijpoTUtHOkftcofdRIzQmjbTGjiJP+9X0783rAYyngaRm13/WvyMNGegAAAAeK8I99c6IqWn6DCjY+lWpq7nmKQqMflbxFLhYGoLMYkwzr4URyJL7JkSIJo5p4Mtw7RmrowHr6XZLr56V821K5z1LAYylv50Z6xd7kc5/FaD0AAEBXIPxjr6zoNgUXnid/7duptsZB31V4yK2SZbtYGYC9McYoYaSmnWE+ZqS6mKOGRHIH/Igj7YgZRZ3kAvqOjNBLyVH6gMeSbUmFHksVvmSgL/BYKvZYCngtFdiSTaAHAABwFeEfbfLUL1VJ1dnyRD6RJBk7T/WjHlBzn7NcrgzoPhxj1OxIzY5ROCE1JoyMkuF911r62phRvi19GjXqrH3nPZIq/Mmp9b6dm+WVepOhvtCTHKFnPT0AAEB2IfxjD/4tf1HxkstkJxokSQl/pULjn1G8ZKLLlQHZxzFGUUeKOMlR+MZEcmQ+FDeKJIwsy9K2qCOfJdXGk2vpfXZ6I/J7C/69/ZYiTvJe9T38tryWlG8nQ32Rx1KBbSnfI3kI8wAAADkra8L/mjVr9MADD2j+/Pnavn27KisrdfLJJ+vKK69UYWHhAV1r8+bNevDBB/X222/r008/VUVFhU444QRdffXVKi8v76LvIAsYo4K1v1Zg5Y9l7YwRseARCo2bKSe/r8vFAe7YNfoedZIb2u1aAx+KG9mWtD1mlGdb2tLsqNBjaVOzoyKvpZqYkc+SYmkMxSfaCP5+KxnufZbU028raozKfckgn2dLpV5LXjt5X/oC1s4DAADgMyxjTGfMEu1SixYt0oUXXqhwOKyxY8eqT58++uCDD7R161YNHz5czzzzjIqK2rf53Lp163TOOedo69atGjZsmAYNGqRly5Zp3bp1qqys1LPPPqvKysq0a00kHO3Y0Zj21x8MXq+tsrKAamoaFY/vTBmJiIqXXaP8T2enzov0Pl31hz8oeQ7swxWgo9rsowfImORIe9SRYjt3p3eUDO9xIzXEjSwrOW3eZ0vbo0YFHmlzs1HAI9UnktPfO7jHXYrHkhImGdLrE0a9/ZZiJrlevtiT/LitzGfJY0kFtqVCj5RnJ6fas14+83RGHwW6En0UmY4+ikyXTX20vDwgj2f/e7Jl/Mh/PB7XDTfcoHA4rDvvvFNnnHGGJCkSiej666/X3Llzdc899+i2225r1/Vuuukmbd26VVdffbW+/e1vS5ISiYTuuOMOzZo1S7fffrseeeSRLvt+MpHd/KmCVefIF5qfamsccqvCg76X3JobOEh2TZE3chQNx1UTcRSKJuN3QyK5pr1p5xR6j5L3iQ94LH0adRT0WNq6c/17upvY1caT/1u/M/G3FfyLPFJTQuqdZymckCrzklPqK3yW4iYZ4JPnWfLZyZ3t/TZT6gEAAOCujB/5f+mll/T9739fxxxzjJ544olWx2pqanTCCScoFovp3//+t0pKSvZ5rffff1/nnnuuDj30UL366quy7ZZPR2KxmE466SRt3LhRr7zyig477LC06s22kX/tmK9g1TnyNG+UJBm7UKHRjyra+1SXq0SmMsYooeQodtRJ3vO92Uk+TxijhkRylLspkWz3WNK2WHI0vSGebPPZ0qfNRkGvpYada+BtJUfmu0qRR2pISL12jrgX2MnXLPYmR91LvJYcJW87Zyu5sZ3PSo6++xl9x2dk02gAuif6KDIdfRSZLpv6aM6M/M+dO1eSNGXKlD2OlZWVafLkyXr99df15ptv6pRTTmnXtU488cRWwV+SfD6fTjjhBE2fPl2vvfZa2uE/m/g2vaDAoitlOU2SpER+f9WNn6VE8ViXK8OBMsbIkRQ3u0K4FHOSbQmTXHfe7CRHzhNGqosb5dnJxztiRoUeSwljtDVqVOxNjmBvbnZU4rUUThiFHXVoRH1v6uItnz1+9tJ5HkvNCaMyr6W6uFGfnSPsQa8lryVZUqrWkp0BvsiTnDafb0venVPmPWLtOwAAAJDx4b+6ulqSNHz48DaPH3bYYXr99df14Ycf7jf877rWsGHD9notSfrwww/TLTc7GEda9CMVLflxqilWMkl1456RyevlXl1Zwpjk7dYco1S4dnY+j+92LLEzcNuWJWfnvdfjJjll3burTck154UeS45Jrk2viyensid2nhtOSIWe5PW2RY0KPUqF+LDTuevSpeQGdrts2+3xvoJ/oUcKJ6Qyb3KUPBQ36p1nyxilRtUjjlH5zinxHiu5pj35tZY8UvK2cnZyQzu/z5M1n7QCAAAA2SDjw/+WLVskSb17927zeK9evVqdd7CulbWcmPIXXipt+VOqaUevc7R+6G9kTF4q4e2KfJ9dE7Jrlcge7Xs9f+/nxBzJtpJTr83u/0zLeS1tyVAdTkh+W6n7mZudwXvXY6Nk8My3k9d2dj9nZxhvcpKbrDmfCfFbo0ZlvmQIT7Ynd3dvdpI7rTu7ndv1Wv8/WRdvedzwmaTfVvD3Wsnp9s2OVOyRvJaV+mCi1GvJtpLT7Sv8lrySGhNSuT85ot7sJMO6x0p+vwGPJcvaGcrtZFD32cnXYCo8AAAAkB0yPvyHw2FJUn5+fpvHd7XvOq891yooKOjwtfbF693/egu32Ov/pIKdwd/I0uu9bte75VdJOyxJMVdrO5h27OX+a3trj+5nZwxLybAdN9o57TwZnu2du8n38icD964d36OOUZnPlsdK7qnYGDcq9+98ruTx4M7juxTsvKZRy/V3vYZv1/OddWT7NPdda5bas3YJcAN9FJmOPopMRx9FpsvFPprx4d/j8chxnP2GmfbsW+jxJOcZd8a19sa2LZWVBdL++q5mEmMUX1qouOXX6wMf1vqSk9RjZ+DcpdVja892Sy1fYO3jaz77/3JLe8uRUDShAq+tgp2jy1JyNNnaeb618zrWbm21zQkF/R75bSt1jp3632RbQ8xRsc+Wz7ZaHbN3jmY7xqjQa8u2klPQrZ0hOu5IBV5Lnp3n7tqh3WMl15DvatsVunc9zvawnamCwbY/qAMyBX0UmY4+ikxHH0Wmy6U+mvHhPxAIqLa2Vk1NTW0ej0QikvY+mv/Za0nqlGvtjeMYhUIdmznQpTyj5PlStYJlPXVsY0KJhNvrqdPpgu349K1g1zm7f5Dz2Q91Eq0P7Toc1145O/91nzkS7vB4bAWDBQqFmjKgjwJ7oo8i09FHkenoo8h02dRHg8GC3Njtv1evXqqtrdXWrVs1YMCAPY7vWp+/a73+/q61dOlSbd26tc3jB3Ktfcn4Dcq8pZLHr0SCzdSQ2RIJhz6KjEYfRaajjyLT0UeR6XKpj2b8AoZdu/yvXLmyzeO72vd2N4CuuhYAAAAAANki48P/8ccfL0maM2fOHsdqamo0b948+Xw+HXvsse2+1t///nc5TutPb2KxmF577TVJ0he/+MWOlg0AAAAAQMbI+PA/ZcoU9e3bV2+99ZZmzJiRao9EIrrlllsUDod1xhlnqKKiInUsFotp1apVWrVqlWKxltXZEyZM0JgxY7Rq1Srdc889qY39EomE7rzzTm3atEmf//znNXLkyIP3DQIAAAAA0MUs05Gt7Q+SefPm6YorrlAkEtHhhx+u/v37a8GCBdqyZYtGjRqlp59+WkVFRanz169frxNPPFGS9Nprr6l///6pYytWrNB5552n2tpaDR48WEOHDtXy5cv1ySefqF+/fpo5c6Z69+6ddq2JhKMdOxrT/2YPAq/XVllZQDU1rPlHZqKPItPRR5Hp6KPIdPRRZLps6qPl5YF2bfiX8SP/kjR58mQ999xz+vKXv6yNGzfqjTfeUHFxsa666qo9gv/+DB06VC+88IJOP/101dfX6/XXX5cknX/++Zo9e3aHgj8AAAAAAJkoK0b+swkj/0DH0UeR6eijyHT0UWQ6+igyXTb10Zwa+QcAAAAAAOkj/AMAAAAAkOMI/wAAAAAA5DjCPwAAAAAAOY7wDwAAAABAjiP8AwAAAACQ4wj/AAAAAADkOMI/AAAAAAA5jvAPAAAAAECOI/wDAAAAAJDjCP8AAAAAAOQ4wj8AAAAAADmO8A8AAAAAQI4j/AMAAAAAkOMI/wAAAAAA5DjCPwAAAAAAOY7wDwAAAABAjiP8AwAAAACQ4wj/AAAAAADkOMI/AAAAAAA5jvAPAAAAAECOI/wDAAAAAJDjCP8AAAAAAOQ4wj8AAAAAADmO8A8AAAAAQI6zjDHG7SJyiTFGjpP5/5d6PLYSCcftMoC9oo8i09FHkenoo8h09FFkumzpo7ZtybKs/Z5H+AcAAAAAIMcx7R8AAAAAgBxH+AcAAAAAIMcR/gEAAAAAyHGEfwAAAAAAchzhHwAAAACAHEf4BwAAAAAgxxH+AQAAAADIcYR/AAAAAAByHOEfAAAAAIAcR/gHAAAAACDHEf4BAAAAAMhxhH8AAAAAAHIc4R8AAAAAgBzndbsAdNyaNWv0wAMPaP78+dq+fbsqKyt18skn68orr1RhYeEBXWvz5s168MEH9fbbb+vTTz9VRUWFTjjhBF199dUqLy/vou8Aua4z++gbb7yh6dOna8mSJaqvr1dpaakmTJigyy67TOPGjeui7wC5rjP76Gfdddddevzxx3XNNdfo2muv7aSK0d10Zh8Nh8N6/PHHNWfOHH3yySeybVsjR47UBRdcoK985Std9B0g13VmH62qqtIjjzyiDz74QI2NjerRo4c+97nP6Vvf+pYGDhzYRd8Bupu1a9fqtNNO0+mnn67bbrvtgL42WzOTZYwxbheB9C1atEgXXnihwuGwxo4dqz59+uiDDz7Q1q1bNXz4cD3zzDMqKipq17XWrVunc845R1u3btWwYcM0aNAgLVu2TOvWrVNlZaWeffZZVVZWdvF3hFzTmX30nnvu0SOPPCLLsnT44YersrJSq1ev1urVq+XxeHTnnXfq61//ehd/R8g1ndlHP+vf//63Lr30UhljCP9IW2f20W3btunCCy/UypUrVVFRofHjx2v79u2qqqqSMUY/+MEPdNFFF3XtN4Sc05l99NVXX9V3vvMdJRIJHX744erbt68++ugjffLJJwoEAnriiSc0duzYLv6OkOu2bdumCy64QKtWrdK55557QOE/qzOTQdaKxWLmxBNPNMOGDTPPPfdcqr2pqcl885vfNMOGDTM//vGP2329adOmmWHDhpl777031RaPx81tt91mhg0bZq644opOrR+5rzP76HvvvWeGDRtmxo0bZ/7zn/+0OjZz5kwzbNgwM3r0aLNhw4ZO/R6Q2zr79+jutm/fbo499lgzbNgwM2zYMPPb3/62s8pGN9LZffSKK64ww4YNM9dee62JRCKp9n//+9/m8MMPNyNHjuT3KA5IZ/bRcDhsJk6caIYPH25efvnlVHs8Hjc/+9nPzLBhw8wpp5zS6d8Dupdly5aZKVOmpP4+H+jf+WzOTKz5z2KvvPKK1q1bp2OOOUZnnHFGqj0/P18/+9nPVFhYqNmzZ6uurm6/13r//ff1/vvv69BDD9U111yTavd4PLr11lvVt29fvfHGG1q5cmWXfC/ITZ3ZR//4xz9Kki677DJNnjy51bGpU6fq+OOPVzQa1Zw5czr3m0BO68w++lk333yzampqNGHChM4sGd1MZ/bRRYsW6Y033tDAgQN19913Ky8vL3Xsc5/7nE4//XRVVlZqyZIlXfK9IDd1Zh+tqqpSKBTS0KFDhdSC5QAACOlJREFUdcopp6TaPR6Prr/+enk8HlVXV2vHjh1d8r0gt9XV1enuu+/WWWedpY8//lj9+/c/4Gtke2Yi/GexuXPnSpKmTJmyx7GysjJNnjxZsVhMb775ZruvdeKJJ8q2W3cLn8+nE044QZL02muvdbRsdCOd2Ufz8/M1bNgwHX300W0eHzx4sKTkGiygvTqzj+5uxowZev3113X11Vdr9OjRnVIruqfO7KOvvvqqJOn8889vFfx3ueOOOzR37lyddNJJHawa3Uln9lGPxyNJ2rFjh6LRaKtjNTU1SiQS8vl8aS/FQvf21FNP6fe//73Ky8v10EMP6bTTTjvga2R7ZiL8Z7Hq6mpJ0vDhw9s8fthhh0mSPvzww3Zfa9iwYR2+FrBLZ/bRH/3oR3r55Zc1ceLENo8vXLhQkjJ3jRUyUmf20V1WrFihu+66SxMmTNCVV17Z8SLRrXVmH901oj9+/HiFw2G9+OKLuuOOO3T77bfrj3/8oyKRSCdVje6kM/vomDFjVF5erm3btuk73/mOVq9erUgkooULF+rqq6+WJF100UXy+/2dVD26k8rKSt14442aM2dOKqQfqGzPTOz2n8W2bNkiSerdu3ebx3v16tXqvIN1LWCXg9Wv5s6dqw8++EA+n6/NkQdgbzq7jzY3N+uGG26Qz+fT3XffnRrFAtLVmX107dq1kpIjqKeccoo2bNiQOjZr1iz9//buL6SpNo4D+Fd0lpUYEZVpFxWDyiToooi0shWB/f9HkVMKzIswKdhFYhkNRtFFhU3nTWBqVC77wy7KRThCCokILJCt1t/RoKJjKLow13sh57zvcivdnvl2zr4f2M2e09Nz4Muz/Xz2PMdms6G+vh56vT7GUVMiEZnRtLQ0WK1WHD16FE6nE06nU2mbOHEizGYz9uzZI2DUlIh2794dcx9qr5m48q9i/f39AIYnw3Dk9+XrRtNXWlpazH0RyURmNBK3243KykoAw+cBZGVlRd0XJR7RGT179iw8Hg9OnDgR1V5Col+JzGhfXx8AwGQyIT09Hc3NzXj69Cnu3LmD/Px8+Hw+HDx4ULmOaDREz6Nz587Fli1bkJycjJycHBgMBsyZMweBQAANDQ14/vy5mIETRUHtNRNX/lUsOTkZwWAQSUlJv73u5yie5iivTonoi0gmMqPhdHV1oaysDD09PSgoKEBFRUVU/VDiEplRl8uF5uZmFBYWRrWPkCgckRn9/v07ACA1NRWNjY3IyMgAACxYsAD19fXYvn07PB4Prl27htLS0tgHTwlBZEb9fj+MRiMkScKlS5ewYsUK5d9evnwZp0+fxoEDB+BwOJCZmSlk/ERjofaaiSv/KjZ58mQAwMDAQNh2ee9epL9MxasvIlk8c3Xv3j2UlJRAkiSsW7cONTU1Iw5eIfoTURn98uULKisrkZmZiVOnTokdJCU0kfOovCK1bds2pfCXpaSkYO/evQCAx48fRz1eSjwiM3r+/Hn4fD5UVFQohT8wXGjt378fmzdvRm9vLxoaGmIfOFEU1F4z8Zuyisl7Sj5//hy2Xd5rIl83Xn0RyeKVq9raWhw5cgQDAwPYt28fampqePgPRUVURuvq6vD161dMnToVZrMZJpNJeXV0dAAAnE4nTCYTbDabwDsgrRM5j06fPh0AIm5Jkd+XJGnM46TEJTKjjx49AgDk5+eHbV+zZg0A8HGU9L9Re83E4l/F5FNVIz1HUn4/0umr8eqLSCY6V8FgEMeOHVNW+auqqnDy5EkeqkZRE5VReW9fd3c3HA5HyOv169cAhk8IdjgcypdbotGIx2d9pEeiyl9mp02bNuZxUuISmdFv374BGP4lSjjy5/2PHz/GPE4iEdReM7H4V7HVq1cDANra2ka0SZKEzs5O6HQ6rFy5ctR93b9/H8FgMKRtcHBQeVZlQUFBrMOmBCIyowBw/Phx3Lp1C5MmTYLNZkNJSYnQ8VLiEZXRM2fOwO12h33JOS0vL4fb7UZTU5P4GyHNEjmPyqumd+/exeDg4Ij2hw8fAgCWLVsWw4gp0YjM6Pz58wH8+yz1X8m/pFq4cGG0wyWKidprJhb/KrZ+/XrMnj0bHR0duHLlivJ+IBBAVVUV+vv7sWvXLuVnfsBwKL1eL7xeb8gH/9KlS5Gbmwuv14tz584ph1QMDQ3BYrHA7/dj1apVnGxpTERm9Pbt22htbUVKSgrq6uqUyZcoFiIzShQPIjNaWFiI7OxsvH37FmazOaTNbrejra0NGRkZ2Llz5/jcHGmCyIwWFRUBAKxWK548eRLy/9y4cQOtra3Q6XQwGo1xvitKdFqtmZJ+/q1HEdKodHZ2oqysDIFAADk5OcjOzsazZ8/w6dMnLFq0CE1NTZgyZYpyvc/ng8FgAAA8ePAgZN/fy5cvYTQa0dPTg3nz5kGv16O7uxvv379HVlYWrl69GvGZlkSRiMjo0NAQDAYD/H4/Zs6c+dtVqby8PJ60TmMich4Nx2KxoLGxEeXl5Th8+HBc74W0SWRGX7x4gdLSUkiShBkzZmDJkiV49+4dPB4PJkyYgAsXLmDt2rXjfo+kbiIzWl1djevXrwMAcnNzMWvWLLx69Qpv3ryBTqeDxWLB1q1bx/cGSZMuXrwIq9WKoqIiVFdXh7RptWbiyr/KLV++HHa7HRs2bMDHjx/hcrmQnp6OQ4cOjZho/0Sv1+PmzZvYsWMHent70d7eDgAoLi5GS0vLXxti+ruJyKjb7Ybf7wcwvFf11z3V/311dXXF+5ZIY0TOo0TxIDKjixcvhsPhQHFxMVJTU+FyuSBJEjZu3IiWlhYW/hQVkRk1m82ora1FXl4ePnz4gPb2dvT19WHTpk2w2+0s/Ol/p+aaiSv/RERERERERBrHlX8iIiIiIiIijWPxT0RERERERKRxLP6JiIiIiIiINI7FPxEREREREZHGsfgnIiIiIiIi0jgW/0REREREREQax+KfiIiIiIiISONY/BMRERERERFpHIt/IiIiIiIiIo1j8U9ERERERESkcSz+iYiIiIiIiDSOxT8RERERERGRxv0DFHuy+cLHSI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0" y="6260766"/>
            <a:ext cx="357447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/>
              <a:t>Indice de </a:t>
            </a:r>
            <a:r>
              <a:rPr lang="fr-FR" altLang="fr-FR" sz="3200" dirty="0" smtClean="0"/>
              <a:t>Gini</a:t>
            </a:r>
            <a:r>
              <a:rPr lang="fr-FR" altLang="fr-FR" sz="3200" dirty="0"/>
              <a:t>: 0.726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98267" y="6516376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9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6" y="701965"/>
            <a:ext cx="7760855" cy="5934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79055" y="1"/>
            <a:ext cx="12332855" cy="701964"/>
          </a:xfrm>
        </p:spPr>
        <p:txBody>
          <a:bodyPr/>
          <a:lstStyle/>
          <a:p>
            <a:pPr algn="ctr"/>
            <a:r>
              <a:rPr lang="fr-FR" u="sng" dirty="0"/>
              <a:t>Les </a:t>
            </a:r>
            <a:r>
              <a:rPr lang="fr-FR" u="sng" dirty="0" smtClean="0"/>
              <a:t>clients: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403929"/>
            <a:ext cx="3318164" cy="4773034"/>
          </a:xfrm>
        </p:spPr>
        <p:txBody>
          <a:bodyPr>
            <a:normAutofit/>
          </a:bodyPr>
          <a:lstStyle/>
          <a:p>
            <a:r>
              <a:rPr lang="fr-FR" dirty="0"/>
              <a:t>Genre des </a:t>
            </a:r>
            <a:r>
              <a:rPr lang="fr-FR" dirty="0" smtClean="0"/>
              <a:t>clients</a:t>
            </a:r>
          </a:p>
          <a:p>
            <a:pPr marL="0" indent="0">
              <a:buNone/>
            </a:pPr>
            <a:r>
              <a:rPr lang="fr-FR" dirty="0"/>
              <a:t>L'analyse de ce graphique révèle une répartition presque égale entre les deux genres en termes du nombre total de clients.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9795" y="6488668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12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9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fr-FR" dirty="0"/>
              <a:t>Âge des </a:t>
            </a:r>
            <a:r>
              <a:rPr lang="fr-FR" dirty="0" smtClean="0"/>
              <a:t>clients (Fréquence d’achat)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357072"/>
            <a:ext cx="12192000" cy="64039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307501" y="6544085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13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349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Chiffre d'affaire par </a:t>
            </a:r>
            <a:r>
              <a:rPr lang="fr-FR" b="1" dirty="0" smtClean="0"/>
              <a:t>client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35709"/>
            <a:ext cx="8534400" cy="6322291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436" y="6488668"/>
            <a:ext cx="33805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b="1" dirty="0">
                <a:latin typeface="+mj-lt"/>
                <a:ea typeface="+mj-ea"/>
                <a:cs typeface="+mj-cs"/>
              </a:rPr>
              <a:t>L'indice de </a:t>
            </a:r>
            <a:r>
              <a:rPr lang="fr-FR" altLang="fr-FR" sz="2400" b="1" dirty="0" err="1">
                <a:latin typeface="+mj-lt"/>
                <a:ea typeface="+mj-ea"/>
                <a:cs typeface="+mj-cs"/>
              </a:rPr>
              <a:t>gini</a:t>
            </a:r>
            <a:r>
              <a:rPr lang="fr-FR" altLang="fr-FR" sz="2400" b="1" dirty="0">
                <a:latin typeface="+mj-lt"/>
                <a:ea typeface="+mj-ea"/>
                <a:cs typeface="+mj-cs"/>
              </a:rPr>
              <a:t> est de : 0.5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436" y="489531"/>
            <a:ext cx="34451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200" dirty="0" smtClean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La </a:t>
            </a:r>
            <a:r>
              <a:rPr lang="fr-FR" sz="2200" dirty="0">
                <a:solidFill>
                  <a:srgbClr val="000000"/>
                </a:solidFill>
                <a:latin typeface="Helvetica Neue"/>
              </a:rPr>
              <a:t>fin de </a:t>
            </a: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cette courbe </a:t>
            </a:r>
            <a:r>
              <a:rPr lang="fr-FR" sz="2200" dirty="0">
                <a:solidFill>
                  <a:srgbClr val="000000"/>
                </a:solidFill>
                <a:latin typeface="Helvetica Neue"/>
              </a:rPr>
              <a:t>de Lorenz </a:t>
            </a: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montre </a:t>
            </a:r>
            <a:r>
              <a:rPr lang="fr-FR" sz="2200" dirty="0">
                <a:solidFill>
                  <a:srgbClr val="000000"/>
                </a:solidFill>
                <a:latin typeface="Helvetica Neue"/>
              </a:rPr>
              <a:t>qu'un très petit nombre de client ont un fort impact sur le </a:t>
            </a: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CA</a:t>
            </a:r>
          </a:p>
          <a:p>
            <a:endParaRPr lang="fr-FR" sz="2200" dirty="0" smtClean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/>
              <a:t>Les </a:t>
            </a:r>
            <a:r>
              <a:rPr lang="fr-FR" sz="2200" dirty="0"/>
              <a:t>clients dont les </a:t>
            </a:r>
            <a:r>
              <a:rPr lang="fr-FR" sz="2200" dirty="0" err="1"/>
              <a:t>id_clients</a:t>
            </a:r>
            <a:r>
              <a:rPr lang="fr-FR" sz="2200" dirty="0"/>
              <a:t> sont: c_1609,c_4958,c_6715 et c_3454 ont l'air d'être les clients qui ont le plus affecté le chiffre d'affaire et ils sont la raison de la petite déformation dans l'allure du graphe de </a:t>
            </a:r>
            <a:r>
              <a:rPr lang="fr-FR" sz="2200" dirty="0" smtClean="0"/>
              <a:t>Lorenz</a:t>
            </a:r>
            <a:endParaRPr lang="fr-FR" sz="2200" dirty="0"/>
          </a:p>
        </p:txBody>
      </p:sp>
      <p:sp>
        <p:nvSpPr>
          <p:cNvPr id="7" name="Rectangle 6"/>
          <p:cNvSpPr/>
          <p:nvPr/>
        </p:nvSpPr>
        <p:spPr>
          <a:xfrm>
            <a:off x="11298266" y="6516376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14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3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75855"/>
          </a:xfrm>
        </p:spPr>
        <p:txBody>
          <a:bodyPr>
            <a:normAutofit/>
          </a:bodyPr>
          <a:lstStyle/>
          <a:p>
            <a:r>
              <a:rPr lang="fr-FR" sz="3100" u="sng" dirty="0" smtClean="0"/>
              <a:t>Somme des ventes pour les 4 clients </a:t>
            </a:r>
            <a:r>
              <a:rPr lang="fr-FR" sz="2700" u="sng" dirty="0" smtClean="0"/>
              <a:t>c_1609,c_4958,c_6715 et </a:t>
            </a:r>
            <a:r>
              <a:rPr lang="fr-FR" sz="2700" u="sng" dirty="0"/>
              <a:t>c_3454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42" y="722746"/>
            <a:ext cx="4978400" cy="32969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5" y="600821"/>
            <a:ext cx="5264727" cy="33061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3640462"/>
            <a:ext cx="5264726" cy="31524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57" y="3906982"/>
            <a:ext cx="4978400" cy="288590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9271" y="719464"/>
            <a:ext cx="1948871" cy="5764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100" dirty="0" smtClean="0"/>
              <a:t>On supprime les quatre lignes de ces quatre client de la table des données et on retrace la courbe de Lorenz</a:t>
            </a:r>
            <a:endParaRPr lang="fr-FR" sz="2700" dirty="0"/>
          </a:p>
        </p:txBody>
      </p:sp>
      <p:sp>
        <p:nvSpPr>
          <p:cNvPr id="9" name="Rectangle 8"/>
          <p:cNvSpPr/>
          <p:nvPr/>
        </p:nvSpPr>
        <p:spPr>
          <a:xfrm>
            <a:off x="11325975" y="6544084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9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2436" y="120199"/>
            <a:ext cx="33805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b="1" dirty="0">
                <a:latin typeface="+mj-lt"/>
                <a:ea typeface="+mj-ea"/>
                <a:cs typeface="+mj-cs"/>
              </a:rPr>
              <a:t>L'indice de </a:t>
            </a:r>
            <a:r>
              <a:rPr lang="fr-FR" altLang="fr-FR" sz="2400" b="1" dirty="0" err="1">
                <a:latin typeface="+mj-lt"/>
                <a:ea typeface="+mj-ea"/>
                <a:cs typeface="+mj-cs"/>
              </a:rPr>
              <a:t>gini</a:t>
            </a:r>
            <a:r>
              <a:rPr lang="fr-FR" altLang="fr-FR" sz="2400" b="1" dirty="0">
                <a:latin typeface="+mj-lt"/>
                <a:ea typeface="+mj-ea"/>
                <a:cs typeface="+mj-cs"/>
              </a:rPr>
              <a:t> est de : </a:t>
            </a:r>
            <a:r>
              <a:rPr lang="fr-FR" altLang="fr-FR" sz="2400" b="1" dirty="0" smtClean="0">
                <a:latin typeface="+mj-lt"/>
                <a:ea typeface="+mj-ea"/>
                <a:cs typeface="+mj-cs"/>
              </a:rPr>
              <a:t>0.41 </a:t>
            </a:r>
            <a:endParaRPr lang="fr-FR" altLang="fr-FR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436" y="489531"/>
            <a:ext cx="34451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200" dirty="0" smtClean="0">
              <a:solidFill>
                <a:srgbClr val="000000"/>
              </a:solidFill>
              <a:latin typeface="Helvetica Neue"/>
            </a:endParaRPr>
          </a:p>
          <a:p>
            <a:endParaRPr lang="fr-FR" sz="2200" dirty="0" smtClean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18" y="454389"/>
            <a:ext cx="7822325" cy="64036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2436" y="489531"/>
            <a:ext cx="3445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200" dirty="0" smtClean="0">
              <a:solidFill>
                <a:srgbClr val="000000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Après la suppression des 4 clients la courbe est devenue plus fine mais avec un indice de </a:t>
            </a:r>
            <a:r>
              <a:rPr lang="fr-FR" sz="2200" dirty="0" err="1" smtClean="0">
                <a:solidFill>
                  <a:srgbClr val="000000"/>
                </a:solidFill>
                <a:latin typeface="Helvetica Neue"/>
              </a:rPr>
              <a:t>gini</a:t>
            </a:r>
            <a:r>
              <a:rPr lang="fr-FR" sz="2200" dirty="0" smtClean="0">
                <a:solidFill>
                  <a:srgbClr val="000000"/>
                </a:solidFill>
                <a:latin typeface="Helvetica Neue"/>
              </a:rPr>
              <a:t> égale à 0.41 on a toujours une distribution plus ou moins inégalitaire</a:t>
            </a:r>
            <a:endParaRPr lang="fr-FR" sz="2200" dirty="0"/>
          </a:p>
        </p:txBody>
      </p:sp>
      <p:sp>
        <p:nvSpPr>
          <p:cNvPr id="7" name="Rectangle 6"/>
          <p:cNvSpPr/>
          <p:nvPr/>
        </p:nvSpPr>
        <p:spPr>
          <a:xfrm>
            <a:off x="11298267" y="6516376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16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8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79" y="2032661"/>
            <a:ext cx="7798563" cy="385090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806" y="1095675"/>
            <a:ext cx="10515600" cy="5690135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sz="2000" dirty="0" err="1"/>
              <a:t>Satistique</a:t>
            </a:r>
            <a:r>
              <a:rPr lang="fr-FR" altLang="fr-FR" sz="2000" dirty="0"/>
              <a:t> chi2 = </a:t>
            </a:r>
            <a:r>
              <a:rPr lang="fr-FR" altLang="fr-FR" sz="2000" dirty="0" smtClean="0"/>
              <a:t>143.56 </a:t>
            </a:r>
          </a:p>
          <a:p>
            <a:r>
              <a:rPr lang="fr-FR" altLang="fr-FR" sz="2000" dirty="0" smtClean="0"/>
              <a:t>P-value </a:t>
            </a:r>
            <a:r>
              <a:rPr lang="fr-FR" altLang="fr-FR" sz="2000" dirty="0"/>
              <a:t>= </a:t>
            </a:r>
            <a:r>
              <a:rPr lang="fr-FR" altLang="fr-FR" sz="2000" dirty="0" smtClean="0"/>
              <a:t>6.72e-32 </a:t>
            </a:r>
          </a:p>
          <a:p>
            <a:r>
              <a:rPr lang="fr-FR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</a:t>
            </a:r>
            <a:r>
              <a:rPr lang="fr-FR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Inférieure à 5%, on rejette l'hypothèse H0.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statistique permet de rejeter H0, les deux variables sont corrélées. Cependant, la proportion de vente de chaque catégorie est extrêmement similaire entre les Femmes et les Hommes.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fr-FR" sz="3200" u="sng" dirty="0"/>
              <a:t>Liens entre </a:t>
            </a:r>
            <a:r>
              <a:rPr lang="fr-FR" sz="3200" u="sng" dirty="0" smtClean="0"/>
              <a:t>variables:</a:t>
            </a:r>
            <a:endParaRPr lang="fr-FR" sz="3200" u="sng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8276" y="373781"/>
            <a:ext cx="10515600" cy="721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u="sng" dirty="0" smtClean="0"/>
              <a:t>Lien entre le genre et la catégorie des livres achetés:</a:t>
            </a:r>
            <a:endParaRPr lang="fr-FR" sz="3200" u="sng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8265" y="6497904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17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0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7326" y="76368"/>
            <a:ext cx="10515600" cy="905411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Lien entre l'âge et montant total des </a:t>
            </a:r>
            <a:r>
              <a:rPr lang="fr-FR" sz="3600" b="1" dirty="0" smtClean="0"/>
              <a:t>achats: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4" y="439586"/>
            <a:ext cx="12191195" cy="266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Montant total</a:t>
            </a:r>
            <a:r>
              <a:rPr lang="fr-FR" alt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fr-FR" altLang="fr-FR" sz="18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 </a:t>
            </a:r>
            <a:r>
              <a:rPr lang="fr-FR" alt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fr-FR" altLang="fr-FR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</a:t>
            </a:r>
            <a:r>
              <a:rPr lang="fr-FR" alt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=0.8883700966835022, </a:t>
            </a: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p-value=6.59e-06</a:t>
            </a:r>
          </a:p>
          <a:p>
            <a:pPr marL="0" indent="0">
              <a:buNone/>
            </a:pP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</a:p>
          <a:p>
            <a:pPr marL="0" indent="0">
              <a:buNone/>
            </a:pP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 de </a:t>
            </a:r>
            <a:r>
              <a:rPr lang="fr-FR" altLang="fr-FR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shapiro</a:t>
            </a: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=0.9549236297607422</a:t>
            </a:r>
            <a:r>
              <a:rPr lang="fr-FR" altLang="fr-FR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p-value=0.008</a:t>
            </a:r>
            <a:r>
              <a:rPr lang="fr-FR" altLang="fr-FR" sz="1400" b="1" dirty="0" smtClean="0"/>
              <a:t> </a:t>
            </a:r>
            <a:endParaRPr lang="fr-FR" altLang="fr-FR" sz="4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 =&gt; on peut rejeter l'hypothèse H0 de normalité (Les distributions ne suivent pas une loi normale).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alors de réaliser un test non paramétrique (Test de Spearman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 de </a:t>
            </a:r>
            <a:r>
              <a:rPr lang="fr-FR" altLang="fr-FR" sz="18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spearman</a:t>
            </a:r>
            <a:r>
              <a:rPr lang="fr-FR" altLang="fr-FR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=-0.86, p-value=4.55e-23</a:t>
            </a:r>
            <a:r>
              <a:rPr lang="fr-FR" altLang="fr-FR" sz="1400" b="1" dirty="0" smtClean="0"/>
              <a:t> </a:t>
            </a:r>
            <a:r>
              <a:rPr lang="fr-FR" sz="1800" dirty="0" smtClean="0"/>
              <a:t>	</a:t>
            </a:r>
            <a:endParaRPr lang="fr-FR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67" y="2937165"/>
            <a:ext cx="9042049" cy="3919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7326" y="3225542"/>
            <a:ext cx="3178793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rejette l'hypothèse H0 de non-corrélation (les deux variables âge et montant total sont corrélées) car la p-value est inférieure au seuil de 0.05. Cette corrélation est négative avec un coefficient de Spearman de -0.86, le montant total a tendance à diminuer avec l'augmentation de l'âge des clients.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316739" y="6553320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18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1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" y="3537527"/>
            <a:ext cx="5495636" cy="332047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72" y="4922"/>
            <a:ext cx="10515600" cy="54002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Lien entre l'âge et la fréquence </a:t>
            </a:r>
            <a:r>
              <a:rPr lang="fr-FR" b="1" dirty="0" smtClean="0"/>
              <a:t>d'achat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018" y="544944"/>
            <a:ext cx="6539346" cy="3170429"/>
          </a:xfrm>
        </p:spPr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de normalité des distributions:</a:t>
            </a:r>
          </a:p>
          <a:p>
            <a:pPr marL="0" indent="0">
              <a:buNone/>
            </a:pPr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Tranche1: p-value= 0.00015 </a:t>
            </a:r>
          </a:p>
          <a:p>
            <a:pPr marL="0" indent="0">
              <a:buNone/>
            </a:pPr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Tranche2: p-value= 0.00021</a:t>
            </a:r>
          </a:p>
          <a:p>
            <a:pPr marL="0" indent="0">
              <a:buNone/>
            </a:pPr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Tranche3: p-value= 0.00004</a:t>
            </a:r>
          </a:p>
          <a:p>
            <a:pPr marL="0" indent="0">
              <a:buNone/>
            </a:pPr>
            <a:r>
              <a:rPr lang="fr-FR" altLang="fr-FR" sz="2000" b="1" dirty="0" smtClean="0"/>
              <a:t> </a:t>
            </a:r>
            <a:endParaRPr lang="fr-FR" altLang="fr-FR" sz="5400" b="1" dirty="0">
              <a:latin typeface="Arial" panose="020B0604020202020204" pitchFamily="34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trois p-value sont inferieur à 0.05,on doit passer par un test non paramétrique pour le test de l'identité des distributions de nos trois groupes (on va utiliser le test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comparer chaque pair des 3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groupes).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6" y="452581"/>
            <a:ext cx="5662811" cy="3188973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911273" y="3537526"/>
            <a:ext cx="6263174" cy="3463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de Kolmogorov-Smirnov entre chaque deux groupes: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Comparaison des groupes 1 et 2: 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 9.65e-07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Comparaison des groupes 1 et 3: 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 0.001353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Comparaison des groupes 2 et 3: </a:t>
            </a:r>
          </a:p>
          <a:p>
            <a:pPr mar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3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 1.16e-11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fr-FR" altLang="fr-FR" sz="23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p-values sont inférieures à 5%, on rejette l'hypothèse nulle pour chaque comparaison. Il y a une différence statistiquement significative entre nos groupes. Ainsi on peut dire qu'il y a une corrélation entre la fréquence d'achat et l'âge du client. Par exemple les clients entre 30 et 50 ans effectuent des achats le plus fréquemment.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270557" y="6525612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19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" y="3426692"/>
            <a:ext cx="5858158" cy="33717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3" y="87564"/>
            <a:ext cx="6991928" cy="361900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3" y="-4330"/>
            <a:ext cx="12185066" cy="67858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Lien entre l'âge et montant du panier </a:t>
            </a:r>
            <a:r>
              <a:rPr lang="fr-FR" b="1" dirty="0" smtClean="0"/>
              <a:t>moyen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309" y="674256"/>
            <a:ext cx="5350164" cy="303231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de normalité des distributions (test Shapiro-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test=0.63, p-value=1.72e-12</a:t>
            </a:r>
          </a:p>
          <a:p>
            <a:pPr marL="0" indent="0" defTabSz="45720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: </a:t>
            </a:r>
            <a:r>
              <a:rPr lang="en-US" sz="2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test=0.96, </a:t>
            </a:r>
            <a:r>
              <a:rPr lang="en-US" sz="2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sz="2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=0.008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 cas, les p-values sont inférieures au niveau de signification utilisé de 0,05. Par conséquent, on peut rejeter l'hypothèse nulle (h0: l'échantillon suit une distribution normale avec un niveau de confiance de 95 %). Cela signifie que l'échantillon ne suit probablement pas une distribution normale. On utilise un test de Spearman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alt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5090" y="3706566"/>
            <a:ext cx="63730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Statistique Spearman</a:t>
            </a:r>
            <a:r>
              <a:rPr lang="fr-FR" altLang="fr-F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=-0.77, </a:t>
            </a:r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p-value=7.33e-16</a:t>
            </a:r>
          </a:p>
          <a:p>
            <a:endParaRPr lang="fr-FR" altLang="fr-FR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rejette l'hypothèse H0 de non-corrélation (les deux variables âge et panier moyen sont corrélées) car la p-value est inférieure au seuil de 0.05. Cette corrélation est négative avec un coefficient de Spearman de -0.77, le panier moyen a tendance à diminuer avec l'augmentation de l'âge des clients.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70557" y="6525612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20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3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1692" y="-327604"/>
            <a:ext cx="10515600" cy="1325563"/>
          </a:xfrm>
        </p:spPr>
        <p:txBody>
          <a:bodyPr/>
          <a:lstStyle/>
          <a:p>
            <a:r>
              <a:rPr lang="fr-FR" u="sng" dirty="0">
                <a:hlinkClick r:id="rId2"/>
              </a:rPr>
              <a:t>Importation et nettoyage des </a:t>
            </a:r>
            <a:r>
              <a:rPr lang="fr-FR" u="sng" dirty="0" smtClean="0">
                <a:hlinkClick r:id="rId2"/>
              </a:rPr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673" y="591142"/>
            <a:ext cx="12053454" cy="2890967"/>
          </a:xfrm>
        </p:spPr>
        <p:txBody>
          <a:bodyPr/>
          <a:lstStyle/>
          <a:p>
            <a:r>
              <a:rPr lang="fr-FR" sz="2100" u="sng" dirty="0" smtClean="0"/>
              <a:t>Trois tables de données:</a:t>
            </a:r>
          </a:p>
          <a:p>
            <a:pPr marL="0" indent="0">
              <a:buNone/>
            </a:pPr>
            <a:r>
              <a:rPr lang="fr-FR" sz="2100" dirty="0" smtClean="0"/>
              <a:t>1- customers.xlsx (</a:t>
            </a:r>
            <a:r>
              <a:rPr lang="fr-FR" sz="2100" dirty="0" err="1" smtClean="0"/>
              <a:t>cust</a:t>
            </a:r>
            <a:r>
              <a:rPr lang="fr-FR" sz="2100" dirty="0" smtClean="0"/>
              <a:t>) contient les colonnes ‘</a:t>
            </a:r>
            <a:r>
              <a:rPr lang="fr-FR" sz="2100" dirty="0" err="1" smtClean="0"/>
              <a:t>client_id</a:t>
            </a:r>
            <a:r>
              <a:rPr lang="fr-FR" sz="2100" dirty="0" smtClean="0"/>
              <a:t>’, ‘</a:t>
            </a:r>
            <a:r>
              <a:rPr lang="fr-FR" sz="2100" dirty="0" err="1" smtClean="0"/>
              <a:t>sex</a:t>
            </a:r>
            <a:r>
              <a:rPr lang="fr-FR" sz="2100" dirty="0" smtClean="0"/>
              <a:t>’, ‘</a:t>
            </a:r>
            <a:r>
              <a:rPr lang="fr-FR" sz="2100" dirty="0" err="1" smtClean="0"/>
              <a:t>birth</a:t>
            </a:r>
            <a:r>
              <a:rPr lang="fr-FR" sz="2100" dirty="0" smtClean="0"/>
              <a:t>’, ‘</a:t>
            </a:r>
            <a:r>
              <a:rPr lang="fr-FR" sz="2100" dirty="0" err="1" smtClean="0"/>
              <a:t>age</a:t>
            </a:r>
            <a:r>
              <a:rPr lang="fr-FR" sz="2100" dirty="0" smtClean="0"/>
              <a:t>’</a:t>
            </a:r>
          </a:p>
          <a:p>
            <a:pPr marL="0" indent="0">
              <a:buNone/>
            </a:pPr>
            <a:r>
              <a:rPr lang="fr-FR" sz="2100" dirty="0" smtClean="0"/>
              <a:t>2- pruduitss.xlsx (</a:t>
            </a:r>
            <a:r>
              <a:rPr lang="fr-FR" sz="2100" dirty="0" err="1" smtClean="0"/>
              <a:t>prod</a:t>
            </a:r>
            <a:r>
              <a:rPr lang="fr-FR" sz="2100" dirty="0" smtClean="0"/>
              <a:t>) </a:t>
            </a:r>
            <a:r>
              <a:rPr lang="fr-FR" sz="2100" dirty="0"/>
              <a:t>contient les </a:t>
            </a:r>
            <a:r>
              <a:rPr lang="fr-FR" sz="2100" dirty="0" smtClean="0"/>
              <a:t>colonnes </a:t>
            </a:r>
            <a:r>
              <a:rPr lang="fr-FR" sz="2100" dirty="0"/>
              <a:t>‘</a:t>
            </a:r>
            <a:r>
              <a:rPr lang="fr-FR" sz="2100" dirty="0" err="1"/>
              <a:t>id_prod</a:t>
            </a:r>
            <a:r>
              <a:rPr lang="fr-FR" sz="2100" dirty="0"/>
              <a:t>’, ‘</a:t>
            </a:r>
            <a:r>
              <a:rPr lang="fr-FR" sz="2100" dirty="0" err="1"/>
              <a:t>price</a:t>
            </a:r>
            <a:r>
              <a:rPr lang="fr-FR" sz="2100" dirty="0"/>
              <a:t>’, ’</a:t>
            </a:r>
            <a:r>
              <a:rPr lang="fr-FR" sz="2100" dirty="0" err="1"/>
              <a:t>categ</a:t>
            </a:r>
            <a:r>
              <a:rPr lang="fr-FR" sz="2100" dirty="0"/>
              <a:t>’</a:t>
            </a:r>
            <a:endParaRPr lang="fr-FR" sz="2100" dirty="0" smtClean="0"/>
          </a:p>
          <a:p>
            <a:pPr marL="0" indent="0">
              <a:buNone/>
            </a:pPr>
            <a:r>
              <a:rPr lang="fr-FR" sz="2100" dirty="0" smtClean="0"/>
              <a:t>3- transactions.xlsx (</a:t>
            </a:r>
            <a:r>
              <a:rPr lang="fr-FR" sz="2100" dirty="0" err="1" smtClean="0"/>
              <a:t>tran</a:t>
            </a:r>
            <a:r>
              <a:rPr lang="fr-FR" sz="2100" dirty="0" smtClean="0"/>
              <a:t>) </a:t>
            </a:r>
            <a:r>
              <a:rPr lang="fr-FR" sz="2100" dirty="0"/>
              <a:t>contient les </a:t>
            </a:r>
            <a:r>
              <a:rPr lang="fr-FR" sz="2100" dirty="0" smtClean="0"/>
              <a:t>colonnes ‘</a:t>
            </a:r>
            <a:r>
              <a:rPr lang="fr-FR" sz="2100" dirty="0" err="1" smtClean="0"/>
              <a:t>id_prod</a:t>
            </a:r>
            <a:r>
              <a:rPr lang="fr-FR" sz="2100" dirty="0" smtClean="0"/>
              <a:t>’, ‘date’, ‘</a:t>
            </a:r>
            <a:r>
              <a:rPr lang="fr-FR" sz="2100" dirty="0" err="1" smtClean="0"/>
              <a:t>session_id</a:t>
            </a:r>
            <a:r>
              <a:rPr lang="fr-FR" sz="2100" dirty="0" smtClean="0"/>
              <a:t>’, ‘</a:t>
            </a:r>
            <a:r>
              <a:rPr lang="fr-FR" sz="2100" dirty="0" err="1" smtClean="0"/>
              <a:t>client_id</a:t>
            </a:r>
            <a:r>
              <a:rPr lang="fr-FR" sz="2100" dirty="0" smtClean="0"/>
              <a:t>’, ‘Jours’, Mois’, ‘Année’</a:t>
            </a:r>
            <a:endParaRPr lang="fr-FR" sz="2100" dirty="0"/>
          </a:p>
          <a:p>
            <a:r>
              <a:rPr lang="fr-FR" sz="2100" u="sng" dirty="0"/>
              <a:t>Nettoyage</a:t>
            </a:r>
            <a:r>
              <a:rPr lang="fr-FR" sz="2100" u="sng" dirty="0" smtClean="0"/>
              <a:t>:</a:t>
            </a:r>
          </a:p>
          <a:p>
            <a:pPr marL="0" indent="0">
              <a:buNone/>
            </a:pPr>
            <a:r>
              <a:rPr lang="fr-FR" sz="2100" dirty="0" smtClean="0"/>
              <a:t>1- Vérifications des doublons </a:t>
            </a:r>
          </a:p>
          <a:p>
            <a:pPr marL="0" indent="0">
              <a:buNone/>
            </a:pPr>
            <a:r>
              <a:rPr lang="fr-FR" sz="2100" dirty="0" smtClean="0"/>
              <a:t>2- Vérifications des formats des données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271987" y="2983644"/>
            <a:ext cx="6038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>
                <a:hlinkClick r:id="rId3"/>
              </a:rPr>
              <a:t>Jointure des données</a:t>
            </a:r>
            <a:endParaRPr lang="fr-FR" u="sng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17061" y="3902390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 smtClean="0"/>
              <a:t>Création de la table de jointure (</a:t>
            </a:r>
            <a:r>
              <a:rPr lang="fr-FR" sz="2100" dirty="0" err="1" smtClean="0"/>
              <a:t>dat_comp</a:t>
            </a:r>
            <a:r>
              <a:rPr lang="fr-FR" sz="2100" dirty="0" smtClean="0"/>
              <a:t>):</a:t>
            </a:r>
          </a:p>
          <a:p>
            <a:pPr marL="0" indent="0">
              <a:buNone/>
            </a:pPr>
            <a:r>
              <a:rPr lang="fr-FR" sz="2100" dirty="0"/>
              <a:t>1</a:t>
            </a:r>
            <a:r>
              <a:rPr lang="fr-FR" sz="2100" dirty="0" smtClean="0"/>
              <a:t>- Deux jointures à gauche comme suit: [transaction + produits] + </a:t>
            </a:r>
            <a:r>
              <a:rPr lang="fr-FR" sz="2100" dirty="0" err="1" smtClean="0"/>
              <a:t>customers</a:t>
            </a:r>
            <a:endParaRPr lang="fr-FR" sz="2100" dirty="0" smtClean="0"/>
          </a:p>
          <a:p>
            <a:pPr marL="0" indent="0">
              <a:buNone/>
            </a:pPr>
            <a:r>
              <a:rPr lang="fr-FR" sz="2100" dirty="0" smtClean="0"/>
              <a:t>2- </a:t>
            </a:r>
            <a:r>
              <a:rPr lang="fr-FR" sz="2100" dirty="0" err="1" smtClean="0"/>
              <a:t>Selection</a:t>
            </a:r>
            <a:r>
              <a:rPr lang="fr-FR" sz="2100" dirty="0" smtClean="0"/>
              <a:t> </a:t>
            </a:r>
            <a:r>
              <a:rPr lang="fr-FR" sz="2100" dirty="0"/>
              <a:t>des colonnes: ‘</a:t>
            </a:r>
            <a:r>
              <a:rPr lang="fr-FR" sz="2100" dirty="0" err="1"/>
              <a:t>id_prod</a:t>
            </a:r>
            <a:r>
              <a:rPr lang="fr-FR" sz="2100" dirty="0"/>
              <a:t>’, ’</a:t>
            </a:r>
            <a:r>
              <a:rPr lang="fr-FR" sz="2100" dirty="0" err="1"/>
              <a:t>price</a:t>
            </a:r>
            <a:r>
              <a:rPr lang="fr-FR" sz="2100" dirty="0"/>
              <a:t>’, ’</a:t>
            </a:r>
            <a:r>
              <a:rPr lang="fr-FR" sz="2100" dirty="0" err="1"/>
              <a:t>categ</a:t>
            </a:r>
            <a:r>
              <a:rPr lang="fr-FR" sz="2100" dirty="0"/>
              <a:t>’, ’date’, ’Jours’, ’Mois’, ’Année’, ’</a:t>
            </a:r>
            <a:r>
              <a:rPr lang="fr-FR" sz="2100" dirty="0" err="1"/>
              <a:t>session_id</a:t>
            </a:r>
            <a:r>
              <a:rPr lang="fr-FR" sz="2100" dirty="0"/>
              <a:t>’, ’</a:t>
            </a:r>
            <a:r>
              <a:rPr lang="fr-FR" sz="2100" dirty="0" err="1"/>
              <a:t>client_id</a:t>
            </a:r>
            <a:r>
              <a:rPr lang="fr-FR" sz="2100" dirty="0"/>
              <a:t>’, ’</a:t>
            </a:r>
            <a:r>
              <a:rPr lang="fr-FR" sz="2100" dirty="0" err="1"/>
              <a:t>sex</a:t>
            </a:r>
            <a:r>
              <a:rPr lang="fr-FR" sz="2100" dirty="0"/>
              <a:t>’, </a:t>
            </a:r>
            <a:r>
              <a:rPr lang="fr-FR" sz="2100" dirty="0" smtClean="0"/>
              <a:t>				’</a:t>
            </a:r>
            <a:r>
              <a:rPr lang="fr-FR" sz="2100" dirty="0" err="1" smtClean="0"/>
              <a:t>birth</a:t>
            </a:r>
            <a:r>
              <a:rPr lang="fr-FR" sz="2100" dirty="0"/>
              <a:t>’, ’</a:t>
            </a:r>
            <a:r>
              <a:rPr lang="fr-FR" sz="2100" dirty="0" err="1"/>
              <a:t>age</a:t>
            </a:r>
            <a:r>
              <a:rPr lang="fr-FR" sz="2100" dirty="0"/>
              <a:t>’</a:t>
            </a:r>
          </a:p>
          <a:p>
            <a:r>
              <a:rPr lang="fr-FR" sz="2100" u="sng" dirty="0" smtClean="0"/>
              <a:t>Nettoyage:</a:t>
            </a:r>
          </a:p>
          <a:p>
            <a:pPr marL="0" indent="0">
              <a:buNone/>
            </a:pPr>
            <a:r>
              <a:rPr lang="fr-FR" sz="2100" dirty="0" smtClean="0"/>
              <a:t>1- </a:t>
            </a:r>
            <a:r>
              <a:rPr lang="fr-FR" sz="2100" dirty="0"/>
              <a:t>Traitement</a:t>
            </a:r>
            <a:r>
              <a:rPr lang="fr-FR" sz="2100" dirty="0" smtClean="0"/>
              <a:t> des valeurs nulles (suppression lignes ou </a:t>
            </a:r>
            <a:r>
              <a:rPr lang="fr-FR" sz="2100" dirty="0" err="1" smtClean="0"/>
              <a:t>client_id</a:t>
            </a:r>
            <a:r>
              <a:rPr lang="fr-FR" sz="2100" dirty="0" smtClean="0"/>
              <a:t> == </a:t>
            </a:r>
            <a:r>
              <a:rPr lang="fr-FR" sz="2400" dirty="0" smtClean="0"/>
              <a:t>0_2245</a:t>
            </a:r>
            <a:r>
              <a:rPr lang="fr-FR" sz="2100" dirty="0" smtClean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100" dirty="0" smtClean="0"/>
              <a:t>2- Traitement des doublons (suppressio</a:t>
            </a:r>
            <a:r>
              <a:rPr lang="fr-FR" sz="2100" dirty="0"/>
              <a:t>n</a:t>
            </a:r>
            <a:r>
              <a:rPr lang="fr-FR" sz="2100" dirty="0" smtClean="0"/>
              <a:t> des entrées test)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90627" y="6488668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5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647" y="544947"/>
            <a:ext cx="7648860" cy="63499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3730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Lien entre l'âge et la catégorie de livres </a:t>
            </a:r>
            <a:r>
              <a:rPr lang="fr-FR" b="1" dirty="0" smtClean="0"/>
              <a:t>achetés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270557" y="6525612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21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-1" y="506629"/>
            <a:ext cx="5412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Test de normalité: </a:t>
            </a:r>
          </a:p>
          <a:p>
            <a:r>
              <a:rPr lang="fr-FR" dirty="0" smtClean="0"/>
              <a:t>En comparant les </a:t>
            </a:r>
            <a:r>
              <a:rPr lang="fr-FR" dirty="0" err="1" smtClean="0"/>
              <a:t>distrubition</a:t>
            </a:r>
            <a:r>
              <a:rPr lang="fr-FR" dirty="0" smtClean="0"/>
              <a:t> avec une distribution normale avec des tests de </a:t>
            </a:r>
            <a:r>
              <a:rPr lang="fr-FR" dirty="0" err="1" smtClean="0"/>
              <a:t>Kolomgorov</a:t>
            </a:r>
            <a:r>
              <a:rPr lang="fr-FR" dirty="0" smtClean="0"/>
              <a:t>-Smirnov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3351393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D’après les résultats obtenus les 3 distributions ne </a:t>
            </a:r>
            <a:r>
              <a:rPr lang="fr-FR" dirty="0"/>
              <a:t>suivent pas une loi normale on va réaliser un test de </a:t>
            </a:r>
            <a:r>
              <a:rPr lang="fr-FR" dirty="0" err="1"/>
              <a:t>Kruskal</a:t>
            </a:r>
            <a:r>
              <a:rPr lang="fr-FR" dirty="0"/>
              <a:t>-Wallis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39" y="4644190"/>
            <a:ext cx="4793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Statistic_KW</a:t>
            </a:r>
            <a:r>
              <a:rPr lang="fr-FR" alt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=76842.824, </a:t>
            </a:r>
            <a:r>
              <a:rPr lang="fr-FR" altLang="fr-FR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fr-FR" altLang="fr-FR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=0.0</a:t>
            </a:r>
            <a:endParaRPr lang="fr-FR" altLang="fr-FR" sz="4000" b="1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5291325"/>
            <a:ext cx="468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p_value</a:t>
            </a:r>
            <a:r>
              <a:rPr lang="fr-FR" dirty="0"/>
              <a:t> &lt;&lt; 0.05 on conclue que les variables '</a:t>
            </a:r>
            <a:r>
              <a:rPr lang="fr-FR" dirty="0" err="1"/>
              <a:t>age</a:t>
            </a:r>
            <a:r>
              <a:rPr lang="fr-FR" dirty="0"/>
              <a:t>' et 'catégories' sont corrélées.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9241" y="13603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Catégorie 0:  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Statistic_KS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=0.103,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=1.26e-09</a:t>
            </a:r>
          </a:p>
          <a:p>
            <a:r>
              <a:rPr lang="fr-FR" b="1" dirty="0"/>
              <a:t>Catégorie 1:  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Statistic_KS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=0.043,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=0.0488 </a:t>
            </a:r>
          </a:p>
          <a:p>
            <a:r>
              <a:rPr lang="fr-FR" b="1" dirty="0"/>
              <a:t>Catégorie 2: </a:t>
            </a:r>
          </a:p>
          <a:p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Statistic_KS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=0.257,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pvalue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=5.65e-57</a:t>
            </a:r>
          </a:p>
        </p:txBody>
      </p:sp>
    </p:spTree>
    <p:extLst>
      <p:ext uri="{BB962C8B-B14F-4D97-AF65-F5344CB8AC3E}">
        <p14:creationId xmlns:p14="http://schemas.microsoft.com/office/powerpoint/2010/main" val="3136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71987" y="-350676"/>
            <a:ext cx="6038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/>
              <a:t>Chiffre d'affaire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7061" y="568070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Chiffre</a:t>
            </a:r>
            <a:r>
              <a:rPr lang="fr-FR" sz="2400" u="sng" dirty="0"/>
              <a:t> </a:t>
            </a:r>
            <a:r>
              <a:rPr lang="fr-FR" sz="2400" dirty="0"/>
              <a:t>d'affaire </a:t>
            </a:r>
            <a:r>
              <a:rPr lang="fr-FR" sz="2400" dirty="0" smtClean="0"/>
              <a:t>total: </a:t>
            </a:r>
            <a:r>
              <a:rPr lang="fr-FR" altLang="fr-FR" sz="2400" dirty="0"/>
              <a:t>11853728.68 € </a:t>
            </a:r>
            <a:endParaRPr lang="fr-FR" sz="2400" dirty="0"/>
          </a:p>
          <a:p>
            <a:r>
              <a:rPr lang="fr-FR" sz="2400" dirty="0" smtClean="0"/>
              <a:t>Chiffre </a:t>
            </a:r>
            <a:r>
              <a:rPr lang="fr-FR" sz="2400" dirty="0"/>
              <a:t>d'affaire </a:t>
            </a:r>
            <a:r>
              <a:rPr lang="fr-FR" sz="2400" dirty="0" smtClean="0"/>
              <a:t>journalier:</a:t>
            </a:r>
          </a:p>
          <a:p>
            <a:endParaRPr lang="fr-FR" sz="2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" y="1347204"/>
            <a:ext cx="11873339" cy="55107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90627" y="6488668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3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0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71987" y="-350676"/>
            <a:ext cx="6038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/>
              <a:t>Chiffre d'affaire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7061" y="568070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Chiffre d'affaire </a:t>
            </a:r>
            <a:r>
              <a:rPr lang="fr-FR" sz="2400" dirty="0" smtClean="0"/>
              <a:t>mensuel:</a:t>
            </a:r>
            <a:endParaRPr lang="fr-FR" sz="2400" dirty="0"/>
          </a:p>
          <a:p>
            <a:endParaRPr lang="fr-FR" sz="2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164"/>
            <a:ext cx="12191999" cy="5952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90626" y="6562559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4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9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1178376"/>
            <a:ext cx="7725331" cy="5407151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-32317" y="-32294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 d'affaires par mois et par </a:t>
            </a:r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catégories:</a:t>
            </a:r>
            <a:endParaRPr lang="fr-FR" sz="2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390627" y="6488668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9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2" y="1893454"/>
            <a:ext cx="11841018" cy="496454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933642"/>
            <a:ext cx="12192000" cy="45238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Sur le graphe de l’</a:t>
            </a:r>
            <a:r>
              <a:rPr lang="fr-FR" dirty="0"/>
              <a:t>é</a:t>
            </a:r>
            <a:r>
              <a:rPr lang="fr-FR" dirty="0" smtClean="0"/>
              <a:t>volution du chiffre d’affaire dans les 3 catégories on remarque que les problème se trouve sur la catégorie 1.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390627" y="6488668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6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6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17" y="587140"/>
            <a:ext cx="12021137" cy="6201587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-32317" y="-32294"/>
            <a:ext cx="10918490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des données du mois Oct. 2021: </a:t>
            </a:r>
            <a:r>
              <a:rPr lang="fr-FR" sz="2000" dirty="0" smtClean="0"/>
              <a:t>on possède des données de 5/31 jours alors on supprime le mois de la table des données.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381391" y="6525615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7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71987" y="-350675"/>
            <a:ext cx="6038265" cy="121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/>
              <a:t>Les produits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5" y="2650836"/>
            <a:ext cx="5425214" cy="4223640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17061" y="568071"/>
            <a:ext cx="12053454" cy="228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Nombre de ventes des produits (Tops et Flops</a:t>
            </a:r>
            <a:r>
              <a:rPr lang="fr-FR" sz="2400" dirty="0" smtClean="0"/>
              <a:t>): </a:t>
            </a:r>
          </a:p>
          <a:p>
            <a:pPr marL="0" indent="0">
              <a:buNone/>
            </a:pPr>
            <a:r>
              <a:rPr lang="fr-FR" sz="2400" dirty="0" smtClean="0"/>
              <a:t>	1- Les 10 produits les plus vendus et les 10 les moins vendus</a:t>
            </a:r>
          </a:p>
          <a:p>
            <a:pPr marL="0" indent="0">
              <a:buNone/>
            </a:pPr>
            <a:r>
              <a:rPr lang="fr-FR" sz="2400" dirty="0" smtClean="0"/>
              <a:t>	2- </a:t>
            </a:r>
            <a:r>
              <a:rPr lang="fr-FR" altLang="fr-FR" sz="2400" dirty="0"/>
              <a:t>Le prix moyen d'un produit est de: 17.54 €. </a:t>
            </a:r>
            <a:endParaRPr lang="fr-FR" sz="2400" dirty="0"/>
          </a:p>
          <a:p>
            <a:r>
              <a:rPr lang="fr-FR" sz="2400" dirty="0" smtClean="0"/>
              <a:t>Nombre </a:t>
            </a:r>
            <a:r>
              <a:rPr lang="fr-FR" sz="2400" dirty="0"/>
              <a:t>de ventes des produits (Tops et Flops) par </a:t>
            </a:r>
            <a:r>
              <a:rPr lang="fr-FR" sz="2400" dirty="0" smtClean="0"/>
              <a:t>catégorie:</a:t>
            </a:r>
          </a:p>
          <a:p>
            <a:pPr marL="0" indent="0">
              <a:buNone/>
            </a:pPr>
            <a:r>
              <a:rPr lang="fr-FR" sz="2400" dirty="0" smtClean="0"/>
              <a:t>	1- </a:t>
            </a:r>
            <a:r>
              <a:rPr lang="fr-FR" sz="2400" dirty="0"/>
              <a:t>Les 10 produits les plus vendus et les 10 les moins </a:t>
            </a:r>
            <a:r>
              <a:rPr lang="fr-FR" sz="2400" dirty="0" smtClean="0"/>
              <a:t>vendus</a:t>
            </a:r>
          </a:p>
          <a:p>
            <a:pPr marL="0" indent="0">
              <a:buNone/>
            </a:pPr>
            <a:r>
              <a:rPr lang="fr-FR" sz="2400" dirty="0" smtClean="0"/>
              <a:t>	2- </a:t>
            </a:r>
            <a:r>
              <a:rPr lang="fr-FR" altLang="fr-FR" sz="2400" dirty="0"/>
              <a:t>L</a:t>
            </a:r>
            <a:r>
              <a:rPr lang="fr-FR" altLang="fr-FR" dirty="0"/>
              <a:t>e nombre de ventes dans chaque </a:t>
            </a:r>
            <a:r>
              <a:rPr lang="fr-FR" altLang="fr-FR" dirty="0" smtClean="0"/>
              <a:t>catégorie: </a:t>
            </a:r>
            <a:r>
              <a:rPr lang="fr-FR" altLang="fr-FR" dirty="0"/>
              <a:t>catégorie </a:t>
            </a:r>
            <a:r>
              <a:rPr lang="fr-FR" altLang="fr-FR" dirty="0" smtClean="0"/>
              <a:t>0 : </a:t>
            </a:r>
            <a:r>
              <a:rPr lang="fr-FR" altLang="fr-FR" dirty="0"/>
              <a:t>396697 </a:t>
            </a:r>
            <a:r>
              <a:rPr lang="fr-FR" altLang="fr-FR" dirty="0" smtClean="0"/>
              <a:t>ventes (70.18 </a:t>
            </a:r>
            <a:r>
              <a:rPr lang="fr-FR" altLang="fr-FR" dirty="0"/>
              <a:t>% du nombre </a:t>
            </a:r>
            <a:r>
              <a:rPr lang="fr-FR" altLang="fr-FR" dirty="0" smtClean="0"/>
              <a:t>total), catégorie 1 : </a:t>
            </a:r>
            <a:r>
              <a:rPr lang="fr-FR" altLang="fr-FR" dirty="0"/>
              <a:t>225503 </a:t>
            </a:r>
            <a:r>
              <a:rPr lang="fr-FR" altLang="fr-FR" dirty="0" smtClean="0"/>
              <a:t>ventes (22.59 </a:t>
            </a:r>
            <a:r>
              <a:rPr lang="fr-FR" altLang="fr-FR" dirty="0"/>
              <a:t>% du nombre </a:t>
            </a:r>
            <a:r>
              <a:rPr lang="fr-FR" altLang="fr-FR" dirty="0" smtClean="0"/>
              <a:t>total) et </a:t>
            </a:r>
            <a:r>
              <a:rPr lang="fr-FR" altLang="fr-FR" dirty="0"/>
              <a:t>catégorie </a:t>
            </a:r>
            <a:r>
              <a:rPr lang="fr-FR" altLang="fr-FR" dirty="0" smtClean="0"/>
              <a:t>2 : 35312 ventes (7.23 </a:t>
            </a:r>
            <a:r>
              <a:rPr lang="fr-FR" altLang="fr-FR" dirty="0"/>
              <a:t>% du nombre </a:t>
            </a:r>
            <a:r>
              <a:rPr lang="fr-FR" altLang="fr-FR" dirty="0" smtClean="0"/>
              <a:t>total).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1390627" y="6505144"/>
            <a:ext cx="80137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9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6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-32317" y="-32294"/>
            <a:ext cx="12053454" cy="289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Répartition des produits vendus entre les </a:t>
            </a:r>
            <a:r>
              <a:rPr lang="fr-FR" sz="2400" dirty="0" smtClean="0"/>
              <a:t>clients: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22" y="430136"/>
            <a:ext cx="8759915" cy="6229282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-18460" y="526509"/>
            <a:ext cx="3398969" cy="613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On remarque sur cette courbe de Lorenz </a:t>
            </a:r>
            <a:r>
              <a:rPr lang="fr-FR" sz="2400" dirty="0"/>
              <a:t>que </a:t>
            </a:r>
            <a:r>
              <a:rPr lang="fr-FR" sz="2400" dirty="0" smtClean="0"/>
              <a:t>la répartition </a:t>
            </a:r>
            <a:r>
              <a:rPr lang="fr-FR" sz="2400" dirty="0"/>
              <a:t>du nombre de produits vendus par client est plus ou moins équilibrée (indice de Gini plus proche de 0 que de 1). 20% des clients ont acheté environ 50% des produits.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22" y="6370469"/>
            <a:ext cx="391543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200" dirty="0"/>
              <a:t>Indice de </a:t>
            </a:r>
            <a:r>
              <a:rPr lang="fr-FR" altLang="fr-FR" sz="3200" dirty="0" smtClean="0"/>
              <a:t>Gini</a:t>
            </a:r>
            <a:r>
              <a:rPr lang="fr-FR" altLang="fr-FR" sz="3200" dirty="0"/>
              <a:t>: 0.498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02895" y="6524793"/>
            <a:ext cx="91839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/>
              <a:t>Page 10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833576" y="11670"/>
            <a:ext cx="1371081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dirty="0" smtClean="0">
                <a:hlinkClick r:id="" action="ppaction://hlinkshowjump?jump=firstslide"/>
              </a:rPr>
              <a:t>Sommaire</a:t>
            </a:r>
            <a:r>
              <a:rPr lang="fr-FR" dirty="0" smtClean="0"/>
              <a:t> ↺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18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18398</TotalTime>
  <Words>1210</Words>
  <Application>Microsoft Office PowerPoint</Application>
  <PresentationFormat>Grand écran</PresentationFormat>
  <Paragraphs>168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Helvetica Neue</vt:lpstr>
      <vt:lpstr>Times New Roman</vt:lpstr>
      <vt:lpstr>Thème Office</vt:lpstr>
      <vt:lpstr>Sommaire:</vt:lpstr>
      <vt:lpstr>Importation et nettoyage des données</vt:lpstr>
      <vt:lpstr>Présentation PowerPoint</vt:lpstr>
      <vt:lpstr>Présentation PowerPoint</vt:lpstr>
      <vt:lpstr>Présentation PowerPoint</vt:lpstr>
      <vt:lpstr>Sur le graphe de l’évolution du chiffre d’affaire dans les 3 catégories on remarque que les problème se trouve sur la catégorie 1.</vt:lpstr>
      <vt:lpstr>Présentation PowerPoint</vt:lpstr>
      <vt:lpstr>Présentation PowerPoint</vt:lpstr>
      <vt:lpstr>Présentation PowerPoint</vt:lpstr>
      <vt:lpstr>Présentation PowerPoint</vt:lpstr>
      <vt:lpstr>Les clients:</vt:lpstr>
      <vt:lpstr>Présentation PowerPoint</vt:lpstr>
      <vt:lpstr>Chiffre d'affaire par client</vt:lpstr>
      <vt:lpstr>Somme des ventes pour les 4 clients c_1609,c_4958,c_6715 et c_3454 </vt:lpstr>
      <vt:lpstr>Présentation PowerPoint</vt:lpstr>
      <vt:lpstr>Liens entre variables:</vt:lpstr>
      <vt:lpstr>Lien entre l'âge et montant total des achats: </vt:lpstr>
      <vt:lpstr>Lien entre l'âge et la fréquence d'achat</vt:lpstr>
      <vt:lpstr>Lien entre l'âge et montant du panier moyen</vt:lpstr>
      <vt:lpstr>Lien entre l'âge et la catégorie de livres achetés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travail:</dc:title>
  <dc:creator>Dell</dc:creator>
  <cp:lastModifiedBy>Dell</cp:lastModifiedBy>
  <cp:revision>13</cp:revision>
  <dcterms:created xsi:type="dcterms:W3CDTF">2023-04-20T22:34:08Z</dcterms:created>
  <dcterms:modified xsi:type="dcterms:W3CDTF">2023-05-11T14:11:13Z</dcterms:modified>
</cp:coreProperties>
</file>