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0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21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99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2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873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325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650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29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0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33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0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1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29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4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54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4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273978-6DC4-4469-86C0-E0CAA813B3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FB89A8B-385A-40E8-A119-04F3A3616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7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466109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Projet 8: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/>
              <a:t>Faites une étude sur l'eau </a:t>
            </a:r>
            <a:r>
              <a:rPr lang="fr-FR" b="1" dirty="0" smtClean="0"/>
              <a:t>potable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540000"/>
            <a:ext cx="9144000" cy="4318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dirty="0" smtClean="0"/>
              <a:t>	</a:t>
            </a:r>
            <a:r>
              <a:rPr lang="fr-FR" sz="3200" dirty="0" smtClean="0">
                <a:solidFill>
                  <a:schemeClr val="tx1"/>
                </a:solidFill>
              </a:rPr>
              <a:t>Dans </a:t>
            </a:r>
            <a:r>
              <a:rPr lang="fr-FR" sz="3200" dirty="0">
                <a:solidFill>
                  <a:schemeClr val="tx1"/>
                </a:solidFill>
              </a:rPr>
              <a:t>le cadre de ce projet, </a:t>
            </a:r>
            <a:r>
              <a:rPr lang="fr-FR" sz="3200" dirty="0" smtClean="0">
                <a:solidFill>
                  <a:schemeClr val="tx1"/>
                </a:solidFill>
              </a:rPr>
              <a:t>on a besoin </a:t>
            </a:r>
            <a:r>
              <a:rPr lang="fr-FR" sz="3200" dirty="0">
                <a:solidFill>
                  <a:schemeClr val="tx1"/>
                </a:solidFill>
              </a:rPr>
              <a:t>d'un tableau de bord pour identifier les pays confrontés à des difficultés d'accès à l'eau potable. Pour cela, </a:t>
            </a:r>
            <a:r>
              <a:rPr lang="fr-FR" sz="3200" dirty="0" smtClean="0">
                <a:solidFill>
                  <a:schemeClr val="tx1"/>
                </a:solidFill>
              </a:rPr>
              <a:t>on souhaite représenter </a:t>
            </a:r>
            <a:r>
              <a:rPr lang="fr-FR" sz="3200" dirty="0">
                <a:solidFill>
                  <a:schemeClr val="tx1"/>
                </a:solidFill>
              </a:rPr>
              <a:t>des indicateurs pertinents dans nos trois domaines d'expertise, comme </a:t>
            </a:r>
            <a:r>
              <a:rPr lang="fr-FR" sz="3200" dirty="0" smtClean="0">
                <a:solidFill>
                  <a:schemeClr val="tx1"/>
                </a:solidFill>
              </a:rPr>
              <a:t>demande dans </a:t>
            </a:r>
            <a:r>
              <a:rPr lang="fr-FR" sz="3200" dirty="0">
                <a:solidFill>
                  <a:schemeClr val="tx1"/>
                </a:solidFill>
              </a:rPr>
              <a:t>la réunion de lancement. </a:t>
            </a:r>
            <a:endParaRPr lang="fr-FR" sz="3200" dirty="0" smtClean="0">
              <a:solidFill>
                <a:schemeClr val="tx1"/>
              </a:solidFill>
            </a:endParaRPr>
          </a:p>
          <a:p>
            <a:pPr algn="l"/>
            <a:r>
              <a:rPr lang="fr-FR" sz="3200" dirty="0">
                <a:solidFill>
                  <a:schemeClr val="tx1"/>
                </a:solidFill>
              </a:rPr>
              <a:t>	</a:t>
            </a:r>
            <a:r>
              <a:rPr lang="fr-FR" sz="3200" dirty="0" smtClean="0">
                <a:solidFill>
                  <a:schemeClr val="tx1"/>
                </a:solidFill>
              </a:rPr>
              <a:t>Pour </a:t>
            </a:r>
            <a:r>
              <a:rPr lang="fr-FR" sz="3200" dirty="0">
                <a:solidFill>
                  <a:schemeClr val="tx1"/>
                </a:solidFill>
              </a:rPr>
              <a:t>réaliser le tableau de bord, </a:t>
            </a:r>
            <a:r>
              <a:rPr lang="fr-FR" sz="3200" dirty="0" smtClean="0">
                <a:solidFill>
                  <a:schemeClr val="tx1"/>
                </a:solidFill>
              </a:rPr>
              <a:t>on a utiliser </a:t>
            </a:r>
            <a:r>
              <a:rPr lang="fr-FR" sz="3200" dirty="0" err="1" smtClean="0">
                <a:solidFill>
                  <a:schemeClr val="tx1"/>
                </a:solidFill>
              </a:rPr>
              <a:t>PowerBI</a:t>
            </a:r>
            <a:r>
              <a:rPr lang="fr-FR" sz="3200" dirty="0">
                <a:solidFill>
                  <a:schemeClr val="tx1"/>
                </a:solidFill>
              </a:rPr>
              <a:t>. </a:t>
            </a:r>
            <a:r>
              <a:rPr lang="fr-FR" sz="3200" dirty="0" smtClean="0">
                <a:solidFill>
                  <a:schemeClr val="tx1"/>
                </a:solidFill>
              </a:rPr>
              <a:t>Les </a:t>
            </a:r>
            <a:r>
              <a:rPr lang="fr-FR" sz="3200" dirty="0">
                <a:solidFill>
                  <a:schemeClr val="tx1"/>
                </a:solidFill>
              </a:rPr>
              <a:t>Data </a:t>
            </a:r>
            <a:r>
              <a:rPr lang="fr-FR" sz="3200" dirty="0" smtClean="0">
                <a:solidFill>
                  <a:schemeClr val="tx1"/>
                </a:solidFill>
              </a:rPr>
              <a:t>utilisées proviennent </a:t>
            </a:r>
            <a:r>
              <a:rPr lang="fr-FR" sz="3200" dirty="0">
                <a:solidFill>
                  <a:schemeClr val="tx1"/>
                </a:solidFill>
              </a:rPr>
              <a:t>des sites de l'OMS et de la FAO.</a:t>
            </a:r>
          </a:p>
        </p:txBody>
      </p:sp>
    </p:spTree>
    <p:extLst>
      <p:ext uri="{BB962C8B-B14F-4D97-AF65-F5344CB8AC3E}">
        <p14:creationId xmlns:p14="http://schemas.microsoft.com/office/powerpoint/2010/main" val="354001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0264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Conclusions: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802641"/>
            <a:ext cx="9144000" cy="60553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 smtClean="0">
                <a:solidFill>
                  <a:schemeClr val="tx1"/>
                </a:solidFill>
              </a:rPr>
              <a:t>- Depuis les résultats obtenus et des comparaison réalisées on a bien remarqué que les pays qui souffre de l’eau insalubre et qui présente les régions </a:t>
            </a:r>
            <a:r>
              <a:rPr lang="fr-FR" sz="3200" dirty="0" err="1" smtClean="0">
                <a:solidFill>
                  <a:schemeClr val="tx1"/>
                </a:solidFill>
              </a:rPr>
              <a:t>aui</a:t>
            </a:r>
            <a:r>
              <a:rPr lang="fr-FR" sz="3200" dirty="0" smtClean="0">
                <a:solidFill>
                  <a:schemeClr val="tx1"/>
                </a:solidFill>
              </a:rPr>
              <a:t> devront être les cible de la </a:t>
            </a:r>
            <a:r>
              <a:rPr lang="fr-FR" sz="3200" b="1" dirty="0" err="1" smtClean="0">
                <a:solidFill>
                  <a:schemeClr val="tx1"/>
                </a:solidFill>
              </a:rPr>
              <a:t>dwfa</a:t>
            </a:r>
            <a:r>
              <a:rPr lang="fr-FR" sz="3200" dirty="0" smtClean="0">
                <a:solidFill>
                  <a:schemeClr val="tx1"/>
                </a:solidFill>
              </a:rPr>
              <a:t> sont les pays de centre de </a:t>
            </a:r>
            <a:r>
              <a:rPr lang="fr-FR" sz="3200" dirty="0" err="1" smtClean="0">
                <a:solidFill>
                  <a:schemeClr val="tx1"/>
                </a:solidFill>
              </a:rPr>
              <a:t>l’afrique</a:t>
            </a:r>
            <a:r>
              <a:rPr lang="fr-FR" sz="3200" dirty="0" smtClean="0">
                <a:solidFill>
                  <a:schemeClr val="tx1"/>
                </a:solidFill>
              </a:rPr>
              <a:t> dont </a:t>
            </a:r>
            <a:r>
              <a:rPr lang="fr-FR" sz="3200" dirty="0" err="1" smtClean="0">
                <a:solidFill>
                  <a:schemeClr val="tx1"/>
                </a:solidFill>
              </a:rPr>
              <a:t>angola</a:t>
            </a:r>
            <a:r>
              <a:rPr lang="fr-FR" sz="3200" dirty="0" smtClean="0">
                <a:solidFill>
                  <a:schemeClr val="tx1"/>
                </a:solidFill>
              </a:rPr>
              <a:t> et </a:t>
            </a:r>
            <a:r>
              <a:rPr lang="fr-FR" sz="3200" dirty="0">
                <a:solidFill>
                  <a:schemeClr val="tx1"/>
                </a:solidFill>
              </a:rPr>
              <a:t>La République </a:t>
            </a:r>
            <a:r>
              <a:rPr lang="fr-FR" sz="3200" dirty="0" smtClean="0">
                <a:solidFill>
                  <a:schemeClr val="tx1"/>
                </a:solidFill>
              </a:rPr>
              <a:t>centrafricaine.</a:t>
            </a:r>
          </a:p>
          <a:p>
            <a:pPr algn="l"/>
            <a:r>
              <a:rPr lang="fr-FR" sz="3200" dirty="0" smtClean="0">
                <a:solidFill>
                  <a:schemeClr val="tx1"/>
                </a:solidFill>
              </a:rPr>
              <a:t>- La faible stabilité politique est accompagnée d’un</a:t>
            </a:r>
            <a:r>
              <a:rPr lang="en-GB" sz="3200" dirty="0" smtClean="0">
                <a:solidFill>
                  <a:schemeClr val="tx1"/>
                </a:solidFill>
              </a:rPr>
              <a:t>e </a:t>
            </a:r>
            <a:r>
              <a:rPr lang="en-GB" sz="3200" dirty="0" err="1" smtClean="0">
                <a:solidFill>
                  <a:schemeClr val="tx1"/>
                </a:solidFill>
              </a:rPr>
              <a:t>insifusance</a:t>
            </a:r>
            <a:r>
              <a:rPr lang="en-GB" sz="3200" dirty="0" smtClean="0">
                <a:solidFill>
                  <a:schemeClr val="tx1"/>
                </a:solidFill>
              </a:rPr>
              <a:t> </a:t>
            </a:r>
            <a:r>
              <a:rPr lang="en-GB" sz="3200" dirty="0" err="1" smtClean="0">
                <a:solidFill>
                  <a:schemeClr val="tx1"/>
                </a:solidFill>
              </a:rPr>
              <a:t>d’acc</a:t>
            </a:r>
            <a:r>
              <a:rPr lang="fr-FR" sz="3200" dirty="0" smtClean="0">
                <a:solidFill>
                  <a:schemeClr val="tx1"/>
                </a:solidFill>
              </a:rPr>
              <a:t>ès à l’eau potable</a:t>
            </a:r>
          </a:p>
          <a:p>
            <a:pPr algn="l"/>
            <a:r>
              <a:rPr lang="fr-FR" altLang="fr-FR" sz="3200" dirty="0" smtClean="0">
                <a:solidFill>
                  <a:schemeClr val="tx1"/>
                </a:solidFill>
              </a:rPr>
              <a:t>- La </a:t>
            </a:r>
            <a:r>
              <a:rPr lang="fr-FR" altLang="fr-FR" sz="3200" dirty="0">
                <a:solidFill>
                  <a:schemeClr val="tx1"/>
                </a:solidFill>
              </a:rPr>
              <a:t>difficulté d'établir des services dans les zones rurales est la tâche </a:t>
            </a:r>
            <a:r>
              <a:rPr lang="fr-FR" altLang="fr-FR" sz="3200" dirty="0" smtClean="0">
                <a:solidFill>
                  <a:schemeClr val="tx1"/>
                </a:solidFill>
              </a:rPr>
              <a:t>qui </a:t>
            </a:r>
            <a:r>
              <a:rPr lang="fr-FR" altLang="fr-FR" sz="3200" dirty="0" err="1" smtClean="0">
                <a:solidFill>
                  <a:schemeClr val="tx1"/>
                </a:solidFill>
              </a:rPr>
              <a:t>compliqe</a:t>
            </a:r>
            <a:r>
              <a:rPr lang="fr-FR" altLang="fr-FR" sz="3200" dirty="0" smtClean="0">
                <a:solidFill>
                  <a:schemeClr val="tx1"/>
                </a:solidFill>
              </a:rPr>
              <a:t> le plus </a:t>
            </a:r>
            <a:r>
              <a:rPr lang="fr-FR" altLang="fr-FR" sz="3200" dirty="0">
                <a:solidFill>
                  <a:schemeClr val="tx1"/>
                </a:solidFill>
              </a:rPr>
              <a:t>l</a:t>
            </a:r>
            <a:r>
              <a:rPr lang="fr-FR" altLang="fr-FR" sz="3200" dirty="0" smtClean="0">
                <a:solidFill>
                  <a:schemeClr val="tx1"/>
                </a:solidFill>
              </a:rPr>
              <a:t>e </a:t>
            </a:r>
            <a:r>
              <a:rPr lang="fr-FR" altLang="fr-FR" sz="3200" dirty="0">
                <a:solidFill>
                  <a:schemeClr val="tx1"/>
                </a:solidFill>
              </a:rPr>
              <a:t>provisionnement</a:t>
            </a:r>
            <a:r>
              <a:rPr lang="fr-FR" altLang="fr-FR" sz="3200" dirty="0" smtClean="0">
                <a:solidFill>
                  <a:schemeClr val="tx1"/>
                </a:solidFill>
              </a:rPr>
              <a:t> de la zone africaine en eau potable</a:t>
            </a:r>
            <a:endParaRPr lang="fr-FR" altLang="fr-FR" sz="3200" dirty="0">
              <a:solidFill>
                <a:schemeClr val="tx1"/>
              </a:solidFill>
            </a:endParaRPr>
          </a:p>
          <a:p>
            <a:pPr algn="l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0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2720" y="853441"/>
            <a:ext cx="9144000" cy="89408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Nettoyage de DATA: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440" y="2286001"/>
            <a:ext cx="9144000" cy="5394959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chemeClr val="tx1"/>
                </a:solidFill>
              </a:rPr>
              <a:t>Avant de commencer le travail on a vérifier et nettoyer notre jeu de données avec l’outil power </a:t>
            </a:r>
            <a:r>
              <a:rPr lang="fr-FR" sz="3200" dirty="0" err="1" smtClean="0">
                <a:solidFill>
                  <a:schemeClr val="tx1"/>
                </a:solidFill>
              </a:rPr>
              <a:t>query</a:t>
            </a:r>
            <a:r>
              <a:rPr lang="fr-FR" sz="3200" dirty="0" smtClean="0">
                <a:solidFill>
                  <a:schemeClr val="tx1"/>
                </a:solidFill>
              </a:rPr>
              <a:t> (suppression des doublons; utilisation des valeur moyenne pour remplacer les valeurs nulles)</a:t>
            </a:r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0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7376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Indicateurs utilisés: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68" y="762018"/>
            <a:ext cx="10597146" cy="59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3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6927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Vue mondiale: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" y="692726"/>
            <a:ext cx="12140629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4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104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Remarques: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68960"/>
            <a:ext cx="9144000" cy="6289040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600"/>
              </a:spcBef>
            </a:pPr>
            <a:r>
              <a:rPr lang="fr-FR" sz="3200" dirty="0">
                <a:solidFill>
                  <a:schemeClr val="tx1"/>
                </a:solidFill>
              </a:rPr>
              <a:t>1- Le taux de mortalité dû à l'eau insalubre en 2016 pour 100,000 habitants </a:t>
            </a:r>
            <a:r>
              <a:rPr lang="fr-FR" sz="3200" dirty="0" smtClean="0">
                <a:solidFill>
                  <a:schemeClr val="tx1"/>
                </a:solidFill>
              </a:rPr>
              <a:t>se voit très petit en comparant 12.49 avec 100000 habitants.</a:t>
            </a:r>
            <a:endParaRPr lang="fr-FR" sz="3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3200" dirty="0">
                <a:solidFill>
                  <a:schemeClr val="tx1"/>
                </a:solidFill>
              </a:rPr>
              <a:t>2- Le nombre de morts en 2016 dû à l'eau insalubre offre une perspective tangible des conséquences sanitaires de l'accès insuffisant à l'eau </a:t>
            </a:r>
            <a:r>
              <a:rPr lang="fr-FR" sz="3200" dirty="0" smtClean="0">
                <a:solidFill>
                  <a:schemeClr val="tx1"/>
                </a:solidFill>
              </a:rPr>
              <a:t>potable et le nombre se voit faible par rapport a plus de 7 milliards.</a:t>
            </a:r>
            <a:endParaRPr lang="fr-FR" sz="3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3200" dirty="0">
                <a:solidFill>
                  <a:schemeClr val="tx1"/>
                </a:solidFill>
              </a:rPr>
              <a:t>3- Le taux de mortalité dû à l'exposition à l'eau insalubre permet de comparer la vulnérabilité des populations à travers le </a:t>
            </a:r>
            <a:r>
              <a:rPr lang="fr-FR" sz="3200" dirty="0" smtClean="0">
                <a:solidFill>
                  <a:schemeClr val="tx1"/>
                </a:solidFill>
              </a:rPr>
              <a:t>monde et permet d’avoir une idée plus concrète sur la répartition de l’eau.</a:t>
            </a:r>
            <a:endParaRPr lang="fr-FR" sz="3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3200" dirty="0">
                <a:solidFill>
                  <a:schemeClr val="tx1"/>
                </a:solidFill>
              </a:rPr>
              <a:t>4- L'évolution de la population mondiale est essentielle pour prévoir les besoins futurs en eau </a:t>
            </a:r>
            <a:r>
              <a:rPr lang="fr-FR" sz="3200" dirty="0" smtClean="0">
                <a:solidFill>
                  <a:schemeClr val="tx1"/>
                </a:solidFill>
              </a:rPr>
              <a:t>potable et pour savoir le taux de perte de vie par rapport a la population totale.</a:t>
            </a:r>
            <a:endParaRPr lang="fr-FR" sz="3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3200" dirty="0">
                <a:solidFill>
                  <a:schemeClr val="tx1"/>
                </a:solidFill>
              </a:rPr>
              <a:t>5- L'évolution de la population mondiale utilisant des services basiques d'eau potable montre les progrès réalisés dans l'extension de l'accès à l'eau potable.</a:t>
            </a:r>
          </a:p>
          <a:p>
            <a:pPr>
              <a:spcBef>
                <a:spcPts val="600"/>
              </a:spcBef>
            </a:pPr>
            <a:r>
              <a:rPr lang="fr-FR" sz="3200" dirty="0">
                <a:solidFill>
                  <a:schemeClr val="tx1"/>
                </a:solidFill>
              </a:rPr>
              <a:t>6- La part d'habitants ayant accès à des services d'eau potable offre une vue globale de l'accès à l'eau dans le monde.</a:t>
            </a:r>
          </a:p>
          <a:p>
            <a:pPr>
              <a:spcBef>
                <a:spcPts val="600"/>
              </a:spcBef>
            </a:pPr>
            <a:r>
              <a:rPr lang="fr-FR" sz="3200" dirty="0">
                <a:solidFill>
                  <a:schemeClr val="tx1"/>
                </a:solidFill>
              </a:rPr>
              <a:t>7- La combinaison du pourcentage de la population ayant accès à des services de base d'eau potable et du taux de population urbaine évalue les défis spécifiques des populations urbaines en matière d'accès à l'eau.</a:t>
            </a:r>
          </a:p>
          <a:p>
            <a:pPr>
              <a:spcBef>
                <a:spcPts val="600"/>
              </a:spcBef>
            </a:pPr>
            <a:r>
              <a:rPr lang="fr-FR" sz="3200" dirty="0">
                <a:solidFill>
                  <a:schemeClr val="tx1"/>
                </a:solidFill>
              </a:rPr>
              <a:t>8- La combinaison du pourcentage de la population ayant accès à des services de base d'eau potable et du taux de population ayant accès à des services d'eau potable de qualité identifie les pays ayant besoin d'améliorer leurs infrastructures.</a:t>
            </a:r>
          </a:p>
          <a:p>
            <a:pPr>
              <a:spcBef>
                <a:spcPts val="600"/>
              </a:spcBef>
            </a:pPr>
            <a:r>
              <a:rPr lang="fr-FR" sz="3200" dirty="0">
                <a:solidFill>
                  <a:schemeClr val="tx1"/>
                </a:solidFill>
              </a:rPr>
              <a:t>9- La combinaison du pourcentage de la population ayant accès à des services de base d'eau potable et du taux de mortalité dû à l'exposition à l'eau insalubre met en évidence les liens entre l'accès à l'eau et les problèmes de santé associés</a:t>
            </a:r>
          </a:p>
        </p:txBody>
      </p:sp>
    </p:spTree>
    <p:extLst>
      <p:ext uri="{BB962C8B-B14F-4D97-AF65-F5344CB8AC3E}">
        <p14:creationId xmlns:p14="http://schemas.microsoft.com/office/powerpoint/2010/main" val="429425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660399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Vue continentale: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22" y="498763"/>
            <a:ext cx="12253922" cy="63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7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82320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Remarques: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900640"/>
            <a:ext cx="9845964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+mj-lt"/>
                <a:ea typeface="+mj-ea"/>
                <a:cs typeface="+mj-cs"/>
              </a:rPr>
              <a:t>1- Identifier les décès dus à l'eau insalubre en 2016.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+mj-lt"/>
                <a:ea typeface="+mj-ea"/>
                <a:cs typeface="+mj-cs"/>
              </a:rPr>
              <a:t>2- Évaluer la gravité du taux de mortalité dû à l'eau insalubre en 2016 pour 100,000 habitants.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+mj-lt"/>
                <a:ea typeface="+mj-ea"/>
                <a:cs typeface="+mj-cs"/>
              </a:rPr>
              <a:t>3- Comprendre les risques de mortalité liés à l'exposition à l'eau insalubre.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+mj-lt"/>
                <a:ea typeface="+mj-ea"/>
                <a:cs typeface="+mj-cs"/>
              </a:rPr>
              <a:t>4- Suivre l'évolution de la population dans la région pour planifier les besoins en eau.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+mj-lt"/>
                <a:ea typeface="+mj-ea"/>
                <a:cs typeface="+mj-cs"/>
              </a:rPr>
              <a:t>5- Observer l'évolution du pourcentage de la population ayant accès à l'eau potable dans la région.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+mj-lt"/>
                <a:ea typeface="+mj-ea"/>
                <a:cs typeface="+mj-cs"/>
              </a:rPr>
              <a:t>6- Évaluer l'impact de la stabilité politique sur l'accès à l'eau potable dans les régions.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+mj-lt"/>
                <a:ea typeface="+mj-ea"/>
                <a:cs typeface="+mj-cs"/>
              </a:rPr>
              <a:t>7- Avoir une vue globale de l'accès à l'eau potable dans la région.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+mj-lt"/>
                <a:ea typeface="+mj-ea"/>
                <a:cs typeface="+mj-cs"/>
              </a:rPr>
              <a:t>8- Identifier les liens entre l'accès à l'eau potable et les problèmes de santé associés.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+mj-lt"/>
                <a:ea typeface="+mj-ea"/>
                <a:cs typeface="+mj-cs"/>
              </a:rPr>
              <a:t>9- Prendre conscience de l'ampleur des conséquences sanitaires de l'accès insuffisant à l'eau potable dans le monde.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9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58188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Vue nationale: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" y="581891"/>
            <a:ext cx="12147233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4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3279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Remarques: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772160"/>
            <a:ext cx="9144000" cy="60858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fr-FR" sz="1200" dirty="0" smtClean="0"/>
              <a:t>.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1524000" y="772160"/>
            <a:ext cx="9356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0" i="0" dirty="0" smtClean="0">
                <a:solidFill>
                  <a:srgbClr val="374151"/>
                </a:solidFill>
                <a:effectLst/>
                <a:latin typeface="+mj-lt"/>
              </a:rPr>
              <a:t>1- Évalue la gravité des problèmes sanitaires liés à l'eau insalubre par habitant en 2016. </a:t>
            </a:r>
          </a:p>
          <a:p>
            <a:r>
              <a:rPr lang="fr-FR" sz="2400" b="0" i="0" dirty="0" smtClean="0">
                <a:solidFill>
                  <a:srgbClr val="374151"/>
                </a:solidFill>
                <a:effectLst/>
                <a:latin typeface="+mj-lt"/>
              </a:rPr>
              <a:t>2- Fournit une mesure concrète des conséquences sanitaires de l'accès insuffisant à une eau potable sûre en termes de décès. </a:t>
            </a:r>
          </a:p>
          <a:p>
            <a:r>
              <a:rPr lang="fr-FR" sz="2400" b="0" i="0" dirty="0" smtClean="0">
                <a:solidFill>
                  <a:srgbClr val="374151"/>
                </a:solidFill>
                <a:effectLst/>
                <a:latin typeface="+mj-lt"/>
              </a:rPr>
              <a:t>3- Suivre les progrès réalisés dans l'extension de l'accès à l'eau potable dans différentes régions ou pays. </a:t>
            </a:r>
          </a:p>
          <a:p>
            <a:r>
              <a:rPr lang="fr-FR" sz="2400" b="0" i="0" dirty="0" smtClean="0">
                <a:solidFill>
                  <a:srgbClr val="374151"/>
                </a:solidFill>
                <a:effectLst/>
                <a:latin typeface="+mj-lt"/>
              </a:rPr>
              <a:t>4- Comprendre l'impact de la situation politique sur l'accès à l'eau potable et identifier les tendances au fil du temps. </a:t>
            </a:r>
          </a:p>
          <a:p>
            <a:r>
              <a:rPr lang="fr-FR" sz="2400" b="0" i="0" dirty="0" smtClean="0">
                <a:solidFill>
                  <a:srgbClr val="374151"/>
                </a:solidFill>
                <a:effectLst/>
                <a:latin typeface="+mj-lt"/>
              </a:rPr>
              <a:t>5- Anticiper les besoins futurs en eau potable dans différentes pays. </a:t>
            </a:r>
          </a:p>
          <a:p>
            <a:r>
              <a:rPr lang="fr-FR" sz="2400" b="0" i="0" dirty="0" smtClean="0">
                <a:solidFill>
                  <a:srgbClr val="374151"/>
                </a:solidFill>
                <a:effectLst/>
                <a:latin typeface="+mj-lt"/>
              </a:rPr>
              <a:t>6- Offre une perspective spécifique des conséquences sanitaires liées à la qualité de l'eau dans une région donnée. </a:t>
            </a:r>
          </a:p>
          <a:p>
            <a:r>
              <a:rPr lang="fr-FR" sz="2400" b="0" i="0" dirty="0" smtClean="0">
                <a:solidFill>
                  <a:srgbClr val="374151"/>
                </a:solidFill>
                <a:effectLst/>
                <a:latin typeface="+mj-lt"/>
              </a:rPr>
              <a:t>7- Comparer la gravité de la situation entre différents continents et cibler les actions pour améliorer l'accès à une eau potable sûre à une échelle plus large.</a:t>
            </a: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9859807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298</TotalTime>
  <Words>720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Söhne</vt:lpstr>
      <vt:lpstr>Tw Cen MT</vt:lpstr>
      <vt:lpstr>Ronds dans l’eau</vt:lpstr>
      <vt:lpstr>Projet 8: Faites une étude sur l'eau potable</vt:lpstr>
      <vt:lpstr>Nettoyage de DATA:</vt:lpstr>
      <vt:lpstr>Indicateurs utilisés:</vt:lpstr>
      <vt:lpstr>Vue mondiale:</vt:lpstr>
      <vt:lpstr>Remarques:</vt:lpstr>
      <vt:lpstr>Vue continentale:</vt:lpstr>
      <vt:lpstr>Remarques:</vt:lpstr>
      <vt:lpstr>Vue nationale:</vt:lpstr>
      <vt:lpstr>Remarques:</vt:lpstr>
      <vt:lpstr>Conclusions: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8: Faites une étude sur l'eau potable</dc:title>
  <dc:creator>Dell</dc:creator>
  <cp:lastModifiedBy>Dell</cp:lastModifiedBy>
  <cp:revision>5</cp:revision>
  <dcterms:created xsi:type="dcterms:W3CDTF">2023-07-30T10:13:29Z</dcterms:created>
  <dcterms:modified xsi:type="dcterms:W3CDTF">2023-07-30T15:21:15Z</dcterms:modified>
</cp:coreProperties>
</file>