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315" r:id="rId5"/>
    <p:sldId id="316" r:id="rId6"/>
    <p:sldId id="313" r:id="rId7"/>
    <p:sldId id="276" r:id="rId8"/>
    <p:sldId id="277" r:id="rId9"/>
    <p:sldId id="278" r:id="rId10"/>
    <p:sldId id="314" r:id="rId11"/>
    <p:sldId id="279" r:id="rId12"/>
    <p:sldId id="305" r:id="rId13"/>
    <p:sldId id="292" r:id="rId14"/>
    <p:sldId id="308" r:id="rId15"/>
    <p:sldId id="309" r:id="rId16"/>
    <p:sldId id="317" r:id="rId17"/>
    <p:sldId id="310" r:id="rId18"/>
    <p:sldId id="312" r:id="rId19"/>
    <p:sldId id="318" r:id="rId20"/>
    <p:sldId id="311" r:id="rId21"/>
    <p:sldId id="306" r:id="rId22"/>
    <p:sldId id="281" r:id="rId23"/>
    <p:sldId id="319" r:id="rId24"/>
    <p:sldId id="294" r:id="rId25"/>
    <p:sldId id="295" r:id="rId26"/>
    <p:sldId id="320" r:id="rId27"/>
    <p:sldId id="283" r:id="rId28"/>
    <p:sldId id="284" r:id="rId29"/>
    <p:sldId id="285" r:id="rId30"/>
    <p:sldId id="286" r:id="rId31"/>
    <p:sldId id="287" r:id="rId32"/>
    <p:sldId id="289" r:id="rId33"/>
    <p:sldId id="290" r:id="rId34"/>
    <p:sldId id="321" r:id="rId35"/>
    <p:sldId id="266" r:id="rId36"/>
    <p:sldId id="269" r:id="rId37"/>
    <p:sldId id="267" r:id="rId38"/>
    <p:sldId id="270"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en-US"/>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en-US"/>
          </a:p>
        </p:txBody>
      </p:sp>
      <p:sp>
        <p:nvSpPr>
          <p:cNvPr id="4" name="Espace réservé de la date 3"/>
          <p:cNvSpPr>
            <a:spLocks noGrp="1"/>
          </p:cNvSpPr>
          <p:nvPr>
            <p:ph type="dt" sz="half" idx="10"/>
          </p:nvPr>
        </p:nvSpPr>
        <p:spPr/>
        <p:txBody>
          <a:bodyPr/>
          <a:lstStyle/>
          <a:p>
            <a:fld id="{5A3D89B5-16A0-4662-85C2-E0DF0D68B617}" type="datetimeFigureOut">
              <a:rPr lang="en-US" smtClean="0"/>
              <a:t>11/29/2022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292431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A3D89B5-16A0-4662-85C2-E0DF0D68B617}" type="datetimeFigureOut">
              <a:rPr lang="en-US" smtClean="0"/>
              <a:t>11/29/2022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414957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A3D89B5-16A0-4662-85C2-E0DF0D68B617}" type="datetimeFigureOut">
              <a:rPr lang="en-US" smtClean="0"/>
              <a:t>11/29/2022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183436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p>
            <a:fld id="{5A3D89B5-16A0-4662-85C2-E0DF0D68B617}" type="datetimeFigureOut">
              <a:rPr lang="en-US" smtClean="0"/>
              <a:t>11/29/2022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169437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en-US"/>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5A3D89B5-16A0-4662-85C2-E0DF0D68B617}" type="datetimeFigureOut">
              <a:rPr lang="en-US" smtClean="0"/>
              <a:t>11/29/2022</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91221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p>
            <a:fld id="{5A3D89B5-16A0-4662-85C2-E0DF0D68B617}" type="datetimeFigureOut">
              <a:rPr lang="en-US" smtClean="0"/>
              <a:t>11/29/2022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2162105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p>
            <a:fld id="{5A3D89B5-16A0-4662-85C2-E0DF0D68B617}" type="datetimeFigureOut">
              <a:rPr lang="en-US" smtClean="0"/>
              <a:t>11/29/2022</a:t>
            </a:fld>
            <a:endParaRPr lang="en-US"/>
          </a:p>
        </p:txBody>
      </p:sp>
      <p:sp>
        <p:nvSpPr>
          <p:cNvPr id="8" name="Espace réservé du pied de page 7"/>
          <p:cNvSpPr>
            <a:spLocks noGrp="1"/>
          </p:cNvSpPr>
          <p:nvPr>
            <p:ph type="ftr" sz="quarter" idx="11"/>
          </p:nvPr>
        </p:nvSpPr>
        <p:spPr/>
        <p:txBody>
          <a:bodyPr/>
          <a:lstStyle/>
          <a:p>
            <a:endParaRPr lang="en-US"/>
          </a:p>
        </p:txBody>
      </p:sp>
      <p:sp>
        <p:nvSpPr>
          <p:cNvPr id="9" name="Espace réservé du numéro de diapositive 8"/>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234332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en-US"/>
          </a:p>
        </p:txBody>
      </p:sp>
      <p:sp>
        <p:nvSpPr>
          <p:cNvPr id="3" name="Espace réservé de la date 2"/>
          <p:cNvSpPr>
            <a:spLocks noGrp="1"/>
          </p:cNvSpPr>
          <p:nvPr>
            <p:ph type="dt" sz="half" idx="10"/>
          </p:nvPr>
        </p:nvSpPr>
        <p:spPr/>
        <p:txBody>
          <a:bodyPr/>
          <a:lstStyle/>
          <a:p>
            <a:fld id="{5A3D89B5-16A0-4662-85C2-E0DF0D68B617}" type="datetimeFigureOut">
              <a:rPr lang="en-US" smtClean="0"/>
              <a:t>11/29/2022</a:t>
            </a:fld>
            <a:endParaRPr lang="en-US"/>
          </a:p>
        </p:txBody>
      </p:sp>
      <p:sp>
        <p:nvSpPr>
          <p:cNvPr id="4" name="Espace réservé du pied de page 3"/>
          <p:cNvSpPr>
            <a:spLocks noGrp="1"/>
          </p:cNvSpPr>
          <p:nvPr>
            <p:ph type="ftr" sz="quarter" idx="11"/>
          </p:nvPr>
        </p:nvSpPr>
        <p:spPr/>
        <p:txBody>
          <a:bodyPr/>
          <a:lstStyle/>
          <a:p>
            <a:endParaRPr lang="en-US"/>
          </a:p>
        </p:txBody>
      </p:sp>
      <p:sp>
        <p:nvSpPr>
          <p:cNvPr id="5" name="Espace réservé du numéro de diapositive 4"/>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3237070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5A3D89B5-16A0-4662-85C2-E0DF0D68B617}" type="datetimeFigureOut">
              <a:rPr lang="en-US" smtClean="0"/>
              <a:t>11/29/2022</a:t>
            </a:fld>
            <a:endParaRPr lang="en-US"/>
          </a:p>
        </p:txBody>
      </p:sp>
      <p:sp>
        <p:nvSpPr>
          <p:cNvPr id="3" name="Espace réservé du pied de page 2"/>
          <p:cNvSpPr>
            <a:spLocks noGrp="1"/>
          </p:cNvSpPr>
          <p:nvPr>
            <p:ph type="ftr" sz="quarter" idx="11"/>
          </p:nvPr>
        </p:nvSpPr>
        <p:spPr/>
        <p:txBody>
          <a:bodyPr/>
          <a:lstStyle/>
          <a:p>
            <a:endParaRPr lang="en-US"/>
          </a:p>
        </p:txBody>
      </p:sp>
      <p:sp>
        <p:nvSpPr>
          <p:cNvPr id="4" name="Espace réservé du numéro de diapositive 3"/>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426662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A3D89B5-16A0-4662-85C2-E0DF0D68B617}" type="datetimeFigureOut">
              <a:rPr lang="en-US" smtClean="0"/>
              <a:t>11/29/2022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172894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5A3D89B5-16A0-4662-85C2-E0DF0D68B617}" type="datetimeFigureOut">
              <a:rPr lang="en-US" smtClean="0"/>
              <a:t>11/29/2022</a:t>
            </a:fld>
            <a:endParaRPr lang="en-US"/>
          </a:p>
        </p:txBody>
      </p:sp>
      <p:sp>
        <p:nvSpPr>
          <p:cNvPr id="6" name="Espace réservé du pied de page 5"/>
          <p:cNvSpPr>
            <a:spLocks noGrp="1"/>
          </p:cNvSpPr>
          <p:nvPr>
            <p:ph type="ftr" sz="quarter" idx="11"/>
          </p:nvPr>
        </p:nvSpPr>
        <p:spPr/>
        <p:txBody>
          <a:bodyPr/>
          <a:lstStyle/>
          <a:p>
            <a:endParaRPr lang="en-US"/>
          </a:p>
        </p:txBody>
      </p:sp>
      <p:sp>
        <p:nvSpPr>
          <p:cNvPr id="7" name="Espace réservé du numéro de diapositive 6"/>
          <p:cNvSpPr>
            <a:spLocks noGrp="1"/>
          </p:cNvSpPr>
          <p:nvPr>
            <p:ph type="sldNum" sz="quarter" idx="12"/>
          </p:nvPr>
        </p:nvSpPr>
        <p:spPr/>
        <p:txBody>
          <a:bodyPr/>
          <a:lstStyle/>
          <a:p>
            <a:fld id="{51650139-61CD-47C5-90F2-651CC053A38B}" type="slidenum">
              <a:rPr lang="en-US" smtClean="0"/>
              <a:t>‹N°›</a:t>
            </a:fld>
            <a:endParaRPr lang="en-US"/>
          </a:p>
        </p:txBody>
      </p:sp>
    </p:spTree>
    <p:extLst>
      <p:ext uri="{BB962C8B-B14F-4D97-AF65-F5344CB8AC3E}">
        <p14:creationId xmlns:p14="http://schemas.microsoft.com/office/powerpoint/2010/main" val="1004112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3D89B5-16A0-4662-85C2-E0DF0D68B617}" type="datetimeFigureOut">
              <a:rPr lang="en-US" smtClean="0"/>
              <a:t>11/29/2022</a:t>
            </a:fld>
            <a:endParaRPr lang="en-US"/>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50139-61CD-47C5-90F2-651CC053A38B}" type="slidenum">
              <a:rPr lang="en-US" smtClean="0"/>
              <a:t>‹N°›</a:t>
            </a:fld>
            <a:endParaRPr lang="en-US"/>
          </a:p>
        </p:txBody>
      </p:sp>
    </p:spTree>
    <p:extLst>
      <p:ext uri="{BB962C8B-B14F-4D97-AF65-F5344CB8AC3E}">
        <p14:creationId xmlns:p14="http://schemas.microsoft.com/office/powerpoint/2010/main" val="551075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469571" y="2145621"/>
            <a:ext cx="9144000" cy="2387600"/>
          </a:xfrm>
        </p:spPr>
        <p:txBody>
          <a:bodyPr/>
          <a:lstStyle/>
          <a:p>
            <a:pPr lvl="0"/>
            <a:r>
              <a:rPr lang="fr-FR" b="1" kern="0" dirty="0">
                <a:solidFill>
                  <a:srgbClr val="0070C0"/>
                </a:solidFill>
                <a:ea typeface="Calibri" panose="020F0502020204030204" pitchFamily="34" charset="0"/>
              </a:rPr>
              <a:t>PRELEVEMENTS D'AIR</a:t>
            </a:r>
            <a:r>
              <a:rPr lang="en-US" sz="5400" b="1" dirty="0" smtClean="0">
                <a:solidFill>
                  <a:srgbClr val="0070C0"/>
                </a:solidFill>
                <a:effectLst/>
                <a:ea typeface="Times New Roman" panose="02020603050405020304" pitchFamily="18" charset="0"/>
              </a:rPr>
              <a:t/>
            </a:r>
            <a:br>
              <a:rPr lang="en-US" sz="5400" b="1" dirty="0" smtClean="0">
                <a:solidFill>
                  <a:srgbClr val="0070C0"/>
                </a:solidFill>
                <a:effectLst/>
                <a:ea typeface="Times New Roman" panose="02020603050405020304" pitchFamily="18" charset="0"/>
              </a:rPr>
            </a:br>
            <a:endParaRPr lang="en-US" dirty="0"/>
          </a:p>
        </p:txBody>
      </p:sp>
    </p:spTree>
    <p:extLst>
      <p:ext uri="{BB962C8B-B14F-4D97-AF65-F5344CB8AC3E}">
        <p14:creationId xmlns:p14="http://schemas.microsoft.com/office/powerpoint/2010/main" val="779389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402771" y="3534219"/>
            <a:ext cx="10940142"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Ensemble constitué d'une turbine et d'un compresseur centrifuge liés mécaniquement. </a:t>
            </a:r>
          </a:p>
          <a:p>
            <a:r>
              <a:rPr lang="fr-FR" dirty="0" smtClean="0"/>
              <a:t>La turbine est entraînée par de l'air provenant :</a:t>
            </a:r>
          </a:p>
          <a:p>
            <a:pPr marL="285750" indent="-285750">
              <a:buFont typeface="Arial" panose="020B0604020202020204" pitchFamily="34" charset="0"/>
              <a:buChar char="•"/>
            </a:pPr>
            <a:r>
              <a:rPr lang="fr-FR" dirty="0" smtClean="0"/>
              <a:t>soit d'un piquage sur le compresseur GTR (exemples : DC8 et B707) ;   </a:t>
            </a:r>
          </a:p>
          <a:p>
            <a:pPr marL="285750" indent="-285750">
              <a:buFont typeface="Arial" panose="020B0604020202020204" pitchFamily="34" charset="0"/>
              <a:buChar char="•"/>
            </a:pPr>
            <a:r>
              <a:rPr lang="fr-FR" dirty="0" smtClean="0"/>
              <a:t>soit de l'APU B727.</a:t>
            </a:r>
          </a:p>
          <a:p>
            <a:r>
              <a:rPr lang="fr-FR" dirty="0" smtClean="0"/>
              <a:t>Le compresseur aspire l'air à l'extérieur et le refoule vers le circuit de conditionnement d' air.</a:t>
            </a:r>
            <a:endParaRPr lang="fr-FR" dirty="0"/>
          </a:p>
        </p:txBody>
      </p:sp>
      <p:sp>
        <p:nvSpPr>
          <p:cNvPr id="9" name="Rectangle 8"/>
          <p:cNvSpPr/>
          <p:nvPr/>
        </p:nvSpPr>
        <p:spPr>
          <a:xfrm>
            <a:off x="5121704" y="124092"/>
            <a:ext cx="236225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smtClean="0"/>
              <a:t>Les turbocompresseurs</a:t>
            </a:r>
          </a:p>
        </p:txBody>
      </p:sp>
      <p:sp>
        <p:nvSpPr>
          <p:cNvPr id="10" name="Rectangle 9"/>
          <p:cNvSpPr/>
          <p:nvPr/>
        </p:nvSpPr>
        <p:spPr>
          <a:xfrm>
            <a:off x="402771" y="5124203"/>
            <a:ext cx="11049000" cy="15799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10795" marR="8890" algn="just">
              <a:spcAft>
                <a:spcPts val="245"/>
              </a:spcAft>
            </a:pPr>
            <a:r>
              <a:rPr lang="fr-FR" dirty="0">
                <a:solidFill>
                  <a:srgbClr val="000000"/>
                </a:solidFill>
                <a:ea typeface="Times New Roman" panose="02020603050405020304" pitchFamily="18" charset="0"/>
                <a:cs typeface="Segoe UI Semibold" panose="020B0702040204020203" pitchFamily="34" charset="0"/>
              </a:rPr>
              <a:t>L'entraînement de la turbine s'effectue à </a:t>
            </a:r>
            <a:r>
              <a:rPr lang="fr-FR" dirty="0" smtClean="0">
                <a:solidFill>
                  <a:srgbClr val="000000"/>
                </a:solidFill>
                <a:ea typeface="Times New Roman" panose="02020603050405020304" pitchFamily="18" charset="0"/>
                <a:cs typeface="Segoe UI Semibold" panose="020B0702040204020203" pitchFamily="34" charset="0"/>
              </a:rPr>
              <a:t>travers</a:t>
            </a:r>
          </a:p>
          <a:p>
            <a:pPr marL="296545" marR="8890" indent="-285750" algn="just">
              <a:spcAft>
                <a:spcPts val="245"/>
              </a:spcAft>
              <a:buFont typeface="Arial" panose="020B0604020202020204" pitchFamily="34" charset="0"/>
              <a:buChar char="•"/>
            </a:pPr>
            <a:r>
              <a:rPr lang="fr-FR" dirty="0" smtClean="0">
                <a:solidFill>
                  <a:srgbClr val="000000"/>
                </a:solidFill>
                <a:ea typeface="Times New Roman" panose="02020603050405020304" pitchFamily="18" charset="0"/>
                <a:cs typeface="Segoe UI Semibold" panose="020B0702040204020203" pitchFamily="34" charset="0"/>
              </a:rPr>
              <a:t> </a:t>
            </a:r>
            <a:r>
              <a:rPr lang="fr-FR" dirty="0">
                <a:solidFill>
                  <a:srgbClr val="000000"/>
                </a:solidFill>
                <a:ea typeface="Times New Roman" panose="02020603050405020304" pitchFamily="18" charset="0"/>
                <a:cs typeface="Segoe UI Semibold" panose="020B0702040204020203" pitchFamily="34" charset="0"/>
              </a:rPr>
              <a:t>une vanne d'alimentation </a:t>
            </a:r>
            <a:endParaRPr lang="fr-FR" dirty="0" smtClean="0">
              <a:solidFill>
                <a:srgbClr val="000000"/>
              </a:solidFill>
              <a:ea typeface="Times New Roman" panose="02020603050405020304" pitchFamily="18" charset="0"/>
              <a:cs typeface="Segoe UI Semibold" panose="020B0702040204020203" pitchFamily="34" charset="0"/>
            </a:endParaRPr>
          </a:p>
          <a:p>
            <a:pPr marL="296545" marR="8890" indent="-285750" algn="just">
              <a:spcAft>
                <a:spcPts val="245"/>
              </a:spcAft>
              <a:buFont typeface="Arial" panose="020B0604020202020204" pitchFamily="34" charset="0"/>
              <a:buChar char="•"/>
            </a:pPr>
            <a:r>
              <a:rPr lang="fr-FR" dirty="0" smtClean="0">
                <a:solidFill>
                  <a:srgbClr val="000000"/>
                </a:solidFill>
                <a:ea typeface="Times New Roman" panose="02020603050405020304" pitchFamily="18" charset="0"/>
                <a:cs typeface="Segoe UI Semibold" panose="020B0702040204020203" pitchFamily="34" charset="0"/>
              </a:rPr>
              <a:t>et </a:t>
            </a:r>
            <a:r>
              <a:rPr lang="fr-FR" dirty="0">
                <a:solidFill>
                  <a:srgbClr val="000000"/>
                </a:solidFill>
                <a:ea typeface="Times New Roman" panose="02020603050405020304" pitchFamily="18" charset="0"/>
                <a:cs typeface="Segoe UI Semibold" panose="020B0702040204020203" pitchFamily="34" charset="0"/>
              </a:rPr>
              <a:t>des </a:t>
            </a:r>
            <a:r>
              <a:rPr lang="fr-FR" dirty="0" smtClean="0">
                <a:solidFill>
                  <a:srgbClr val="000000"/>
                </a:solidFill>
                <a:ea typeface="Times New Roman" panose="02020603050405020304" pitchFamily="18" charset="0"/>
                <a:cs typeface="Segoe UI Semibold" panose="020B0702040204020203" pitchFamily="34" charset="0"/>
              </a:rPr>
              <a:t>aubages directeurs </a:t>
            </a:r>
          </a:p>
          <a:p>
            <a:pPr marL="10795" marR="8890" algn="just">
              <a:spcAft>
                <a:spcPts val="245"/>
              </a:spcAft>
            </a:pPr>
            <a:r>
              <a:rPr lang="fr-FR" dirty="0" smtClean="0">
                <a:solidFill>
                  <a:srgbClr val="000000"/>
                </a:solidFill>
                <a:ea typeface="Times New Roman" panose="02020603050405020304" pitchFamily="18" charset="0"/>
                <a:cs typeface="Segoe UI Semibold" panose="020B0702040204020203" pitchFamily="34" charset="0"/>
              </a:rPr>
              <a:t>Ils </a:t>
            </a:r>
            <a:r>
              <a:rPr lang="fr-FR" dirty="0">
                <a:solidFill>
                  <a:srgbClr val="000000"/>
                </a:solidFill>
                <a:ea typeface="Times New Roman" panose="02020603050405020304" pitchFamily="18" charset="0"/>
                <a:cs typeface="Segoe UI Semibold" panose="020B0702040204020203" pitchFamily="34" charset="0"/>
              </a:rPr>
              <a:t>régulent le débit d'air, fonction de la demande du circuit de conditionnement. </a:t>
            </a:r>
            <a:endParaRPr lang="fr-FR" dirty="0" smtClean="0">
              <a:solidFill>
                <a:srgbClr val="000000"/>
              </a:solidFill>
              <a:ea typeface="Times New Roman" panose="02020603050405020304" pitchFamily="18" charset="0"/>
              <a:cs typeface="Segoe UI Semibold" panose="020B0702040204020203" pitchFamily="34" charset="0"/>
            </a:endParaRPr>
          </a:p>
          <a:p>
            <a:pPr marL="10795" marR="8890" algn="just">
              <a:spcAft>
                <a:spcPts val="245"/>
              </a:spcAft>
            </a:pPr>
            <a:r>
              <a:rPr lang="fr-FR" dirty="0" smtClean="0">
                <a:solidFill>
                  <a:srgbClr val="000000"/>
                </a:solidFill>
                <a:ea typeface="Times New Roman" panose="02020603050405020304" pitchFamily="18" charset="0"/>
                <a:cs typeface="Segoe UI Semibold" panose="020B0702040204020203" pitchFamily="34" charset="0"/>
              </a:rPr>
              <a:t>Dans </a:t>
            </a:r>
            <a:r>
              <a:rPr lang="fr-FR" dirty="0">
                <a:solidFill>
                  <a:srgbClr val="000000"/>
                </a:solidFill>
                <a:ea typeface="Times New Roman" panose="02020603050405020304" pitchFamily="18" charset="0"/>
                <a:cs typeface="Segoe UI Semibold" panose="020B0702040204020203" pitchFamily="34" charset="0"/>
              </a:rPr>
              <a:t>ce système, l'énergie pneumatique remplace l'énergie mécanique.</a:t>
            </a:r>
            <a:endParaRPr lang="en-US" dirty="0">
              <a:solidFill>
                <a:srgbClr val="000000"/>
              </a:solidFill>
              <a:ea typeface="Times New Roman" panose="02020603050405020304" pitchFamily="18" charset="0"/>
              <a:cs typeface="Segoe UI Semibold" panose="020B0702040204020203" pitchFamily="34"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3065" y="622069"/>
            <a:ext cx="5772956" cy="2800741"/>
          </a:xfrm>
          <a:prstGeom prst="rect">
            <a:avLst/>
          </a:prstGeom>
        </p:spPr>
      </p:pic>
    </p:spTree>
    <p:extLst>
      <p:ext uri="{BB962C8B-B14F-4D97-AF65-F5344CB8AC3E}">
        <p14:creationId xmlns:p14="http://schemas.microsoft.com/office/powerpoint/2010/main" val="31572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stretch>
            <a:fillRect/>
          </a:stretch>
        </p:blipFill>
        <p:spPr>
          <a:xfrm>
            <a:off x="7393549" y="1935691"/>
            <a:ext cx="4477494" cy="2968456"/>
          </a:xfrm>
          <a:prstGeom prst="rect">
            <a:avLst/>
          </a:prstGeom>
        </p:spPr>
        <p:style>
          <a:lnRef idx="2">
            <a:schemeClr val="accent2"/>
          </a:lnRef>
          <a:fillRef idx="1">
            <a:schemeClr val="lt1"/>
          </a:fillRef>
          <a:effectRef idx="0">
            <a:schemeClr val="accent2"/>
          </a:effectRef>
          <a:fontRef idx="minor">
            <a:schemeClr val="dk1"/>
          </a:fontRef>
        </p:style>
      </p:pic>
      <p:sp>
        <p:nvSpPr>
          <p:cNvPr id="4" name="Rectangle 3"/>
          <p:cNvSpPr/>
          <p:nvPr/>
        </p:nvSpPr>
        <p:spPr>
          <a:xfrm>
            <a:off x="195943" y="1258901"/>
            <a:ext cx="6955972" cy="507831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fr-FR" dirty="0" smtClean="0">
                <a:solidFill>
                  <a:srgbClr val="000000"/>
                </a:solidFill>
              </a:rPr>
              <a:t>Les </a:t>
            </a:r>
            <a:r>
              <a:rPr lang="fr-FR" dirty="0">
                <a:solidFill>
                  <a:srgbClr val="000000"/>
                </a:solidFill>
              </a:rPr>
              <a:t>systèmes nécessitant de l'air comprimé peuvent être alimentés par :</a:t>
            </a:r>
            <a:endParaRPr lang="fr-FR" sz="3600" dirty="0">
              <a:solidFill>
                <a:srgbClr val="000000"/>
              </a:solidFill>
            </a:endParaRPr>
          </a:p>
          <a:p>
            <a:pPr marL="285750" indent="-285750">
              <a:lnSpc>
                <a:spcPct val="150000"/>
              </a:lnSpc>
              <a:buFont typeface="Arial" panose="020B0604020202020204" pitchFamily="34" charset="0"/>
              <a:buChar char="•"/>
            </a:pPr>
            <a:r>
              <a:rPr lang="fr-FR" dirty="0">
                <a:solidFill>
                  <a:srgbClr val="000000"/>
                </a:solidFill>
              </a:rPr>
              <a:t>un prélèvement sur les </a:t>
            </a:r>
            <a:r>
              <a:rPr lang="fr-FR" b="1" dirty="0">
                <a:solidFill>
                  <a:srgbClr val="000000"/>
                </a:solidFill>
              </a:rPr>
              <a:t>compresseurs haute pression </a:t>
            </a:r>
            <a:r>
              <a:rPr lang="fr-FR" dirty="0">
                <a:solidFill>
                  <a:srgbClr val="000000"/>
                </a:solidFill>
              </a:rPr>
              <a:t>(HP) des réacteurs (GTR, groupe turboréacteur) ; </a:t>
            </a:r>
            <a:endParaRPr lang="fr-FR" dirty="0" smtClean="0">
              <a:solidFill>
                <a:srgbClr val="000000"/>
              </a:solidFill>
            </a:endParaRPr>
          </a:p>
          <a:p>
            <a:pPr>
              <a:lnSpc>
                <a:spcPct val="150000"/>
              </a:lnSpc>
            </a:pPr>
            <a:r>
              <a:rPr lang="fr-FR" dirty="0" smtClean="0">
                <a:solidFill>
                  <a:srgbClr val="000000"/>
                </a:solidFill>
              </a:rPr>
              <a:t>c'est </a:t>
            </a:r>
            <a:r>
              <a:rPr lang="fr-FR" dirty="0">
                <a:solidFill>
                  <a:srgbClr val="000000"/>
                </a:solidFill>
              </a:rPr>
              <a:t>l'alimentation normale dès que les réacteurs sont en marche </a:t>
            </a:r>
            <a:r>
              <a:rPr lang="fr-FR" dirty="0" smtClean="0">
                <a:solidFill>
                  <a:srgbClr val="000000"/>
                </a:solidFill>
              </a:rPr>
              <a:t>;</a:t>
            </a:r>
          </a:p>
          <a:p>
            <a:pPr>
              <a:lnSpc>
                <a:spcPct val="150000"/>
              </a:lnSpc>
            </a:pPr>
            <a:endParaRPr lang="fr-FR" dirty="0">
              <a:solidFill>
                <a:srgbClr val="000000"/>
              </a:solidFill>
            </a:endParaRPr>
          </a:p>
          <a:p>
            <a:pPr marL="285750" indent="-285750">
              <a:lnSpc>
                <a:spcPct val="150000"/>
              </a:lnSpc>
              <a:buFont typeface="Arial" panose="020B0604020202020204" pitchFamily="34" charset="0"/>
              <a:buChar char="•"/>
            </a:pPr>
            <a:r>
              <a:rPr lang="fr-FR" dirty="0">
                <a:solidFill>
                  <a:srgbClr val="000000"/>
                </a:solidFill>
              </a:rPr>
              <a:t>le groupe auxiliaire de puissance </a:t>
            </a:r>
            <a:r>
              <a:rPr lang="fr-FR" b="1" dirty="0">
                <a:solidFill>
                  <a:srgbClr val="000000"/>
                </a:solidFill>
              </a:rPr>
              <a:t>(APU, </a:t>
            </a:r>
            <a:r>
              <a:rPr lang="fr-FR" dirty="0" err="1">
                <a:solidFill>
                  <a:srgbClr val="000000"/>
                </a:solidFill>
              </a:rPr>
              <a:t>Auxiliary</a:t>
            </a:r>
            <a:r>
              <a:rPr lang="fr-FR" dirty="0">
                <a:solidFill>
                  <a:srgbClr val="000000"/>
                </a:solidFill>
              </a:rPr>
              <a:t> Power Unit) ; </a:t>
            </a:r>
            <a:endParaRPr lang="fr-FR" dirty="0" smtClean="0">
              <a:solidFill>
                <a:srgbClr val="000000"/>
              </a:solidFill>
            </a:endParaRPr>
          </a:p>
          <a:p>
            <a:pPr>
              <a:lnSpc>
                <a:spcPct val="150000"/>
              </a:lnSpc>
            </a:pPr>
            <a:r>
              <a:rPr lang="fr-FR" dirty="0" smtClean="0">
                <a:solidFill>
                  <a:srgbClr val="000000"/>
                </a:solidFill>
              </a:rPr>
              <a:t>ce </a:t>
            </a:r>
            <a:r>
              <a:rPr lang="fr-FR" dirty="0">
                <a:solidFill>
                  <a:srgbClr val="000000"/>
                </a:solidFill>
              </a:rPr>
              <a:t>dispositif permet </a:t>
            </a:r>
            <a:endParaRPr lang="fr-FR" dirty="0" smtClean="0">
              <a:solidFill>
                <a:srgbClr val="000000"/>
              </a:solidFill>
            </a:endParaRPr>
          </a:p>
          <a:p>
            <a:pPr marL="742950" lvl="1" indent="-285750">
              <a:lnSpc>
                <a:spcPct val="150000"/>
              </a:lnSpc>
              <a:buFont typeface="Courier New" panose="02070309020205020404" pitchFamily="49" charset="0"/>
              <a:buChar char="o"/>
            </a:pPr>
            <a:r>
              <a:rPr lang="fr-FR" dirty="0" smtClean="0">
                <a:solidFill>
                  <a:srgbClr val="000000"/>
                </a:solidFill>
              </a:rPr>
              <a:t>de </a:t>
            </a:r>
            <a:r>
              <a:rPr lang="fr-FR" dirty="0">
                <a:solidFill>
                  <a:srgbClr val="000000"/>
                </a:solidFill>
              </a:rPr>
              <a:t>climatiser l'avion au sol et </a:t>
            </a:r>
            <a:endParaRPr lang="fr-FR" dirty="0" smtClean="0">
              <a:solidFill>
                <a:srgbClr val="000000"/>
              </a:solidFill>
            </a:endParaRPr>
          </a:p>
          <a:p>
            <a:pPr marL="742950" lvl="1" indent="-285750">
              <a:lnSpc>
                <a:spcPct val="150000"/>
              </a:lnSpc>
              <a:buFont typeface="Courier New" panose="02070309020205020404" pitchFamily="49" charset="0"/>
              <a:buChar char="o"/>
            </a:pPr>
            <a:r>
              <a:rPr lang="fr-FR" dirty="0" smtClean="0">
                <a:solidFill>
                  <a:srgbClr val="000000"/>
                </a:solidFill>
              </a:rPr>
              <a:t>d'alimenter </a:t>
            </a:r>
            <a:r>
              <a:rPr lang="fr-FR" dirty="0">
                <a:solidFill>
                  <a:srgbClr val="000000"/>
                </a:solidFill>
              </a:rPr>
              <a:t>les démarreurs des réacteurs </a:t>
            </a:r>
            <a:r>
              <a:rPr lang="fr-FR" dirty="0" smtClean="0">
                <a:solidFill>
                  <a:srgbClr val="000000"/>
                </a:solidFill>
              </a:rPr>
              <a:t>;</a:t>
            </a:r>
          </a:p>
          <a:p>
            <a:pPr marL="742950" lvl="1" indent="-285750">
              <a:lnSpc>
                <a:spcPct val="150000"/>
              </a:lnSpc>
              <a:buFont typeface="Courier New" panose="02070309020205020404" pitchFamily="49" charset="0"/>
              <a:buChar char="o"/>
            </a:pPr>
            <a:endParaRPr lang="fr-FR" dirty="0">
              <a:solidFill>
                <a:srgbClr val="000000"/>
              </a:solidFill>
            </a:endParaRPr>
          </a:p>
          <a:p>
            <a:pPr marL="285750" indent="-285750">
              <a:lnSpc>
                <a:spcPct val="150000"/>
              </a:lnSpc>
              <a:buFont typeface="Arial" panose="020B0604020202020204" pitchFamily="34" charset="0"/>
              <a:buChar char="•"/>
            </a:pPr>
            <a:r>
              <a:rPr lang="fr-FR" b="1" dirty="0" smtClean="0">
                <a:solidFill>
                  <a:srgbClr val="000000"/>
                </a:solidFill>
              </a:rPr>
              <a:t>Groupe </a:t>
            </a:r>
            <a:r>
              <a:rPr lang="fr-FR" b="1" dirty="0">
                <a:solidFill>
                  <a:srgbClr val="000000"/>
                </a:solidFill>
              </a:rPr>
              <a:t>de parc haute </a:t>
            </a:r>
            <a:r>
              <a:rPr lang="fr-FR" b="1" dirty="0" smtClean="0">
                <a:solidFill>
                  <a:srgbClr val="000000"/>
                </a:solidFill>
              </a:rPr>
              <a:t>pression </a:t>
            </a:r>
            <a:r>
              <a:rPr lang="fr-FR" dirty="0" smtClean="0">
                <a:solidFill>
                  <a:srgbClr val="000000"/>
                </a:solidFill>
              </a:rPr>
              <a:t>en </a:t>
            </a:r>
            <a:r>
              <a:rPr lang="fr-FR" dirty="0">
                <a:solidFill>
                  <a:srgbClr val="000000"/>
                </a:solidFill>
              </a:rPr>
              <a:t>cas de panne d'APU, </a:t>
            </a:r>
            <a:endParaRPr lang="fr-FR" dirty="0" smtClean="0">
              <a:solidFill>
                <a:srgbClr val="000000"/>
              </a:solidFill>
            </a:endParaRPr>
          </a:p>
          <a:p>
            <a:pPr>
              <a:lnSpc>
                <a:spcPct val="150000"/>
              </a:lnSpc>
            </a:pPr>
            <a:r>
              <a:rPr lang="fr-FR" dirty="0" smtClean="0">
                <a:solidFill>
                  <a:srgbClr val="000000"/>
                </a:solidFill>
              </a:rPr>
              <a:t>appelé </a:t>
            </a:r>
            <a:r>
              <a:rPr lang="fr-FR" dirty="0">
                <a:solidFill>
                  <a:srgbClr val="000000"/>
                </a:solidFill>
              </a:rPr>
              <a:t>aussi </a:t>
            </a:r>
            <a:r>
              <a:rPr lang="fr-FR" dirty="0" smtClean="0">
                <a:solidFill>
                  <a:srgbClr val="000000"/>
                </a:solidFill>
              </a:rPr>
              <a:t>«groupe </a:t>
            </a:r>
            <a:r>
              <a:rPr lang="fr-FR" dirty="0">
                <a:solidFill>
                  <a:srgbClr val="000000"/>
                </a:solidFill>
              </a:rPr>
              <a:t>de démarrage » </a:t>
            </a:r>
            <a:r>
              <a:rPr lang="fr-FR" dirty="0" smtClean="0">
                <a:solidFill>
                  <a:srgbClr val="000000"/>
                </a:solidFill>
              </a:rPr>
              <a:t>pour </a:t>
            </a:r>
            <a:r>
              <a:rPr lang="fr-FR" dirty="0">
                <a:solidFill>
                  <a:srgbClr val="000000"/>
                </a:solidFill>
              </a:rPr>
              <a:t>démarrer les réacteurs.</a:t>
            </a:r>
          </a:p>
        </p:txBody>
      </p:sp>
      <p:sp>
        <p:nvSpPr>
          <p:cNvPr id="6" name="Rectangle 5"/>
          <p:cNvSpPr/>
          <p:nvPr/>
        </p:nvSpPr>
        <p:spPr>
          <a:xfrm>
            <a:off x="2968748" y="98363"/>
            <a:ext cx="622555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Prélèvement d'air sur les avions équipés de moteurs à turbines </a:t>
            </a:r>
            <a:endParaRPr lang="en-US" dirty="0"/>
          </a:p>
        </p:txBody>
      </p:sp>
      <p:sp>
        <p:nvSpPr>
          <p:cNvPr id="7" name="Rectangle 6"/>
          <p:cNvSpPr/>
          <p:nvPr/>
        </p:nvSpPr>
        <p:spPr>
          <a:xfrm>
            <a:off x="4769497" y="580660"/>
            <a:ext cx="2500621"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smtClean="0">
                <a:solidFill>
                  <a:srgbClr val="000000"/>
                </a:solidFill>
              </a:rPr>
              <a:t>Différentes </a:t>
            </a:r>
            <a:r>
              <a:rPr lang="fr-FR" b="1" dirty="0">
                <a:solidFill>
                  <a:srgbClr val="000000"/>
                </a:solidFill>
              </a:rPr>
              <a:t>sources d'air</a:t>
            </a:r>
            <a:endParaRPr lang="fr-FR" sz="3600" dirty="0">
              <a:solidFill>
                <a:srgbClr val="000000"/>
              </a:solidFill>
            </a:endParaRPr>
          </a:p>
        </p:txBody>
      </p:sp>
    </p:spTree>
    <p:extLst>
      <p:ext uri="{BB962C8B-B14F-4D97-AF65-F5344CB8AC3E}">
        <p14:creationId xmlns:p14="http://schemas.microsoft.com/office/powerpoint/2010/main" val="3076179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9486" y="965077"/>
            <a:ext cx="7030631" cy="45243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La régulation de pression s'effectue entre le GTR et le collecteur, à l'aide de vannes de type papillon à fonctionnement pneumatique, électrique ou, </a:t>
            </a:r>
            <a:r>
              <a:rPr lang="fr-FR" dirty="0" err="1"/>
              <a:t>électro-pneumatique</a:t>
            </a:r>
            <a:r>
              <a:rPr lang="fr-FR" dirty="0"/>
              <a:t>.</a:t>
            </a:r>
          </a:p>
          <a:p>
            <a:pPr marL="285750" indent="-285750" algn="just">
              <a:buFont typeface="Arial" panose="020B0604020202020204" pitchFamily="34" charset="0"/>
              <a:buChar char="•"/>
            </a:pPr>
            <a:endParaRPr lang="fr-FR" dirty="0" smtClean="0"/>
          </a:p>
          <a:p>
            <a:pPr marL="285750" indent="-285750" algn="just">
              <a:buFont typeface="Arial" panose="020B0604020202020204" pitchFamily="34" charset="0"/>
              <a:buChar char="•"/>
            </a:pPr>
            <a:r>
              <a:rPr lang="fr-FR" dirty="0" smtClean="0"/>
              <a:t>Un </a:t>
            </a:r>
            <a:r>
              <a:rPr lang="fr-FR" dirty="0" err="1" smtClean="0"/>
              <a:t>prérefroidisseur</a:t>
            </a:r>
            <a:r>
              <a:rPr lang="fr-FR" dirty="0" smtClean="0"/>
              <a:t>, constitué d'un échangeur air/air alimenté par de l'air frais venant du fan permet de refroidir l'air de prélèvement avant qu'il n'entre dans le collecteur.</a:t>
            </a:r>
          </a:p>
          <a:p>
            <a:pPr marL="285750" indent="-285750" algn="just">
              <a:buFont typeface="Arial" panose="020B0604020202020204" pitchFamily="34" charset="0"/>
              <a:buChar char="•"/>
            </a:pPr>
            <a:endParaRPr lang="fr-FR" dirty="0"/>
          </a:p>
          <a:p>
            <a:pPr marL="285750" indent="-285750">
              <a:buFont typeface="Arial" panose="020B0604020202020204" pitchFamily="34" charset="0"/>
              <a:buChar char="•"/>
            </a:pPr>
            <a:r>
              <a:rPr lang="fr-FR" dirty="0" smtClean="0"/>
              <a:t>Le prélèvement APU permet en vol comme au sol, l'alimentation via le collecteur, de la majeure partie des servitudes en conditions normales et secours. </a:t>
            </a:r>
          </a:p>
          <a:p>
            <a:endParaRPr lang="fr-FR" dirty="0" smtClean="0"/>
          </a:p>
          <a:p>
            <a:pPr marL="285750" indent="-285750">
              <a:buFont typeface="Arial" panose="020B0604020202020204" pitchFamily="34" charset="0"/>
              <a:buChar char="•"/>
            </a:pPr>
            <a:r>
              <a:rPr lang="fr-FR" dirty="0" smtClean="0"/>
              <a:t>Au sol, un groupe de parc permet l'alimentation directe du collecteur et par conséquence des servitudes. Il est surtout utilisé pour démarrer les moteurs et pressuriser les bâches hydrauliques en cas de panne APU.</a:t>
            </a: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62655" y="1190065"/>
            <a:ext cx="4462300" cy="4351338"/>
          </a:xfrm>
          <a:prstGeom prst="rect">
            <a:avLst/>
          </a:prstGeom>
        </p:spPr>
      </p:pic>
      <p:sp>
        <p:nvSpPr>
          <p:cNvPr id="8" name="Rectangle 7"/>
          <p:cNvSpPr/>
          <p:nvPr/>
        </p:nvSpPr>
        <p:spPr>
          <a:xfrm>
            <a:off x="4769497" y="167003"/>
            <a:ext cx="2500621"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smtClean="0">
                <a:solidFill>
                  <a:srgbClr val="000000"/>
                </a:solidFill>
              </a:rPr>
              <a:t>Différentes </a:t>
            </a:r>
            <a:r>
              <a:rPr lang="fr-FR" b="1" dirty="0">
                <a:solidFill>
                  <a:srgbClr val="000000"/>
                </a:solidFill>
              </a:rPr>
              <a:t>sources d'air</a:t>
            </a:r>
            <a:endParaRPr lang="fr-FR" sz="3600" dirty="0">
              <a:solidFill>
                <a:srgbClr val="000000"/>
              </a:solidFill>
            </a:endParaRPr>
          </a:p>
        </p:txBody>
      </p:sp>
    </p:spTree>
    <p:extLst>
      <p:ext uri="{BB962C8B-B14F-4D97-AF65-F5344CB8AC3E}">
        <p14:creationId xmlns:p14="http://schemas.microsoft.com/office/powerpoint/2010/main" val="2675215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6572" y="1227680"/>
            <a:ext cx="6640286" cy="46198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b="1" dirty="0" smtClean="0">
                <a:solidFill>
                  <a:srgbClr val="000000"/>
                </a:solidFill>
              </a:rPr>
              <a:t>Les </a:t>
            </a:r>
            <a:r>
              <a:rPr lang="fr-FR" b="1" dirty="0">
                <a:solidFill>
                  <a:srgbClr val="000000"/>
                </a:solidFill>
              </a:rPr>
              <a:t>canalisations ou gaines d'air. </a:t>
            </a:r>
            <a:endParaRPr lang="fr-FR" b="1"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Ce </a:t>
            </a:r>
            <a:r>
              <a:rPr lang="fr-FR" dirty="0">
                <a:solidFill>
                  <a:srgbClr val="000000"/>
                </a:solidFill>
              </a:rPr>
              <a:t>sont les tuyauteries par lesquelles est acheminé l'air sous pression.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Celles </a:t>
            </a:r>
            <a:r>
              <a:rPr lang="fr-FR" dirty="0">
                <a:solidFill>
                  <a:srgbClr val="000000"/>
                </a:solidFill>
              </a:rPr>
              <a:t>qui sont situées près des réacteurs sont en </a:t>
            </a:r>
            <a:r>
              <a:rPr lang="fr-FR" b="1" dirty="0">
                <a:solidFill>
                  <a:srgbClr val="000000"/>
                </a:solidFill>
              </a:rPr>
              <a:t>acier</a:t>
            </a:r>
            <a:r>
              <a:rPr lang="fr-FR" dirty="0">
                <a:solidFill>
                  <a:srgbClr val="000000"/>
                </a:solidFill>
              </a:rPr>
              <a:t>,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celles </a:t>
            </a:r>
            <a:r>
              <a:rPr lang="fr-FR" dirty="0">
                <a:solidFill>
                  <a:srgbClr val="000000"/>
                </a:solidFill>
              </a:rPr>
              <a:t>qui cheminent dans l'avion sont en </a:t>
            </a:r>
            <a:r>
              <a:rPr lang="fr-FR" b="1" dirty="0">
                <a:solidFill>
                  <a:srgbClr val="000000"/>
                </a:solidFill>
              </a:rPr>
              <a:t>alliage léger </a:t>
            </a:r>
            <a:r>
              <a:rPr lang="fr-FR" dirty="0">
                <a:solidFill>
                  <a:srgbClr val="000000"/>
                </a:solidFill>
              </a:rPr>
              <a:t>et en </a:t>
            </a:r>
            <a:r>
              <a:rPr lang="fr-FR" b="1" dirty="0">
                <a:solidFill>
                  <a:srgbClr val="000000"/>
                </a:solidFill>
              </a:rPr>
              <a:t>matériaux composites</a:t>
            </a:r>
            <a:r>
              <a:rPr lang="fr-FR" dirty="0">
                <a:solidFill>
                  <a:srgbClr val="000000"/>
                </a:solidFill>
              </a:rPr>
              <a:t>.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La </a:t>
            </a:r>
            <a:r>
              <a:rPr lang="fr-FR" dirty="0">
                <a:solidFill>
                  <a:srgbClr val="000000"/>
                </a:solidFill>
              </a:rPr>
              <a:t>canalisation particulière qui assure la distribution de l'air vers les différentes servitudes est appelée collecteur d'air.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Ce </a:t>
            </a:r>
            <a:r>
              <a:rPr lang="fr-FR" dirty="0">
                <a:solidFill>
                  <a:srgbClr val="000000"/>
                </a:solidFill>
              </a:rPr>
              <a:t>collecteur est séparé en deux par une vanne </a:t>
            </a:r>
            <a:r>
              <a:rPr lang="fr-FR" dirty="0" smtClean="0">
                <a:solidFill>
                  <a:srgbClr val="000000"/>
                </a:solidFill>
              </a:rPr>
              <a:t>d'intercommunication</a:t>
            </a:r>
          </a:p>
          <a:p>
            <a:pPr algn="just">
              <a:lnSpc>
                <a:spcPct val="150000"/>
              </a:lnSpc>
            </a:pPr>
            <a:endParaRPr lang="fr-FR" b="1" dirty="0">
              <a:solidFill>
                <a:srgbClr val="000000"/>
              </a:solidFill>
            </a:endParaRPr>
          </a:p>
        </p:txBody>
      </p:sp>
      <p:sp>
        <p:nvSpPr>
          <p:cNvPr id="2" name="Rectangle 1"/>
          <p:cNvSpPr/>
          <p:nvPr/>
        </p:nvSpPr>
        <p:spPr>
          <a:xfrm>
            <a:off x="3432938" y="228991"/>
            <a:ext cx="5173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Eléments principaux de la génération pneumatique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362" y="1227680"/>
            <a:ext cx="4713384" cy="4596178"/>
          </a:xfrm>
          <a:prstGeom prst="rect">
            <a:avLst/>
          </a:prstGeom>
        </p:spPr>
      </p:pic>
    </p:spTree>
    <p:extLst>
      <p:ext uri="{BB962C8B-B14F-4D97-AF65-F5344CB8AC3E}">
        <p14:creationId xmlns:p14="http://schemas.microsoft.com/office/powerpoint/2010/main" val="3855844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9858" y="1227680"/>
            <a:ext cx="6379028"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smtClean="0">
                <a:solidFill>
                  <a:srgbClr val="000000"/>
                </a:solidFill>
              </a:rPr>
              <a:t>Les </a:t>
            </a:r>
            <a:r>
              <a:rPr lang="fr-FR" b="1" dirty="0">
                <a:solidFill>
                  <a:srgbClr val="000000"/>
                </a:solidFill>
              </a:rPr>
              <a:t>vannes d'isolement. </a:t>
            </a:r>
            <a:endParaRPr lang="fr-FR" b="1" dirty="0" smtClean="0">
              <a:solidFill>
                <a:srgbClr val="000000"/>
              </a:solidFill>
            </a:endParaRPr>
          </a:p>
          <a:p>
            <a:pPr algn="just"/>
            <a:r>
              <a:rPr lang="fr-FR" dirty="0" smtClean="0">
                <a:solidFill>
                  <a:srgbClr val="000000"/>
                </a:solidFill>
              </a:rPr>
              <a:t>Elles </a:t>
            </a:r>
            <a:r>
              <a:rPr lang="fr-FR" dirty="0">
                <a:solidFill>
                  <a:srgbClr val="000000"/>
                </a:solidFill>
              </a:rPr>
              <a:t>permettent d'isoler certaines parties du circuit</a:t>
            </a:r>
            <a:r>
              <a:rPr lang="fr-FR" dirty="0" smtClean="0">
                <a:solidFill>
                  <a:srgbClr val="000000"/>
                </a:solidFill>
              </a:rPr>
              <a:t>.</a:t>
            </a:r>
          </a:p>
        </p:txBody>
      </p:sp>
      <p:sp>
        <p:nvSpPr>
          <p:cNvPr id="2" name="Rectangle 1"/>
          <p:cNvSpPr/>
          <p:nvPr/>
        </p:nvSpPr>
        <p:spPr>
          <a:xfrm>
            <a:off x="3432938" y="228991"/>
            <a:ext cx="5173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Eléments principaux de la génération pneumatique</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362" y="1227680"/>
            <a:ext cx="4713384" cy="4596178"/>
          </a:xfrm>
          <a:prstGeom prst="rect">
            <a:avLst/>
          </a:prstGeom>
        </p:spPr>
      </p:pic>
      <p:sp>
        <p:nvSpPr>
          <p:cNvPr id="3" name="Rectangle 2"/>
          <p:cNvSpPr/>
          <p:nvPr/>
        </p:nvSpPr>
        <p:spPr>
          <a:xfrm>
            <a:off x="489858" y="2684537"/>
            <a:ext cx="6379028" cy="31393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Les vannes de prélèvement. </a:t>
            </a:r>
            <a:r>
              <a:rPr lang="fr-FR" dirty="0"/>
              <a:t>Elles peuvent être nommées, selon les avions:</a:t>
            </a:r>
          </a:p>
          <a:p>
            <a:pPr marL="285750" indent="-285750" algn="just">
              <a:buFont typeface="Arial" panose="020B0604020202020204" pitchFamily="34" charset="0"/>
              <a:buChar char="•"/>
            </a:pPr>
            <a:r>
              <a:rPr lang="fr-FR" dirty="0" err="1"/>
              <a:t>bleed</a:t>
            </a:r>
            <a:r>
              <a:rPr lang="fr-FR" dirty="0"/>
              <a:t> valves, </a:t>
            </a:r>
          </a:p>
          <a:p>
            <a:pPr marL="285750" indent="-285750" algn="just">
              <a:buFont typeface="Arial" panose="020B0604020202020204" pitchFamily="34" charset="0"/>
              <a:buChar char="•"/>
            </a:pPr>
            <a:r>
              <a:rPr lang="fr-FR" dirty="0"/>
              <a:t>pressure </a:t>
            </a:r>
            <a:r>
              <a:rPr lang="fr-FR" dirty="0" err="1"/>
              <a:t>regulating</a:t>
            </a:r>
            <a:r>
              <a:rPr lang="fr-FR" dirty="0"/>
              <a:t> valves  </a:t>
            </a:r>
          </a:p>
          <a:p>
            <a:pPr marL="285750" indent="-285750" algn="just">
              <a:buFont typeface="Arial" panose="020B0604020202020204" pitchFamily="34" charset="0"/>
              <a:buChar char="•"/>
            </a:pPr>
            <a:r>
              <a:rPr lang="fr-FR" dirty="0"/>
              <a:t>pressure </a:t>
            </a:r>
            <a:r>
              <a:rPr lang="fr-FR" dirty="0" err="1"/>
              <a:t>regulating</a:t>
            </a:r>
            <a:r>
              <a:rPr lang="fr-FR" dirty="0"/>
              <a:t> </a:t>
            </a:r>
            <a:r>
              <a:rPr lang="fr-FR" dirty="0" err="1"/>
              <a:t>shut</a:t>
            </a:r>
            <a:r>
              <a:rPr lang="fr-FR" dirty="0"/>
              <a:t>-off valves. </a:t>
            </a:r>
          </a:p>
          <a:p>
            <a:pPr algn="just"/>
            <a:endParaRPr lang="fr-FR" dirty="0"/>
          </a:p>
          <a:p>
            <a:pPr algn="just"/>
            <a:r>
              <a:rPr lang="fr-FR" dirty="0"/>
              <a:t>Les vannes de prélèvement assurent </a:t>
            </a:r>
          </a:p>
          <a:p>
            <a:pPr marL="285750" indent="-285750" algn="just">
              <a:buFont typeface="Arial" panose="020B0604020202020204" pitchFamily="34" charset="0"/>
              <a:buChar char="•"/>
            </a:pPr>
            <a:r>
              <a:rPr lang="fr-FR" dirty="0"/>
              <a:t>la régulation de pression, </a:t>
            </a:r>
          </a:p>
          <a:p>
            <a:pPr marL="285750" indent="-285750" algn="just">
              <a:buFont typeface="Arial" panose="020B0604020202020204" pitchFamily="34" charset="0"/>
              <a:buChar char="•"/>
            </a:pPr>
            <a:r>
              <a:rPr lang="fr-FR" dirty="0"/>
              <a:t>l'isolement du prélèvement, </a:t>
            </a:r>
          </a:p>
          <a:p>
            <a:pPr algn="just"/>
            <a:endParaRPr lang="fr-FR" dirty="0"/>
          </a:p>
          <a:p>
            <a:pPr algn="just"/>
            <a:r>
              <a:rPr lang="fr-FR" dirty="0"/>
              <a:t>commandé manuellement, soit en automatique.</a:t>
            </a:r>
            <a:endParaRPr lang="fr-FR" b="1" dirty="0"/>
          </a:p>
        </p:txBody>
      </p:sp>
    </p:spTree>
    <p:extLst>
      <p:ext uri="{BB962C8B-B14F-4D97-AF65-F5344CB8AC3E}">
        <p14:creationId xmlns:p14="http://schemas.microsoft.com/office/powerpoint/2010/main" val="17983702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5878286" y="1117322"/>
            <a:ext cx="5965372" cy="5153968"/>
          </a:xfrm>
          <a:prstGeom prst="rect">
            <a:avLst/>
          </a:prstGeom>
        </p:spPr>
        <p:style>
          <a:lnRef idx="2">
            <a:schemeClr val="accent2"/>
          </a:lnRef>
          <a:fillRef idx="1">
            <a:schemeClr val="lt1"/>
          </a:fillRef>
          <a:effectRef idx="0">
            <a:schemeClr val="accent2"/>
          </a:effectRef>
          <a:fontRef idx="minor">
            <a:schemeClr val="dk1"/>
          </a:fontRef>
        </p:style>
      </p:pic>
      <p:sp>
        <p:nvSpPr>
          <p:cNvPr id="6" name="Rectangle 5"/>
          <p:cNvSpPr/>
          <p:nvPr/>
        </p:nvSpPr>
        <p:spPr>
          <a:xfrm>
            <a:off x="243424" y="1745103"/>
            <a:ext cx="5264747" cy="230832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Les calculateurs de prélèvement. </a:t>
            </a:r>
          </a:p>
          <a:p>
            <a:pPr algn="just"/>
            <a:r>
              <a:rPr lang="fr-FR" dirty="0"/>
              <a:t>contrôle et commande tout le circuit ; </a:t>
            </a:r>
          </a:p>
          <a:p>
            <a:pPr algn="just"/>
            <a:r>
              <a:rPr lang="fr-FR" dirty="0"/>
              <a:t>il reçoit des informations de pression et </a:t>
            </a:r>
            <a:r>
              <a:rPr lang="fr-FR" dirty="0" smtClean="0"/>
              <a:t>température</a:t>
            </a:r>
          </a:p>
          <a:p>
            <a:pPr algn="just"/>
            <a:r>
              <a:rPr lang="fr-FR" dirty="0" smtClean="0"/>
              <a:t>Il provoque : </a:t>
            </a:r>
            <a:endParaRPr lang="fr-FR" dirty="0"/>
          </a:p>
          <a:p>
            <a:pPr marL="285750" indent="-285750" algn="just">
              <a:buFont typeface="Arial" panose="020B0604020202020204" pitchFamily="34" charset="0"/>
              <a:buChar char="•"/>
            </a:pPr>
            <a:r>
              <a:rPr lang="fr-FR" dirty="0" smtClean="0"/>
              <a:t>l'ouverture </a:t>
            </a:r>
            <a:r>
              <a:rPr lang="fr-FR" dirty="0"/>
              <a:t>ou la fermeture de la </a:t>
            </a:r>
            <a:r>
              <a:rPr lang="fr-FR" dirty="0" err="1"/>
              <a:t>bleed</a:t>
            </a:r>
            <a:r>
              <a:rPr lang="fr-FR" dirty="0"/>
              <a:t> valve en fonction du régime GTR ;   </a:t>
            </a:r>
          </a:p>
          <a:p>
            <a:pPr marL="285750" indent="-285750" algn="just">
              <a:buFont typeface="Arial" panose="020B0604020202020204" pitchFamily="34" charset="0"/>
              <a:buChar char="•"/>
            </a:pPr>
            <a:r>
              <a:rPr lang="fr-FR" dirty="0" smtClean="0"/>
              <a:t>le </a:t>
            </a:r>
            <a:r>
              <a:rPr lang="fr-FR" dirty="0"/>
              <a:t>réglage de la fan </a:t>
            </a:r>
            <a:r>
              <a:rPr lang="fr-FR" dirty="0" smtClean="0"/>
              <a:t>air valve en fonction des prélèvements.</a:t>
            </a:r>
          </a:p>
        </p:txBody>
      </p:sp>
      <p:sp>
        <p:nvSpPr>
          <p:cNvPr id="4" name="Rectangle 3"/>
          <p:cNvSpPr/>
          <p:nvPr/>
        </p:nvSpPr>
        <p:spPr>
          <a:xfrm>
            <a:off x="3432938" y="228991"/>
            <a:ext cx="5173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Eléments principaux de la génération pneumatique</a:t>
            </a:r>
          </a:p>
        </p:txBody>
      </p:sp>
      <p:sp>
        <p:nvSpPr>
          <p:cNvPr id="2" name="Rectangle 1"/>
          <p:cNvSpPr/>
          <p:nvPr/>
        </p:nvSpPr>
        <p:spPr>
          <a:xfrm>
            <a:off x="243424" y="4453613"/>
            <a:ext cx="5264747"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Le clapet anti-retour</a:t>
            </a:r>
          </a:p>
          <a:p>
            <a:pPr algn="just"/>
            <a:r>
              <a:rPr lang="fr-FR" b="1" dirty="0"/>
              <a:t> </a:t>
            </a:r>
            <a:r>
              <a:rPr lang="fr-FR" dirty="0"/>
              <a:t>évite que le 14e étage ne débite dans le 8e lorsque la HP </a:t>
            </a:r>
            <a:r>
              <a:rPr lang="fr-FR" dirty="0" err="1"/>
              <a:t>bleed</a:t>
            </a:r>
            <a:r>
              <a:rPr lang="fr-FR" dirty="0"/>
              <a:t> est ouverte.</a:t>
            </a:r>
          </a:p>
          <a:p>
            <a:pPr algn="just"/>
            <a:endParaRPr lang="fr-FR" dirty="0"/>
          </a:p>
        </p:txBody>
      </p:sp>
    </p:spTree>
    <p:extLst>
      <p:ext uri="{BB962C8B-B14F-4D97-AF65-F5344CB8AC3E}">
        <p14:creationId xmlns:p14="http://schemas.microsoft.com/office/powerpoint/2010/main" val="216264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6019800" y="1117322"/>
            <a:ext cx="5823858" cy="5153968"/>
          </a:xfrm>
          <a:prstGeom prst="rect">
            <a:avLst/>
          </a:prstGeom>
        </p:spPr>
        <p:style>
          <a:lnRef idx="2">
            <a:schemeClr val="accent2"/>
          </a:lnRef>
          <a:fillRef idx="1">
            <a:schemeClr val="lt1"/>
          </a:fillRef>
          <a:effectRef idx="0">
            <a:schemeClr val="accent2"/>
          </a:effectRef>
          <a:fontRef idx="minor">
            <a:schemeClr val="dk1"/>
          </a:fontRef>
        </p:style>
      </p:pic>
      <p:sp>
        <p:nvSpPr>
          <p:cNvPr id="4" name="Rectangle 3"/>
          <p:cNvSpPr/>
          <p:nvPr/>
        </p:nvSpPr>
        <p:spPr>
          <a:xfrm>
            <a:off x="3432938" y="228991"/>
            <a:ext cx="5173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Eléments principaux de la génération pneumatique</a:t>
            </a:r>
          </a:p>
        </p:txBody>
      </p:sp>
      <p:sp>
        <p:nvSpPr>
          <p:cNvPr id="3" name="Rectangle 2"/>
          <p:cNvSpPr/>
          <p:nvPr/>
        </p:nvSpPr>
        <p:spPr>
          <a:xfrm>
            <a:off x="276081" y="2069043"/>
            <a:ext cx="5275633"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Une vanne de prélèvement haute pression (HP </a:t>
            </a:r>
            <a:r>
              <a:rPr lang="fr-FR" b="1" dirty="0" err="1"/>
              <a:t>bleed</a:t>
            </a:r>
            <a:r>
              <a:rPr lang="fr-FR" b="1" dirty="0"/>
              <a:t> valve).</a:t>
            </a:r>
            <a:r>
              <a:rPr lang="fr-FR" dirty="0"/>
              <a:t> </a:t>
            </a:r>
          </a:p>
          <a:p>
            <a:pPr marL="285750" indent="-285750">
              <a:buFont typeface="Arial" panose="020B0604020202020204" pitchFamily="34" charset="0"/>
              <a:buChar char="•"/>
            </a:pPr>
            <a:r>
              <a:rPr lang="fr-FR" dirty="0"/>
              <a:t>Elle assure le basculement du prélèvement d'air des étages intermédiaires du compresseur HP (</a:t>
            </a:r>
            <a:r>
              <a:rPr lang="fr-FR" dirty="0" err="1"/>
              <a:t>intermediate</a:t>
            </a:r>
            <a:r>
              <a:rPr lang="fr-FR" dirty="0"/>
              <a:t> pressure) vers les étages haute pression (high pressure) lorsque le régime réacteur est faible.</a:t>
            </a:r>
          </a:p>
          <a:p>
            <a:pPr marL="285750" indent="-285750" algn="just">
              <a:buFont typeface="Arial" panose="020B0604020202020204" pitchFamily="34" charset="0"/>
              <a:buChar char="•"/>
            </a:pPr>
            <a:r>
              <a:rPr lang="fr-FR" dirty="0"/>
              <a:t>peut être commandée depuis le poste de pilotage en ouverture et fermeture par l'équipage.</a:t>
            </a:r>
          </a:p>
        </p:txBody>
      </p:sp>
    </p:spTree>
    <p:extLst>
      <p:ext uri="{BB962C8B-B14F-4D97-AF65-F5344CB8AC3E}">
        <p14:creationId xmlns:p14="http://schemas.microsoft.com/office/powerpoint/2010/main" val="17987857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6803572" y="790751"/>
            <a:ext cx="4898572" cy="5153968"/>
          </a:xfrm>
          <a:prstGeom prst="rect">
            <a:avLst/>
          </a:prstGeom>
        </p:spPr>
        <p:style>
          <a:lnRef idx="2">
            <a:schemeClr val="accent2"/>
          </a:lnRef>
          <a:fillRef idx="1">
            <a:schemeClr val="lt1"/>
          </a:fillRef>
          <a:effectRef idx="0">
            <a:schemeClr val="accent2"/>
          </a:effectRef>
          <a:fontRef idx="minor">
            <a:schemeClr val="dk1"/>
          </a:fontRef>
        </p:style>
      </p:pic>
      <p:sp>
        <p:nvSpPr>
          <p:cNvPr id="6" name="Rectangle 5"/>
          <p:cNvSpPr/>
          <p:nvPr/>
        </p:nvSpPr>
        <p:spPr>
          <a:xfrm>
            <a:off x="435429" y="701241"/>
            <a:ext cx="6096000"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b="1" dirty="0" smtClean="0"/>
              <a:t>La </a:t>
            </a:r>
            <a:r>
              <a:rPr lang="fr-FR" b="1" dirty="0"/>
              <a:t>vanne de régulation de température (fan air valve). </a:t>
            </a:r>
          </a:p>
          <a:p>
            <a:pPr algn="just">
              <a:lnSpc>
                <a:spcPct val="150000"/>
              </a:lnSpc>
            </a:pPr>
            <a:r>
              <a:rPr lang="fr-FR" dirty="0"/>
              <a:t>Elle pilote le débit d'air froid prélevé sur le fan et destiné au </a:t>
            </a:r>
            <a:r>
              <a:rPr lang="fr-FR" dirty="0" err="1"/>
              <a:t>prérefroidisseur</a:t>
            </a:r>
            <a:r>
              <a:rPr lang="fr-FR" dirty="0"/>
              <a:t> (</a:t>
            </a:r>
            <a:r>
              <a:rPr lang="fr-FR" dirty="0" err="1"/>
              <a:t>precooler</a:t>
            </a:r>
            <a:r>
              <a:rPr lang="fr-FR" dirty="0"/>
              <a:t>) afin de réguler la température de l'air de prélèvement distribué vers les </a:t>
            </a:r>
            <a:r>
              <a:rPr lang="fr-FR" dirty="0" smtClean="0"/>
              <a:t>servitudes</a:t>
            </a:r>
            <a:endParaRPr lang="fr-FR" b="1" dirty="0" smtClean="0"/>
          </a:p>
        </p:txBody>
      </p:sp>
      <p:sp>
        <p:nvSpPr>
          <p:cNvPr id="4" name="Rectangle 3"/>
          <p:cNvSpPr/>
          <p:nvPr/>
        </p:nvSpPr>
        <p:spPr>
          <a:xfrm>
            <a:off x="3432938" y="228991"/>
            <a:ext cx="5173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Eléments principaux de la génération pneumatique</a:t>
            </a:r>
          </a:p>
        </p:txBody>
      </p:sp>
      <p:sp>
        <p:nvSpPr>
          <p:cNvPr id="2" name="Rectangle 1"/>
          <p:cNvSpPr/>
          <p:nvPr/>
        </p:nvSpPr>
        <p:spPr>
          <a:xfrm>
            <a:off x="435429" y="2558485"/>
            <a:ext cx="6096000" cy="880369"/>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150000"/>
              </a:lnSpc>
            </a:pPr>
            <a:r>
              <a:rPr lang="fr-FR" b="1" dirty="0"/>
              <a:t>La vanne de surpression </a:t>
            </a:r>
            <a:r>
              <a:rPr lang="fr-FR" dirty="0"/>
              <a:t>se ferme lorsque la pression est excessive</a:t>
            </a:r>
            <a:r>
              <a:rPr lang="fr-FR" dirty="0" smtClean="0"/>
              <a:t>.</a:t>
            </a:r>
            <a:endParaRPr lang="fr-FR" dirty="0"/>
          </a:p>
        </p:txBody>
      </p:sp>
      <p:sp>
        <p:nvSpPr>
          <p:cNvPr id="3" name="Rectangle 2"/>
          <p:cNvSpPr/>
          <p:nvPr/>
        </p:nvSpPr>
        <p:spPr>
          <a:xfrm>
            <a:off x="435429" y="3541772"/>
            <a:ext cx="6096000" cy="1711366"/>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just">
              <a:lnSpc>
                <a:spcPct val="150000"/>
              </a:lnSpc>
            </a:pPr>
            <a:r>
              <a:rPr lang="fr-FR" b="1" dirty="0"/>
              <a:t>La vanne de régulation </a:t>
            </a:r>
            <a:r>
              <a:rPr lang="fr-FR" dirty="0"/>
              <a:t>de température (fan air valve) est commandée uniquement par le PRE-COOLER TEMP CONTROLLER et module le débit d'air frais (fan) dans le </a:t>
            </a:r>
            <a:r>
              <a:rPr lang="fr-FR" dirty="0" err="1"/>
              <a:t>prérefroidisseur</a:t>
            </a:r>
            <a:r>
              <a:rPr lang="fr-FR" dirty="0" smtClean="0"/>
              <a:t>.</a:t>
            </a:r>
            <a:endParaRPr lang="fr-FR" dirty="0"/>
          </a:p>
        </p:txBody>
      </p:sp>
      <p:sp>
        <p:nvSpPr>
          <p:cNvPr id="7" name="Rectangle 6"/>
          <p:cNvSpPr/>
          <p:nvPr/>
        </p:nvSpPr>
        <p:spPr>
          <a:xfrm>
            <a:off x="424542" y="5356056"/>
            <a:ext cx="6128657"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b="1" dirty="0"/>
              <a:t>Les capteurs de pression et de température.</a:t>
            </a:r>
          </a:p>
          <a:p>
            <a:pPr algn="just">
              <a:lnSpc>
                <a:spcPct val="150000"/>
              </a:lnSpc>
            </a:pPr>
            <a:r>
              <a:rPr lang="fr-FR" b="1" dirty="0"/>
              <a:t> </a:t>
            </a:r>
            <a:r>
              <a:rPr lang="fr-FR" dirty="0"/>
              <a:t>Ils surveillent le système et permettent sa régulation.</a:t>
            </a:r>
          </a:p>
        </p:txBody>
      </p:sp>
    </p:spTree>
    <p:extLst>
      <p:ext uri="{BB962C8B-B14F-4D97-AF65-F5344CB8AC3E}">
        <p14:creationId xmlns:p14="http://schemas.microsoft.com/office/powerpoint/2010/main" val="3555902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758" y="4881038"/>
            <a:ext cx="2566327" cy="1715663"/>
          </a:xfrm>
          <a:prstGeom prst="rect">
            <a:avLst/>
          </a:prstGeom>
        </p:spPr>
      </p:pic>
      <p:sp>
        <p:nvSpPr>
          <p:cNvPr id="5" name="Rectangle 4"/>
          <p:cNvSpPr/>
          <p:nvPr/>
        </p:nvSpPr>
        <p:spPr>
          <a:xfrm>
            <a:off x="199880" y="909076"/>
            <a:ext cx="5939663" cy="466281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gn="just">
              <a:lnSpc>
                <a:spcPct val="150000"/>
              </a:lnSpc>
              <a:buFont typeface="Arial" panose="020B0604020202020204" pitchFamily="34" charset="0"/>
              <a:buChar char="•"/>
            </a:pPr>
            <a:r>
              <a:rPr lang="fr-FR" dirty="0" smtClean="0"/>
              <a:t>Le prélèvement est normalement effectué sur le 8e étage sans régulation de pression et au travers de deux clapets anti-retour.</a:t>
            </a:r>
          </a:p>
          <a:p>
            <a:pPr marL="342900" indent="-342900" algn="just">
              <a:lnSpc>
                <a:spcPct val="150000"/>
              </a:lnSpc>
              <a:buFont typeface="Arial" panose="020B0604020202020204" pitchFamily="34" charset="0"/>
              <a:buChar char="•"/>
            </a:pPr>
            <a:r>
              <a:rPr lang="fr-FR" dirty="0" smtClean="0"/>
              <a:t>Lorsque le débit du 8e est insuffisant, la vanne 13e étage s'ouvre et assure la régulation de pression de cet étage. En cas de surpression elle se ferme. Son fonctionnement est entièrement automatique.</a:t>
            </a:r>
          </a:p>
          <a:p>
            <a:pPr marL="342900" indent="-342900" algn="just">
              <a:lnSpc>
                <a:spcPct val="150000"/>
              </a:lnSpc>
              <a:buFont typeface="Arial" panose="020B0604020202020204" pitchFamily="34" charset="0"/>
              <a:buChar char="•"/>
            </a:pPr>
            <a:r>
              <a:rPr lang="fr-FR" dirty="0"/>
              <a:t>L'</a:t>
            </a:r>
            <a:r>
              <a:rPr lang="fr-FR" dirty="0" err="1"/>
              <a:t>électro-vanne</a:t>
            </a:r>
            <a:r>
              <a:rPr lang="fr-FR" dirty="0"/>
              <a:t> de soutirage (</a:t>
            </a:r>
            <a:r>
              <a:rPr lang="fr-FR" dirty="0" err="1"/>
              <a:t>bleed</a:t>
            </a:r>
            <a:r>
              <a:rPr lang="fr-FR" dirty="0"/>
              <a:t> valve) est commandée du poste de pilotage en ouverture ou fermeture, mais se ferme automatiquement en cas de surchauffe</a:t>
            </a:r>
            <a:r>
              <a:rPr lang="fr-FR" dirty="0" smtClean="0"/>
              <a:t>.</a:t>
            </a:r>
          </a:p>
        </p:txBody>
      </p:sp>
      <p:pic>
        <p:nvPicPr>
          <p:cNvPr id="6" name="Espace réservé du contenu 5"/>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470052" y="674870"/>
            <a:ext cx="5629173" cy="4397873"/>
          </a:xfrm>
          <a:prstGeom prst="rect">
            <a:avLst/>
          </a:prstGeom>
          <a:ln/>
        </p:spPr>
        <p:style>
          <a:lnRef idx="2">
            <a:schemeClr val="accent2"/>
          </a:lnRef>
          <a:fillRef idx="1">
            <a:schemeClr val="lt1"/>
          </a:fillRef>
          <a:effectRef idx="0">
            <a:schemeClr val="accent2"/>
          </a:effectRef>
          <a:fontRef idx="minor">
            <a:schemeClr val="dk1"/>
          </a:fontRef>
        </p:style>
      </p:pic>
      <p:sp>
        <p:nvSpPr>
          <p:cNvPr id="8" name="Rectangle 7"/>
          <p:cNvSpPr/>
          <p:nvPr/>
        </p:nvSpPr>
        <p:spPr>
          <a:xfrm>
            <a:off x="3454709" y="32478"/>
            <a:ext cx="5173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Eléments principaux de la génération pneumatique</a:t>
            </a:r>
          </a:p>
        </p:txBody>
      </p:sp>
    </p:spTree>
    <p:extLst>
      <p:ext uri="{BB962C8B-B14F-4D97-AF65-F5344CB8AC3E}">
        <p14:creationId xmlns:p14="http://schemas.microsoft.com/office/powerpoint/2010/main" val="31240553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257" y="1131742"/>
            <a:ext cx="5998029" cy="503535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gn="just">
              <a:lnSpc>
                <a:spcPct val="150000"/>
              </a:lnSpc>
              <a:buFont typeface="Arial" panose="020B0604020202020204" pitchFamily="34" charset="0"/>
              <a:buChar char="•"/>
            </a:pPr>
            <a:r>
              <a:rPr lang="fr-FR" dirty="0" smtClean="0"/>
              <a:t>Le refroidisseur est un échangeur air/air qui utilise l'air frais du conduit fan pour abaisser la température de l'air de prélèvement. </a:t>
            </a:r>
          </a:p>
          <a:p>
            <a:pPr marL="342900" indent="-342900" algn="just">
              <a:lnSpc>
                <a:spcPct val="150000"/>
              </a:lnSpc>
              <a:buFont typeface="Arial" panose="020B0604020202020204" pitchFamily="34" charset="0"/>
              <a:buChar char="•"/>
            </a:pPr>
            <a:r>
              <a:rPr lang="fr-FR" dirty="0" smtClean="0"/>
              <a:t>A la sortie du refroidisseur l'air réchauffé va influencer une vanne thermostatique.</a:t>
            </a:r>
          </a:p>
          <a:p>
            <a:pPr marL="342900" indent="-342900" algn="just">
              <a:lnSpc>
                <a:spcPct val="150000"/>
              </a:lnSpc>
              <a:buFont typeface="Arial" panose="020B0604020202020204" pitchFamily="34" charset="0"/>
              <a:buChar char="•"/>
            </a:pPr>
            <a:r>
              <a:rPr lang="fr-FR" dirty="0" smtClean="0"/>
              <a:t>La vanne thermostatique assure la régulation de température, </a:t>
            </a:r>
          </a:p>
          <a:p>
            <a:pPr marL="342900" indent="-342900" algn="just">
              <a:lnSpc>
                <a:spcPct val="150000"/>
              </a:lnSpc>
              <a:buFont typeface="Arial" panose="020B0604020202020204" pitchFamily="34" charset="0"/>
              <a:buChar char="•"/>
            </a:pPr>
            <a:r>
              <a:rPr lang="fr-FR" dirty="0"/>
              <a:t>E</a:t>
            </a:r>
            <a:r>
              <a:rPr lang="fr-FR" dirty="0" smtClean="0"/>
              <a:t>lle est constituée de deux disques ; l'un de ces disques est fixe, l' autre est mobile. En cas d'élévation de la température, la rotation du disque mobile dégage les orifices du disque fixe, ce qui permet une augmentation du débit d'air dans le refroidisseur.</a:t>
            </a:r>
            <a:endParaRPr lang="fr-FR" dirty="0"/>
          </a:p>
        </p:txBody>
      </p:sp>
      <p:sp>
        <p:nvSpPr>
          <p:cNvPr id="8" name="Rectangle 7"/>
          <p:cNvSpPr/>
          <p:nvPr/>
        </p:nvSpPr>
        <p:spPr>
          <a:xfrm>
            <a:off x="3454709" y="32478"/>
            <a:ext cx="517372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Eléments principaux de la génération pneumatique</a:t>
            </a:r>
          </a:p>
        </p:txBody>
      </p:sp>
      <p:pic>
        <p:nvPicPr>
          <p:cNvPr id="9" name="Imag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7758" y="4989896"/>
            <a:ext cx="2566327" cy="1715663"/>
          </a:xfrm>
          <a:prstGeom prst="rect">
            <a:avLst/>
          </a:prstGeom>
        </p:spPr>
      </p:pic>
      <p:pic>
        <p:nvPicPr>
          <p:cNvPr id="10" name="Espace réservé du contenu 5"/>
          <p:cNvPicPr>
            <a:picLocks noGrp="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470052" y="674870"/>
            <a:ext cx="5629173" cy="4397873"/>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219297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2323524" y="2506662"/>
            <a:ext cx="6940219" cy="4351338"/>
          </a:xfrm>
          <a:prstGeom prst="rect">
            <a:avLst/>
          </a:prstGeom>
        </p:spPr>
      </p:pic>
      <p:sp>
        <p:nvSpPr>
          <p:cNvPr id="5" name="Rectangle 4"/>
          <p:cNvSpPr/>
          <p:nvPr/>
        </p:nvSpPr>
        <p:spPr>
          <a:xfrm>
            <a:off x="4724400" y="330138"/>
            <a:ext cx="2667000" cy="338554"/>
          </a:xfrm>
          <a:prstGeom prst="rect">
            <a:avLst/>
          </a:prstGeom>
        </p:spPr>
        <p:txBody>
          <a:bodyPr wrap="square">
            <a:spAutoFit/>
          </a:bodyPr>
          <a:lstStyle/>
          <a:p>
            <a:pPr lvl="0" algn="ctr">
              <a:spcBef>
                <a:spcPts val="600"/>
              </a:spcBef>
              <a:spcAft>
                <a:spcPts val="600"/>
              </a:spcAft>
            </a:pPr>
            <a:r>
              <a:rPr lang="fr-FR" sz="1600" b="1" kern="0" dirty="0" smtClean="0">
                <a:solidFill>
                  <a:srgbClr val="0070C0"/>
                </a:solidFill>
                <a:effectLst/>
                <a:ea typeface="Calibri" panose="020F0502020204030204" pitchFamily="34" charset="0"/>
              </a:rPr>
              <a:t>PRELEVEMENTS D'AIR</a:t>
            </a:r>
            <a:endParaRPr lang="en-US" sz="1400" b="1" dirty="0">
              <a:solidFill>
                <a:srgbClr val="0070C0"/>
              </a:solidFill>
              <a:effectLst/>
              <a:ea typeface="Times New Roman" panose="02020603050405020304" pitchFamily="18" charset="0"/>
            </a:endParaRPr>
          </a:p>
        </p:txBody>
      </p:sp>
      <p:sp>
        <p:nvSpPr>
          <p:cNvPr id="6" name="Rectangle 5"/>
          <p:cNvSpPr/>
          <p:nvPr/>
        </p:nvSpPr>
        <p:spPr>
          <a:xfrm>
            <a:off x="1143000" y="1093355"/>
            <a:ext cx="9829800"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10795" marR="8890" algn="just">
              <a:spcAft>
                <a:spcPts val="245"/>
              </a:spcAft>
            </a:pPr>
            <a:r>
              <a:rPr lang="fr-FR" dirty="0">
                <a:solidFill>
                  <a:srgbClr val="000000"/>
                </a:solidFill>
                <a:latin typeface="Times New Roman" panose="02020603050405020304" pitchFamily="18" charset="0"/>
                <a:ea typeface="Calibri" panose="020F0502020204030204" pitchFamily="34" charset="0"/>
              </a:rPr>
              <a:t>Le rôle de la génération pneumatique est d'alimenter, à partir d'une ou plusieurs sources, différentes servitudes, pour un fonctionnement normal ou secours.</a:t>
            </a:r>
            <a:endParaRPr lang="en-US"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0105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32289" y="5026024"/>
            <a:ext cx="8654142"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C'est actuellement le système le plus utilisé. </a:t>
            </a:r>
          </a:p>
          <a:p>
            <a:r>
              <a:rPr lang="fr-FR" dirty="0" smtClean="0"/>
              <a:t>Les prélèvements sont effectués sur les étages du compresseur haute pression GTR (N2).</a:t>
            </a:r>
          </a:p>
          <a:p>
            <a:r>
              <a:rPr lang="fr-FR" dirty="0" smtClean="0"/>
              <a:t>Les prélèvements effectués sur le fan (NI) ne sont utilisés que pour les refroidissements.</a:t>
            </a:r>
            <a:endParaRPr lang="fr-FR" dirty="0"/>
          </a:p>
        </p:txBody>
      </p:sp>
      <p:sp>
        <p:nvSpPr>
          <p:cNvPr id="10" name="Rectangle 9"/>
          <p:cNvSpPr/>
          <p:nvPr/>
        </p:nvSpPr>
        <p:spPr>
          <a:xfrm>
            <a:off x="4628684" y="392277"/>
            <a:ext cx="2303259"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smtClean="0"/>
              <a:t>Prélèvements moteurs</a:t>
            </a:r>
            <a:endParaRPr lang="fr-FR"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4857" y="1047094"/>
            <a:ext cx="5278193" cy="3601106"/>
          </a:xfrm>
          <a:prstGeom prst="rect">
            <a:avLst/>
          </a:prstGeom>
        </p:spPr>
      </p:pic>
    </p:spTree>
    <p:extLst>
      <p:ext uri="{BB962C8B-B14F-4D97-AF65-F5344CB8AC3E}">
        <p14:creationId xmlns:p14="http://schemas.microsoft.com/office/powerpoint/2010/main" val="6182239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67784" y="73796"/>
            <a:ext cx="267009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en-US" dirty="0" smtClean="0"/>
              <a:t>LE CIRCUIT PNEUMATIQUE</a:t>
            </a:r>
            <a:endParaRPr lang="en-US" dirty="0"/>
          </a:p>
        </p:txBody>
      </p:sp>
      <p:sp>
        <p:nvSpPr>
          <p:cNvPr id="6" name="Rectangle 5"/>
          <p:cNvSpPr/>
          <p:nvPr/>
        </p:nvSpPr>
        <p:spPr>
          <a:xfrm>
            <a:off x="413658" y="729573"/>
            <a:ext cx="6113996" cy="563231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smtClean="0"/>
              <a:t>Le circuit de prélèvement d'air est spécifique et quelque peu différent d'un avion à l'autre. </a:t>
            </a:r>
          </a:p>
          <a:p>
            <a:pPr algn="just"/>
            <a:r>
              <a:rPr lang="fr-FR" dirty="0" smtClean="0"/>
              <a:t>Néanmoins il se dégage des généralités :</a:t>
            </a:r>
          </a:p>
          <a:p>
            <a:pPr algn="just"/>
            <a:r>
              <a:rPr lang="fr-FR" b="1" dirty="0" smtClean="0"/>
              <a:t>En fonctionnement normal</a:t>
            </a:r>
            <a:r>
              <a:rPr lang="fr-FR" dirty="0" smtClean="0"/>
              <a:t>:</a:t>
            </a:r>
          </a:p>
          <a:p>
            <a:pPr algn="just"/>
            <a:r>
              <a:rPr lang="fr-FR" dirty="0" smtClean="0"/>
              <a:t>l'air est prélevé sur un des étages intermédiaire du compresseur HP.</a:t>
            </a:r>
          </a:p>
          <a:p>
            <a:pPr algn="just"/>
            <a:r>
              <a:rPr lang="fr-FR" dirty="0" smtClean="0"/>
              <a:t>Exemple : 5</a:t>
            </a:r>
            <a:r>
              <a:rPr lang="fr-FR" baseline="30000" dirty="0" smtClean="0"/>
              <a:t>e</a:t>
            </a:r>
            <a:r>
              <a:rPr lang="fr-FR" dirty="0" smtClean="0"/>
              <a:t>, 6</a:t>
            </a:r>
            <a:r>
              <a:rPr lang="fr-FR" baseline="30000" dirty="0" smtClean="0"/>
              <a:t>e</a:t>
            </a:r>
            <a:r>
              <a:rPr lang="fr-FR" dirty="0" smtClean="0"/>
              <a:t>, </a:t>
            </a:r>
            <a:r>
              <a:rPr lang="fr-FR" dirty="0"/>
              <a:t>8</a:t>
            </a:r>
            <a:r>
              <a:rPr lang="fr-FR" baseline="30000" dirty="0" smtClean="0"/>
              <a:t>e</a:t>
            </a:r>
            <a:r>
              <a:rPr lang="fr-FR" dirty="0" smtClean="0"/>
              <a:t>, 9</a:t>
            </a:r>
            <a:r>
              <a:rPr lang="fr-FR" baseline="30000" dirty="0" smtClean="0"/>
              <a:t>e</a:t>
            </a:r>
            <a:r>
              <a:rPr lang="fr-FR" dirty="0" smtClean="0"/>
              <a:t> étage, c'est le cas au décollage, en montée, en croisière lorsque le régime GTR est 	moyen ou élevé.</a:t>
            </a:r>
          </a:p>
          <a:p>
            <a:pPr algn="just"/>
            <a:r>
              <a:rPr lang="fr-FR" b="1" dirty="0" smtClean="0"/>
              <a:t>En régime est faible: (</a:t>
            </a:r>
            <a:r>
              <a:rPr lang="fr-FR" dirty="0" smtClean="0"/>
              <a:t>cas de la descente et du roulage au sol)</a:t>
            </a:r>
          </a:p>
          <a:p>
            <a:pPr algn="just"/>
            <a:r>
              <a:rPr lang="fr-FR" dirty="0" smtClean="0"/>
              <a:t>le prélèvement va automatiquement s'effectuer sur le dernier étage du compresseur HP. </a:t>
            </a:r>
          </a:p>
          <a:p>
            <a:pPr algn="just"/>
            <a:r>
              <a:rPr lang="fr-FR" dirty="0" smtClean="0"/>
              <a:t>Exemple : 13</a:t>
            </a:r>
            <a:r>
              <a:rPr lang="fr-FR" baseline="30000" dirty="0" smtClean="0"/>
              <a:t>e</a:t>
            </a:r>
            <a:r>
              <a:rPr lang="fr-FR" dirty="0" smtClean="0"/>
              <a:t>, 14</a:t>
            </a:r>
            <a:r>
              <a:rPr lang="fr-FR" baseline="30000" dirty="0" smtClean="0"/>
              <a:t>e</a:t>
            </a:r>
            <a:r>
              <a:rPr lang="fr-FR" dirty="0" smtClean="0"/>
              <a:t>, 15</a:t>
            </a:r>
            <a:r>
              <a:rPr lang="fr-FR" baseline="30000" dirty="0" smtClean="0"/>
              <a:t>e</a:t>
            </a:r>
            <a:r>
              <a:rPr lang="fr-FR" dirty="0" smtClean="0"/>
              <a:t> étage.</a:t>
            </a:r>
          </a:p>
          <a:p>
            <a:endParaRPr lang="fr-FR" dirty="0" smtClean="0">
              <a:solidFill>
                <a:srgbClr val="000000"/>
              </a:solidFill>
            </a:endParaRPr>
          </a:p>
          <a:p>
            <a:r>
              <a:rPr lang="fr-FR" dirty="0" smtClean="0">
                <a:solidFill>
                  <a:srgbClr val="000000"/>
                </a:solidFill>
              </a:rPr>
              <a:t>le </a:t>
            </a:r>
            <a:r>
              <a:rPr lang="fr-FR" dirty="0">
                <a:solidFill>
                  <a:srgbClr val="000000"/>
                </a:solidFill>
              </a:rPr>
              <a:t>prélèvement est basculé automatiquement de l'étage IP à l'étage HP, par l'ouverture de la vanne de prélèvement HP, « HP </a:t>
            </a:r>
            <a:r>
              <a:rPr lang="fr-FR" dirty="0" err="1">
                <a:solidFill>
                  <a:srgbClr val="000000"/>
                </a:solidFill>
              </a:rPr>
              <a:t>bleed</a:t>
            </a:r>
            <a:r>
              <a:rPr lang="fr-FR" dirty="0">
                <a:solidFill>
                  <a:srgbClr val="000000"/>
                </a:solidFill>
              </a:rPr>
              <a:t> valve » </a:t>
            </a:r>
            <a:endParaRPr lang="fr-FR" dirty="0" smtClean="0">
              <a:solidFill>
                <a:srgbClr val="000000"/>
              </a:solidFill>
            </a:endParaRPr>
          </a:p>
          <a:p>
            <a:endParaRPr lang="fr-FR" dirty="0">
              <a:solidFill>
                <a:srgbClr val="000000"/>
              </a:solidFill>
            </a:endParaRPr>
          </a:p>
          <a:p>
            <a:r>
              <a:rPr lang="fr-FR" dirty="0">
                <a:solidFill>
                  <a:srgbClr val="000000"/>
                </a:solidFill>
              </a:rPr>
              <a:t>Un clapet antiretour sur le prélèvement IP évite tout flux inverse</a:t>
            </a:r>
            <a:r>
              <a:rPr lang="fr-FR" dirty="0" smtClean="0">
                <a:solidFill>
                  <a:srgbClr val="000000"/>
                </a:solidFill>
              </a:rPr>
              <a:t>.</a:t>
            </a:r>
            <a:endParaRPr lang="fr-FR" dirty="0" smtClean="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3595" y="988193"/>
            <a:ext cx="5363323" cy="5229955"/>
          </a:xfrm>
          <a:prstGeom prst="rect">
            <a:avLst/>
          </a:prstGeom>
        </p:spPr>
      </p:pic>
    </p:spTree>
    <p:extLst>
      <p:ext uri="{BB962C8B-B14F-4D97-AF65-F5344CB8AC3E}">
        <p14:creationId xmlns:p14="http://schemas.microsoft.com/office/powerpoint/2010/main" val="28209688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39851" y="669685"/>
            <a:ext cx="5061857"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solidFill>
                  <a:srgbClr val="000000"/>
                </a:solidFill>
              </a:rPr>
              <a:t>le </a:t>
            </a:r>
            <a:r>
              <a:rPr lang="fr-FR" dirty="0">
                <a:solidFill>
                  <a:srgbClr val="000000"/>
                </a:solidFill>
              </a:rPr>
              <a:t>système de génération pneumatique de </a:t>
            </a:r>
            <a:r>
              <a:rPr lang="fr-FR" dirty="0" smtClean="0">
                <a:solidFill>
                  <a:srgbClr val="000000"/>
                </a:solidFill>
              </a:rPr>
              <a:t>l'A320 </a:t>
            </a:r>
            <a:endParaRPr lang="fr-FR" dirty="0">
              <a:solidFill>
                <a:srgbClr val="000000"/>
              </a:solidFill>
            </a:endParaRPr>
          </a:p>
        </p:txBody>
      </p:sp>
      <p:pic>
        <p:nvPicPr>
          <p:cNvPr id="7" name="Espace réservé du contenu 6"/>
          <p:cNvPicPr>
            <a:picLocks noGrp="1" noChangeAspect="1"/>
          </p:cNvPicPr>
          <p:nvPr>
            <p:ph idx="1"/>
          </p:nvPr>
        </p:nvPicPr>
        <p:blipFill>
          <a:blip r:embed="rId2"/>
          <a:stretch>
            <a:fillRect/>
          </a:stretch>
        </p:blipFill>
        <p:spPr>
          <a:xfrm>
            <a:off x="3242516" y="1186578"/>
            <a:ext cx="5402720" cy="5289310"/>
          </a:xfrm>
          <a:prstGeom prst="rect">
            <a:avLst/>
          </a:prstGeom>
        </p:spPr>
        <p:style>
          <a:lnRef idx="2">
            <a:schemeClr val="accent2"/>
          </a:lnRef>
          <a:fillRef idx="1">
            <a:schemeClr val="lt1"/>
          </a:fillRef>
          <a:effectRef idx="0">
            <a:schemeClr val="accent2"/>
          </a:effectRef>
          <a:fontRef idx="minor">
            <a:schemeClr val="dk1"/>
          </a:fontRef>
        </p:style>
      </p:pic>
      <p:sp>
        <p:nvSpPr>
          <p:cNvPr id="8" name="Rectangle 7"/>
          <p:cNvSpPr/>
          <p:nvPr/>
        </p:nvSpPr>
        <p:spPr>
          <a:xfrm>
            <a:off x="3613564" y="152792"/>
            <a:ext cx="471443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Exemple d'un schéma de système pneumatique</a:t>
            </a:r>
            <a:endParaRPr lang="en-US" dirty="0"/>
          </a:p>
        </p:txBody>
      </p:sp>
    </p:spTree>
    <p:extLst>
      <p:ext uri="{BB962C8B-B14F-4D97-AF65-F5344CB8AC3E}">
        <p14:creationId xmlns:p14="http://schemas.microsoft.com/office/powerpoint/2010/main" val="3329343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3615" y="2378186"/>
            <a:ext cx="5627175" cy="295786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b="1" dirty="0" smtClean="0">
                <a:solidFill>
                  <a:srgbClr val="000000"/>
                </a:solidFill>
              </a:rPr>
              <a:t>Exemple </a:t>
            </a:r>
            <a:r>
              <a:rPr lang="fr-FR" b="1" dirty="0">
                <a:solidFill>
                  <a:srgbClr val="000000"/>
                </a:solidFill>
              </a:rPr>
              <a:t>de régulation </a:t>
            </a:r>
            <a:r>
              <a:rPr lang="fr-FR" dirty="0" smtClean="0">
                <a:solidFill>
                  <a:srgbClr val="000000"/>
                </a:solidFill>
              </a:rPr>
              <a:t>: sur </a:t>
            </a:r>
            <a:r>
              <a:rPr lang="fr-FR" dirty="0">
                <a:solidFill>
                  <a:srgbClr val="000000"/>
                </a:solidFill>
              </a:rPr>
              <a:t>le réacteur CF6,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le </a:t>
            </a:r>
            <a:r>
              <a:rPr lang="fr-FR" dirty="0">
                <a:solidFill>
                  <a:srgbClr val="000000"/>
                </a:solidFill>
              </a:rPr>
              <a:t>basculement sur l'étage HP a lieu quand la pression à ce niveau est inférieure à 73 psi ou la température inférieure à 393 °C.</a:t>
            </a:r>
          </a:p>
          <a:p>
            <a:pPr marL="285750" indent="-285750" algn="just">
              <a:lnSpc>
                <a:spcPct val="150000"/>
              </a:lnSpc>
              <a:buFont typeface="Arial" panose="020B0604020202020204" pitchFamily="34" charset="0"/>
              <a:buChar char="•"/>
            </a:pPr>
            <a:r>
              <a:rPr lang="fr-FR" dirty="0" smtClean="0">
                <a:solidFill>
                  <a:srgbClr val="000000"/>
                </a:solidFill>
              </a:rPr>
              <a:t>Le </a:t>
            </a:r>
            <a:r>
              <a:rPr lang="fr-FR" dirty="0">
                <a:solidFill>
                  <a:srgbClr val="000000"/>
                </a:solidFill>
              </a:rPr>
              <a:t>but de ce dispositif est de maintenir une pression de prélèvement s'écartant assez peu d'une valeur moyenne</a:t>
            </a:r>
            <a:r>
              <a:rPr lang="fr-FR" dirty="0" smtClean="0">
                <a:solidFill>
                  <a:srgbClr val="000000"/>
                </a:solidFill>
              </a:rPr>
              <a:t>.</a:t>
            </a:r>
          </a:p>
        </p:txBody>
      </p:sp>
      <p:sp>
        <p:nvSpPr>
          <p:cNvPr id="5" name="Rectangle 4"/>
          <p:cNvSpPr/>
          <p:nvPr/>
        </p:nvSpPr>
        <p:spPr>
          <a:xfrm>
            <a:off x="4490203" y="120133"/>
            <a:ext cx="2829108" cy="369332"/>
          </a:xfrm>
          <a:prstGeom prst="rect">
            <a:avLst/>
          </a:prstGeom>
        </p:spPr>
        <p:txBody>
          <a:bodyPr wrap="none">
            <a:spAutoFit/>
          </a:bodyPr>
          <a:lstStyle/>
          <a:p>
            <a:r>
              <a:rPr lang="fr-FR" b="1" dirty="0">
                <a:solidFill>
                  <a:srgbClr val="000000"/>
                </a:solidFill>
              </a:rPr>
              <a:t>Prélèvement sur le réacteur</a:t>
            </a:r>
            <a:endParaRPr lang="fr-FR" sz="3600" dirty="0">
              <a:solidFill>
                <a:srgbClr val="000000"/>
              </a:solidFill>
            </a:endParaRPr>
          </a:p>
        </p:txBody>
      </p:sp>
      <p:pic>
        <p:nvPicPr>
          <p:cNvPr id="6" name="Espace réservé du contenu 6"/>
          <p:cNvPicPr>
            <a:picLocks noGrp="1" noChangeAspect="1"/>
          </p:cNvPicPr>
          <p:nvPr>
            <p:ph idx="1"/>
          </p:nvPr>
        </p:nvPicPr>
        <p:blipFill>
          <a:blip r:embed="rId2"/>
          <a:stretch>
            <a:fillRect/>
          </a:stretch>
        </p:blipFill>
        <p:spPr>
          <a:xfrm>
            <a:off x="6887688" y="783772"/>
            <a:ext cx="5159830" cy="5807034"/>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876947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0203" y="120133"/>
            <a:ext cx="2829108" cy="369332"/>
          </a:xfrm>
          <a:prstGeom prst="rect">
            <a:avLst/>
          </a:prstGeom>
        </p:spPr>
        <p:txBody>
          <a:bodyPr wrap="none">
            <a:spAutoFit/>
          </a:bodyPr>
          <a:lstStyle/>
          <a:p>
            <a:r>
              <a:rPr lang="fr-FR" b="1" dirty="0">
                <a:solidFill>
                  <a:srgbClr val="000000"/>
                </a:solidFill>
              </a:rPr>
              <a:t>Prélèvement sur le réacteur</a:t>
            </a:r>
            <a:endParaRPr lang="fr-FR" sz="3600" dirty="0">
              <a:solidFill>
                <a:srgbClr val="000000"/>
              </a:solidFill>
            </a:endParaRPr>
          </a:p>
        </p:txBody>
      </p:sp>
      <p:pic>
        <p:nvPicPr>
          <p:cNvPr id="6" name="Espace réservé du contenu 6"/>
          <p:cNvPicPr>
            <a:picLocks noGrp="1" noChangeAspect="1"/>
          </p:cNvPicPr>
          <p:nvPr>
            <p:ph idx="1"/>
          </p:nvPr>
        </p:nvPicPr>
        <p:blipFill>
          <a:blip r:embed="rId2"/>
          <a:stretch>
            <a:fillRect/>
          </a:stretch>
        </p:blipFill>
        <p:spPr>
          <a:xfrm>
            <a:off x="6567055" y="783772"/>
            <a:ext cx="5480463" cy="5807034"/>
          </a:xfrm>
          <a:prstGeom prst="rect">
            <a:avLst/>
          </a:prstGeom>
        </p:spPr>
        <p:style>
          <a:lnRef idx="2">
            <a:schemeClr val="accent2"/>
          </a:lnRef>
          <a:fillRef idx="1">
            <a:schemeClr val="lt1"/>
          </a:fillRef>
          <a:effectRef idx="0">
            <a:schemeClr val="accent2"/>
          </a:effectRef>
          <a:fontRef idx="minor">
            <a:schemeClr val="dk1"/>
          </a:fontRef>
        </p:style>
      </p:pic>
      <p:sp>
        <p:nvSpPr>
          <p:cNvPr id="2" name="Rectangle 1"/>
          <p:cNvSpPr/>
          <p:nvPr/>
        </p:nvSpPr>
        <p:spPr>
          <a:xfrm>
            <a:off x="215485" y="681496"/>
            <a:ext cx="6149689" cy="59093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ct val="150000"/>
              </a:lnSpc>
              <a:buFont typeface="Arial" panose="020B0604020202020204" pitchFamily="34" charset="0"/>
              <a:buChar char="•"/>
            </a:pPr>
            <a:r>
              <a:rPr lang="fr-FR" dirty="0">
                <a:solidFill>
                  <a:srgbClr val="000000"/>
                </a:solidFill>
              </a:rPr>
              <a:t>En aval de ces prélèvements, se trouve la vanne principale de prélèvement (</a:t>
            </a:r>
            <a:r>
              <a:rPr lang="fr-FR" dirty="0" err="1">
                <a:solidFill>
                  <a:srgbClr val="000000"/>
                </a:solidFill>
              </a:rPr>
              <a:t>bleed</a:t>
            </a:r>
            <a:r>
              <a:rPr lang="fr-FR" dirty="0">
                <a:solidFill>
                  <a:srgbClr val="000000"/>
                </a:solidFill>
              </a:rPr>
              <a:t> valve). </a:t>
            </a:r>
          </a:p>
          <a:p>
            <a:pPr marL="285750" indent="-285750">
              <a:lnSpc>
                <a:spcPct val="150000"/>
              </a:lnSpc>
              <a:buFont typeface="Arial" panose="020B0604020202020204" pitchFamily="34" charset="0"/>
              <a:buChar char="•"/>
            </a:pPr>
            <a:r>
              <a:rPr lang="fr-FR" dirty="0">
                <a:solidFill>
                  <a:srgbClr val="000000"/>
                </a:solidFill>
              </a:rPr>
              <a:t>C'est l'élément qui assure la </a:t>
            </a:r>
            <a:r>
              <a:rPr lang="fr-FR" b="1" dirty="0">
                <a:solidFill>
                  <a:srgbClr val="000000"/>
                </a:solidFill>
              </a:rPr>
              <a:t>régulation de pression </a:t>
            </a:r>
            <a:endParaRPr lang="fr-FR" b="1" dirty="0" smtClean="0">
              <a:solidFill>
                <a:srgbClr val="000000"/>
              </a:solidFill>
            </a:endParaRPr>
          </a:p>
          <a:p>
            <a:pPr>
              <a:lnSpc>
                <a:spcPct val="150000"/>
              </a:lnSpc>
            </a:pPr>
            <a:r>
              <a:rPr lang="fr-FR" dirty="0" smtClean="0">
                <a:solidFill>
                  <a:srgbClr val="000000"/>
                </a:solidFill>
              </a:rPr>
              <a:t>(</a:t>
            </a:r>
            <a:r>
              <a:rPr lang="fr-FR" dirty="0">
                <a:solidFill>
                  <a:srgbClr val="000000"/>
                </a:solidFill>
              </a:rPr>
              <a:t>par exemple, sur A320, 45 ± 5 psi ).</a:t>
            </a:r>
          </a:p>
          <a:p>
            <a:pPr marL="285750" indent="-285750">
              <a:lnSpc>
                <a:spcPct val="150000"/>
              </a:lnSpc>
              <a:buFont typeface="Arial" panose="020B0604020202020204" pitchFamily="34" charset="0"/>
              <a:buChar char="•"/>
            </a:pPr>
            <a:r>
              <a:rPr lang="fr-FR" dirty="0">
                <a:solidFill>
                  <a:srgbClr val="000000"/>
                </a:solidFill>
              </a:rPr>
              <a:t>Cette vanne peut être fermée manuellement par action sur son bouton de commande ou par activation de la poignée coupe-feu. </a:t>
            </a:r>
          </a:p>
          <a:p>
            <a:pPr marL="285750" indent="-285750">
              <a:lnSpc>
                <a:spcPct val="150000"/>
              </a:lnSpc>
              <a:buFont typeface="Arial" panose="020B0604020202020204" pitchFamily="34" charset="0"/>
              <a:buChar char="•"/>
            </a:pPr>
            <a:r>
              <a:rPr lang="fr-FR" dirty="0">
                <a:solidFill>
                  <a:srgbClr val="000000"/>
                </a:solidFill>
              </a:rPr>
              <a:t>Elle ne peut s'ouvrir que si la pression en amont est suffisante.</a:t>
            </a:r>
          </a:p>
          <a:p>
            <a:pPr marL="285750" indent="-285750">
              <a:lnSpc>
                <a:spcPct val="150000"/>
              </a:lnSpc>
              <a:buFont typeface="Arial" panose="020B0604020202020204" pitchFamily="34" charset="0"/>
              <a:buChar char="•"/>
            </a:pPr>
            <a:r>
              <a:rPr lang="fr-FR" dirty="0">
                <a:solidFill>
                  <a:srgbClr val="000000"/>
                </a:solidFill>
              </a:rPr>
              <a:t>Elle peut aussi se fermer </a:t>
            </a:r>
            <a:r>
              <a:rPr lang="fr-FR" b="1" dirty="0">
                <a:solidFill>
                  <a:srgbClr val="000000"/>
                </a:solidFill>
              </a:rPr>
              <a:t>automatiquement en cas d'anomalie </a:t>
            </a:r>
            <a:r>
              <a:rPr lang="fr-FR" dirty="0">
                <a:solidFill>
                  <a:srgbClr val="000000"/>
                </a:solidFill>
              </a:rPr>
              <a:t>(flux inverse, surpression, surchauffe, fuite d'air chaud sur une canalisation) ou bien dans le cadre du fonctionnement normal des systèmes (alimentation en air par l'APU, démarrage du réacteur).</a:t>
            </a:r>
          </a:p>
        </p:txBody>
      </p:sp>
    </p:spTree>
    <p:extLst>
      <p:ext uri="{BB962C8B-B14F-4D97-AF65-F5344CB8AC3E}">
        <p14:creationId xmlns:p14="http://schemas.microsoft.com/office/powerpoint/2010/main" val="20290845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6215" y="1988924"/>
            <a:ext cx="6670222" cy="300082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smtClean="0">
                <a:solidFill>
                  <a:srgbClr val="000000"/>
                </a:solidFill>
              </a:rPr>
              <a:t>L'élément suivant est la </a:t>
            </a:r>
            <a:r>
              <a:rPr lang="fr-FR" b="1" dirty="0" smtClean="0">
                <a:solidFill>
                  <a:srgbClr val="000000"/>
                </a:solidFill>
              </a:rPr>
              <a:t>vanne de surpression </a:t>
            </a:r>
            <a:r>
              <a:rPr lang="fr-FR" dirty="0" smtClean="0">
                <a:solidFill>
                  <a:srgbClr val="000000"/>
                </a:solidFill>
              </a:rPr>
              <a:t>(over pressure valve). </a:t>
            </a:r>
          </a:p>
          <a:p>
            <a:pPr marL="285750" indent="-285750" algn="just">
              <a:lnSpc>
                <a:spcPct val="150000"/>
              </a:lnSpc>
              <a:buFont typeface="Arial" panose="020B0604020202020204" pitchFamily="34" charset="0"/>
              <a:buChar char="•"/>
            </a:pPr>
            <a:r>
              <a:rPr lang="fr-FR" dirty="0" smtClean="0">
                <a:solidFill>
                  <a:srgbClr val="000000"/>
                </a:solidFill>
              </a:rPr>
              <a:t>cette vanne se ferme en cas de pression excessive en sortie de la vanne de prélèvement. </a:t>
            </a:r>
          </a:p>
          <a:p>
            <a:pPr marL="285750" indent="-285750" algn="just">
              <a:lnSpc>
                <a:spcPct val="150000"/>
              </a:lnSpc>
              <a:buFont typeface="Arial" panose="020B0604020202020204" pitchFamily="34" charset="0"/>
              <a:buChar char="•"/>
            </a:pPr>
            <a:r>
              <a:rPr lang="fr-FR" dirty="0" smtClean="0">
                <a:solidFill>
                  <a:srgbClr val="000000"/>
                </a:solidFill>
              </a:rPr>
              <a:t>Certains circuits de prélèvement d'air ne possèdent pas de vanne de surpression, cette fonction étant alors uniquement assurée par la vanne de prélèvement.</a:t>
            </a:r>
          </a:p>
        </p:txBody>
      </p:sp>
      <p:sp>
        <p:nvSpPr>
          <p:cNvPr id="5" name="Rectangle 4"/>
          <p:cNvSpPr/>
          <p:nvPr/>
        </p:nvSpPr>
        <p:spPr>
          <a:xfrm>
            <a:off x="4490203" y="120133"/>
            <a:ext cx="2829108" cy="369332"/>
          </a:xfrm>
          <a:prstGeom prst="rect">
            <a:avLst/>
          </a:prstGeom>
        </p:spPr>
        <p:txBody>
          <a:bodyPr wrap="none">
            <a:spAutoFit/>
          </a:bodyPr>
          <a:lstStyle/>
          <a:p>
            <a:r>
              <a:rPr lang="fr-FR" b="1" dirty="0">
                <a:solidFill>
                  <a:srgbClr val="000000"/>
                </a:solidFill>
              </a:rPr>
              <a:t>Prélèvement sur le réacteur</a:t>
            </a:r>
            <a:endParaRPr lang="fr-FR" sz="3600" dirty="0">
              <a:solidFill>
                <a:srgbClr val="000000"/>
              </a:solidFill>
            </a:endParaRPr>
          </a:p>
        </p:txBody>
      </p:sp>
      <p:pic>
        <p:nvPicPr>
          <p:cNvPr id="6" name="Espace réservé du contenu 6"/>
          <p:cNvPicPr>
            <a:picLocks noGrp="1" noChangeAspect="1"/>
          </p:cNvPicPr>
          <p:nvPr>
            <p:ph idx="1"/>
          </p:nvPr>
        </p:nvPicPr>
        <p:blipFill>
          <a:blip r:embed="rId2"/>
          <a:stretch>
            <a:fillRect/>
          </a:stretch>
        </p:blipFill>
        <p:spPr>
          <a:xfrm>
            <a:off x="7089569" y="1203324"/>
            <a:ext cx="4950032" cy="5079852"/>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708410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90203" y="120133"/>
            <a:ext cx="2829108" cy="369332"/>
          </a:xfrm>
          <a:prstGeom prst="rect">
            <a:avLst/>
          </a:prstGeom>
        </p:spPr>
        <p:txBody>
          <a:bodyPr wrap="none">
            <a:spAutoFit/>
          </a:bodyPr>
          <a:lstStyle/>
          <a:p>
            <a:r>
              <a:rPr lang="fr-FR" b="1" dirty="0">
                <a:solidFill>
                  <a:srgbClr val="000000"/>
                </a:solidFill>
              </a:rPr>
              <a:t>Prélèvement sur le réacteur</a:t>
            </a:r>
            <a:endParaRPr lang="fr-FR" sz="3600" dirty="0">
              <a:solidFill>
                <a:srgbClr val="000000"/>
              </a:solidFill>
            </a:endParaRPr>
          </a:p>
        </p:txBody>
      </p:sp>
      <p:pic>
        <p:nvPicPr>
          <p:cNvPr id="6" name="Espace réservé du contenu 6"/>
          <p:cNvPicPr>
            <a:picLocks noGrp="1" noChangeAspect="1"/>
          </p:cNvPicPr>
          <p:nvPr>
            <p:ph idx="1"/>
          </p:nvPr>
        </p:nvPicPr>
        <p:blipFill>
          <a:blip r:embed="rId2"/>
          <a:stretch>
            <a:fillRect/>
          </a:stretch>
        </p:blipFill>
        <p:spPr>
          <a:xfrm>
            <a:off x="7418279" y="1203324"/>
            <a:ext cx="4621322" cy="5079852"/>
          </a:xfrm>
          <a:prstGeom prst="rect">
            <a:avLst/>
          </a:prstGeom>
        </p:spPr>
        <p:style>
          <a:lnRef idx="2">
            <a:schemeClr val="accent2"/>
          </a:lnRef>
          <a:fillRef idx="1">
            <a:schemeClr val="lt1"/>
          </a:fillRef>
          <a:effectRef idx="0">
            <a:schemeClr val="accent2"/>
          </a:effectRef>
          <a:fontRef idx="minor">
            <a:schemeClr val="dk1"/>
          </a:fontRef>
        </p:style>
      </p:pic>
      <p:sp>
        <p:nvSpPr>
          <p:cNvPr id="2" name="Rectangle 1"/>
          <p:cNvSpPr/>
          <p:nvPr/>
        </p:nvSpPr>
        <p:spPr>
          <a:xfrm>
            <a:off x="181839" y="1433323"/>
            <a:ext cx="7005699"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solidFill>
                  <a:srgbClr val="000000"/>
                </a:solidFill>
              </a:rPr>
              <a:t>En aval, se trouve le </a:t>
            </a:r>
            <a:r>
              <a:rPr lang="fr-FR" b="1" dirty="0" err="1">
                <a:solidFill>
                  <a:srgbClr val="000000"/>
                </a:solidFill>
              </a:rPr>
              <a:t>prérefroidisseur</a:t>
            </a:r>
            <a:r>
              <a:rPr lang="fr-FR" b="1" dirty="0">
                <a:solidFill>
                  <a:srgbClr val="000000"/>
                </a:solidFill>
              </a:rPr>
              <a:t>. </a:t>
            </a:r>
          </a:p>
          <a:p>
            <a:pPr marL="285750" indent="-285750" algn="just">
              <a:lnSpc>
                <a:spcPct val="150000"/>
              </a:lnSpc>
              <a:buFont typeface="Arial" panose="020B0604020202020204" pitchFamily="34" charset="0"/>
              <a:buChar char="•"/>
            </a:pPr>
            <a:r>
              <a:rPr lang="fr-FR" dirty="0">
                <a:solidFill>
                  <a:srgbClr val="000000"/>
                </a:solidFill>
              </a:rPr>
              <a:t>C'est un échangeur thermique air/air, dont la fonction est d'abaisser la température de l'air délivré aux servitudes. </a:t>
            </a:r>
          </a:p>
          <a:p>
            <a:pPr marL="285750" indent="-285750" algn="just">
              <a:lnSpc>
                <a:spcPct val="150000"/>
              </a:lnSpc>
              <a:buFont typeface="Arial" panose="020B0604020202020204" pitchFamily="34" charset="0"/>
              <a:buChar char="•"/>
            </a:pPr>
            <a:r>
              <a:rPr lang="fr-FR" dirty="0">
                <a:solidFill>
                  <a:srgbClr val="000000"/>
                </a:solidFill>
              </a:rPr>
              <a:t>Pour fixer un ordre de grandeur, la température de l'air à la sortie du </a:t>
            </a:r>
            <a:r>
              <a:rPr lang="fr-FR" dirty="0" err="1">
                <a:solidFill>
                  <a:srgbClr val="000000"/>
                </a:solidFill>
              </a:rPr>
              <a:t>prérefroidisseur</a:t>
            </a:r>
            <a:r>
              <a:rPr lang="fr-FR" dirty="0">
                <a:solidFill>
                  <a:srgbClr val="000000"/>
                </a:solidFill>
              </a:rPr>
              <a:t> est d'environ 200 °C, alors qu'au niveau du prélèvement réacteur, les températures sont de l'ordre de 400 °C (variable selon les réacteurs et les régimes de rotation</a:t>
            </a:r>
            <a:r>
              <a:rPr lang="fr-FR" dirty="0" smtClean="0">
                <a:solidFill>
                  <a:srgbClr val="000000"/>
                </a:solidFill>
              </a:rPr>
              <a:t>).</a:t>
            </a:r>
          </a:p>
          <a:p>
            <a:pPr marL="285750" indent="-285750" algn="just">
              <a:lnSpc>
                <a:spcPct val="150000"/>
              </a:lnSpc>
              <a:buFont typeface="Arial" panose="020B0604020202020204" pitchFamily="34" charset="0"/>
              <a:buChar char="•"/>
            </a:pPr>
            <a:r>
              <a:rPr lang="fr-FR" dirty="0" smtClean="0">
                <a:solidFill>
                  <a:srgbClr val="000000"/>
                </a:solidFill>
              </a:rPr>
              <a:t>Pour </a:t>
            </a:r>
            <a:r>
              <a:rPr lang="fr-FR" dirty="0">
                <a:solidFill>
                  <a:srgbClr val="000000"/>
                </a:solidFill>
              </a:rPr>
              <a:t>assurer sa fonction, le </a:t>
            </a:r>
            <a:r>
              <a:rPr lang="fr-FR" dirty="0" err="1">
                <a:solidFill>
                  <a:srgbClr val="000000"/>
                </a:solidFill>
              </a:rPr>
              <a:t>prérefroidisseur</a:t>
            </a:r>
            <a:r>
              <a:rPr lang="fr-FR" dirty="0">
                <a:solidFill>
                  <a:srgbClr val="000000"/>
                </a:solidFill>
              </a:rPr>
              <a:t> est alimenté par de l'air froid prélevé au niveau du fan du GTR, dont le débit est modulé par la vanne d'air fan (fan air valve).</a:t>
            </a:r>
          </a:p>
        </p:txBody>
      </p:sp>
    </p:spTree>
    <p:extLst>
      <p:ext uri="{BB962C8B-B14F-4D97-AF65-F5344CB8AC3E}">
        <p14:creationId xmlns:p14="http://schemas.microsoft.com/office/powerpoint/2010/main" val="10920667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stretch>
            <a:fillRect/>
          </a:stretch>
        </p:blipFill>
        <p:spPr>
          <a:xfrm>
            <a:off x="7543800" y="1475864"/>
            <a:ext cx="4097657" cy="3576041"/>
          </a:xfrm>
          <a:prstGeom prst="rect">
            <a:avLst/>
          </a:prstGeom>
        </p:spPr>
        <p:style>
          <a:lnRef idx="2">
            <a:schemeClr val="accent2"/>
          </a:lnRef>
          <a:fillRef idx="1">
            <a:schemeClr val="lt1"/>
          </a:fillRef>
          <a:effectRef idx="0">
            <a:schemeClr val="accent2"/>
          </a:effectRef>
          <a:fontRef idx="minor">
            <a:schemeClr val="dk1"/>
          </a:fontRef>
        </p:style>
      </p:pic>
      <p:sp>
        <p:nvSpPr>
          <p:cNvPr id="4" name="Rectangle 3"/>
          <p:cNvSpPr/>
          <p:nvPr/>
        </p:nvSpPr>
        <p:spPr>
          <a:xfrm>
            <a:off x="472043" y="1033209"/>
            <a:ext cx="6261265" cy="549381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solidFill>
                  <a:srgbClr val="000000"/>
                </a:solidFill>
              </a:rPr>
              <a:t>Un échangeur thermique est un dispositif destiné à modifier la température d'un fluide en utilisant un autre fluide.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Il </a:t>
            </a:r>
            <a:r>
              <a:rPr lang="fr-FR" dirty="0">
                <a:solidFill>
                  <a:srgbClr val="000000"/>
                </a:solidFill>
              </a:rPr>
              <a:t>s'agit ici de refroidir l'air de prélèvement provenant du compresseur haute pression d'un réacteur par de l'air extérieur.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Il </a:t>
            </a:r>
            <a:r>
              <a:rPr lang="fr-FR" dirty="0">
                <a:solidFill>
                  <a:srgbClr val="000000"/>
                </a:solidFill>
              </a:rPr>
              <a:t>n'y a pas de mélange des fluides.</a:t>
            </a:r>
          </a:p>
          <a:p>
            <a:pPr marL="285750" indent="-285750" algn="just">
              <a:lnSpc>
                <a:spcPct val="150000"/>
              </a:lnSpc>
              <a:buFont typeface="Arial" panose="020B0604020202020204" pitchFamily="34" charset="0"/>
              <a:buChar char="•"/>
            </a:pPr>
            <a:r>
              <a:rPr lang="fr-FR" dirty="0">
                <a:solidFill>
                  <a:srgbClr val="000000"/>
                </a:solidFill>
              </a:rPr>
              <a:t>L'échange thermique est réalisé en faisant circuler le fluide à refroidir dans des petits conduits, munis d'ailettes pour un meilleur échange thermique, qui sont placés dans le courant d'air froid</a:t>
            </a:r>
            <a:r>
              <a:rPr lang="fr-FR" dirty="0" smtClean="0">
                <a:solidFill>
                  <a:srgbClr val="000000"/>
                </a:solidFill>
              </a:rPr>
              <a:t>.</a:t>
            </a:r>
          </a:p>
          <a:p>
            <a:pPr marL="285750" indent="-285750" algn="just">
              <a:lnSpc>
                <a:spcPct val="150000"/>
              </a:lnSpc>
              <a:buFont typeface="Arial" panose="020B0604020202020204" pitchFamily="34" charset="0"/>
              <a:buChar char="•"/>
            </a:pPr>
            <a:r>
              <a:rPr lang="fr-FR" dirty="0"/>
              <a:t>Lorsque l'alimentation en air est assurée par les prélèvements GTR, d'intercommunication est </a:t>
            </a:r>
            <a:r>
              <a:rPr lang="fr-FR" dirty="0" smtClean="0"/>
              <a:t>fermée.</a:t>
            </a:r>
            <a:endParaRPr lang="fr-FR" dirty="0"/>
          </a:p>
          <a:p>
            <a:pPr marL="285750" indent="-285750" algn="just">
              <a:lnSpc>
                <a:spcPct val="150000"/>
              </a:lnSpc>
              <a:buFont typeface="Arial" panose="020B0604020202020204" pitchFamily="34" charset="0"/>
              <a:buChar char="•"/>
            </a:pPr>
            <a:endParaRPr lang="fr-FR" dirty="0">
              <a:solidFill>
                <a:srgbClr val="000000"/>
              </a:solidFill>
            </a:endParaRPr>
          </a:p>
        </p:txBody>
      </p:sp>
      <p:sp>
        <p:nvSpPr>
          <p:cNvPr id="6" name="Rectangle 5"/>
          <p:cNvSpPr/>
          <p:nvPr/>
        </p:nvSpPr>
        <p:spPr>
          <a:xfrm>
            <a:off x="4490203" y="294305"/>
            <a:ext cx="2829108" cy="369332"/>
          </a:xfrm>
          <a:prstGeom prst="rect">
            <a:avLst/>
          </a:prstGeom>
        </p:spPr>
        <p:txBody>
          <a:bodyPr wrap="none">
            <a:spAutoFit/>
          </a:bodyPr>
          <a:lstStyle/>
          <a:p>
            <a:r>
              <a:rPr lang="fr-FR" b="1" dirty="0">
                <a:solidFill>
                  <a:srgbClr val="000000"/>
                </a:solidFill>
              </a:rPr>
              <a:t>Prélèvement sur le réacteur</a:t>
            </a:r>
            <a:endParaRPr lang="fr-FR" sz="3600" dirty="0">
              <a:solidFill>
                <a:srgbClr val="000000"/>
              </a:solidFill>
            </a:endParaRPr>
          </a:p>
        </p:txBody>
      </p:sp>
    </p:spTree>
    <p:extLst>
      <p:ext uri="{BB962C8B-B14F-4D97-AF65-F5344CB8AC3E}">
        <p14:creationId xmlns:p14="http://schemas.microsoft.com/office/powerpoint/2010/main" val="35662853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stretch>
            <a:fillRect/>
          </a:stretch>
        </p:blipFill>
        <p:spPr>
          <a:xfrm>
            <a:off x="7496101" y="1894974"/>
            <a:ext cx="4549337" cy="3241854"/>
          </a:xfrm>
          <a:prstGeom prst="rect">
            <a:avLst/>
          </a:prstGeom>
        </p:spPr>
        <p:style>
          <a:lnRef idx="2">
            <a:schemeClr val="accent2"/>
          </a:lnRef>
          <a:fillRef idx="1">
            <a:schemeClr val="lt1"/>
          </a:fillRef>
          <a:effectRef idx="0">
            <a:schemeClr val="accent2"/>
          </a:effectRef>
          <a:fontRef idx="minor">
            <a:schemeClr val="dk1"/>
          </a:fontRef>
        </p:style>
      </p:pic>
      <p:sp>
        <p:nvSpPr>
          <p:cNvPr id="4" name="Rectangle 3"/>
          <p:cNvSpPr/>
          <p:nvPr/>
        </p:nvSpPr>
        <p:spPr>
          <a:xfrm>
            <a:off x="348342" y="1205974"/>
            <a:ext cx="6742983"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smtClean="0">
                <a:solidFill>
                  <a:srgbClr val="000000"/>
                </a:solidFill>
              </a:rPr>
              <a:t>L'alimentation </a:t>
            </a:r>
            <a:r>
              <a:rPr lang="fr-FR" dirty="0">
                <a:solidFill>
                  <a:srgbClr val="000000"/>
                </a:solidFill>
              </a:rPr>
              <a:t>par l'APU est l'alimentation normale au sol lorsque les réacteurs sont arrêtés.</a:t>
            </a:r>
          </a:p>
          <a:p>
            <a:pPr marL="285750" indent="-285750" algn="just">
              <a:lnSpc>
                <a:spcPct val="150000"/>
              </a:lnSpc>
              <a:buFont typeface="Arial" panose="020B0604020202020204" pitchFamily="34" charset="0"/>
              <a:buChar char="•"/>
            </a:pPr>
            <a:r>
              <a:rPr lang="fr-FR" dirty="0">
                <a:solidFill>
                  <a:srgbClr val="000000"/>
                </a:solidFill>
              </a:rPr>
              <a:t>On peut également l'utiliser en vol, sur certains avions, dans le cadre de procédures particulières.</a:t>
            </a:r>
          </a:p>
          <a:p>
            <a:pPr algn="just">
              <a:lnSpc>
                <a:spcPct val="150000"/>
              </a:lnSpc>
            </a:pPr>
            <a:r>
              <a:rPr lang="fr-FR" dirty="0">
                <a:solidFill>
                  <a:srgbClr val="000000"/>
                </a:solidFill>
              </a:rPr>
              <a:t>Ceci implique généralement une limitation de l'altitude de l'avion.</a:t>
            </a:r>
          </a:p>
          <a:p>
            <a:pPr marL="285750" indent="-285750" algn="just">
              <a:lnSpc>
                <a:spcPct val="150000"/>
              </a:lnSpc>
              <a:buFont typeface="Arial" panose="020B0604020202020204" pitchFamily="34" charset="0"/>
              <a:buChar char="•"/>
            </a:pPr>
            <a:r>
              <a:rPr lang="fr-FR" dirty="0">
                <a:solidFill>
                  <a:srgbClr val="000000"/>
                </a:solidFill>
              </a:rPr>
              <a:t>L'alimentation par l'APU est obtenue en sélectionnant sur </a:t>
            </a:r>
            <a:r>
              <a:rPr lang="fr-FR" dirty="0" smtClean="0">
                <a:solidFill>
                  <a:srgbClr val="000000"/>
                </a:solidFill>
              </a:rPr>
              <a:t>«ON» </a:t>
            </a:r>
            <a:r>
              <a:rPr lang="fr-FR" dirty="0">
                <a:solidFill>
                  <a:srgbClr val="000000"/>
                </a:solidFill>
              </a:rPr>
              <a:t>le bouton de commande de la vanne de prélèvement </a:t>
            </a:r>
            <a:r>
              <a:rPr lang="fr-FR" dirty="0" smtClean="0">
                <a:solidFill>
                  <a:srgbClr val="000000"/>
                </a:solidFill>
              </a:rPr>
              <a:t>APU.</a:t>
            </a:r>
            <a:endParaRPr lang="fr-FR" dirty="0">
              <a:solidFill>
                <a:srgbClr val="000000"/>
              </a:solidFill>
            </a:endParaRPr>
          </a:p>
          <a:p>
            <a:pPr marL="285750" indent="-285750" algn="just">
              <a:lnSpc>
                <a:spcPct val="150000"/>
              </a:lnSpc>
              <a:buFont typeface="Arial" panose="020B0604020202020204" pitchFamily="34" charset="0"/>
              <a:buChar char="•"/>
            </a:pPr>
            <a:r>
              <a:rPr lang="fr-FR" dirty="0">
                <a:solidFill>
                  <a:srgbClr val="000000"/>
                </a:solidFill>
              </a:rPr>
              <a:t>Cette opération entraîne automatiquement l'ouverture de la vanne d'intercommunication (X </a:t>
            </a:r>
            <a:r>
              <a:rPr lang="fr-FR" dirty="0" err="1">
                <a:solidFill>
                  <a:srgbClr val="000000"/>
                </a:solidFill>
              </a:rPr>
              <a:t>bleed</a:t>
            </a:r>
            <a:r>
              <a:rPr lang="fr-FR" dirty="0">
                <a:solidFill>
                  <a:srgbClr val="000000"/>
                </a:solidFill>
              </a:rPr>
              <a:t> valve) et la fermeture des vannes de prélèvement réacteur.</a:t>
            </a:r>
          </a:p>
        </p:txBody>
      </p:sp>
      <p:sp>
        <p:nvSpPr>
          <p:cNvPr id="6" name="Rectangle 5"/>
          <p:cNvSpPr/>
          <p:nvPr/>
        </p:nvSpPr>
        <p:spPr>
          <a:xfrm>
            <a:off x="4895729" y="239877"/>
            <a:ext cx="2373727"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a:solidFill>
                  <a:srgbClr val="000000"/>
                </a:solidFill>
              </a:rPr>
              <a:t>Alimentation par </a:t>
            </a:r>
            <a:r>
              <a:rPr lang="fr-FR" dirty="0" smtClean="0">
                <a:solidFill>
                  <a:srgbClr val="000000"/>
                </a:solidFill>
              </a:rPr>
              <a:t>l’APU</a:t>
            </a:r>
            <a:endParaRPr lang="en-US" dirty="0"/>
          </a:p>
        </p:txBody>
      </p:sp>
    </p:spTree>
    <p:extLst>
      <p:ext uri="{BB962C8B-B14F-4D97-AF65-F5344CB8AC3E}">
        <p14:creationId xmlns:p14="http://schemas.microsoft.com/office/powerpoint/2010/main" val="14916919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243" y="1511250"/>
            <a:ext cx="7004957"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smtClean="0">
                <a:solidFill>
                  <a:srgbClr val="000000"/>
                </a:solidFill>
              </a:rPr>
              <a:t>En </a:t>
            </a:r>
            <a:r>
              <a:rPr lang="fr-FR" dirty="0">
                <a:solidFill>
                  <a:srgbClr val="000000"/>
                </a:solidFill>
              </a:rPr>
              <a:t>cas de panne de l'APU, le démarrage des réacteurs s'effectue en alimentant leurs démarreurs par un groupe de parc haute </a:t>
            </a:r>
            <a:r>
              <a:rPr lang="fr-FR" dirty="0" smtClean="0">
                <a:solidFill>
                  <a:srgbClr val="000000"/>
                </a:solidFill>
              </a:rPr>
              <a:t>pression</a:t>
            </a:r>
          </a:p>
          <a:p>
            <a:pPr marL="285750" indent="-285750" algn="just">
              <a:lnSpc>
                <a:spcPct val="150000"/>
              </a:lnSpc>
              <a:buFont typeface="Arial" panose="020B0604020202020204" pitchFamily="34" charset="0"/>
              <a:buChar char="•"/>
            </a:pPr>
            <a:r>
              <a:rPr lang="fr-FR" dirty="0" smtClean="0">
                <a:solidFill>
                  <a:srgbClr val="000000"/>
                </a:solidFill>
              </a:rPr>
              <a:t> </a:t>
            </a:r>
            <a:r>
              <a:rPr lang="fr-FR" dirty="0" smtClean="0"/>
              <a:t>Par </a:t>
            </a:r>
            <a:r>
              <a:rPr lang="fr-FR" dirty="0"/>
              <a:t>exemple sur A320, la prise d'air provenant de l'ASU étant située à gauche de la vanne d'intercommunication (X </a:t>
            </a:r>
            <a:r>
              <a:rPr lang="fr-FR" dirty="0" err="1"/>
              <a:t>bleed</a:t>
            </a:r>
            <a:r>
              <a:rPr lang="fr-FR" dirty="0"/>
              <a:t>) </a:t>
            </a:r>
            <a:endParaRPr lang="fr-FR" dirty="0" smtClean="0"/>
          </a:p>
          <a:p>
            <a:pPr marL="285750" indent="-285750" algn="just">
              <a:lnSpc>
                <a:spcPct val="150000"/>
              </a:lnSpc>
              <a:buFont typeface="Arial" panose="020B0604020202020204" pitchFamily="34" charset="0"/>
              <a:buChar char="•"/>
            </a:pPr>
            <a:r>
              <a:rPr lang="fr-FR" dirty="0" smtClean="0"/>
              <a:t>si </a:t>
            </a:r>
            <a:r>
              <a:rPr lang="fr-FR" dirty="0"/>
              <a:t>on souhaite alimenter le démarreur du GTR droit, il faudra ouvrir manuellement la vanne d'intercommunication (il en va de même si on souhaite démarrer le réacteur droit à partir de l'air prélevé sur le réacteur gauche, et vice versa). </a:t>
            </a:r>
            <a:endParaRPr lang="fr-FR" dirty="0" smtClean="0"/>
          </a:p>
        </p:txBody>
      </p:sp>
      <p:sp>
        <p:nvSpPr>
          <p:cNvPr id="5" name="Rectangle 4"/>
          <p:cNvSpPr/>
          <p:nvPr/>
        </p:nvSpPr>
        <p:spPr>
          <a:xfrm>
            <a:off x="4290730" y="187772"/>
            <a:ext cx="361054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just"/>
            <a:r>
              <a:rPr lang="fr-FR" b="1" dirty="0">
                <a:solidFill>
                  <a:srgbClr val="000000"/>
                </a:solidFill>
              </a:rPr>
              <a:t>Alimentation par groupe de parc HP</a:t>
            </a:r>
            <a:endParaRPr lang="fr-FR" dirty="0">
              <a:solidFill>
                <a:srgbClr val="000000"/>
              </a:solidFill>
            </a:endParaRPr>
          </a:p>
        </p:txBody>
      </p:sp>
      <p:pic>
        <p:nvPicPr>
          <p:cNvPr id="3" name="Image 2"/>
          <p:cNvPicPr>
            <a:picLocks noChangeAspect="1"/>
          </p:cNvPicPr>
          <p:nvPr/>
        </p:nvPicPr>
        <p:blipFill rotWithShape="1">
          <a:blip r:embed="rId2"/>
          <a:srcRect r="51643"/>
          <a:stretch/>
        </p:blipFill>
        <p:spPr>
          <a:xfrm>
            <a:off x="7539109" y="4607626"/>
            <a:ext cx="4462300" cy="2121884"/>
          </a:xfrm>
          <a:prstGeom prst="rect">
            <a:avLst/>
          </a:prstGeom>
        </p:spPr>
      </p:pic>
      <p:pic>
        <p:nvPicPr>
          <p:cNvPr id="7" name="Espace réservé du contenu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39109" y="614344"/>
            <a:ext cx="4462300" cy="3922032"/>
          </a:xfrm>
          <a:prstGeom prst="rect">
            <a:avLst/>
          </a:prstGeom>
        </p:spPr>
      </p:pic>
    </p:spTree>
    <p:extLst>
      <p:ext uri="{BB962C8B-B14F-4D97-AF65-F5344CB8AC3E}">
        <p14:creationId xmlns:p14="http://schemas.microsoft.com/office/powerpoint/2010/main" val="13923226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36371" y="1383286"/>
            <a:ext cx="6476999" cy="385746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10795" marR="8890" algn="just">
              <a:lnSpc>
                <a:spcPct val="150000"/>
              </a:lnSpc>
              <a:spcAft>
                <a:spcPts val="245"/>
              </a:spcAft>
            </a:pPr>
            <a:r>
              <a:rPr lang="fr-FR" b="1" dirty="0">
                <a:solidFill>
                  <a:srgbClr val="000000"/>
                </a:solidFill>
                <a:latin typeface="Times New Roman" panose="02020603050405020304" pitchFamily="18" charset="0"/>
                <a:ea typeface="Calibri" panose="020F0502020204030204" pitchFamily="34" charset="0"/>
              </a:rPr>
              <a:t>Avantages de l'énergie pneumatique </a:t>
            </a:r>
            <a:r>
              <a:rPr lang="fr-FR" dirty="0">
                <a:solidFill>
                  <a:srgbClr val="000000"/>
                </a:solidFill>
                <a:latin typeface="Times New Roman" panose="02020603050405020304" pitchFamily="18" charset="0"/>
                <a:ea typeface="Calibri" panose="020F0502020204030204" pitchFamily="34" charset="0"/>
              </a:rPr>
              <a:t>:</a:t>
            </a:r>
            <a:endParaRPr lang="en-US" dirty="0">
              <a:solidFill>
                <a:srgbClr val="000000"/>
              </a:solidFill>
              <a:latin typeface="Times New Roman" panose="02020603050405020304" pitchFamily="18" charset="0"/>
              <a:ea typeface="Times New Roman" panose="02020603050405020304" pitchFamily="18" charset="0"/>
            </a:endParaRPr>
          </a:p>
          <a:p>
            <a:pPr marL="742950" marR="8890" lvl="1" indent="-285750" algn="just" fontAlgn="base">
              <a:lnSpc>
                <a:spcPct val="150000"/>
              </a:lnSpc>
              <a:buClr>
                <a:srgbClr val="000000"/>
              </a:buClr>
              <a:buSzPts val="1300"/>
              <a:buFont typeface="Arial" panose="020B0604020202020204" pitchFamily="34" charset="0"/>
              <a:buChar char="•"/>
            </a:pP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énergie disponible (prélèvements) ;</a:t>
            </a:r>
            <a:endParaRPr lang="en-US"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8890" lvl="1" indent="-285750" algn="just" fontAlgn="base">
              <a:lnSpc>
                <a:spcPct val="150000"/>
              </a:lnSpc>
              <a:buClr>
                <a:srgbClr val="000000"/>
              </a:buClr>
              <a:buSzPts val="1300"/>
              <a:buFont typeface="Arial" panose="020B0604020202020204" pitchFamily="34" charset="0"/>
              <a:buChar char="•"/>
            </a:pP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légèreté </a:t>
            </a:r>
            <a:r>
              <a:rPr lang="fr-FR" dirty="0" smtClean="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(densité </a:t>
            </a: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de l'air faible) ;</a:t>
            </a:r>
            <a:endParaRPr lang="en-US"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8890" lvl="1" indent="-285750" algn="just" fontAlgn="base">
              <a:lnSpc>
                <a:spcPct val="150000"/>
              </a:lnSpc>
              <a:buClr>
                <a:srgbClr val="000000"/>
              </a:buClr>
              <a:buSzPts val="1300"/>
              <a:buFont typeface="Arial" panose="020B0604020202020204" pitchFamily="34" charset="0"/>
              <a:buChar char="•"/>
            </a:pP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pas de circuit de retour </a:t>
            </a:r>
            <a:r>
              <a:rPr lang="fr-FR" dirty="0" smtClean="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(diminution du </a:t>
            </a: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poids) ;</a:t>
            </a:r>
            <a:endParaRPr lang="en-US"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8890" lvl="1" indent="-285750" algn="just" fontAlgn="base">
              <a:lnSpc>
                <a:spcPct val="150000"/>
              </a:lnSpc>
              <a:buClr>
                <a:srgbClr val="000000"/>
              </a:buClr>
              <a:buSzPts val="1300"/>
              <a:buFont typeface="Arial" panose="020B0604020202020204" pitchFamily="34" charset="0"/>
              <a:buChar char="•"/>
            </a:pP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risques de moindre inflammabilité.</a:t>
            </a:r>
            <a:endParaRPr lang="en-US"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R="8890" lvl="0" algn="just" fontAlgn="base">
              <a:lnSpc>
                <a:spcPct val="150000"/>
              </a:lnSpc>
              <a:spcAft>
                <a:spcPts val="0"/>
              </a:spcAft>
              <a:buClr>
                <a:srgbClr val="000000"/>
              </a:buClr>
              <a:buSzPts val="1300"/>
            </a:pPr>
            <a:r>
              <a:rPr lang="fr-FR" b="1"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Inconvénients de l'énergie pneumatique</a:t>
            </a: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endParaRPr lang="en-US"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8890" lvl="1" indent="-285750" algn="just" fontAlgn="base">
              <a:lnSpc>
                <a:spcPct val="150000"/>
              </a:lnSpc>
              <a:buClr>
                <a:srgbClr val="000000"/>
              </a:buClr>
              <a:buSzPts val="1300"/>
              <a:buFont typeface="Arial" panose="020B0604020202020204" pitchFamily="34" charset="0"/>
              <a:buChar char="•"/>
            </a:pP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compressibilité de l'air ;</a:t>
            </a:r>
            <a:endParaRPr lang="en-US"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8890" lvl="1" indent="-285750" algn="just" fontAlgn="base">
              <a:lnSpc>
                <a:spcPct val="150000"/>
              </a:lnSpc>
              <a:buClr>
                <a:srgbClr val="000000"/>
              </a:buClr>
              <a:buSzPts val="1300"/>
              <a:buFont typeface="Arial" panose="020B0604020202020204" pitchFamily="34" charset="0"/>
              <a:buChar char="•"/>
            </a:pP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fuites difficiles à localiser ;</a:t>
            </a:r>
            <a:endParaRPr lang="en-US"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742950" marR="8890" lvl="1" indent="-285750" algn="just" fontAlgn="base">
              <a:lnSpc>
                <a:spcPct val="150000"/>
              </a:lnSpc>
              <a:spcAft>
                <a:spcPts val="245"/>
              </a:spcAft>
              <a:buClr>
                <a:srgbClr val="000000"/>
              </a:buClr>
              <a:buSzPts val="1300"/>
              <a:buFont typeface="Arial" panose="020B0604020202020204" pitchFamily="34" charset="0"/>
              <a:buChar char="•"/>
            </a:pPr>
            <a:r>
              <a:rPr lang="fr-FR"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rPr>
              <a:t>diamètre des tuyauteries important.</a:t>
            </a:r>
            <a:endParaRPr lang="en-US" dirty="0">
              <a:solidFill>
                <a:srgbClr val="000000"/>
              </a:solidFill>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4724400" y="330138"/>
            <a:ext cx="2667000" cy="338554"/>
          </a:xfrm>
          <a:prstGeom prst="rect">
            <a:avLst/>
          </a:prstGeom>
        </p:spPr>
        <p:txBody>
          <a:bodyPr wrap="square">
            <a:spAutoFit/>
          </a:bodyPr>
          <a:lstStyle/>
          <a:p>
            <a:pPr lvl="0" algn="ctr">
              <a:spcBef>
                <a:spcPts val="600"/>
              </a:spcBef>
              <a:spcAft>
                <a:spcPts val="600"/>
              </a:spcAft>
            </a:pPr>
            <a:r>
              <a:rPr lang="fr-FR" sz="1600" b="1" kern="0" dirty="0" smtClean="0">
                <a:solidFill>
                  <a:srgbClr val="0070C0"/>
                </a:solidFill>
                <a:effectLst/>
                <a:ea typeface="Calibri" panose="020F0502020204030204" pitchFamily="34" charset="0"/>
              </a:rPr>
              <a:t>PRELEVEMENTS D'AIR</a:t>
            </a:r>
            <a:endParaRPr lang="en-US" sz="1400" b="1" dirty="0">
              <a:solidFill>
                <a:srgbClr val="0070C0"/>
              </a:solidFill>
              <a:effectLst/>
              <a:ea typeface="Times New Roman" panose="02020603050405020304" pitchFamily="18" charset="0"/>
            </a:endParaRPr>
          </a:p>
        </p:txBody>
      </p:sp>
    </p:spTree>
    <p:extLst>
      <p:ext uri="{BB962C8B-B14F-4D97-AF65-F5344CB8AC3E}">
        <p14:creationId xmlns:p14="http://schemas.microsoft.com/office/powerpoint/2010/main" val="19640126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1465" y="2068284"/>
            <a:ext cx="5423065" cy="254236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smtClean="0"/>
              <a:t>Le </a:t>
            </a:r>
            <a:r>
              <a:rPr lang="fr-FR" dirty="0"/>
              <a:t>système pneumatique est contrôlé et surveillé par des calculateurs qui gèrent les fonctionnements automatiques </a:t>
            </a:r>
            <a:endParaRPr lang="fr-FR" dirty="0" smtClean="0"/>
          </a:p>
          <a:p>
            <a:pPr marL="285750" indent="-285750" algn="just">
              <a:lnSpc>
                <a:spcPct val="150000"/>
              </a:lnSpc>
              <a:buFont typeface="Arial" panose="020B0604020202020204" pitchFamily="34" charset="0"/>
              <a:buChar char="•"/>
            </a:pPr>
            <a:r>
              <a:rPr lang="fr-FR" dirty="0" smtClean="0"/>
              <a:t>Ils génèrent </a:t>
            </a:r>
            <a:r>
              <a:rPr lang="fr-FR" dirty="0"/>
              <a:t>des alarmes en cas d'anomalie de pression, de température, de fuites sur les conduits et de dysfonctionnement des différentes </a:t>
            </a:r>
            <a:r>
              <a:rPr lang="fr-FR" dirty="0" smtClean="0"/>
              <a:t>vannes.</a:t>
            </a:r>
          </a:p>
        </p:txBody>
      </p:sp>
      <p:pic>
        <p:nvPicPr>
          <p:cNvPr id="7" name="Espace réservé du contenu 6"/>
          <p:cNvPicPr>
            <a:picLocks noGrp="1" noChangeAspect="1"/>
          </p:cNvPicPr>
          <p:nvPr>
            <p:ph idx="1"/>
          </p:nvPr>
        </p:nvPicPr>
        <p:blipFill>
          <a:blip r:embed="rId2"/>
          <a:stretch>
            <a:fillRect/>
          </a:stretch>
        </p:blipFill>
        <p:spPr>
          <a:xfrm>
            <a:off x="6153397" y="1023256"/>
            <a:ext cx="5943600" cy="4296589"/>
          </a:xfrm>
          <a:prstGeom prst="rect">
            <a:avLst/>
          </a:prstGeom>
        </p:spPr>
        <p:style>
          <a:lnRef idx="2">
            <a:schemeClr val="accent2"/>
          </a:lnRef>
          <a:fillRef idx="1">
            <a:schemeClr val="lt1"/>
          </a:fillRef>
          <a:effectRef idx="0">
            <a:schemeClr val="accent2"/>
          </a:effectRef>
          <a:fontRef idx="minor">
            <a:schemeClr val="dk1"/>
          </a:fontRef>
        </p:style>
      </p:pic>
      <p:sp>
        <p:nvSpPr>
          <p:cNvPr id="8" name="Rectangle 7"/>
          <p:cNvSpPr/>
          <p:nvPr/>
        </p:nvSpPr>
        <p:spPr>
          <a:xfrm>
            <a:off x="3498429" y="228991"/>
            <a:ext cx="4912114"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t>Contrôle et surveillance du système pneumatique</a:t>
            </a:r>
            <a:endParaRPr lang="fr-FR" dirty="0"/>
          </a:p>
        </p:txBody>
      </p:sp>
      <p:sp>
        <p:nvSpPr>
          <p:cNvPr id="9" name="Rectangle 8"/>
          <p:cNvSpPr/>
          <p:nvPr/>
        </p:nvSpPr>
        <p:spPr>
          <a:xfrm>
            <a:off x="6153397" y="5428253"/>
            <a:ext cx="59436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smtClean="0"/>
              <a:t>les </a:t>
            </a:r>
            <a:r>
              <a:rPr lang="fr-FR" dirty="0"/>
              <a:t>dispositifs de prélèvement d'air, jusqu'aux </a:t>
            </a:r>
            <a:r>
              <a:rPr lang="fr-FR" dirty="0" err="1"/>
              <a:t>prérefroidisseurs</a:t>
            </a:r>
            <a:r>
              <a:rPr lang="fr-FR" dirty="0"/>
              <a:t> inclus, sont situés dans l'environnement des réacteurs.</a:t>
            </a:r>
            <a:endParaRPr lang="fr-FR" sz="3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9275480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rotWithShape="1">
          <a:blip r:embed="rId2"/>
          <a:srcRect r="6515"/>
          <a:stretch/>
        </p:blipFill>
        <p:spPr>
          <a:xfrm>
            <a:off x="5566560" y="3331027"/>
            <a:ext cx="6141026" cy="3385865"/>
          </a:xfrm>
          <a:prstGeom prst="rect">
            <a:avLst/>
          </a:prstGeom>
        </p:spPr>
        <p:style>
          <a:lnRef idx="2">
            <a:schemeClr val="accent2"/>
          </a:lnRef>
          <a:fillRef idx="1">
            <a:schemeClr val="lt1"/>
          </a:fillRef>
          <a:effectRef idx="0">
            <a:schemeClr val="accent2"/>
          </a:effectRef>
          <a:fontRef idx="minor">
            <a:schemeClr val="dk1"/>
          </a:fontRef>
        </p:style>
      </p:pic>
      <p:sp>
        <p:nvSpPr>
          <p:cNvPr id="4" name="Rectangle 3"/>
          <p:cNvSpPr/>
          <p:nvPr/>
        </p:nvSpPr>
        <p:spPr>
          <a:xfrm>
            <a:off x="527957" y="748249"/>
            <a:ext cx="11179629"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smtClean="0">
                <a:solidFill>
                  <a:srgbClr val="000000"/>
                </a:solidFill>
              </a:rPr>
              <a:t>Les </a:t>
            </a:r>
            <a:r>
              <a:rPr lang="fr-FR" dirty="0">
                <a:solidFill>
                  <a:srgbClr val="000000"/>
                </a:solidFill>
              </a:rPr>
              <a:t>avions d'ancienne génération étaient équipés d'indicateurs analogiques et de voyants d'alarme et de surveillance des vannes. </a:t>
            </a:r>
            <a:endParaRPr lang="fr-FR" dirty="0" smtClean="0">
              <a:solidFill>
                <a:srgbClr val="000000"/>
              </a:solidFill>
            </a:endParaRPr>
          </a:p>
          <a:p>
            <a:pPr algn="just"/>
            <a:r>
              <a:rPr lang="fr-FR" dirty="0" smtClean="0">
                <a:solidFill>
                  <a:srgbClr val="000000"/>
                </a:solidFill>
              </a:rPr>
              <a:t>Les </a:t>
            </a:r>
            <a:r>
              <a:rPr lang="fr-FR" dirty="0">
                <a:solidFill>
                  <a:srgbClr val="000000"/>
                </a:solidFill>
              </a:rPr>
              <a:t>indications étaient plus ou moins détaillées, selon la complexité de l'avion</a:t>
            </a:r>
            <a:r>
              <a:rPr lang="fr-FR" dirty="0" smtClean="0">
                <a:solidFill>
                  <a:srgbClr val="000000"/>
                </a:solidFill>
              </a:rPr>
              <a:t>.</a:t>
            </a:r>
            <a:endParaRPr lang="fr-FR" dirty="0">
              <a:solidFill>
                <a:srgbClr val="000000"/>
              </a:solidFill>
            </a:endParaRPr>
          </a:p>
        </p:txBody>
      </p:sp>
      <p:sp>
        <p:nvSpPr>
          <p:cNvPr id="6" name="Rectangle 5"/>
          <p:cNvSpPr/>
          <p:nvPr/>
        </p:nvSpPr>
        <p:spPr>
          <a:xfrm>
            <a:off x="4508581" y="196334"/>
            <a:ext cx="321838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Indications au poste de pilotage</a:t>
            </a:r>
            <a:endParaRPr lang="fr-FR" dirty="0">
              <a:solidFill>
                <a:srgbClr val="000000"/>
              </a:solidFill>
            </a:endParaRPr>
          </a:p>
        </p:txBody>
      </p:sp>
      <p:sp>
        <p:nvSpPr>
          <p:cNvPr id="7" name="Rectangle 6"/>
          <p:cNvSpPr/>
          <p:nvPr/>
        </p:nvSpPr>
        <p:spPr>
          <a:xfrm>
            <a:off x="501690" y="1806182"/>
            <a:ext cx="11232162"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solidFill>
                  <a:srgbClr val="000000"/>
                </a:solidFill>
              </a:rPr>
              <a:t>Les avions actuels présentent les mêmes informations, sous une forme différente, sur les écrans ECAM (Airbus) ou EICAS (Boeing) :</a:t>
            </a:r>
          </a:p>
          <a:p>
            <a:pPr marL="285750" indent="-285750" algn="just">
              <a:buFont typeface="Arial" panose="020B0604020202020204" pitchFamily="34" charset="0"/>
              <a:buChar char="•"/>
            </a:pPr>
            <a:r>
              <a:rPr lang="fr-FR" dirty="0">
                <a:solidFill>
                  <a:srgbClr val="000000"/>
                </a:solidFill>
              </a:rPr>
              <a:t>pression de l'air de prélèvement et éventuellement sa température ; </a:t>
            </a:r>
            <a:endParaRPr lang="fr-FR" dirty="0" smtClean="0">
              <a:solidFill>
                <a:srgbClr val="000000"/>
              </a:solidFill>
            </a:endParaRPr>
          </a:p>
          <a:p>
            <a:pPr marL="285750" indent="-285750" algn="just">
              <a:buFont typeface="Arial" panose="020B0604020202020204" pitchFamily="34" charset="0"/>
              <a:buChar char="•"/>
            </a:pPr>
            <a:r>
              <a:rPr lang="fr-FR" dirty="0" smtClean="0">
                <a:solidFill>
                  <a:srgbClr val="000000"/>
                </a:solidFill>
              </a:rPr>
              <a:t>position </a:t>
            </a:r>
            <a:r>
              <a:rPr lang="fr-FR" dirty="0">
                <a:solidFill>
                  <a:srgbClr val="000000"/>
                </a:solidFill>
              </a:rPr>
              <a:t>des différentes vannes ;</a:t>
            </a:r>
          </a:p>
          <a:p>
            <a:pPr marL="285750" indent="-285750" algn="just">
              <a:buFont typeface="Arial" panose="020B0604020202020204" pitchFamily="34" charset="0"/>
              <a:buChar char="•"/>
            </a:pPr>
            <a:r>
              <a:rPr lang="fr-FR" dirty="0">
                <a:solidFill>
                  <a:srgbClr val="000000"/>
                </a:solidFill>
              </a:rPr>
              <a:t>alarmes en cas d'anomalie.</a:t>
            </a:r>
          </a:p>
        </p:txBody>
      </p:sp>
      <p:pic>
        <p:nvPicPr>
          <p:cNvPr id="8" name="Espace réservé du contenu 3"/>
          <p:cNvPicPr>
            <a:picLocks noChangeAspect="1"/>
          </p:cNvPicPr>
          <p:nvPr/>
        </p:nvPicPr>
        <p:blipFill>
          <a:blip r:embed="rId3"/>
          <a:stretch>
            <a:fillRect/>
          </a:stretch>
        </p:blipFill>
        <p:spPr>
          <a:xfrm>
            <a:off x="606572" y="3341913"/>
            <a:ext cx="4019857" cy="338586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9021513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rotWithShape="1">
          <a:blip r:embed="rId2"/>
          <a:srcRect b="18565"/>
          <a:stretch/>
        </p:blipFill>
        <p:spPr>
          <a:xfrm>
            <a:off x="2051581" y="1786040"/>
            <a:ext cx="8264370" cy="3854739"/>
          </a:xfrm>
          <a:prstGeom prst="rect">
            <a:avLst/>
          </a:prstGeom>
        </p:spPr>
        <p:style>
          <a:lnRef idx="2">
            <a:schemeClr val="accent2"/>
          </a:lnRef>
          <a:fillRef idx="1">
            <a:schemeClr val="lt1"/>
          </a:fillRef>
          <a:effectRef idx="0">
            <a:schemeClr val="accent2"/>
          </a:effectRef>
          <a:fontRef idx="minor">
            <a:schemeClr val="dk1"/>
          </a:fontRef>
        </p:style>
      </p:pic>
      <p:sp>
        <p:nvSpPr>
          <p:cNvPr id="4" name="Rectangle 3"/>
          <p:cNvSpPr/>
          <p:nvPr/>
        </p:nvSpPr>
        <p:spPr>
          <a:xfrm>
            <a:off x="484415" y="991187"/>
            <a:ext cx="1126671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solidFill>
                  <a:srgbClr val="000000"/>
                </a:solidFill>
              </a:rPr>
              <a:t>Outre leur affichage sur les écrans, les alarmes sont répétées sur les voyants présents dans les boutons de commande.</a:t>
            </a:r>
            <a:endParaRPr lang="fr-FR" sz="3600" dirty="0">
              <a:solidFill>
                <a:srgbClr val="000000"/>
              </a:solidFill>
            </a:endParaRPr>
          </a:p>
        </p:txBody>
      </p:sp>
      <p:sp>
        <p:nvSpPr>
          <p:cNvPr id="6" name="Rectangle 5"/>
          <p:cNvSpPr/>
          <p:nvPr/>
        </p:nvSpPr>
        <p:spPr>
          <a:xfrm>
            <a:off x="4508581" y="196334"/>
            <a:ext cx="321838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Indications au poste de pilotage</a:t>
            </a:r>
            <a:endParaRPr lang="fr-FR" dirty="0">
              <a:solidFill>
                <a:srgbClr val="000000"/>
              </a:solidFill>
            </a:endParaRPr>
          </a:p>
        </p:txBody>
      </p:sp>
    </p:spTree>
    <p:extLst>
      <p:ext uri="{BB962C8B-B14F-4D97-AF65-F5344CB8AC3E}">
        <p14:creationId xmlns:p14="http://schemas.microsoft.com/office/powerpoint/2010/main" val="2944664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859" y="1568969"/>
            <a:ext cx="112014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smtClean="0">
                <a:solidFill>
                  <a:srgbClr val="000000"/>
                </a:solidFill>
              </a:rPr>
              <a:t>Surchauffe</a:t>
            </a:r>
            <a:endParaRPr lang="fr-FR" b="1" dirty="0">
              <a:solidFill>
                <a:srgbClr val="000000"/>
              </a:solidFill>
            </a:endParaRPr>
          </a:p>
          <a:p>
            <a:pPr algn="just"/>
            <a:r>
              <a:rPr lang="fr-FR" dirty="0">
                <a:solidFill>
                  <a:srgbClr val="000000"/>
                </a:solidFill>
              </a:rPr>
              <a:t>Une température trop élevée de l'air en aval du </a:t>
            </a:r>
            <a:r>
              <a:rPr lang="fr-FR" dirty="0" err="1">
                <a:solidFill>
                  <a:srgbClr val="000000"/>
                </a:solidFill>
              </a:rPr>
              <a:t>prérefroidisseur</a:t>
            </a:r>
            <a:r>
              <a:rPr lang="fr-FR" dirty="0">
                <a:solidFill>
                  <a:srgbClr val="000000"/>
                </a:solidFill>
              </a:rPr>
              <a:t> déclenche </a:t>
            </a:r>
            <a:r>
              <a:rPr lang="fr-FR" dirty="0">
                <a:solidFill>
                  <a:srgbClr val="FF0000"/>
                </a:solidFill>
              </a:rPr>
              <a:t>une alarme et la fermeture automatique </a:t>
            </a:r>
            <a:r>
              <a:rPr lang="fr-FR" dirty="0">
                <a:solidFill>
                  <a:srgbClr val="000000"/>
                </a:solidFill>
              </a:rPr>
              <a:t>de la vanne de prélèvement (par exemple, 257 °C pendant 55 s sur A320</a:t>
            </a:r>
            <a:r>
              <a:rPr lang="fr-FR" dirty="0" smtClean="0">
                <a:solidFill>
                  <a:srgbClr val="000000"/>
                </a:solidFill>
              </a:rPr>
              <a:t>).</a:t>
            </a:r>
          </a:p>
          <a:p>
            <a:pPr algn="just"/>
            <a:endParaRPr lang="fr-FR" dirty="0" smtClean="0">
              <a:solidFill>
                <a:srgbClr val="000000"/>
              </a:solidFill>
            </a:endParaRPr>
          </a:p>
          <a:p>
            <a:pPr algn="just"/>
            <a:r>
              <a:rPr lang="fr-FR" b="1" dirty="0" smtClean="0">
                <a:solidFill>
                  <a:srgbClr val="000000"/>
                </a:solidFill>
              </a:rPr>
              <a:t>Surpression</a:t>
            </a:r>
            <a:endParaRPr lang="fr-FR" b="1" dirty="0">
              <a:solidFill>
                <a:srgbClr val="000000"/>
              </a:solidFill>
            </a:endParaRPr>
          </a:p>
          <a:p>
            <a:pPr algn="just"/>
            <a:r>
              <a:rPr lang="fr-FR" dirty="0">
                <a:solidFill>
                  <a:srgbClr val="000000"/>
                </a:solidFill>
              </a:rPr>
              <a:t>Une pression trop élevée en aval de la vanne de prélèvement déclenche une alarme et </a:t>
            </a:r>
            <a:r>
              <a:rPr lang="fr-FR" dirty="0">
                <a:solidFill>
                  <a:srgbClr val="FF0000"/>
                </a:solidFill>
              </a:rPr>
              <a:t>la fermeture automatique de la vanne de prélèvement</a:t>
            </a:r>
            <a:r>
              <a:rPr lang="fr-FR" dirty="0">
                <a:solidFill>
                  <a:srgbClr val="000000"/>
                </a:solidFill>
              </a:rPr>
              <a:t> (par exemple, 57 psi sur A320</a:t>
            </a:r>
            <a:r>
              <a:rPr lang="fr-FR" dirty="0" smtClean="0">
                <a:solidFill>
                  <a:srgbClr val="000000"/>
                </a:solidFill>
              </a:rPr>
              <a:t>).</a:t>
            </a:r>
          </a:p>
          <a:p>
            <a:pPr algn="just"/>
            <a:endParaRPr lang="fr-FR" dirty="0">
              <a:solidFill>
                <a:srgbClr val="000000"/>
              </a:solidFill>
            </a:endParaRPr>
          </a:p>
          <a:p>
            <a:pPr algn="just"/>
            <a:r>
              <a:rPr lang="fr-FR" b="1" dirty="0">
                <a:solidFill>
                  <a:srgbClr val="000000"/>
                </a:solidFill>
              </a:rPr>
              <a:t>Basse pression</a:t>
            </a:r>
          </a:p>
          <a:p>
            <a:pPr algn="just"/>
            <a:r>
              <a:rPr lang="fr-FR" dirty="0">
                <a:solidFill>
                  <a:srgbClr val="000000"/>
                </a:solidFill>
              </a:rPr>
              <a:t>Les vannes de prélèvement, qui sont de type électropneumatique, nécessitent une pression d'air minimale pour s'ouvrir. </a:t>
            </a:r>
            <a:endParaRPr lang="fr-FR" dirty="0" smtClean="0">
              <a:solidFill>
                <a:srgbClr val="000000"/>
              </a:solidFill>
            </a:endParaRPr>
          </a:p>
          <a:p>
            <a:pPr algn="just"/>
            <a:r>
              <a:rPr lang="fr-FR" dirty="0" smtClean="0">
                <a:solidFill>
                  <a:srgbClr val="000000"/>
                </a:solidFill>
              </a:rPr>
              <a:t>Si </a:t>
            </a:r>
            <a:r>
              <a:rPr lang="fr-FR" dirty="0">
                <a:solidFill>
                  <a:srgbClr val="000000"/>
                </a:solidFill>
              </a:rPr>
              <a:t>la pression d'alimentation d'une vanne est trop faible, elle se ferme (par exemple, 8 psi sur A320</a:t>
            </a:r>
            <a:r>
              <a:rPr lang="fr-FR" dirty="0" smtClean="0">
                <a:solidFill>
                  <a:srgbClr val="000000"/>
                </a:solidFill>
              </a:rPr>
              <a:t>).</a:t>
            </a:r>
            <a:endParaRPr lang="fr-FR" dirty="0">
              <a:solidFill>
                <a:srgbClr val="000000"/>
              </a:solidFill>
            </a:endParaRPr>
          </a:p>
        </p:txBody>
      </p:sp>
      <p:sp>
        <p:nvSpPr>
          <p:cNvPr id="5" name="Rectangle 4"/>
          <p:cNvSpPr/>
          <p:nvPr/>
        </p:nvSpPr>
        <p:spPr>
          <a:xfrm>
            <a:off x="4041681" y="207219"/>
            <a:ext cx="407175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Défaillances des systèmes pneumatiques</a:t>
            </a:r>
            <a:endParaRPr lang="en-US" dirty="0"/>
          </a:p>
        </p:txBody>
      </p:sp>
    </p:spTree>
    <p:extLst>
      <p:ext uri="{BB962C8B-B14F-4D97-AF65-F5344CB8AC3E}">
        <p14:creationId xmlns:p14="http://schemas.microsoft.com/office/powerpoint/2010/main" val="1305258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604" y="678193"/>
            <a:ext cx="5983317" cy="586635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b="1" dirty="0" smtClean="0">
                <a:solidFill>
                  <a:srgbClr val="000000"/>
                </a:solidFill>
              </a:rPr>
              <a:t>Fuite </a:t>
            </a:r>
            <a:r>
              <a:rPr lang="fr-FR" b="1" dirty="0">
                <a:solidFill>
                  <a:srgbClr val="000000"/>
                </a:solidFill>
              </a:rPr>
              <a:t>d'air </a:t>
            </a:r>
            <a:r>
              <a:rPr lang="fr-FR" b="1" dirty="0" smtClean="0">
                <a:solidFill>
                  <a:srgbClr val="000000"/>
                </a:solidFill>
              </a:rPr>
              <a:t>chaud</a:t>
            </a:r>
            <a:endParaRPr lang="fr-FR" b="1" dirty="0">
              <a:solidFill>
                <a:srgbClr val="000000"/>
              </a:solidFill>
            </a:endParaRPr>
          </a:p>
          <a:p>
            <a:pPr marL="285750" indent="-285750" algn="just">
              <a:lnSpc>
                <a:spcPct val="150000"/>
              </a:lnSpc>
              <a:buFont typeface="Arial" panose="020B0604020202020204" pitchFamily="34" charset="0"/>
              <a:buChar char="•"/>
            </a:pPr>
            <a:r>
              <a:rPr lang="fr-FR" dirty="0">
                <a:solidFill>
                  <a:srgbClr val="000000"/>
                </a:solidFill>
              </a:rPr>
              <a:t>Les canalisations d'air chaud sous pression cheminent dans les mâts réacteur, les bords d'attaque des ailes et dans le fuselage.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Elles </a:t>
            </a:r>
            <a:r>
              <a:rPr lang="fr-FR" dirty="0">
                <a:solidFill>
                  <a:srgbClr val="000000"/>
                </a:solidFill>
              </a:rPr>
              <a:t>sont surveillées tout du long par des détecteurs continus appelés « </a:t>
            </a:r>
            <a:r>
              <a:rPr lang="fr-FR" b="1" dirty="0">
                <a:solidFill>
                  <a:srgbClr val="000000"/>
                </a:solidFill>
              </a:rPr>
              <a:t>boucles de détection </a:t>
            </a:r>
            <a:r>
              <a:rPr lang="fr-FR" dirty="0">
                <a:solidFill>
                  <a:srgbClr val="000000"/>
                </a:solidFill>
              </a:rPr>
              <a:t>» (</a:t>
            </a:r>
            <a:r>
              <a:rPr lang="fr-FR" dirty="0" err="1">
                <a:solidFill>
                  <a:srgbClr val="000000"/>
                </a:solidFill>
              </a:rPr>
              <a:t>loops</a:t>
            </a:r>
            <a:r>
              <a:rPr lang="fr-FR" dirty="0">
                <a:solidFill>
                  <a:srgbClr val="000000"/>
                </a:solidFill>
              </a:rPr>
              <a:t>),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ils </a:t>
            </a:r>
            <a:r>
              <a:rPr lang="fr-FR" dirty="0">
                <a:solidFill>
                  <a:srgbClr val="000000"/>
                </a:solidFill>
              </a:rPr>
              <a:t>signaleraient toute fuite d'air.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En </a:t>
            </a:r>
            <a:r>
              <a:rPr lang="fr-FR" dirty="0">
                <a:solidFill>
                  <a:srgbClr val="000000"/>
                </a:solidFill>
              </a:rPr>
              <a:t>effet, compte tenu de la température élevée de cet air (de 100 à 200 °C, selon la source et l'emplacement), cette situation dégraderait de manière significative la sécurité de l'avion</a:t>
            </a:r>
            <a:r>
              <a:rPr lang="fr-FR" dirty="0" smtClean="0">
                <a:solidFill>
                  <a:srgbClr val="000000"/>
                </a:solidFill>
              </a:rPr>
              <a:t>.</a:t>
            </a:r>
          </a:p>
          <a:p>
            <a:pPr marL="285750" indent="-285750" algn="just">
              <a:lnSpc>
                <a:spcPct val="150000"/>
              </a:lnSpc>
              <a:buFont typeface="Arial" panose="020B0604020202020204" pitchFamily="34" charset="0"/>
              <a:buChar char="•"/>
            </a:pPr>
            <a:r>
              <a:rPr lang="fr-FR" dirty="0"/>
              <a:t>Une fuite d'air chaud déclenche une alarme, ainsi que la fermeture automatique de la vanne de prélèvement appropriée et de la vanne d'intercommunication</a:t>
            </a:r>
            <a:r>
              <a:rPr lang="fr-FR" dirty="0" smtClean="0"/>
              <a:t>.</a:t>
            </a:r>
            <a:endParaRPr lang="fr-FR" dirty="0">
              <a:solidFill>
                <a:srgbClr val="000000"/>
              </a:solidFill>
            </a:endParaRPr>
          </a:p>
        </p:txBody>
      </p:sp>
      <p:sp>
        <p:nvSpPr>
          <p:cNvPr id="5" name="Rectangle 4"/>
          <p:cNvSpPr/>
          <p:nvPr/>
        </p:nvSpPr>
        <p:spPr>
          <a:xfrm>
            <a:off x="4041681" y="207219"/>
            <a:ext cx="407175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Défaillances des systèmes pneumatiques</a:t>
            </a:r>
            <a:endParaRPr lang="en-US" dirty="0"/>
          </a:p>
        </p:txBody>
      </p:sp>
      <p:pic>
        <p:nvPicPr>
          <p:cNvPr id="6" name="Espace réservé du contenu 3"/>
          <p:cNvPicPr>
            <a:picLocks noGrp="1" noChangeAspect="1"/>
          </p:cNvPicPr>
          <p:nvPr>
            <p:ph idx="1"/>
          </p:nvPr>
        </p:nvPicPr>
        <p:blipFill>
          <a:blip r:embed="rId2"/>
          <a:stretch>
            <a:fillRect/>
          </a:stretch>
        </p:blipFill>
        <p:spPr>
          <a:xfrm>
            <a:off x="6584868" y="896216"/>
            <a:ext cx="4934197" cy="5648327"/>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775368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t="9389"/>
          <a:stretch/>
        </p:blipFill>
        <p:spPr>
          <a:xfrm>
            <a:off x="3657600" y="522123"/>
            <a:ext cx="5238229" cy="6139834"/>
          </a:xfrm>
          <a:prstGeom prst="rect">
            <a:avLst/>
          </a:prstGeom>
        </p:spPr>
      </p:pic>
      <p:sp>
        <p:nvSpPr>
          <p:cNvPr id="7" name="Rectangle 6"/>
          <p:cNvSpPr/>
          <p:nvPr/>
        </p:nvSpPr>
        <p:spPr>
          <a:xfrm>
            <a:off x="4649026" y="152791"/>
            <a:ext cx="3046347"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a:t>génération</a:t>
            </a:r>
            <a:r>
              <a:rPr lang="en-US" dirty="0"/>
              <a:t> </a:t>
            </a:r>
            <a:r>
              <a:rPr lang="fr-FR" dirty="0"/>
              <a:t>pneumatique</a:t>
            </a:r>
            <a:r>
              <a:rPr lang="en-US" dirty="0"/>
              <a:t> </a:t>
            </a:r>
            <a:r>
              <a:rPr lang="en-US" dirty="0" smtClean="0"/>
              <a:t>B737</a:t>
            </a:r>
            <a:endParaRPr lang="en-US" dirty="0"/>
          </a:p>
        </p:txBody>
      </p:sp>
    </p:spTree>
    <p:extLst>
      <p:ext uri="{BB962C8B-B14F-4D97-AF65-F5344CB8AC3E}">
        <p14:creationId xmlns:p14="http://schemas.microsoft.com/office/powerpoint/2010/main" val="26196256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rotWithShape="1">
          <a:blip r:embed="rId2">
            <a:extLst>
              <a:ext uri="{28A0092B-C50C-407E-A947-70E740481C1C}">
                <a14:useLocalDpi xmlns:a14="http://schemas.microsoft.com/office/drawing/2010/main" val="0"/>
              </a:ext>
            </a:extLst>
          </a:blip>
          <a:srcRect l="11832" t="11389" r="6247"/>
          <a:stretch/>
        </p:blipFill>
        <p:spPr>
          <a:xfrm>
            <a:off x="3911152" y="878958"/>
            <a:ext cx="4288972" cy="5744753"/>
          </a:xfrm>
          <a:prstGeom prst="rect">
            <a:avLst/>
          </a:prstGeom>
        </p:spPr>
      </p:pic>
      <p:sp>
        <p:nvSpPr>
          <p:cNvPr id="6" name="Rectangle 5"/>
          <p:cNvSpPr/>
          <p:nvPr/>
        </p:nvSpPr>
        <p:spPr>
          <a:xfrm>
            <a:off x="4361990" y="124914"/>
            <a:ext cx="3054362" cy="369332"/>
          </a:xfrm>
          <a:prstGeom prst="rect">
            <a:avLst/>
          </a:prstGeom>
        </p:spPr>
        <p:txBody>
          <a:bodyPr wrap="none">
            <a:spAutoFit/>
          </a:bodyPr>
          <a:lstStyle/>
          <a:p>
            <a:r>
              <a:rPr lang="fr-FR" dirty="0" smtClean="0"/>
              <a:t>génération</a:t>
            </a:r>
            <a:r>
              <a:rPr lang="en-US" dirty="0" smtClean="0"/>
              <a:t> </a:t>
            </a:r>
            <a:r>
              <a:rPr lang="fr-FR" dirty="0" smtClean="0"/>
              <a:t>pneumatique</a:t>
            </a:r>
            <a:r>
              <a:rPr lang="en-US" dirty="0" smtClean="0"/>
              <a:t> </a:t>
            </a:r>
            <a:r>
              <a:rPr lang="en-US" dirty="0"/>
              <a:t>A319</a:t>
            </a:r>
          </a:p>
        </p:txBody>
      </p:sp>
    </p:spTree>
    <p:extLst>
      <p:ext uri="{BB962C8B-B14F-4D97-AF65-F5344CB8AC3E}">
        <p14:creationId xmlns:p14="http://schemas.microsoft.com/office/powerpoint/2010/main" val="41661979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6478683" y="1248681"/>
            <a:ext cx="5069377" cy="4351338"/>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p:cNvSpPr/>
          <p:nvPr/>
        </p:nvSpPr>
        <p:spPr>
          <a:xfrm>
            <a:off x="272143" y="3815090"/>
            <a:ext cx="5694911"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10795" marR="8890" algn="just">
              <a:spcAft>
                <a:spcPts val="245"/>
              </a:spcAft>
            </a:pPr>
            <a:r>
              <a:rPr lang="fr-FR" dirty="0">
                <a:solidFill>
                  <a:srgbClr val="000000"/>
                </a:solidFill>
                <a:latin typeface="Times New Roman" panose="02020603050405020304" pitchFamily="18" charset="0"/>
                <a:ea typeface="Calibri" panose="020F0502020204030204" pitchFamily="34" charset="0"/>
              </a:rPr>
              <a:t>Si la température est excessive (fuites, rupture de colliers, etc... ) ces boucles déclenchent des alarmes et la fermeture des vannes correspondantes.</a:t>
            </a:r>
            <a:endParaRPr lang="en-US" dirty="0">
              <a:solidFill>
                <a:srgbClr val="000000"/>
              </a:solidFill>
              <a:latin typeface="Times New Roman" panose="02020603050405020304" pitchFamily="18" charset="0"/>
              <a:ea typeface="Times New Roman" panose="02020603050405020304" pitchFamily="18" charset="0"/>
            </a:endParaRPr>
          </a:p>
        </p:txBody>
      </p:sp>
      <p:sp>
        <p:nvSpPr>
          <p:cNvPr id="13" name="Rectangle 12"/>
          <p:cNvSpPr/>
          <p:nvPr/>
        </p:nvSpPr>
        <p:spPr>
          <a:xfrm>
            <a:off x="359230" y="1567324"/>
            <a:ext cx="5607824"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Les conduits d'air chaud :</a:t>
            </a:r>
          </a:p>
          <a:p>
            <a:pPr marL="285750" indent="-285750">
              <a:buFont typeface="Arial" panose="020B0604020202020204" pitchFamily="34" charset="0"/>
              <a:buChar char="•"/>
            </a:pPr>
            <a:r>
              <a:rPr lang="fr-FR" dirty="0" smtClean="0"/>
              <a:t>prélèvements GTR et APU,   </a:t>
            </a:r>
          </a:p>
          <a:p>
            <a:pPr marL="285750" indent="-285750">
              <a:buFont typeface="Arial" panose="020B0604020202020204" pitchFamily="34" charset="0"/>
              <a:buChar char="•"/>
            </a:pPr>
            <a:r>
              <a:rPr lang="fr-FR" dirty="0" smtClean="0"/>
              <a:t>collecteur pneumatique,   </a:t>
            </a:r>
          </a:p>
          <a:p>
            <a:pPr marL="285750" indent="-285750">
              <a:buFont typeface="Arial" panose="020B0604020202020204" pitchFamily="34" charset="0"/>
              <a:buChar char="•"/>
            </a:pPr>
            <a:r>
              <a:rPr lang="fr-FR" dirty="0" smtClean="0"/>
              <a:t>antigivrage voilure,</a:t>
            </a:r>
          </a:p>
          <a:p>
            <a:r>
              <a:rPr lang="fr-FR" dirty="0" smtClean="0"/>
              <a:t>sont surveillés par des boucles de détection surchauffe type «</a:t>
            </a:r>
            <a:r>
              <a:rPr lang="fr-FR" dirty="0" err="1" smtClean="0"/>
              <a:t>Graviner</a:t>
            </a:r>
            <a:r>
              <a:rPr lang="fr-FR" dirty="0" smtClean="0"/>
              <a:t>» qui cheminent le long des tuyauteries.</a:t>
            </a:r>
            <a:endParaRPr lang="fr-FR" dirty="0"/>
          </a:p>
        </p:txBody>
      </p:sp>
      <p:sp>
        <p:nvSpPr>
          <p:cNvPr id="3" name="Rectangle 2"/>
          <p:cNvSpPr/>
          <p:nvPr/>
        </p:nvSpPr>
        <p:spPr>
          <a:xfrm>
            <a:off x="4776061" y="196334"/>
            <a:ext cx="2204450"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dirty="0"/>
              <a:t>Protection surchauffe</a:t>
            </a:r>
          </a:p>
        </p:txBody>
      </p:sp>
    </p:spTree>
    <p:extLst>
      <p:ext uri="{BB962C8B-B14F-4D97-AF65-F5344CB8AC3E}">
        <p14:creationId xmlns:p14="http://schemas.microsoft.com/office/powerpoint/2010/main" val="21663476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8972" y="4543487"/>
            <a:ext cx="11627626" cy="147732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smtClean="0"/>
              <a:t>Le bord d'attaque interne de chaque demi-voilure entre le mât réacteur et le fuselage est ventilé en permanence pour éviter des surchauffes dues au passage des gaines d' air chaud.</a:t>
            </a:r>
          </a:p>
          <a:p>
            <a:pPr marL="285750" indent="-285750">
              <a:buFont typeface="Arial" panose="020B0604020202020204" pitchFamily="34" charset="0"/>
              <a:buChar char="•"/>
            </a:pPr>
            <a:r>
              <a:rPr lang="fr-FR" dirty="0" smtClean="0"/>
              <a:t>Au sol, un volet actionné par un vérin électrique s'ouvre à   de l'aile et permet l' alimentation d'un ventilateur en air extérieur.</a:t>
            </a:r>
          </a:p>
          <a:p>
            <a:pPr marL="285750" indent="-285750">
              <a:buFont typeface="Arial" panose="020B0604020202020204" pitchFamily="34" charset="0"/>
              <a:buChar char="•"/>
            </a:pPr>
            <a:r>
              <a:rPr lang="fr-FR" dirty="0" smtClean="0"/>
              <a:t>En vol, le volet se ferme, le ventilateur s'arrête et la ventilation se fait par une prise d'air dynamique.</a:t>
            </a:r>
            <a:endParaRPr lang="fr-FR" dirty="0"/>
          </a:p>
        </p:txBody>
      </p:sp>
      <p:sp>
        <p:nvSpPr>
          <p:cNvPr id="6" name="Rectangle 5"/>
          <p:cNvSpPr/>
          <p:nvPr/>
        </p:nvSpPr>
        <p:spPr>
          <a:xfrm>
            <a:off x="4744913" y="334674"/>
            <a:ext cx="2741648" cy="369332"/>
          </a:xfrm>
          <a:prstGeom prst="rect">
            <a:avLst/>
          </a:prstGeom>
        </p:spPr>
        <p:txBody>
          <a:bodyPr wrap="none">
            <a:spAutoFit/>
          </a:bodyPr>
          <a:lstStyle/>
          <a:p>
            <a:r>
              <a:rPr lang="fr-FR" dirty="0" smtClean="0"/>
              <a:t>Ventilation bords d'attaque</a:t>
            </a: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233" y="704006"/>
            <a:ext cx="7020905" cy="3419952"/>
          </a:xfrm>
          <a:prstGeom prst="rect">
            <a:avLst/>
          </a:prstGeom>
        </p:spPr>
      </p:pic>
    </p:spTree>
    <p:extLst>
      <p:ext uri="{BB962C8B-B14F-4D97-AF65-F5344CB8AC3E}">
        <p14:creationId xmlns:p14="http://schemas.microsoft.com/office/powerpoint/2010/main" val="1499379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stretch>
            <a:fillRect/>
          </a:stretch>
        </p:blipFill>
        <p:spPr>
          <a:xfrm>
            <a:off x="7565571" y="1229357"/>
            <a:ext cx="4506685" cy="5004428"/>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p:cNvSpPr/>
          <p:nvPr/>
        </p:nvSpPr>
        <p:spPr>
          <a:xfrm>
            <a:off x="206826" y="1229357"/>
            <a:ext cx="7119259"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smtClean="0"/>
              <a:t>La génération pneumatique est très utilisée à bord des avions</a:t>
            </a:r>
          </a:p>
          <a:p>
            <a:pPr marL="285750" indent="-285750">
              <a:buFont typeface="Arial" panose="020B0604020202020204" pitchFamily="34" charset="0"/>
              <a:buChar char="•"/>
            </a:pPr>
            <a:r>
              <a:rPr lang="fr-FR" dirty="0" smtClean="0"/>
              <a:t>les prélèvements sont la plupart du temps effectués sur les compresseurs HP GTR ou sur l'APU. </a:t>
            </a:r>
          </a:p>
        </p:txBody>
      </p:sp>
      <p:sp>
        <p:nvSpPr>
          <p:cNvPr id="7" name="Rectangle 6"/>
          <p:cNvSpPr/>
          <p:nvPr/>
        </p:nvSpPr>
        <p:spPr>
          <a:xfrm>
            <a:off x="3806861" y="195200"/>
            <a:ext cx="46217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Systèmes utilisant la génération </a:t>
            </a:r>
            <a:r>
              <a:rPr lang="fr-FR" b="1" dirty="0" smtClean="0">
                <a:solidFill>
                  <a:srgbClr val="000000"/>
                </a:solidFill>
              </a:rPr>
              <a:t>pneumatique</a:t>
            </a:r>
            <a:endParaRPr lang="fr-FR" b="1" dirty="0">
              <a:solidFill>
                <a:srgbClr val="000000"/>
              </a:solidFill>
            </a:endParaRPr>
          </a:p>
        </p:txBody>
      </p:sp>
      <p:sp>
        <p:nvSpPr>
          <p:cNvPr id="2" name="Rectangle 1"/>
          <p:cNvSpPr/>
          <p:nvPr/>
        </p:nvSpPr>
        <p:spPr>
          <a:xfrm>
            <a:off x="206826" y="2300410"/>
            <a:ext cx="7119259"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Voici la liste des systèmes pouvant être alimentés :</a:t>
            </a:r>
          </a:p>
          <a:p>
            <a:pPr marL="742950" lvl="1" indent="-285750">
              <a:buFont typeface="Courier New" panose="02070309020205020404" pitchFamily="49" charset="0"/>
              <a:buChar char="o"/>
            </a:pPr>
            <a:r>
              <a:rPr lang="fr-FR" dirty="0"/>
              <a:t>conditionnement d'air (climatisation - pressurisation - ventilation)   </a:t>
            </a:r>
          </a:p>
          <a:p>
            <a:pPr marL="742950" lvl="1" indent="-285750">
              <a:buFont typeface="Courier New" panose="02070309020205020404" pitchFamily="49" charset="0"/>
              <a:buChar char="o"/>
            </a:pPr>
            <a:r>
              <a:rPr lang="fr-FR" dirty="0"/>
              <a:t>antigivrages GTR et voilure ;   </a:t>
            </a:r>
          </a:p>
          <a:p>
            <a:pPr marL="742950" lvl="1" indent="-285750">
              <a:buFont typeface="Courier New" panose="02070309020205020404" pitchFamily="49" charset="0"/>
              <a:buChar char="o"/>
            </a:pPr>
            <a:r>
              <a:rPr lang="fr-FR" dirty="0"/>
              <a:t>démarreurs GTR ;   </a:t>
            </a:r>
          </a:p>
          <a:p>
            <a:pPr marL="742950" lvl="1" indent="-285750">
              <a:buFont typeface="Courier New" panose="02070309020205020404" pitchFamily="49" charset="0"/>
              <a:buChar char="o"/>
            </a:pPr>
            <a:r>
              <a:rPr lang="fr-FR" dirty="0"/>
              <a:t>pressurisation des réservoirs hydrauliques et eaux </a:t>
            </a:r>
            <a:r>
              <a:rPr lang="fr-FR" dirty="0" smtClean="0"/>
              <a:t>;</a:t>
            </a:r>
          </a:p>
          <a:p>
            <a:pPr marL="742950" lvl="1" indent="-285750">
              <a:buFont typeface="Courier New" panose="02070309020205020404" pitchFamily="49" charset="0"/>
              <a:buChar char="o"/>
            </a:pPr>
            <a:r>
              <a:rPr lang="fr-FR" dirty="0" smtClean="0"/>
              <a:t>in</a:t>
            </a:r>
            <a:r>
              <a:rPr lang="fr-FR" dirty="0" smtClean="0"/>
              <a:t>verseurs </a:t>
            </a:r>
            <a:r>
              <a:rPr lang="fr-FR" dirty="0"/>
              <a:t>de poussée (A300-310-330... ) ;   </a:t>
            </a:r>
            <a:endParaRPr lang="fr-FR" dirty="0" smtClean="0"/>
          </a:p>
          <a:p>
            <a:pPr marL="742950" lvl="1" indent="-285750">
              <a:buFont typeface="Courier New" panose="02070309020205020404" pitchFamily="49" charset="0"/>
              <a:buChar char="o"/>
            </a:pPr>
            <a:r>
              <a:rPr lang="fr-FR" dirty="0" smtClean="0"/>
              <a:t>hypersustentateurs </a:t>
            </a:r>
            <a:r>
              <a:rPr lang="fr-FR" dirty="0"/>
              <a:t>de BA (B747... ) ;   </a:t>
            </a:r>
          </a:p>
          <a:p>
            <a:pPr marL="742950" lvl="1" indent="-285750">
              <a:buFont typeface="Courier New" panose="02070309020205020404" pitchFamily="49" charset="0"/>
              <a:buChar char="o"/>
            </a:pPr>
            <a:r>
              <a:rPr lang="fr-FR" dirty="0"/>
              <a:t>entraînement des pompes hydrauliques (ADP B747)   réchauffage carburant</a:t>
            </a:r>
            <a:r>
              <a:rPr lang="fr-FR" dirty="0" smtClean="0"/>
              <a:t>.</a:t>
            </a:r>
            <a:endParaRPr lang="fr-FR" dirty="0"/>
          </a:p>
        </p:txBody>
      </p:sp>
      <p:sp>
        <p:nvSpPr>
          <p:cNvPr id="3" name="Rectangle 2"/>
          <p:cNvSpPr/>
          <p:nvPr/>
        </p:nvSpPr>
        <p:spPr>
          <a:xfrm>
            <a:off x="206827" y="5310455"/>
            <a:ext cx="7119258"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D'autres avions utilisent la génération pneumatique comme élément de base pour l' alimentation de la plupart des servitudes (exemple : Fokker 500).</a:t>
            </a:r>
          </a:p>
        </p:txBody>
      </p:sp>
    </p:spTree>
    <p:extLst>
      <p:ext uri="{BB962C8B-B14F-4D97-AF65-F5344CB8AC3E}">
        <p14:creationId xmlns:p14="http://schemas.microsoft.com/office/powerpoint/2010/main" val="2594187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85801" y="734429"/>
            <a:ext cx="10526485"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smtClean="0"/>
              <a:t>1- </a:t>
            </a:r>
            <a:r>
              <a:rPr lang="fr-FR" b="1" dirty="0" smtClean="0"/>
              <a:t>Conditionnement</a:t>
            </a:r>
          </a:p>
          <a:p>
            <a:pPr marL="285750" indent="-285750">
              <a:buFont typeface="Arial" panose="020B0604020202020204" pitchFamily="34" charset="0"/>
              <a:buChar char="•"/>
            </a:pPr>
            <a:r>
              <a:rPr lang="fr-FR" dirty="0" smtClean="0"/>
              <a:t>Deux surpresseurs entraînés par les boîtes relais accessoires aspirent l'air à l'extérieur et le refoulent à travers des vannes vers le groupe de climatisation. </a:t>
            </a:r>
          </a:p>
          <a:p>
            <a:pPr marL="285750" indent="-285750">
              <a:buFont typeface="Arial" panose="020B0604020202020204" pitchFamily="34" charset="0"/>
              <a:buChar char="•"/>
            </a:pPr>
            <a:r>
              <a:rPr lang="fr-FR" dirty="0" smtClean="0"/>
              <a:t>Les surpresseurs assurent un débit important sous une faible pression.</a:t>
            </a:r>
          </a:p>
        </p:txBody>
      </p:sp>
      <p:sp>
        <p:nvSpPr>
          <p:cNvPr id="3" name="Rectangle 2"/>
          <p:cNvSpPr/>
          <p:nvPr/>
        </p:nvSpPr>
        <p:spPr>
          <a:xfrm>
            <a:off x="3806861" y="195200"/>
            <a:ext cx="4621778"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Systèmes utilisant la génération </a:t>
            </a:r>
            <a:r>
              <a:rPr lang="fr-FR" b="1" dirty="0" smtClean="0">
                <a:solidFill>
                  <a:srgbClr val="000000"/>
                </a:solidFill>
              </a:rPr>
              <a:t>pneumatique</a:t>
            </a:r>
            <a:endParaRPr lang="fr-FR" b="1" dirty="0">
              <a:solidFill>
                <a:srgbClr val="000000"/>
              </a:solidFill>
            </a:endParaRPr>
          </a:p>
        </p:txBody>
      </p:sp>
      <p:sp>
        <p:nvSpPr>
          <p:cNvPr id="2" name="Rectangle 1"/>
          <p:cNvSpPr/>
          <p:nvPr/>
        </p:nvSpPr>
        <p:spPr>
          <a:xfrm>
            <a:off x="685801" y="2104655"/>
            <a:ext cx="10526485" cy="64633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2- Réchauffage carburant</a:t>
            </a:r>
          </a:p>
          <a:p>
            <a:r>
              <a:rPr lang="fr-FR" dirty="0"/>
              <a:t>Un piquage au deuxième étage compresseur permet le réchauffage carburant</a:t>
            </a:r>
            <a:r>
              <a:rPr lang="fr-FR" dirty="0" smtClean="0"/>
              <a:t>.</a:t>
            </a:r>
            <a:endParaRPr lang="fr-FR" dirty="0"/>
          </a:p>
        </p:txBody>
      </p:sp>
      <p:sp>
        <p:nvSpPr>
          <p:cNvPr id="4" name="Rectangle 3"/>
          <p:cNvSpPr/>
          <p:nvPr/>
        </p:nvSpPr>
        <p:spPr>
          <a:xfrm>
            <a:off x="685799" y="3830016"/>
            <a:ext cx="10526485"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4 - Train - Frein</a:t>
            </a:r>
          </a:p>
          <a:p>
            <a:r>
              <a:rPr lang="fr-FR" dirty="0"/>
              <a:t>La génération pneumatique remplace la génération hydraulique. </a:t>
            </a:r>
            <a:endParaRPr lang="fr-FR" dirty="0" smtClean="0"/>
          </a:p>
          <a:p>
            <a:r>
              <a:rPr lang="fr-FR" dirty="0" smtClean="0"/>
              <a:t>Chaque </a:t>
            </a:r>
            <a:r>
              <a:rPr lang="fr-FR" dirty="0"/>
              <a:t>boîte relais entraîne un compresseur. Celui-ci fournit une pression de 3 000 PSI </a:t>
            </a:r>
            <a:r>
              <a:rPr lang="fr-FR" dirty="0" smtClean="0"/>
              <a:t>environ:</a:t>
            </a:r>
            <a:endParaRPr lang="fr-FR" dirty="0"/>
          </a:p>
          <a:p>
            <a:r>
              <a:rPr lang="fr-FR" b="1" dirty="0"/>
              <a:t>en normal</a:t>
            </a:r>
          </a:p>
          <a:p>
            <a:pPr marL="285750" indent="-285750">
              <a:buFont typeface="Arial" panose="020B0604020202020204" pitchFamily="34" charset="0"/>
              <a:buChar char="•"/>
            </a:pPr>
            <a:r>
              <a:rPr lang="fr-FR" dirty="0"/>
              <a:t>le train : rentrée et sortie   	</a:t>
            </a:r>
          </a:p>
          <a:p>
            <a:pPr marL="285750" indent="-285750">
              <a:buFont typeface="Arial" panose="020B0604020202020204" pitchFamily="34" charset="0"/>
              <a:buChar char="•"/>
            </a:pPr>
            <a:r>
              <a:rPr lang="fr-FR" dirty="0"/>
              <a:t>les freins avec </a:t>
            </a:r>
            <a:r>
              <a:rPr lang="fr-FR" dirty="0" err="1"/>
              <a:t>maxarets</a:t>
            </a:r>
            <a:endParaRPr lang="fr-FR" dirty="0"/>
          </a:p>
          <a:p>
            <a:pPr marL="285750" indent="-285750">
              <a:buFont typeface="Arial" panose="020B0604020202020204" pitchFamily="34" charset="0"/>
              <a:buChar char="•"/>
            </a:pPr>
            <a:r>
              <a:rPr lang="fr-FR" dirty="0" err="1"/>
              <a:t>I'orientation</a:t>
            </a:r>
            <a:r>
              <a:rPr lang="fr-FR" dirty="0"/>
              <a:t> roue avant</a:t>
            </a:r>
          </a:p>
          <a:p>
            <a:r>
              <a:rPr lang="fr-FR" b="1" dirty="0"/>
              <a:t>en secours </a:t>
            </a:r>
          </a:p>
          <a:p>
            <a:pPr marL="285750" indent="-285750">
              <a:buFont typeface="Arial" panose="020B0604020202020204" pitchFamily="34" charset="0"/>
              <a:buChar char="•"/>
            </a:pPr>
            <a:r>
              <a:rPr lang="fr-FR" dirty="0"/>
              <a:t>le train en sortie uniquement   </a:t>
            </a:r>
          </a:p>
          <a:p>
            <a:pPr marL="285750" indent="-285750">
              <a:buFont typeface="Arial" panose="020B0604020202020204" pitchFamily="34" charset="0"/>
              <a:buChar char="•"/>
            </a:pPr>
            <a:r>
              <a:rPr lang="fr-FR" dirty="0"/>
              <a:t>les freins sans </a:t>
            </a:r>
            <a:r>
              <a:rPr lang="fr-FR" dirty="0" err="1"/>
              <a:t>maxarets</a:t>
            </a:r>
            <a:endParaRPr lang="fr-FR" dirty="0"/>
          </a:p>
        </p:txBody>
      </p:sp>
      <p:sp>
        <p:nvSpPr>
          <p:cNvPr id="5" name="Rectangle 4"/>
          <p:cNvSpPr/>
          <p:nvPr/>
        </p:nvSpPr>
        <p:spPr>
          <a:xfrm>
            <a:off x="685799" y="2828836"/>
            <a:ext cx="10526485"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3- Dégivrage cellule</a:t>
            </a:r>
          </a:p>
          <a:p>
            <a:r>
              <a:rPr lang="fr-FR" dirty="0"/>
              <a:t>Un autre piquage, également en sortie deuxième étage, assure le dégivrage cellule par déformation de boudins de bord d'attaque. </a:t>
            </a:r>
          </a:p>
        </p:txBody>
      </p:sp>
    </p:spTree>
    <p:extLst>
      <p:ext uri="{BB962C8B-B14F-4D97-AF65-F5344CB8AC3E}">
        <p14:creationId xmlns:p14="http://schemas.microsoft.com/office/powerpoint/2010/main" val="4143607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5943" y="1983780"/>
            <a:ext cx="6553199" cy="122597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96545" marR="8890" indent="-285750" algn="just">
              <a:spcAft>
                <a:spcPts val="245"/>
              </a:spcAft>
              <a:buFont typeface="Arial" panose="020B0604020202020204" pitchFamily="34" charset="0"/>
              <a:buChar char="•"/>
            </a:pPr>
            <a:r>
              <a:rPr lang="fr-FR" dirty="0">
                <a:solidFill>
                  <a:srgbClr val="000000"/>
                </a:solidFill>
                <a:ea typeface="Times New Roman" panose="02020603050405020304" pitchFamily="18" charset="0"/>
              </a:rPr>
              <a:t>Lorsque le prélèvement d'air est impossible ou partiellement possible sur le moteur (GTP GMP) </a:t>
            </a:r>
            <a:endParaRPr lang="fr-FR" dirty="0" smtClean="0">
              <a:solidFill>
                <a:srgbClr val="000000"/>
              </a:solidFill>
              <a:ea typeface="Times New Roman" panose="02020603050405020304" pitchFamily="18" charset="0"/>
            </a:endParaRPr>
          </a:p>
          <a:p>
            <a:pPr marL="296545" marR="8890" indent="-285750" algn="just">
              <a:spcAft>
                <a:spcPts val="245"/>
              </a:spcAft>
              <a:buFont typeface="Arial" panose="020B0604020202020204" pitchFamily="34" charset="0"/>
              <a:buChar char="•"/>
            </a:pPr>
            <a:r>
              <a:rPr lang="fr-FR" dirty="0" smtClean="0">
                <a:solidFill>
                  <a:srgbClr val="000000"/>
                </a:solidFill>
                <a:ea typeface="Times New Roman" panose="02020603050405020304" pitchFamily="18" charset="0"/>
              </a:rPr>
              <a:t>on </a:t>
            </a:r>
            <a:r>
              <a:rPr lang="fr-FR" dirty="0">
                <a:solidFill>
                  <a:srgbClr val="000000"/>
                </a:solidFill>
                <a:ea typeface="Times New Roman" panose="02020603050405020304" pitchFamily="18" charset="0"/>
              </a:rPr>
              <a:t>a recours à un dispositif indépendant entraîné mécaniquement par le boîtier d'accessoire.</a:t>
            </a:r>
            <a:endParaRPr lang="en-US" dirty="0">
              <a:solidFill>
                <a:srgbClr val="000000"/>
              </a:solidFill>
              <a:ea typeface="Times New Roman" panose="02020603050405020304" pitchFamily="18" charset="0"/>
            </a:endParaRPr>
          </a:p>
        </p:txBody>
      </p:sp>
      <p:sp>
        <p:nvSpPr>
          <p:cNvPr id="6" name="Rectangle 5"/>
          <p:cNvSpPr/>
          <p:nvPr/>
        </p:nvSpPr>
        <p:spPr>
          <a:xfrm>
            <a:off x="4299857" y="362411"/>
            <a:ext cx="3929743" cy="32284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1">
              <a:lnSpc>
                <a:spcPct val="107000"/>
              </a:lnSpc>
              <a:spcAft>
                <a:spcPts val="600"/>
              </a:spcAft>
            </a:pPr>
            <a:r>
              <a:rPr lang="en-US" sz="1400" b="1" dirty="0" smtClean="0">
                <a:solidFill>
                  <a:srgbClr val="0070C0"/>
                </a:solidFill>
                <a:effectLst/>
                <a:latin typeface="Times New Roman" panose="02020603050405020304" pitchFamily="18" charset="0"/>
                <a:ea typeface="Times New Roman" panose="02020603050405020304" pitchFamily="18" charset="0"/>
              </a:rPr>
              <a:t>SOURCES OU GENERATEURS D'AIR</a:t>
            </a:r>
          </a:p>
        </p:txBody>
      </p:sp>
      <p:sp>
        <p:nvSpPr>
          <p:cNvPr id="7" name="Rectangle 6"/>
          <p:cNvSpPr/>
          <p:nvPr/>
        </p:nvSpPr>
        <p:spPr>
          <a:xfrm>
            <a:off x="195942" y="3835520"/>
            <a:ext cx="6553199" cy="9746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10795" marR="8890" algn="just">
              <a:spcAft>
                <a:spcPts val="245"/>
              </a:spcAft>
            </a:pPr>
            <a:r>
              <a:rPr lang="fr-FR" dirty="0">
                <a:solidFill>
                  <a:srgbClr val="000000"/>
                </a:solidFill>
                <a:ea typeface="Times New Roman" panose="02020603050405020304" pitchFamily="18" charset="0"/>
              </a:rPr>
              <a:t>Dans ce type d'exemple :</a:t>
            </a:r>
            <a:endParaRPr lang="en-US" dirty="0">
              <a:solidFill>
                <a:srgbClr val="000000"/>
              </a:solidFill>
              <a:ea typeface="Times New Roman" panose="02020603050405020304" pitchFamily="18" charset="0"/>
            </a:endParaRPr>
          </a:p>
          <a:p>
            <a:pPr marL="296545" marR="8890" indent="-285750" algn="just">
              <a:spcAft>
                <a:spcPts val="245"/>
              </a:spcAft>
              <a:buFont typeface="Arial" panose="020B0604020202020204" pitchFamily="34" charset="0"/>
              <a:buChar char="•"/>
            </a:pPr>
            <a:r>
              <a:rPr lang="fr-FR" dirty="0">
                <a:solidFill>
                  <a:srgbClr val="000000"/>
                </a:solidFill>
                <a:ea typeface="Times New Roman" panose="02020603050405020304" pitchFamily="18" charset="0"/>
              </a:rPr>
              <a:t>Le surpresseur assure un fort débit sous une faible pression. </a:t>
            </a:r>
            <a:endParaRPr lang="en-US" dirty="0">
              <a:solidFill>
                <a:srgbClr val="000000"/>
              </a:solidFill>
              <a:ea typeface="Times New Roman" panose="02020603050405020304" pitchFamily="18" charset="0"/>
            </a:endParaRPr>
          </a:p>
          <a:p>
            <a:pPr marL="296545" marR="8890" indent="-285750" algn="just">
              <a:spcAft>
                <a:spcPts val="245"/>
              </a:spcAft>
              <a:buFont typeface="Arial" panose="020B0604020202020204" pitchFamily="34" charset="0"/>
              <a:buChar char="•"/>
            </a:pPr>
            <a:r>
              <a:rPr lang="fr-FR" dirty="0">
                <a:solidFill>
                  <a:srgbClr val="000000"/>
                </a:solidFill>
                <a:ea typeface="Times New Roman" panose="02020603050405020304" pitchFamily="18" charset="0"/>
              </a:rPr>
              <a:t>Le compresseur assure une forte pression sous un faible débit.</a:t>
            </a:r>
            <a:endParaRPr lang="en-US" dirty="0">
              <a:solidFill>
                <a:srgbClr val="000000"/>
              </a:solidFill>
              <a:ea typeface="Times New Roman" panose="02020603050405020304" pitchFamily="18" charset="0"/>
            </a:endParaRPr>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0652" y="1589069"/>
            <a:ext cx="4867954" cy="3505689"/>
          </a:xfrm>
          <a:prstGeom prst="rect">
            <a:avLst/>
          </a:prstGeom>
        </p:spPr>
      </p:pic>
    </p:spTree>
    <p:extLst>
      <p:ext uri="{BB962C8B-B14F-4D97-AF65-F5344CB8AC3E}">
        <p14:creationId xmlns:p14="http://schemas.microsoft.com/office/powerpoint/2010/main" val="1668097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idx="1"/>
          </p:nvPr>
        </p:nvPicPr>
        <p:blipFill>
          <a:blip r:embed="rId2"/>
          <a:stretch>
            <a:fillRect/>
          </a:stretch>
        </p:blipFill>
        <p:spPr>
          <a:xfrm>
            <a:off x="6665154" y="1313996"/>
            <a:ext cx="5131862" cy="4351338"/>
          </a:xfrm>
          <a:prstGeom prst="rect">
            <a:avLst/>
          </a:prstGeom>
        </p:spPr>
        <p:style>
          <a:lnRef idx="2">
            <a:schemeClr val="accent2"/>
          </a:lnRef>
          <a:fillRef idx="1">
            <a:schemeClr val="lt1"/>
          </a:fillRef>
          <a:effectRef idx="0">
            <a:schemeClr val="accent2"/>
          </a:effectRef>
          <a:fontRef idx="minor">
            <a:schemeClr val="dk1"/>
          </a:fontRef>
        </p:style>
      </p:pic>
      <p:sp>
        <p:nvSpPr>
          <p:cNvPr id="4" name="Rectangle 3"/>
          <p:cNvSpPr/>
          <p:nvPr/>
        </p:nvSpPr>
        <p:spPr>
          <a:xfrm>
            <a:off x="272143" y="2478262"/>
            <a:ext cx="624839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smtClean="0">
                <a:solidFill>
                  <a:srgbClr val="000000"/>
                </a:solidFill>
              </a:rPr>
              <a:t>Le </a:t>
            </a:r>
            <a:r>
              <a:rPr lang="fr-FR" dirty="0">
                <a:solidFill>
                  <a:srgbClr val="000000"/>
                </a:solidFill>
              </a:rPr>
              <a:t>prélèvement d'air n'étant pas possible sur les moteurs à pistons, </a:t>
            </a:r>
            <a:endParaRPr lang="fr-FR" dirty="0" smtClean="0">
              <a:solidFill>
                <a:srgbClr val="000000"/>
              </a:solidFill>
            </a:endParaRPr>
          </a:p>
          <a:p>
            <a:pPr marL="285750" indent="-285750" algn="just">
              <a:lnSpc>
                <a:spcPct val="150000"/>
              </a:lnSpc>
              <a:buFont typeface="Arial" panose="020B0604020202020204" pitchFamily="34" charset="0"/>
              <a:buChar char="•"/>
            </a:pPr>
            <a:r>
              <a:rPr lang="fr-FR" dirty="0" smtClean="0">
                <a:solidFill>
                  <a:srgbClr val="000000"/>
                </a:solidFill>
              </a:rPr>
              <a:t>la </a:t>
            </a:r>
            <a:r>
              <a:rPr lang="fr-FR" dirty="0">
                <a:solidFill>
                  <a:srgbClr val="000000"/>
                </a:solidFill>
              </a:rPr>
              <a:t>génération d'air est réalisée grâce à des pompes entraînées par les moteurs</a:t>
            </a:r>
            <a:r>
              <a:rPr lang="fr-FR" dirty="0" smtClean="0">
                <a:solidFill>
                  <a:srgbClr val="000000"/>
                </a:solidFill>
              </a:rPr>
              <a:t>.</a:t>
            </a:r>
            <a:endParaRPr lang="fr-FR" dirty="0">
              <a:solidFill>
                <a:srgbClr val="000000"/>
              </a:solidFill>
            </a:endParaRPr>
          </a:p>
        </p:txBody>
      </p:sp>
      <p:sp>
        <p:nvSpPr>
          <p:cNvPr id="6" name="Rectangle 5"/>
          <p:cNvSpPr/>
          <p:nvPr/>
        </p:nvSpPr>
        <p:spPr>
          <a:xfrm>
            <a:off x="2872035" y="123828"/>
            <a:ext cx="620939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dirty="0">
                <a:solidFill>
                  <a:srgbClr val="000000"/>
                </a:solidFill>
              </a:rPr>
              <a:t>Alimentation en air sur les avions équipés de moteurs à </a:t>
            </a:r>
            <a:r>
              <a:rPr lang="fr-FR" b="1" dirty="0" smtClean="0">
                <a:solidFill>
                  <a:srgbClr val="000000"/>
                </a:solidFill>
              </a:rPr>
              <a:t>pistons</a:t>
            </a:r>
            <a:endParaRPr lang="en-US" dirty="0"/>
          </a:p>
        </p:txBody>
      </p:sp>
      <p:sp>
        <p:nvSpPr>
          <p:cNvPr id="7" name="Rectangle 6"/>
          <p:cNvSpPr/>
          <p:nvPr/>
        </p:nvSpPr>
        <p:spPr>
          <a:xfrm>
            <a:off x="5255365" y="553233"/>
            <a:ext cx="1740413" cy="369332"/>
          </a:xfrm>
          <a:prstGeom prst="rect">
            <a:avLst/>
          </a:prstGeom>
        </p:spPr>
        <p:txBody>
          <a:bodyPr wrap="none">
            <a:spAutoFit/>
          </a:bodyPr>
          <a:lstStyle/>
          <a:p>
            <a:r>
              <a:rPr lang="fr-FR" b="1" dirty="0">
                <a:solidFill>
                  <a:srgbClr val="000000"/>
                </a:solidFill>
              </a:rPr>
              <a:t>Génération d'air</a:t>
            </a:r>
            <a:endParaRPr lang="fr-FR" sz="3600" dirty="0">
              <a:solidFill>
                <a:srgbClr val="000000"/>
              </a:solidFill>
            </a:endParaRPr>
          </a:p>
        </p:txBody>
      </p:sp>
    </p:spTree>
    <p:extLst>
      <p:ext uri="{BB962C8B-B14F-4D97-AF65-F5344CB8AC3E}">
        <p14:creationId xmlns:p14="http://schemas.microsoft.com/office/powerpoint/2010/main" val="1038638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6"/>
          <p:cNvPicPr>
            <a:picLocks noGrp="1" noChangeAspect="1"/>
          </p:cNvPicPr>
          <p:nvPr>
            <p:ph idx="1"/>
          </p:nvPr>
        </p:nvPicPr>
        <p:blipFill>
          <a:blip r:embed="rId2"/>
          <a:stretch>
            <a:fillRect/>
          </a:stretch>
        </p:blipFill>
        <p:spPr>
          <a:xfrm>
            <a:off x="6571048" y="1486013"/>
            <a:ext cx="4645161" cy="4351338"/>
          </a:xfrm>
          <a:prstGeom prst="rect">
            <a:avLst/>
          </a:prstGeom>
        </p:spPr>
        <p:style>
          <a:lnRef idx="2">
            <a:schemeClr val="accent2"/>
          </a:lnRef>
          <a:fillRef idx="1">
            <a:schemeClr val="lt1"/>
          </a:fillRef>
          <a:effectRef idx="0">
            <a:schemeClr val="accent2"/>
          </a:effectRef>
          <a:fontRef idx="minor">
            <a:schemeClr val="dk1"/>
          </a:fontRef>
        </p:style>
      </p:pic>
      <p:sp>
        <p:nvSpPr>
          <p:cNvPr id="10" name="Rectangle 9"/>
          <p:cNvSpPr/>
          <p:nvPr/>
        </p:nvSpPr>
        <p:spPr>
          <a:xfrm>
            <a:off x="348343" y="2549890"/>
            <a:ext cx="5954486"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solidFill>
                  <a:srgbClr val="000000"/>
                </a:solidFill>
              </a:rPr>
              <a:t>Sur certains </a:t>
            </a:r>
            <a:r>
              <a:rPr lang="fr-FR" dirty="0" smtClean="0">
                <a:solidFill>
                  <a:srgbClr val="000000"/>
                </a:solidFill>
              </a:rPr>
              <a:t>avions, sont équipés, d'une </a:t>
            </a:r>
            <a:r>
              <a:rPr lang="fr-FR" dirty="0">
                <a:solidFill>
                  <a:srgbClr val="000000"/>
                </a:solidFill>
              </a:rPr>
              <a:t>pompe à vide pour l'alimentation des instruments </a:t>
            </a:r>
            <a:r>
              <a:rPr lang="fr-FR" dirty="0" smtClean="0">
                <a:solidFill>
                  <a:srgbClr val="000000"/>
                </a:solidFill>
              </a:rPr>
              <a:t>gyroscopiques</a:t>
            </a:r>
          </a:p>
          <a:p>
            <a:pPr marL="285750" indent="-285750" algn="just">
              <a:lnSpc>
                <a:spcPct val="150000"/>
              </a:lnSpc>
              <a:buFont typeface="Arial" panose="020B0604020202020204" pitchFamily="34" charset="0"/>
              <a:buChar char="•"/>
            </a:pPr>
            <a:r>
              <a:rPr lang="fr-FR" dirty="0" smtClean="0">
                <a:solidFill>
                  <a:srgbClr val="000000"/>
                </a:solidFill>
              </a:rPr>
              <a:t>Le </a:t>
            </a:r>
            <a:r>
              <a:rPr lang="fr-FR" dirty="0">
                <a:solidFill>
                  <a:srgbClr val="000000"/>
                </a:solidFill>
              </a:rPr>
              <a:t>côté refoulement de cette pompe est utilisé pour alimenter des servitudes nécessitant de l'air sous pression.</a:t>
            </a:r>
          </a:p>
        </p:txBody>
      </p:sp>
      <p:sp>
        <p:nvSpPr>
          <p:cNvPr id="11" name="Rectangle 10"/>
          <p:cNvSpPr/>
          <p:nvPr/>
        </p:nvSpPr>
        <p:spPr>
          <a:xfrm>
            <a:off x="3137702" y="87502"/>
            <a:ext cx="585128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baseline="-25000" dirty="0">
                <a:solidFill>
                  <a:srgbClr val="000000"/>
                </a:solidFill>
                <a:latin typeface="Verdana" panose="020B0604030504040204" pitchFamily="34" charset="0"/>
              </a:rPr>
              <a:t>Alimentation en air sur les avions équipés de moteurs à </a:t>
            </a:r>
            <a:r>
              <a:rPr lang="fr-FR" b="1" baseline="-25000" dirty="0" smtClean="0">
                <a:solidFill>
                  <a:srgbClr val="000000"/>
                </a:solidFill>
                <a:latin typeface="Verdana" panose="020B0604030504040204" pitchFamily="34" charset="0"/>
              </a:rPr>
              <a:t>pistons</a:t>
            </a:r>
            <a:endParaRPr lang="en-US" dirty="0"/>
          </a:p>
        </p:txBody>
      </p:sp>
      <p:sp>
        <p:nvSpPr>
          <p:cNvPr id="12" name="Rectangle 11"/>
          <p:cNvSpPr/>
          <p:nvPr/>
        </p:nvSpPr>
        <p:spPr>
          <a:xfrm>
            <a:off x="5270498" y="574159"/>
            <a:ext cx="1585690" cy="369332"/>
          </a:xfrm>
          <a:prstGeom prst="rect">
            <a:avLst/>
          </a:prstGeom>
        </p:spPr>
        <p:txBody>
          <a:bodyPr wrap="none">
            <a:spAutoFit/>
          </a:bodyPr>
          <a:lstStyle/>
          <a:p>
            <a:r>
              <a:rPr lang="fr-FR" b="1" baseline="-25000" dirty="0">
                <a:solidFill>
                  <a:srgbClr val="000000"/>
                </a:solidFill>
                <a:latin typeface="Verdana" panose="020B0604030504040204" pitchFamily="34" charset="0"/>
              </a:rPr>
              <a:t>Génération d'air</a:t>
            </a:r>
            <a:endParaRPr lang="fr-FR" sz="36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389418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37702" y="87502"/>
            <a:ext cx="5851282"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fr-FR" b="1" baseline="-25000" dirty="0">
                <a:solidFill>
                  <a:srgbClr val="000000"/>
                </a:solidFill>
                <a:latin typeface="Verdana" panose="020B0604030504040204" pitchFamily="34" charset="0"/>
              </a:rPr>
              <a:t>Alimentation en air sur les avions équipés de moteurs à </a:t>
            </a:r>
            <a:r>
              <a:rPr lang="fr-FR" b="1" baseline="-25000" dirty="0" smtClean="0">
                <a:solidFill>
                  <a:srgbClr val="000000"/>
                </a:solidFill>
                <a:latin typeface="Verdana" panose="020B0604030504040204" pitchFamily="34" charset="0"/>
              </a:rPr>
              <a:t>pistons</a:t>
            </a:r>
            <a:endParaRPr lang="en-US" dirty="0"/>
          </a:p>
        </p:txBody>
      </p:sp>
      <p:sp>
        <p:nvSpPr>
          <p:cNvPr id="8" name="Rectangle 7"/>
          <p:cNvSpPr/>
          <p:nvPr/>
        </p:nvSpPr>
        <p:spPr>
          <a:xfrm>
            <a:off x="707568" y="1678679"/>
            <a:ext cx="1070065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solidFill>
                  <a:srgbClr val="000000"/>
                </a:solidFill>
              </a:rPr>
              <a:t>Instruments gyroscopiques</a:t>
            </a:r>
          </a:p>
          <a:p>
            <a:r>
              <a:rPr lang="fr-FR" dirty="0">
                <a:solidFill>
                  <a:srgbClr val="000000"/>
                </a:solidFill>
              </a:rPr>
              <a:t>Les gyroscopes contenus dans certains instruments (par exemple, l'horizon artificiel) peuvent être entraînés par dépression.</a:t>
            </a:r>
          </a:p>
        </p:txBody>
      </p:sp>
      <p:sp>
        <p:nvSpPr>
          <p:cNvPr id="9" name="Rectangle 8"/>
          <p:cNvSpPr/>
          <p:nvPr/>
        </p:nvSpPr>
        <p:spPr>
          <a:xfrm>
            <a:off x="707567" y="2778549"/>
            <a:ext cx="10700657"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solidFill>
                  <a:srgbClr val="000000"/>
                </a:solidFill>
              </a:rPr>
              <a:t>Ventilation, chauffage et pressurisation cabine</a:t>
            </a:r>
          </a:p>
          <a:p>
            <a:pPr marL="285750" indent="-285750">
              <a:buFont typeface="Arial" panose="020B0604020202020204" pitchFamily="34" charset="0"/>
              <a:buChar char="•"/>
            </a:pPr>
            <a:r>
              <a:rPr lang="fr-FR" dirty="0">
                <a:solidFill>
                  <a:srgbClr val="000000"/>
                </a:solidFill>
              </a:rPr>
              <a:t>La ventilation des avions non pressurisés est assurée par une prise d'air extérieure (ram air), </a:t>
            </a:r>
            <a:endParaRPr lang="fr-FR" dirty="0" smtClean="0">
              <a:solidFill>
                <a:srgbClr val="000000"/>
              </a:solidFill>
            </a:endParaRPr>
          </a:p>
          <a:p>
            <a:pPr marL="285750" indent="-285750">
              <a:buFont typeface="Arial" panose="020B0604020202020204" pitchFamily="34" charset="0"/>
              <a:buChar char="•"/>
            </a:pPr>
            <a:r>
              <a:rPr lang="fr-FR" dirty="0" smtClean="0">
                <a:solidFill>
                  <a:srgbClr val="000000"/>
                </a:solidFill>
              </a:rPr>
              <a:t>Et éventuellement </a:t>
            </a:r>
            <a:r>
              <a:rPr lang="fr-FR" dirty="0">
                <a:solidFill>
                  <a:srgbClr val="000000"/>
                </a:solidFill>
              </a:rPr>
              <a:t>assistée au sol par un ventilateur. </a:t>
            </a:r>
            <a:endParaRPr lang="fr-FR" dirty="0" smtClean="0">
              <a:solidFill>
                <a:srgbClr val="000000"/>
              </a:solidFill>
            </a:endParaRPr>
          </a:p>
          <a:p>
            <a:pPr marL="285750" indent="-285750">
              <a:buFont typeface="Arial" panose="020B0604020202020204" pitchFamily="34" charset="0"/>
              <a:buChar char="•"/>
            </a:pPr>
            <a:r>
              <a:rPr lang="fr-FR" dirty="0" smtClean="0">
                <a:solidFill>
                  <a:srgbClr val="000000"/>
                </a:solidFill>
              </a:rPr>
              <a:t>Le </a:t>
            </a:r>
            <a:r>
              <a:rPr lang="fr-FR" dirty="0">
                <a:solidFill>
                  <a:srgbClr val="000000"/>
                </a:solidFill>
              </a:rPr>
              <a:t>réchauffage des monomoteurs est assuré par un échangeur thermique qui réchauffe l'air extérieur en le faisant circuler autour de l'échappement moteur. </a:t>
            </a:r>
            <a:endParaRPr lang="fr-FR" dirty="0" smtClean="0">
              <a:solidFill>
                <a:srgbClr val="000000"/>
              </a:solidFill>
            </a:endParaRPr>
          </a:p>
          <a:p>
            <a:pPr marL="285750" indent="-285750">
              <a:buFont typeface="Arial" panose="020B0604020202020204" pitchFamily="34" charset="0"/>
              <a:buChar char="•"/>
            </a:pPr>
            <a:r>
              <a:rPr lang="fr-FR" dirty="0" smtClean="0">
                <a:solidFill>
                  <a:srgbClr val="000000"/>
                </a:solidFill>
              </a:rPr>
              <a:t>Les </a:t>
            </a:r>
            <a:r>
              <a:rPr lang="fr-FR" dirty="0">
                <a:solidFill>
                  <a:srgbClr val="000000"/>
                </a:solidFill>
              </a:rPr>
              <a:t>bimoteurs sont souvent équipés de réchauffeurs à </a:t>
            </a:r>
            <a:r>
              <a:rPr lang="fr-FR" dirty="0" smtClean="0">
                <a:solidFill>
                  <a:srgbClr val="000000"/>
                </a:solidFill>
              </a:rPr>
              <a:t>combustion</a:t>
            </a:r>
            <a:endParaRPr lang="en-US" dirty="0"/>
          </a:p>
        </p:txBody>
      </p:sp>
      <p:sp>
        <p:nvSpPr>
          <p:cNvPr id="2" name="Rectangle 1"/>
          <p:cNvSpPr/>
          <p:nvPr/>
        </p:nvSpPr>
        <p:spPr>
          <a:xfrm>
            <a:off x="4655911" y="528309"/>
            <a:ext cx="2803973" cy="369332"/>
          </a:xfrm>
          <a:prstGeom prst="rect">
            <a:avLst/>
          </a:prstGeom>
        </p:spPr>
        <p:txBody>
          <a:bodyPr wrap="none">
            <a:spAutoFit/>
          </a:bodyPr>
          <a:lstStyle/>
          <a:p>
            <a:r>
              <a:rPr lang="fr-FR" b="1" baseline="-25000" dirty="0">
                <a:solidFill>
                  <a:srgbClr val="000000"/>
                </a:solidFill>
                <a:latin typeface="Verdana" panose="020B0604030504040204" pitchFamily="34" charset="0"/>
              </a:rPr>
              <a:t>Servitudes fonctionnant à l'air</a:t>
            </a:r>
            <a:endParaRPr lang="fr-FR" sz="3600" dirty="0">
              <a:solidFill>
                <a:srgbClr val="000000"/>
              </a:solidFill>
              <a:latin typeface="Times New Roman" panose="02020603050405020304" pitchFamily="18" charset="0"/>
            </a:endParaRPr>
          </a:p>
        </p:txBody>
      </p:sp>
      <p:sp>
        <p:nvSpPr>
          <p:cNvPr id="11" name="Rectangle 10"/>
          <p:cNvSpPr/>
          <p:nvPr/>
        </p:nvSpPr>
        <p:spPr>
          <a:xfrm>
            <a:off x="707567" y="4739009"/>
            <a:ext cx="10700656"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smtClean="0"/>
              <a:t>Dégivrage</a:t>
            </a:r>
            <a:endParaRPr lang="fr-FR" dirty="0"/>
          </a:p>
          <a:p>
            <a:pPr marL="285750" indent="-285750">
              <a:buFont typeface="Arial" panose="020B0604020202020204" pitchFamily="34" charset="0"/>
              <a:buChar char="•"/>
            </a:pPr>
            <a:r>
              <a:rPr lang="fr-FR" dirty="0"/>
              <a:t>Le dégivrage des ailes et des empennages est généralement assuré par des dispositifs de bord d'attaque </a:t>
            </a:r>
            <a:r>
              <a:rPr lang="fr-FR" dirty="0" smtClean="0"/>
              <a:t>gonflables </a:t>
            </a:r>
            <a:r>
              <a:rPr lang="fr-FR" dirty="0"/>
              <a:t>alimentés en air comprimé </a:t>
            </a:r>
            <a:endParaRPr lang="fr-FR" dirty="0" smtClean="0"/>
          </a:p>
        </p:txBody>
      </p:sp>
    </p:spTree>
    <p:extLst>
      <p:ext uri="{BB962C8B-B14F-4D97-AF65-F5344CB8AC3E}">
        <p14:creationId xmlns:p14="http://schemas.microsoft.com/office/powerpoint/2010/main" val="169615428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398</TotalTime>
  <Words>2823</Words>
  <Application>Microsoft Office PowerPoint</Application>
  <PresentationFormat>Grand écran</PresentationFormat>
  <Paragraphs>247</Paragraphs>
  <Slides>38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38</vt:i4>
      </vt:variant>
    </vt:vector>
  </HeadingPairs>
  <TitlesOfParts>
    <vt:vector size="46" baseType="lpstr">
      <vt:lpstr>Arial</vt:lpstr>
      <vt:lpstr>Calibri</vt:lpstr>
      <vt:lpstr>Calibri Light</vt:lpstr>
      <vt:lpstr>Courier New</vt:lpstr>
      <vt:lpstr>Segoe UI Semibold</vt:lpstr>
      <vt:lpstr>Times New Roman</vt:lpstr>
      <vt:lpstr>Verdana</vt:lpstr>
      <vt:lpstr>Thème Office</vt:lpstr>
      <vt:lpstr>PRELEVEMENTS D'AIR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PRELEVEMENTS D'AIR </dc:title>
  <dc:creator>212665122430</dc:creator>
  <cp:lastModifiedBy>Ahmed Youssef</cp:lastModifiedBy>
  <cp:revision>42</cp:revision>
  <dcterms:created xsi:type="dcterms:W3CDTF">2022-09-02T08:33:43Z</dcterms:created>
  <dcterms:modified xsi:type="dcterms:W3CDTF">2022-11-29T14:10:17Z</dcterms:modified>
</cp:coreProperties>
</file>