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9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9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8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1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49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28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7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E66A7-1F97-4B52-8D8A-DBA54E4C8136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6971-FE65-4685-A2C8-9D8559570B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68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55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1DC5DB4-0FA1-5B41-683E-EF686163D9D5}"/>
              </a:ext>
            </a:extLst>
          </p:cNvPr>
          <p:cNvSpPr txBox="1"/>
          <p:nvPr/>
        </p:nvSpPr>
        <p:spPr>
          <a:xfrm>
            <a:off x="1010797" y="3089554"/>
            <a:ext cx="6745078" cy="147732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Dès la mise sous tension du relais, le courant traversant l’enroulement est maximum.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Les contacts passent en position travail, la résistance R est insérée avec l’enroulement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l’intensité décroît, réchauffement est sensiblement réduit.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27E5B078-A0C1-500A-AF57-F6A08784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931"/>
          <a:stretch/>
        </p:blipFill>
        <p:spPr>
          <a:xfrm>
            <a:off x="8096541" y="2065887"/>
            <a:ext cx="3194830" cy="30531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1C90FEF-41EA-59A2-B0C4-EFD62892B2F3}"/>
              </a:ext>
            </a:extLst>
          </p:cNvPr>
          <p:cNvSpPr txBox="1"/>
          <p:nvPr/>
        </p:nvSpPr>
        <p:spPr>
          <a:xfrm>
            <a:off x="708752" y="2469467"/>
            <a:ext cx="2536634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spc="-50" dirty="0">
                <a:effectLst/>
                <a:ea typeface="Times New Roman" panose="02020603050405020304" pitchFamily="18" charset="0"/>
              </a:rPr>
              <a:t>Relais Economiseur</a:t>
            </a:r>
          </a:p>
        </p:txBody>
      </p:sp>
    </p:spTree>
    <p:extLst>
      <p:ext uri="{BB962C8B-B14F-4D97-AF65-F5344CB8AC3E}">
        <p14:creationId xmlns:p14="http://schemas.microsoft.com/office/powerpoint/2010/main" val="15544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D74351A-1226-8207-B307-8C169811F9B9}"/>
              </a:ext>
            </a:extLst>
          </p:cNvPr>
          <p:cNvSpPr txBox="1"/>
          <p:nvPr/>
        </p:nvSpPr>
        <p:spPr>
          <a:xfrm>
            <a:off x="360763" y="1315339"/>
            <a:ext cx="6256428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buClr>
                <a:srgbClr val="000000"/>
              </a:buClr>
              <a:buSzPts val="1200"/>
              <a:tabLst>
                <a:tab pos="497840" algn="l"/>
              </a:tabLst>
            </a:pPr>
            <a:r>
              <a:rPr lang="fr-FR" sz="1800" b="1" u="none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Polarisation par diodes</a:t>
            </a:r>
          </a:p>
          <a:p>
            <a:pPr indent="-1295400" algn="just"/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relais ne s’excite que pour un sens de courant bien déterminé dans son enroulement.</a:t>
            </a:r>
          </a:p>
          <a:p>
            <a:pPr indent="-1295400" algn="just"/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faut donc respecter les polarités d’alimentation aux bornes du relais.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30636E0-46C4-0A57-08F3-1A5A5BD5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688" y="295103"/>
            <a:ext cx="3316435" cy="2585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DD1321-DF13-39B9-60A0-00580E56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688" y="3412534"/>
            <a:ext cx="3316435" cy="321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63B29C-AFD4-7FEA-F0A1-EC2E46A3847E}"/>
              </a:ext>
            </a:extLst>
          </p:cNvPr>
          <p:cNvSpPr txBox="1"/>
          <p:nvPr/>
        </p:nvSpPr>
        <p:spPr>
          <a:xfrm>
            <a:off x="360763" y="3576063"/>
            <a:ext cx="6256428" cy="2585323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buClr>
                <a:srgbClr val="000000"/>
              </a:buClr>
              <a:buSzPts val="1200"/>
              <a:tabLst>
                <a:tab pos="502920" algn="l"/>
              </a:tabLst>
            </a:pPr>
            <a:r>
              <a:rPr lang="fr-FR" sz="1800" b="1" u="none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Polarisation magnétique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le potentiel du point A est supérieur à celui du point B: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sens du courant dans </a:t>
            </a: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l’</a:t>
            </a: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enroulement crée des polarités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palette mobile bascule sur le contact C.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L’alimentation de la servitude est assurée.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le potentiel </a:t>
            </a:r>
            <a:r>
              <a:rPr lang="fr-FR" spc="-50" dirty="0">
                <a:latin typeface="Times New Roman" panose="02020603050405020304" pitchFamily="18" charset="0"/>
              </a:rPr>
              <a:t>de</a:t>
            </a: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est inférieur à celui de B: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courant s’inverse dans la bobine,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 polarités de celle-ci s’inversent également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FR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servitude n’est plus alimentée.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E493AF-9128-A25F-0666-AA23DB0082F8}"/>
              </a:ext>
            </a:extLst>
          </p:cNvPr>
          <p:cNvSpPr txBox="1"/>
          <p:nvPr/>
        </p:nvSpPr>
        <p:spPr>
          <a:xfrm>
            <a:off x="4693183" y="282746"/>
            <a:ext cx="192400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1" u="none" strike="noStrike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Relais Polarisé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39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32DE37-CE99-6B12-3B54-B6594C5A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284" y="1738273"/>
            <a:ext cx="3667521" cy="338145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FDFC2C-F23F-9DC7-6858-D6463E9062CB}"/>
              </a:ext>
            </a:extLst>
          </p:cNvPr>
          <p:cNvSpPr txBox="1"/>
          <p:nvPr/>
        </p:nvSpPr>
        <p:spPr>
          <a:xfrm>
            <a:off x="556195" y="1969968"/>
            <a:ext cx="7188663" cy="337335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>
              <a:lnSpc>
                <a:spcPct val="150000"/>
              </a:lnSpc>
            </a:pPr>
            <a:r>
              <a:rPr lang="fr-FR" sz="1800" b="0" i="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Interrupteur 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 marche, 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relais s’excite, les contacts a et b se ferment, 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fermeture de b confirme l’alimentation de la bobine, 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relais s’autoexcite.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  <a:p>
            <a:pPr indent="-1295400" algn="just">
              <a:lnSpc>
                <a:spcPct val="150000"/>
              </a:lnSpc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Interrupteur sur arrêt, 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pc="-50" dirty="0">
                <a:cs typeface="Times New Roman" panose="02020603050405020304" pitchFamily="18" charset="0"/>
              </a:rPr>
              <a:t>relais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reste excité. </a:t>
            </a:r>
          </a:p>
          <a:p>
            <a:pPr indent="-1295400" algn="just">
              <a:lnSpc>
                <a:spcPct val="150000"/>
              </a:lnSpc>
            </a:pPr>
            <a:endParaRPr lang="fr-FR" sz="1800" b="0" i="0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295400" algn="just">
              <a:lnSpc>
                <a:spcPct val="150000"/>
              </a:lnSpc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Pour le rendre disponible, il faut interrompre l’alimentation de la bobine (</a:t>
            </a:r>
            <a:r>
              <a:rPr lang="fr-FR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28 v).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6520" y="216928"/>
            <a:ext cx="25766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-1295400" algn="just"/>
            <a:r>
              <a:rPr lang="fr-FR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RELAIS A AUTO EXCITATION</a:t>
            </a:r>
          </a:p>
        </p:txBody>
      </p:sp>
    </p:spTree>
    <p:extLst>
      <p:ext uri="{BB962C8B-B14F-4D97-AF65-F5344CB8AC3E}">
        <p14:creationId xmlns:p14="http://schemas.microsoft.com/office/powerpoint/2010/main" val="333604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C5BCBA9-B76D-EF87-D382-394C5397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497" y="744721"/>
            <a:ext cx="3617114" cy="26068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E263D8C-3039-A8DF-6E47-1B8B555EB706}"/>
              </a:ext>
            </a:extLst>
          </p:cNvPr>
          <p:cNvSpPr txBox="1"/>
          <p:nvPr/>
        </p:nvSpPr>
        <p:spPr>
          <a:xfrm>
            <a:off x="478157" y="1043263"/>
            <a:ext cx="6921348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ctr"/>
            <a:r>
              <a:rPr lang="fr-FR" sz="1800" b="1" u="sng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Relais temporisé par condensateur</a:t>
            </a:r>
            <a:endParaRPr lang="fr-FR" sz="1800" b="1" u="sng" spc="-50" dirty="0">
              <a:effectLst/>
              <a:ea typeface="Times New Roman" panose="02020603050405020304" pitchFamily="18" charset="0"/>
            </a:endParaRPr>
          </a:p>
          <a:p>
            <a:pPr indent="-1295400" algn="just"/>
            <a:r>
              <a:rPr lang="fr-FR" sz="1800" b="1" spc="-50" dirty="0">
                <a:effectLst/>
                <a:ea typeface="Times New Roman" panose="02020603050405020304" pitchFamily="18" charset="0"/>
              </a:rPr>
              <a:t>A la mise sous tension du relais: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condensateur se charge à travers la résistance R, (</a:t>
            </a:r>
            <a:r>
              <a:rPr lang="az-Cyrl-AZ" sz="1800" spc="-50" dirty="0">
                <a:effectLst/>
                <a:ea typeface="Times New Roman" panose="02020603050405020304" pitchFamily="18" charset="0"/>
              </a:rPr>
              <a:t>Ѳ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 = CR) ; 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dès que le condensateur est chargé:  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 relais s’excite, </a:t>
            </a:r>
          </a:p>
          <a:p>
            <a:pPr indent="-1295400" algn="just"/>
            <a:r>
              <a:rPr lang="fr-FR" b="1" spc="-50" dirty="0">
                <a:ea typeface="Times New Roman" panose="02020603050405020304" pitchFamily="18" charset="0"/>
              </a:rPr>
              <a:t>A</a:t>
            </a:r>
            <a:r>
              <a:rPr lang="fr-FR" sz="1800" b="1" spc="-50" dirty="0">
                <a:effectLst/>
                <a:ea typeface="Times New Roman" panose="02020603050405020304" pitchFamily="18" charset="0"/>
              </a:rPr>
              <a:t> l’ouverture du circuit: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pc="-50" dirty="0">
                <a:ea typeface="Times New Roman" panose="02020603050405020304" pitchFamily="18" charset="0"/>
              </a:rPr>
              <a:t>L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e condensateur se décharge dans le relais ce qui détermine une temporisation à l’ouverture.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FA6678-548D-5B95-AFC3-5BD83E860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496" y="3888815"/>
            <a:ext cx="3617115" cy="2606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D08CD62-D340-80C0-0C71-F4DCC3ECA585}"/>
                  </a:ext>
                </a:extLst>
              </p:cNvPr>
              <p:cNvSpPr txBox="1"/>
              <p:nvPr/>
            </p:nvSpPr>
            <p:spPr>
              <a:xfrm>
                <a:off x="305270" y="4265694"/>
                <a:ext cx="7267123" cy="2031325"/>
              </a:xfrm>
              <a:prstGeom prst="rect">
                <a:avLst/>
              </a:prstGeom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indent="-1295400" algn="ctr"/>
                <a:r>
                  <a:rPr lang="fr-FR" sz="1800" b="1" u="sng" dirty="0">
                    <a:solidFill>
                      <a:srgbClr val="000000"/>
                    </a:solidFill>
                    <a:effectLst/>
                    <a:ea typeface="DejaVu Sans" panose="020B0603030804020204" pitchFamily="34" charset="0"/>
                  </a:rPr>
                  <a:t>Relais temporisé par diode</a:t>
                </a:r>
                <a:endParaRPr lang="fr-FR" sz="1800" b="1" u="sng" spc="-50" dirty="0">
                  <a:effectLst/>
                  <a:ea typeface="Times New Roman" panose="02020603050405020304" pitchFamily="18" charset="0"/>
                </a:endParaRPr>
              </a:p>
              <a:p>
                <a:pPr indent="-1295400" algn="just"/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Soit le relais excité ; plaçons l’interrupteur de commande sur arrêt, le courant dans la bobine décroît, ce qui engendre une </a:t>
                </a:r>
                <a14:m>
                  <m:oMath xmlns:m="http://schemas.openxmlformats.org/officeDocument/2006/math">
                    <m:r>
                      <a:rPr lang="fr-FR" sz="1800" i="1" spc="-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sz="1800" i="0" spc="-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 qui donne naissance à un courant induit qui, grâce à DI se referme sur la bobine et tend à prolonger</a:t>
                </a:r>
                <a:br>
                  <a:rPr lang="fr-FR" sz="1800" spc="-50" dirty="0">
                    <a:effectLst/>
                    <a:ea typeface="Times New Roman" panose="02020603050405020304" pitchFamily="18" charset="0"/>
                  </a:rPr>
                </a:br>
                <a:r>
                  <a:rPr lang="fr-FR" sz="1800" spc="-50" dirty="0">
                    <a:effectLst/>
                    <a:ea typeface="Times New Roman" panose="02020603050405020304" pitchFamily="18" charset="0"/>
                  </a:rPr>
                  <a:t>l’état initial (Loi de Lenz).</a:t>
                </a:r>
              </a:p>
              <a:p>
                <a:pPr algn="just"/>
                <a:r>
                  <a:rPr lang="fr-FR" sz="1800" dirty="0">
                    <a:solidFill>
                      <a:srgbClr val="000000"/>
                    </a:solidFill>
                    <a:effectLst/>
                    <a:ea typeface="DejaVu Sans" panose="020B0603030804020204" pitchFamily="34" charset="0"/>
                  </a:rPr>
                  <a:t>Le rôle de D2 est d’éviter le risque de court- circuit en cas d’inversion de polarités aux bornes de la bobine</a:t>
                </a:r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D08CD62-D340-80C0-0C71-F4DCC3ECA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0" y="4265694"/>
                <a:ext cx="7267123" cy="2031325"/>
              </a:xfrm>
              <a:prstGeom prst="rect">
                <a:avLst/>
              </a:prstGeom>
              <a:blipFill>
                <a:blip r:embed="rId4"/>
                <a:stretch>
                  <a:fillRect l="-586" t="-1493" r="-670" b="-3582"/>
                </a:stretch>
              </a:blip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D67842-49CC-8251-BAD7-545CC56C3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85"/>
          <a:stretch/>
        </p:blipFill>
        <p:spPr>
          <a:xfrm>
            <a:off x="2371394" y="517793"/>
            <a:ext cx="6747801" cy="213362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1EC249-FA49-3A72-44B6-33334298ACA6}"/>
              </a:ext>
            </a:extLst>
          </p:cNvPr>
          <p:cNvSpPr txBox="1"/>
          <p:nvPr/>
        </p:nvSpPr>
        <p:spPr>
          <a:xfrm>
            <a:off x="835446" y="2972697"/>
            <a:ext cx="9992298" cy="369331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800" b="1" u="sng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Relais temporisé par CTN</a:t>
            </a:r>
            <a:endParaRPr lang="fr-FR" sz="1800" b="1" u="sng" spc="-5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La bobine du relais est en série avec une résistance de type CTN (thermistance) de valeur élevée</a:t>
            </a:r>
            <a:br>
              <a:rPr lang="fr-FR" sz="1800" spc="-50" dirty="0">
                <a:effectLst/>
                <a:ea typeface="Times New Roman" panose="02020603050405020304" pitchFamily="18" charset="0"/>
              </a:rPr>
            </a:br>
            <a:r>
              <a:rPr lang="fr-FR" sz="1800" spc="-50" dirty="0">
                <a:effectLst/>
                <a:ea typeface="Times New Roman" panose="02020603050405020304" pitchFamily="18" charset="0"/>
              </a:rPr>
              <a:t>(plusieurs centaines d’ohms).</a:t>
            </a:r>
          </a:p>
          <a:p>
            <a:pPr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Lors de la mise sous tension: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l’intensité absorbée est faible, le relais ne s’excite pas.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La température de la CTN croît,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sa résistance décroît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 l’intensité augmente,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 le relais s’excite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les contacts a et b se ferment.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La fermeture de (a) shunte la résistance 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celle-ci se refroidit,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 le relais reste auto-excité. </a:t>
            </a:r>
          </a:p>
        </p:txBody>
      </p:sp>
    </p:spTree>
    <p:extLst>
      <p:ext uri="{BB962C8B-B14F-4D97-AF65-F5344CB8AC3E}">
        <p14:creationId xmlns:p14="http://schemas.microsoft.com/office/powerpoint/2010/main" val="301205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134358A-EFD3-8FF7-3B62-7CA0D007F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8897" y="2043295"/>
            <a:ext cx="3998563" cy="32313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6AF28E0-F3CB-826F-A592-7E997131C738}"/>
              </a:ext>
            </a:extLst>
          </p:cNvPr>
          <p:cNvSpPr txBox="1"/>
          <p:nvPr/>
        </p:nvSpPr>
        <p:spPr>
          <a:xfrm>
            <a:off x="582339" y="1776590"/>
            <a:ext cx="6378765" cy="397031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901700" indent="-1295400"/>
            <a:r>
              <a:rPr lang="fr-FR" sz="1800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Un 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inverseur à positions momentanées est bien adapté pour assurer l’alimentation de ce type de relais</a:t>
            </a:r>
            <a:endParaRPr lang="fr-FR" dirty="0"/>
          </a:p>
          <a:p>
            <a:pPr marR="901700" indent="-1295400"/>
            <a:endParaRPr lang="fr-FR" sz="1800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1700" indent="-1295400" algn="l"/>
            <a:r>
              <a:rPr lang="fr-FR" sz="1800" spc="-50" dirty="0">
                <a:effectLst/>
                <a:ea typeface="Times New Roman" panose="02020603050405020304" pitchFamily="18" charset="0"/>
              </a:rPr>
              <a:t>Ce relais comporte :</a:t>
            </a:r>
            <a:br>
              <a:rPr lang="fr-FR" sz="1800" spc="-50" dirty="0">
                <a:effectLst/>
                <a:ea typeface="Times New Roman" panose="02020603050405020304" pitchFamily="18" charset="0"/>
              </a:rPr>
            </a:br>
            <a:r>
              <a:rPr lang="fr-FR" sz="1800" spc="-50" dirty="0">
                <a:effectLst/>
                <a:ea typeface="Times New Roman" panose="02020603050405020304" pitchFamily="18" charset="0"/>
              </a:rPr>
              <a:t>a - une bobine d’enclenchement ;</a:t>
            </a:r>
            <a:br>
              <a:rPr lang="fr-FR" sz="1800" spc="-50" dirty="0">
                <a:effectLst/>
                <a:ea typeface="Times New Roman" panose="02020603050405020304" pitchFamily="18" charset="0"/>
              </a:rPr>
            </a:br>
            <a:r>
              <a:rPr lang="fr-FR" sz="1800" spc="-50" dirty="0">
                <a:effectLst/>
                <a:ea typeface="Times New Roman" panose="02020603050405020304" pitchFamily="18" charset="0"/>
              </a:rPr>
              <a:t>b - une bobine de déclenchement.</a:t>
            </a:r>
          </a:p>
          <a:p>
            <a:pPr indent="-1295400" algn="just"/>
            <a:r>
              <a:rPr lang="fr-FR" sz="1800" b="1" spc="-50" dirty="0">
                <a:effectLst/>
                <a:ea typeface="Times New Roman" panose="02020603050405020304" pitchFamily="18" charset="0"/>
              </a:rPr>
              <a:t>Dès la mise sous tension: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la bobine d’enclenchement s’excite, 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les contacts mobiles se ferment, 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un verrouillage mécanique les maintient dans cette position. </a:t>
            </a:r>
          </a:p>
          <a:p>
            <a:pPr indent="-1295400" algn="just"/>
            <a:r>
              <a:rPr lang="fr-FR" sz="1800" b="1" spc="-50" dirty="0">
                <a:effectLst/>
                <a:ea typeface="Times New Roman" panose="02020603050405020304" pitchFamily="18" charset="0"/>
              </a:rPr>
              <a:t>Une impulsion réalisée à partir de l’inverseur de commande: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pc="-50" dirty="0">
                <a:ea typeface="Times New Roman" panose="02020603050405020304" pitchFamily="18" charset="0"/>
              </a:rPr>
              <a:t> alimentation de la bobine de déclenchement 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pc="-50" dirty="0">
                <a:ea typeface="Times New Roman" panose="02020603050405020304" pitchFamily="18" charset="0"/>
              </a:rPr>
              <a:t>déverrouille le relais</a:t>
            </a:r>
          </a:p>
          <a:p>
            <a:pPr marL="363538" indent="-363538" algn="just"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ouverture des contacts.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1721" y="389923"/>
            <a:ext cx="58294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901700" algn="ctr"/>
            <a:r>
              <a:rPr lang="fr-FR" b="1" spc="-50" dirty="0">
                <a:ea typeface="Times New Roman" panose="02020603050405020304" pitchFamily="18" charset="0"/>
                <a:cs typeface="Times New Roman" panose="02020603050405020304" pitchFamily="18" charset="0"/>
              </a:rPr>
              <a:t>RELAIS A ENCLENCHEMENT ET DECLENCHEMENT</a:t>
            </a:r>
          </a:p>
        </p:txBody>
      </p:sp>
    </p:spTree>
    <p:extLst>
      <p:ext uri="{BB962C8B-B14F-4D97-AF65-F5344CB8AC3E}">
        <p14:creationId xmlns:p14="http://schemas.microsoft.com/office/powerpoint/2010/main" val="331491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9E586B-47F6-EAF7-88F6-331E9282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005" y="629725"/>
            <a:ext cx="3361203" cy="223649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6C3D8A-5B9A-5EC5-59FF-36E0E6958CB0}"/>
              </a:ext>
            </a:extLst>
          </p:cNvPr>
          <p:cNvSpPr txBox="1"/>
          <p:nvPr/>
        </p:nvSpPr>
        <p:spPr>
          <a:xfrm>
            <a:off x="454125" y="965098"/>
            <a:ext cx="6910331" cy="171136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>
              <a:lnSpc>
                <a:spcPct val="150000"/>
              </a:lnSpc>
            </a:pPr>
            <a:r>
              <a:rPr lang="fr-FR" sz="1800" b="1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RELAIS A COURANT ALTERNATIF</a:t>
            </a:r>
            <a:endParaRPr lang="fr-FR" sz="1800" b="1" i="0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Pour ce type de relais il faut prévoir un circuit magnétique feuilleté afin de limiter réchauffement (courants de Foucault).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Une spire de </a:t>
            </a:r>
            <a:r>
              <a:rPr lang="fr-FR" sz="1800" b="0" i="0" u="none" strike="noStrike" spc="-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Frager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atténue les vibrations du relais.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Espace réservé du contenu 6">
            <a:extLst>
              <a:ext uri="{FF2B5EF4-FFF2-40B4-BE49-F238E27FC236}">
                <a16:creationId xmlns:a16="http://schemas.microsoft.com/office/drawing/2014/main" id="{7CD3C306-0BD6-CA84-78DA-0AB9C0CE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10" y="3045085"/>
            <a:ext cx="3734309" cy="2596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DF39A58-CF53-135C-5DAB-D35FD7B0124A}"/>
              </a:ext>
            </a:extLst>
          </p:cNvPr>
          <p:cNvSpPr txBox="1"/>
          <p:nvPr/>
        </p:nvSpPr>
        <p:spPr>
          <a:xfrm>
            <a:off x="454125" y="3162780"/>
            <a:ext cx="6752563" cy="17543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RELAIS A COURANT ALTERNATIF AVEC PONT DE DIODES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 tension alternative est appliquée aux bornes du pont de diodes ; </a:t>
            </a:r>
            <a:endParaRPr lang="fr-FR" sz="1800" b="0" i="0" u="none" strike="noStrike" spc="-50" dirty="0" smtClean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0" i="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quelle 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que soit l’alternance considérée le courant dans la bobine du relais est toujours dirigé dans le même sens</a:t>
            </a:r>
            <a:r>
              <a:rPr lang="fr-FR" sz="1800" b="0" i="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22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A147BB7-4553-5915-68C4-C3DD3550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23" b="9736"/>
          <a:stretch/>
        </p:blipFill>
        <p:spPr>
          <a:xfrm>
            <a:off x="3201633" y="1370511"/>
            <a:ext cx="4831181" cy="27718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6E9B76F-9BD5-1B9C-F7A4-70CE1C6C96AA}"/>
              </a:ext>
            </a:extLst>
          </p:cNvPr>
          <p:cNvSpPr txBox="1"/>
          <p:nvPr/>
        </p:nvSpPr>
        <p:spPr>
          <a:xfrm>
            <a:off x="885196" y="5108085"/>
            <a:ext cx="9719632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200"/>
              <a:tabLst>
                <a:tab pos="276860" algn="l"/>
              </a:tabLst>
            </a:pP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(ALIMENTATION TRIPHASEE) AVEC </a:t>
            </a:r>
            <a:r>
              <a:rPr lang="fr-FR" sz="1800" b="0" i="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PONT </a:t>
            </a:r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 DIODES</a:t>
            </a:r>
            <a:endParaRPr lang="fr-FR" sz="1800" b="1" u="none" strike="noStrike" spc="-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Le redressement des tensions alternatives est obtenu à Laide d’un pont de </a:t>
            </a:r>
            <a:r>
              <a:rPr lang="fr-FR" sz="1800" spc="-50" dirty="0" err="1">
                <a:effectLst/>
                <a:ea typeface="Times New Roman" panose="02020603050405020304" pitchFamily="18" charset="0"/>
              </a:rPr>
              <a:t>Greatz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Le condensateur améliore (lissage) la composante de sortie qui alimente le relais de commande.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937BFD-7BC4-E9D8-9DD1-6C9552915BCC}"/>
              </a:ext>
            </a:extLst>
          </p:cNvPr>
          <p:cNvSpPr txBox="1"/>
          <p:nvPr/>
        </p:nvSpPr>
        <p:spPr>
          <a:xfrm>
            <a:off x="4503145" y="375936"/>
            <a:ext cx="3351881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RELAIS A COURANT ALTERNATIF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76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416771-E5EB-4A78-6087-1DB20A10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664" y="1887967"/>
            <a:ext cx="6443851" cy="26513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20504C-52A2-3C2F-83E9-7F1F33430D37}"/>
              </a:ext>
            </a:extLst>
          </p:cNvPr>
          <p:cNvSpPr txBox="1"/>
          <p:nvPr/>
        </p:nvSpPr>
        <p:spPr>
          <a:xfrm>
            <a:off x="1112704" y="4825388"/>
            <a:ext cx="10515600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5950" indent="-285750">
              <a:buFontTx/>
              <a:buChar char="-"/>
            </a:pPr>
            <a:r>
              <a:rPr lang="fr-FR" sz="1800" b="1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EXEMPLE DE COMMANDE PAR TRANSISTOR</a:t>
            </a:r>
          </a:p>
          <a:p>
            <a:pPr marL="615950" indent="-285750" algn="l">
              <a:buFontTx/>
              <a:buChar char="-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micro-rupteur ouvert, la base du transistor est isolée, le transistor est bloqué, le relais n'est pas alimenté.</a:t>
            </a:r>
          </a:p>
          <a:p>
            <a:pPr marL="615950" indent="-285750" algn="l">
              <a:buFontTx/>
              <a:buChar char="-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micro-rupteur fermé, la base est polarisée positivement, le transistor conduit, le relais est alimenté.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F3DDB6-A03F-B2C5-90AC-6CEA2F915E02}"/>
              </a:ext>
            </a:extLst>
          </p:cNvPr>
          <p:cNvSpPr txBox="1"/>
          <p:nvPr/>
        </p:nvSpPr>
        <p:spPr>
          <a:xfrm>
            <a:off x="341524" y="1109282"/>
            <a:ext cx="11556694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Dans les circuits de commande et de contrôle, les transistors sont de plus en plus utilisés comme organes de commutation.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1EBE5E-2C10-0DDB-300C-468B726BB6CC}"/>
              </a:ext>
            </a:extLst>
          </p:cNvPr>
          <p:cNvSpPr txBox="1"/>
          <p:nvPr/>
        </p:nvSpPr>
        <p:spPr>
          <a:xfrm>
            <a:off x="4007385" y="173382"/>
            <a:ext cx="3803573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fr-FR" b="1" dirty="0">
                <a:solidFill>
                  <a:srgbClr val="2F549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RELAIS ELECTRONIQUES</a:t>
            </a:r>
          </a:p>
        </p:txBody>
      </p:sp>
    </p:spTree>
    <p:extLst>
      <p:ext uri="{BB962C8B-B14F-4D97-AF65-F5344CB8AC3E}">
        <p14:creationId xmlns:p14="http://schemas.microsoft.com/office/powerpoint/2010/main" val="164352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DAF3BB-D4A8-DB2E-B770-90467727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681" y="1026817"/>
            <a:ext cx="5365578" cy="26343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F327A7A-3109-9910-4D56-269665EF8F15}"/>
              </a:ext>
            </a:extLst>
          </p:cNvPr>
          <p:cNvSpPr txBox="1"/>
          <p:nvPr/>
        </p:nvSpPr>
        <p:spPr>
          <a:xfrm>
            <a:off x="1462303" y="4514001"/>
            <a:ext cx="9609650" cy="171136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COMMANDE DE REGLAGE DE L’INTENSITE LUMINEUSE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UB est fonction de la position du curseur du rhéostat Rh 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 </a:t>
            </a:r>
            <a:r>
              <a:rPr lang="fr-FR" dirty="0">
                <a:solidFill>
                  <a:srgbClr val="000000"/>
                </a:solidFill>
                <a:ea typeface="DejaVu Sans" panose="020B0603030804020204" pitchFamily="34" charset="0"/>
              </a:rPr>
              <a:t>S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i UB augmente, (i) traversant les lampes croît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ainsi que l’intensité lumineuse du réseau de lampes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13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0EBFC62-36F8-B8DA-96F4-AA88F7CC4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9863" y="3354535"/>
            <a:ext cx="2283072" cy="23421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B5AD84-2110-CEB1-89B1-B5892360CE18}"/>
              </a:ext>
            </a:extLst>
          </p:cNvPr>
          <p:cNvSpPr txBox="1"/>
          <p:nvPr/>
        </p:nvSpPr>
        <p:spPr>
          <a:xfrm>
            <a:off x="785696" y="3733290"/>
            <a:ext cx="6000695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C’est un interrupteur souvent protégé par un boîtier et qui est commandé par une tige poussoir, elle-même actionnée par le mécanisme à contrôler.</a:t>
            </a:r>
          </a:p>
          <a:p>
            <a:pPr indent="-1295400" algn="just"/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Ex. : signalisation de train, trappe, porte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923B4D-F2A8-1C09-8108-E01AB6A47452}"/>
              </a:ext>
            </a:extLst>
          </p:cNvPr>
          <p:cNvSpPr txBox="1"/>
          <p:nvPr/>
        </p:nvSpPr>
        <p:spPr>
          <a:xfrm>
            <a:off x="4625707" y="118298"/>
            <a:ext cx="308747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buSzPts val="1600"/>
            </a:pPr>
            <a:r>
              <a:rPr lang="fr-FR" sz="1800" b="1" kern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CONNEXION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D8CF67-44A3-CC73-5A26-13C21EDAEA17}"/>
              </a:ext>
            </a:extLst>
          </p:cNvPr>
          <p:cNvSpPr txBox="1"/>
          <p:nvPr/>
        </p:nvSpPr>
        <p:spPr>
          <a:xfrm>
            <a:off x="9409434" y="5722033"/>
            <a:ext cx="2123501" cy="369332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algn="ctr">
              <a:defRPr sz="1200">
                <a:solidFill>
                  <a:srgbClr val="000000"/>
                </a:solidFill>
                <a:effectLst/>
                <a:ea typeface="DejaVu Sans" panose="020B0603030804020204" pitchFamily="34" charset="0"/>
              </a:defRPr>
            </a:lvl1pPr>
          </a:lstStyle>
          <a:p>
            <a:r>
              <a:rPr lang="fr-FR" dirty="0"/>
              <a:t>MICRO-RUPTEUR</a:t>
            </a:r>
          </a:p>
        </p:txBody>
      </p:sp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48AD4860-E774-9516-7E4C-52E4E2CD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5" r="65846"/>
          <a:stretch/>
        </p:blipFill>
        <p:spPr>
          <a:xfrm>
            <a:off x="9090292" y="659102"/>
            <a:ext cx="2168034" cy="22083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6D95CB4-E361-3196-1A47-095EB91927D1}"/>
              </a:ext>
            </a:extLst>
          </p:cNvPr>
          <p:cNvSpPr txBox="1"/>
          <p:nvPr/>
        </p:nvSpPr>
        <p:spPr>
          <a:xfrm>
            <a:off x="8558554" y="2867489"/>
            <a:ext cx="3506118" cy="276999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SELECTEUR OU COMMUTATEUR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70EB1-1E01-F02F-95CD-76634DAE70C9}"/>
              </a:ext>
            </a:extLst>
          </p:cNvPr>
          <p:cNvSpPr txBox="1"/>
          <p:nvPr/>
        </p:nvSpPr>
        <p:spPr>
          <a:xfrm>
            <a:off x="785696" y="1393453"/>
            <a:ext cx="6000695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>
              <a:tabLst>
                <a:tab pos="593090" algn="l"/>
              </a:tabLst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Appareil destiné à modifier les connexions  d’un ou plusieurs circuits</a:t>
            </a:r>
          </a:p>
        </p:txBody>
      </p:sp>
    </p:spTree>
    <p:extLst>
      <p:ext uri="{BB962C8B-B14F-4D97-AF65-F5344CB8AC3E}">
        <p14:creationId xmlns:p14="http://schemas.microsoft.com/office/powerpoint/2010/main" val="6965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31135D5-2CEA-292E-AF65-E4FE421A2F9C}"/>
              </a:ext>
            </a:extLst>
          </p:cNvPr>
          <p:cNvSpPr txBox="1"/>
          <p:nvPr/>
        </p:nvSpPr>
        <p:spPr>
          <a:xfrm>
            <a:off x="443167" y="1500749"/>
            <a:ext cx="6284204" cy="3831818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ccroissement de la puissance mise enjeu, dû à l'augmentation des servitudes sur le réseau de bord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mise à la masse du pôle négatif,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défaut  d'origine électrique peut dans certains cas libérer une énergie considérable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ettre hors service toute une partie d’éléments vitaux de l'avion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isque d'incendie à bord.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Nécessité de la protection de la totalité des servitudes électriques contre les dangers que présente cette énergie.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E43348-81F6-FFFB-7B4E-B380E1B54B0B}"/>
              </a:ext>
            </a:extLst>
          </p:cNvPr>
          <p:cNvSpPr txBox="1"/>
          <p:nvPr/>
        </p:nvSpPr>
        <p:spPr>
          <a:xfrm>
            <a:off x="4029419" y="162366"/>
            <a:ext cx="3307815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1" kern="0" dirty="0"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PROTECTION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32" y="2023052"/>
            <a:ext cx="3717785" cy="27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2AE34C4-3D7D-3F85-2DEA-EDC0D0F11956}"/>
              </a:ext>
            </a:extLst>
          </p:cNvPr>
          <p:cNvSpPr txBox="1"/>
          <p:nvPr/>
        </p:nvSpPr>
        <p:spPr>
          <a:xfrm>
            <a:off x="456675" y="2092128"/>
            <a:ext cx="6063868" cy="17543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>
              <a:lnSpc>
                <a:spcPct val="150000"/>
              </a:lnSpc>
            </a:pPr>
            <a:r>
              <a:rPr lang="fr-FR" sz="1800" b="1" spc="-50" dirty="0" smtClean="0">
                <a:effectLst/>
                <a:ea typeface="Times New Roman" panose="02020603050405020304" pitchFamily="18" charset="0"/>
              </a:rPr>
              <a:t>Coupure </a:t>
            </a:r>
            <a:r>
              <a:rPr lang="fr-FR" sz="1800" b="1" spc="-50" dirty="0">
                <a:effectLst/>
                <a:ea typeface="Times New Roman" panose="02020603050405020304" pitchFamily="18" charset="0"/>
              </a:rPr>
              <a:t>d’un conducteur</a:t>
            </a:r>
          </a:p>
          <a:p>
            <a:pPr marL="363538" indent="-363538" algn="just">
              <a:lnSpc>
                <a:spcPct val="150000"/>
              </a:lnSpc>
            </a:pPr>
            <a:r>
              <a:rPr lang="fr-FR" sz="1800" b="1" spc="-5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: soudures, sertissages défaillants, 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ce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qui se traduit par: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la perte de contrôle de la servitude,</a:t>
            </a:r>
          </a:p>
          <a:p>
            <a:pPr marL="363538" indent="-3635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une diminution de la puissance disponible</a:t>
            </a: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449518-1113-8CA2-9C86-EA3F3049F6DD}"/>
              </a:ext>
            </a:extLst>
          </p:cNvPr>
          <p:cNvSpPr txBox="1"/>
          <p:nvPr/>
        </p:nvSpPr>
        <p:spPr>
          <a:xfrm>
            <a:off x="2916715" y="437787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DE DEFAUTS DANS UN CIRCUIT</a:t>
            </a:r>
          </a:p>
        </p:txBody>
      </p:sp>
      <p:pic>
        <p:nvPicPr>
          <p:cNvPr id="1026" name="Picture 2" descr="Court-circuit : définition, conséquences et comment s'en protéger ? |  Choisir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2" y="2353355"/>
            <a:ext cx="42481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2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2AE34C4-3D7D-3F85-2DEA-EDC0D0F11956}"/>
              </a:ext>
            </a:extLst>
          </p:cNvPr>
          <p:cNvSpPr txBox="1"/>
          <p:nvPr/>
        </p:nvSpPr>
        <p:spPr>
          <a:xfrm>
            <a:off x="565532" y="1166842"/>
            <a:ext cx="8295439" cy="5035353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b="1" spc="-50" dirty="0" smtClean="0">
                <a:effectLst/>
                <a:ea typeface="Times New Roman" panose="02020603050405020304" pitchFamily="18" charset="0"/>
              </a:rPr>
              <a:t>Court-circuit</a:t>
            </a:r>
            <a:endParaRPr lang="fr-FR" sz="1800" b="1" spc="-50" dirty="0">
              <a:effectLst/>
              <a:ea typeface="Times New Roman" panose="02020603050405020304" pitchFamily="18" charset="0"/>
            </a:endParaRPr>
          </a:p>
          <a:p>
            <a:pPr marL="203200" indent="-1295400" algn="just">
              <a:lnSpc>
                <a:spcPct val="150000"/>
              </a:lnSpc>
            </a:pPr>
            <a:r>
              <a:rPr lang="fr-FR" sz="1800" spc="-50" dirty="0">
                <a:effectLst/>
                <a:ea typeface="Times New Roman" panose="02020603050405020304" pitchFamily="18" charset="0"/>
              </a:rPr>
              <a:t>C'est une connexion accidentelle de 2 conducteurs à des potentiels différents.</a:t>
            </a:r>
          </a:p>
          <a:p>
            <a:pPr marL="203200" algn="just">
              <a:lnSpc>
                <a:spcPct val="150000"/>
              </a:lnSpc>
            </a:pPr>
            <a:r>
              <a:rPr lang="fr-FR" sz="1800" b="1" spc="-50" dirty="0">
                <a:effectLst/>
                <a:ea typeface="Times New Roman" panose="02020603050405020304" pitchFamily="18" charset="0"/>
              </a:rPr>
              <a:t>Causes :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375920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entretien négligé du matériel,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3803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frottements des câbles dus aux vibrations,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3803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pertes de propriétés des isolants, claquage, décomposition,</a:t>
            </a:r>
          </a:p>
          <a:p>
            <a:pPr marL="285750" lvl="0" indent="-28575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38036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connexions mal serrées, mal soudées, mal serties.</a:t>
            </a:r>
          </a:p>
          <a:p>
            <a:pPr marL="203200" algn="just">
              <a:lnSpc>
                <a:spcPct val="150000"/>
              </a:lnSpc>
            </a:pPr>
            <a:r>
              <a:rPr lang="fr-FR" sz="1800" b="1" spc="-50" dirty="0">
                <a:effectLst/>
                <a:ea typeface="Times New Roman" panose="02020603050405020304" pitchFamily="18" charset="0"/>
              </a:rPr>
              <a:t>Incidences 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37147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perte de contrôle de la servitude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40322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effondrement de la tension du réseau de bord U = E - </a:t>
            </a:r>
            <a:r>
              <a:rPr lang="fr-FR" spc="-5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1800" u="none" strike="noStrike" spc="-5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1800" u="none" strike="noStrike" spc="-50" baseline="-2500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fr-FR" sz="1800" u="none" strike="noStrike" spc="-50" baseline="-25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40322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perte de contrôle de la totalité des servitudes si le court-circuit est permanent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  <a:tabLst>
                <a:tab pos="403225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risque d'incendie, dû à la projection de métal en fusion et à la combustion des isolants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449518-1113-8CA2-9C86-EA3F3049F6DD}"/>
              </a:ext>
            </a:extLst>
          </p:cNvPr>
          <p:cNvSpPr txBox="1"/>
          <p:nvPr/>
        </p:nvSpPr>
        <p:spPr>
          <a:xfrm>
            <a:off x="2916715" y="437787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DE DEFAUTS DANS UN CIRCUIT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055" y="226354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8B4F16C-C72C-594F-CE29-0E87E3E54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40" y="677790"/>
            <a:ext cx="9546956" cy="17668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562EB7-776F-EA32-85ED-13CBEFB42DEE}"/>
              </a:ext>
            </a:extLst>
          </p:cNvPr>
          <p:cNvSpPr txBox="1"/>
          <p:nvPr/>
        </p:nvSpPr>
        <p:spPr>
          <a:xfrm>
            <a:off x="5020478" y="2497340"/>
            <a:ext cx="230527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400" b="0" spc="-50" dirty="0"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INTERRUPTEURS</a:t>
            </a:r>
            <a:endParaRPr lang="fr-FR" sz="1400" dirty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35A63B-EA59-9AC1-3DF0-8087F9B3910B}"/>
              </a:ext>
            </a:extLst>
          </p:cNvPr>
          <p:cNvSpPr txBox="1"/>
          <p:nvPr/>
        </p:nvSpPr>
        <p:spPr>
          <a:xfrm>
            <a:off x="4194672" y="129314"/>
            <a:ext cx="342900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SzPts val="1600"/>
            </a:pPr>
            <a:r>
              <a:rPr lang="fr-FR" b="1" kern="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COMMANDE</a:t>
            </a:r>
          </a:p>
        </p:txBody>
      </p:sp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D3F67AAB-FCEF-0715-2CAC-9B6C7BFF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872" y="3199757"/>
            <a:ext cx="4725928" cy="1831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DC98EB-6DE9-2CEC-2B5B-9A6BF32CBCB1}"/>
              </a:ext>
            </a:extLst>
          </p:cNvPr>
          <p:cNvSpPr txBox="1"/>
          <p:nvPr/>
        </p:nvSpPr>
        <p:spPr>
          <a:xfrm>
            <a:off x="557691" y="5425414"/>
            <a:ext cx="11274425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1016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PRESSOSTATS: C’est un interrupteur commandé par une capsule, une membrane ou un tube de Bourdon, soumis à une pression hydraulique ou pneumatique.</a:t>
            </a:r>
          </a:p>
          <a:p>
            <a:pPr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Ex. : baisse de pression carburant ou hydraulique.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9C6E16-258F-B764-C535-A5D3CAAB8604}"/>
              </a:ext>
            </a:extLst>
          </p:cNvPr>
          <p:cNvSpPr txBox="1"/>
          <p:nvPr/>
        </p:nvSpPr>
        <p:spPr>
          <a:xfrm>
            <a:off x="5268356" y="5030774"/>
            <a:ext cx="1809521" cy="2846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3200" marR="101600" indent="-1295400" algn="ctr">
              <a:lnSpc>
                <a:spcPts val="1460"/>
              </a:lnSpc>
              <a:spcAft>
                <a:spcPts val="1105"/>
              </a:spcAft>
            </a:pPr>
            <a:r>
              <a:rPr lang="fr-FR" sz="1400" spc="-50" dirty="0">
                <a:effectLst/>
                <a:ea typeface="Times New Roman" panose="02020603050405020304" pitchFamily="18" charset="0"/>
              </a:rPr>
              <a:t>PRESSOSTATS</a:t>
            </a:r>
          </a:p>
        </p:txBody>
      </p:sp>
    </p:spTree>
    <p:extLst>
      <p:ext uri="{BB962C8B-B14F-4D97-AF65-F5344CB8AC3E}">
        <p14:creationId xmlns:p14="http://schemas.microsoft.com/office/powerpoint/2010/main" val="2410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F041C0-67E9-9B46-3022-CE639464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5730" y="2541821"/>
            <a:ext cx="2899667" cy="16681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2A762C4-8D6A-2E06-F950-44EA0DF5DAA9}"/>
              </a:ext>
            </a:extLst>
          </p:cNvPr>
          <p:cNvSpPr txBox="1"/>
          <p:nvPr/>
        </p:nvSpPr>
        <p:spPr>
          <a:xfrm>
            <a:off x="39602" y="3043605"/>
            <a:ext cx="6097836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fr-FR" b="1" dirty="0"/>
              <a:t>POTENSTIOMETRE OU DIVISEUR DE </a:t>
            </a:r>
            <a:r>
              <a:rPr lang="fr-FR" b="1" dirty="0" smtClean="0"/>
              <a:t>TENSION</a:t>
            </a:r>
          </a:p>
          <a:p>
            <a:pPr marL="0" lvl="1"/>
            <a:endParaRPr lang="fr-FR" b="1" dirty="0"/>
          </a:p>
          <a:p>
            <a:pPr algn="l"/>
            <a:r>
              <a:rPr lang="fr-FR" b="0" i="0" u="none" strike="noStrike" spc="-5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Appareil </a:t>
            </a:r>
            <a:r>
              <a:rPr lang="fr-FR" b="0" i="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destiné à faire varier la tension aux bornes d’un circuit</a:t>
            </a:r>
            <a:endParaRPr lang="fr-FR" spc="-5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53F823-39D0-6ACE-2390-EDD9E4C46624}"/>
              </a:ext>
            </a:extLst>
          </p:cNvPr>
          <p:cNvSpPr txBox="1"/>
          <p:nvPr/>
        </p:nvSpPr>
        <p:spPr>
          <a:xfrm>
            <a:off x="4194672" y="129314"/>
            <a:ext cx="342900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SzPts val="1600"/>
            </a:pPr>
            <a:r>
              <a:rPr lang="fr-FR" b="1" kern="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COMMANDE</a:t>
            </a:r>
          </a:p>
        </p:txBody>
      </p:sp>
      <p:pic>
        <p:nvPicPr>
          <p:cNvPr id="2" name="Espace réservé du contenu 6">
            <a:extLst>
              <a:ext uri="{FF2B5EF4-FFF2-40B4-BE49-F238E27FC236}">
                <a16:creationId xmlns:a16="http://schemas.microsoft.com/office/drawing/2014/main" id="{E0E885CF-D734-8823-87B8-A81D4052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30" y="4405344"/>
            <a:ext cx="2751725" cy="22550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35D1BF-8598-A196-3A1D-16B44B31C884}"/>
              </a:ext>
            </a:extLst>
          </p:cNvPr>
          <p:cNvSpPr txBox="1"/>
          <p:nvPr/>
        </p:nvSpPr>
        <p:spPr>
          <a:xfrm>
            <a:off x="39602" y="4976791"/>
            <a:ext cx="6097836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/>
            <a:r>
              <a:rPr lang="fr-FR" sz="1800" b="1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CONTACT A </a:t>
            </a:r>
            <a:r>
              <a:rPr lang="fr-FR" sz="1800" b="1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FLOTTEUR</a:t>
            </a:r>
          </a:p>
          <a:p>
            <a:pPr indent="-1295400"/>
            <a:endParaRPr lang="fr-FR" sz="1800" b="1" dirty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  <a:p>
            <a:pPr indent="-1295400"/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Il signale les baisses de niveau réservoirs ou bâches (réservoirs carburant, bâches hydrauliques).</a:t>
            </a:r>
            <a:endParaRPr lang="fr-FR" sz="1800" spc="-5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D76AF533-89C4-70D2-B557-5F364BDF1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730" y="701554"/>
            <a:ext cx="4280938" cy="1786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B158DA-3D20-FB6E-256A-9B595291EA04}"/>
              </a:ext>
            </a:extLst>
          </p:cNvPr>
          <p:cNvSpPr txBox="1"/>
          <p:nvPr/>
        </p:nvSpPr>
        <p:spPr>
          <a:xfrm>
            <a:off x="39602" y="1051567"/>
            <a:ext cx="6097836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b="1" spc="-50" dirty="0">
                <a:ea typeface="Times New Roman" panose="02020603050405020304" pitchFamily="18" charset="0"/>
              </a:rPr>
              <a:t>Rhéostat</a:t>
            </a:r>
          </a:p>
          <a:p>
            <a:pPr indent="-1295400" algn="just"/>
            <a:endParaRPr lang="fr-FR" sz="1800" spc="-50" dirty="0" smtClean="0">
              <a:effectLst/>
              <a:ea typeface="Times New Roman" panose="02020603050405020304" pitchFamily="18" charset="0"/>
            </a:endParaRPr>
          </a:p>
          <a:p>
            <a:pPr indent="-1295400" algn="just"/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Appareil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destiné à faire varier l’intensité dans un circuit en modifiant la valeur de la résistance R à l’aide d’un curseur.</a:t>
            </a:r>
          </a:p>
        </p:txBody>
      </p:sp>
    </p:spTree>
    <p:extLst>
      <p:ext uri="{BB962C8B-B14F-4D97-AF65-F5344CB8AC3E}">
        <p14:creationId xmlns:p14="http://schemas.microsoft.com/office/powerpoint/2010/main" val="27490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DC5BBD-BD47-7357-0562-7CCF84FBB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51" y="2273233"/>
            <a:ext cx="10073898" cy="345612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607D60F-42F2-D953-3EFC-030B0A3124C8}"/>
              </a:ext>
            </a:extLst>
          </p:cNvPr>
          <p:cNvSpPr txBox="1"/>
          <p:nvPr/>
        </p:nvSpPr>
        <p:spPr>
          <a:xfrm>
            <a:off x="872223" y="1245124"/>
            <a:ext cx="10073897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Les contacts de proximité contrôlent la concordance de position de deux éléments dont l’un</a:t>
            </a:r>
            <a:br>
              <a:rPr lang="fr-FR" sz="1800" spc="-50" dirty="0">
                <a:effectLst/>
                <a:ea typeface="Times New Roman" panose="02020603050405020304" pitchFamily="18" charset="0"/>
              </a:rPr>
            </a:br>
            <a:r>
              <a:rPr lang="fr-FR" sz="1800" spc="-50" dirty="0">
                <a:effectLst/>
                <a:ea typeface="Times New Roman" panose="02020603050405020304" pitchFamily="18" charset="0"/>
              </a:rPr>
              <a:t>est mobile (ex, : signalisation de train).</a:t>
            </a:r>
          </a:p>
          <a:p>
            <a:pPr indent="-1295400" algn="just"/>
            <a:r>
              <a:rPr lang="fr-FR" sz="1800" spc="-50" dirty="0">
                <a:effectLst/>
                <a:ea typeface="Times New Roman" panose="02020603050405020304" pitchFamily="18" charset="0"/>
              </a:rPr>
              <a:t>La continuité entre A et B est assurée lorsque l’aimant se trouve près de la surface détectrice.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863877-1026-4E16-A977-8FE99C695872}"/>
              </a:ext>
            </a:extLst>
          </p:cNvPr>
          <p:cNvSpPr txBox="1"/>
          <p:nvPr/>
        </p:nvSpPr>
        <p:spPr>
          <a:xfrm>
            <a:off x="4194672" y="616484"/>
            <a:ext cx="312052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CONTACTS DE PROXIMITE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915C55-3A77-3F09-CD09-95E200EE4506}"/>
              </a:ext>
            </a:extLst>
          </p:cNvPr>
          <p:cNvSpPr txBox="1"/>
          <p:nvPr/>
        </p:nvSpPr>
        <p:spPr>
          <a:xfrm>
            <a:off x="4194672" y="129314"/>
            <a:ext cx="342900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buSzPts val="1600"/>
            </a:pPr>
            <a:r>
              <a:rPr lang="fr-FR" b="1" kern="0" dirty="0">
                <a:solidFill>
                  <a:srgbClr val="4472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COMMANDE</a:t>
            </a:r>
          </a:p>
        </p:txBody>
      </p:sp>
    </p:spTree>
    <p:extLst>
      <p:ext uri="{BB962C8B-B14F-4D97-AF65-F5344CB8AC3E}">
        <p14:creationId xmlns:p14="http://schemas.microsoft.com/office/powerpoint/2010/main" val="41419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D67B3EB-DE40-E6C5-F4A0-6D8E53A24635}"/>
              </a:ext>
            </a:extLst>
          </p:cNvPr>
          <p:cNvSpPr txBox="1"/>
          <p:nvPr/>
        </p:nvSpPr>
        <p:spPr>
          <a:xfrm>
            <a:off x="746392" y="1290106"/>
            <a:ext cx="10942503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C’est le nom attribué à un appareil de commande automatique par l’intermédiaire duquel on crée une modification donnée dans un circuit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15458A-1280-18C9-F312-60F2A48DAEFC}"/>
              </a:ext>
            </a:extLst>
          </p:cNvPr>
          <p:cNvSpPr txBox="1"/>
          <p:nvPr/>
        </p:nvSpPr>
        <p:spPr>
          <a:xfrm>
            <a:off x="3456542" y="283897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APPAREILLAGE DE COMMANDE AUTOMATIQUE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FC2D9E-AC16-E011-E497-8943AC46E969}"/>
              </a:ext>
            </a:extLst>
          </p:cNvPr>
          <p:cNvSpPr txBox="1"/>
          <p:nvPr/>
        </p:nvSpPr>
        <p:spPr>
          <a:xfrm>
            <a:off x="746392" y="4919285"/>
            <a:ext cx="10737801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Lorsque on alimente la bobine, le noyau se polarise, aimante la palette mobile en fer doux qui est attirée, les contacts se ferment ou s’ouvrent.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Lorsque l’on </a:t>
            </a:r>
            <a:r>
              <a:rPr lang="fr-FR" sz="1800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coupe </a:t>
            </a:r>
            <a:r>
              <a:rPr lang="fr-FR" dirty="0">
                <a:solidFill>
                  <a:srgbClr val="000000"/>
                </a:solidFill>
                <a:ea typeface="DejaVu Sans" panose="020B0603030804020204" pitchFamily="34" charset="0"/>
              </a:rPr>
              <a:t>l’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alimentation de la bobine, les lames élastiques facilitent l’ouverture de l’armature mobile.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En effet, l’induction rémanente du noyau pourrait la maintenir enclenchée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790953-87D2-1273-138B-EC9E4734F0E8}"/>
              </a:ext>
            </a:extLst>
          </p:cNvPr>
          <p:cNvSpPr txBox="1"/>
          <p:nvPr/>
        </p:nvSpPr>
        <p:spPr>
          <a:xfrm>
            <a:off x="746393" y="770827"/>
            <a:ext cx="2129009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21E469-D2A7-A72F-E2E4-CEE46FD7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29" y="2236331"/>
            <a:ext cx="29432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1B9AA89-5942-2361-93F7-7995B5014D03}"/>
              </a:ext>
            </a:extLst>
          </p:cNvPr>
          <p:cNvSpPr txBox="1"/>
          <p:nvPr/>
        </p:nvSpPr>
        <p:spPr>
          <a:xfrm>
            <a:off x="1810897" y="4131806"/>
            <a:ext cx="3682388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1" i="1" dirty="0">
                <a:effectLst/>
                <a:latin typeface="arial" panose="020B0604020202020204" pitchFamily="34" charset="0"/>
              </a:rPr>
              <a:t>Relais inactif (non commandé)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C46C18-83F5-219E-6F72-D5BE387B89E4}"/>
              </a:ext>
            </a:extLst>
          </p:cNvPr>
          <p:cNvSpPr txBox="1"/>
          <p:nvPr/>
        </p:nvSpPr>
        <p:spPr>
          <a:xfrm>
            <a:off x="6449343" y="4140352"/>
            <a:ext cx="3682388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</a:rPr>
              <a:t>relais actif (commandé) </a:t>
            </a:r>
            <a:endParaRPr lang="fr-FR" sz="1800" dirty="0"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7FD2DB-CDFA-5D7A-FAFE-71B3DF79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99" y="2252924"/>
            <a:ext cx="28860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759A4F6-A484-F56A-7A19-B654CAE6A12E}"/>
              </a:ext>
            </a:extLst>
          </p:cNvPr>
          <p:cNvSpPr txBox="1"/>
          <p:nvPr/>
        </p:nvSpPr>
        <p:spPr>
          <a:xfrm>
            <a:off x="4416797" y="298857"/>
            <a:ext cx="3046684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ctr">
              <a:spcBef>
                <a:spcPts val="200"/>
              </a:spcBef>
            </a:pPr>
            <a:r>
              <a:rPr lang="fr-FR" sz="1800" b="1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UTILISATION DES RELAIS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16F9B5-3B4D-ACB5-3FC3-67876A2C6AFE}"/>
              </a:ext>
            </a:extLst>
          </p:cNvPr>
          <p:cNvSpPr txBox="1"/>
          <p:nvPr/>
        </p:nvSpPr>
        <p:spPr>
          <a:xfrm>
            <a:off x="774853" y="1669205"/>
            <a:ext cx="8035515" cy="2585323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-1295400" algn="just">
              <a:lnSpc>
                <a:spcPct val="150000"/>
              </a:lnSpc>
            </a:pPr>
            <a:r>
              <a:rPr lang="fr-FR" sz="1800" spc="-50" dirty="0" smtClean="0">
                <a:effectLst/>
                <a:ea typeface="Times New Roman" panose="02020603050405020304" pitchFamily="18" charset="0"/>
              </a:rPr>
              <a:t>ils </a:t>
            </a:r>
            <a:r>
              <a:rPr lang="fr-FR" sz="1800" spc="-50" dirty="0">
                <a:effectLst/>
                <a:ea typeface="Times New Roman" panose="02020603050405020304" pitchFamily="18" charset="0"/>
              </a:rPr>
              <a:t>sont utilisés dans les cas suivants :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182880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Lorsque le circuit que l’on veut commander est éloigné du panneau de commande.</a:t>
            </a: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182880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Lorsque la servitude dont on veut assurer le fonctionnement absorbe une intensité telle que cela impliquerait l’utilisation d’un interrupteur de fort-calibre.</a:t>
            </a: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-"/>
              <a:tabLst>
                <a:tab pos="182880" algn="l"/>
              </a:tabLst>
            </a:pPr>
            <a:r>
              <a:rPr lang="fr-FR" sz="1800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Lorsque l’on veut assurer des temporisations dans le fonctionnement de certaines 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servitudes ainsi que des séquences de fonctionnement</a:t>
            </a:r>
            <a:endParaRPr lang="fr-F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B7FD2DB-CDFA-5D7A-FAFE-71B3DF79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31" y="1919292"/>
            <a:ext cx="28860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2014227-303A-BE4F-60DD-32CD0EEE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1" y="374726"/>
            <a:ext cx="4139725" cy="2800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539E549-E929-7ADC-6473-515D55FF9E22}"/>
              </a:ext>
            </a:extLst>
          </p:cNvPr>
          <p:cNvSpPr txBox="1"/>
          <p:nvPr/>
        </p:nvSpPr>
        <p:spPr>
          <a:xfrm>
            <a:off x="539827" y="920283"/>
            <a:ext cx="7096649" cy="212686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u="none" strike="noStrike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RELAIS CONTACTEUR</a:t>
            </a:r>
          </a:p>
          <a:p>
            <a:pPr>
              <a:lnSpc>
                <a:spcPct val="150000"/>
              </a:lnSpc>
            </a:pPr>
            <a:r>
              <a:rPr lang="fr-FR" dirty="0"/>
              <a:t>C’est un relais qui se ferme sous l’effet d’une force électromagnétique développée par le courant qui le parcourt.</a:t>
            </a:r>
          </a:p>
          <a:p>
            <a:pPr>
              <a:lnSpc>
                <a:spcPct val="150000"/>
              </a:lnSpc>
            </a:pPr>
            <a:r>
              <a:rPr lang="fr-FR" dirty="0"/>
              <a:t>La position repos des contacts correspond au relais non excité.</a:t>
            </a:r>
          </a:p>
          <a:p>
            <a:pPr>
              <a:lnSpc>
                <a:spcPct val="150000"/>
              </a:lnSpc>
            </a:pPr>
            <a:r>
              <a:rPr lang="fr-FR" dirty="0"/>
              <a:t>La position travail des contacts correspond au relais excité.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01BBD88-A358-62B3-E8F2-8028C923B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5191" y="3681468"/>
            <a:ext cx="4139725" cy="25938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67DCD2-59BC-C5B4-C373-E55D2549843E}"/>
              </a:ext>
            </a:extLst>
          </p:cNvPr>
          <p:cNvSpPr txBox="1"/>
          <p:nvPr/>
        </p:nvSpPr>
        <p:spPr>
          <a:xfrm>
            <a:off x="539827" y="4484657"/>
            <a:ext cx="6097836" cy="92333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RELAIS </a:t>
            </a:r>
            <a:r>
              <a:rPr lang="fr-FR" sz="1800" b="1" dirty="0" smtClean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RUPTEUR</a:t>
            </a:r>
          </a:p>
          <a:p>
            <a:endParaRPr lang="fr-FR" b="1" dirty="0"/>
          </a:p>
          <a:p>
            <a:r>
              <a:rPr lang="fr-FR" sz="1800" b="0" i="0" u="none" strike="noStrike" spc="-50" dirty="0">
                <a:solidFill>
                  <a:srgbClr val="000000"/>
                </a:solidFill>
                <a:effectLst/>
                <a:ea typeface="DejaVu Sans" panose="020B0603030804020204" pitchFamily="34" charset="0"/>
                <a:cs typeface="Times New Roman" panose="02020603050405020304" pitchFamily="18" charset="0"/>
              </a:rPr>
              <a:t>Relais dont le contact est fermé en position repos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790953-87D2-1273-138B-EC9E4734F0E8}"/>
              </a:ext>
            </a:extLst>
          </p:cNvPr>
          <p:cNvSpPr txBox="1"/>
          <p:nvPr/>
        </p:nvSpPr>
        <p:spPr>
          <a:xfrm>
            <a:off x="4749982" y="190060"/>
            <a:ext cx="2129009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RELAIS</a:t>
            </a:r>
          </a:p>
        </p:txBody>
      </p:sp>
    </p:spTree>
    <p:extLst>
      <p:ext uri="{BB962C8B-B14F-4D97-AF65-F5344CB8AC3E}">
        <p14:creationId xmlns:p14="http://schemas.microsoft.com/office/powerpoint/2010/main" val="140526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9B6BEA-AEFB-4D5A-5D38-4CBBD5E9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845"/>
          <a:stretch/>
        </p:blipFill>
        <p:spPr>
          <a:xfrm>
            <a:off x="9089919" y="1693838"/>
            <a:ext cx="2669691" cy="30531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0D129A5-9A51-8F81-EA62-CFA90E1AFB01}"/>
              </a:ext>
            </a:extLst>
          </p:cNvPr>
          <p:cNvSpPr txBox="1"/>
          <p:nvPr/>
        </p:nvSpPr>
        <p:spPr>
          <a:xfrm>
            <a:off x="316621" y="1561938"/>
            <a:ext cx="8382536" cy="355481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sz="1800" b="1" spc="-50" dirty="0">
                <a:effectLst/>
                <a:ea typeface="Times New Roman" panose="02020603050405020304" pitchFamily="18" charset="0"/>
              </a:rPr>
              <a:t>Relais Economiseur</a:t>
            </a:r>
            <a:r>
              <a:rPr lang="fr-FR" sz="1800" b="1" spc="-50" dirty="0" smtClean="0">
                <a:effectLst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fr-FR" sz="1800" b="1" dirty="0">
              <a:solidFill>
                <a:srgbClr val="000000"/>
              </a:solidFill>
              <a:effectLst/>
              <a:ea typeface="DejaVu Sans" panose="020B0603030804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Lorsque l’enroulement est sous tension, une fraction du bobinage (a) est traversé par le courant d’alimentation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l’intensité est élevée dans cette fraction d’enroulement, le relais s’excite, les contacts basculent, ce qui a pour effet de </a:t>
            </a:r>
            <a:r>
              <a:rPr lang="fr-FR" sz="1800" dirty="0" err="1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décourcircuiter</a:t>
            </a: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 la fraction (b), l’intensité décroît, il en résulte une réduction de réchauffement du relais, les ampères</a:t>
            </a:r>
            <a:b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ea typeface="DejaVu Sans" panose="020B0603030804020204" pitchFamily="34" charset="0"/>
              </a:rPr>
              <a:t>tours magnétisants restent suffisants pour maintenir les contacts dans leur position travail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790953-87D2-1273-138B-EC9E4734F0E8}"/>
              </a:ext>
            </a:extLst>
          </p:cNvPr>
          <p:cNvSpPr txBox="1"/>
          <p:nvPr/>
        </p:nvSpPr>
        <p:spPr>
          <a:xfrm>
            <a:off x="4997117" y="223951"/>
            <a:ext cx="2129009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RELAIS</a:t>
            </a:r>
          </a:p>
        </p:txBody>
      </p:sp>
    </p:spTree>
    <p:extLst>
      <p:ext uri="{BB962C8B-B14F-4D97-AF65-F5344CB8AC3E}">
        <p14:creationId xmlns:p14="http://schemas.microsoft.com/office/powerpoint/2010/main" val="2307948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Grand écran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Cambria Math</vt:lpstr>
      <vt:lpstr>Courier New</vt:lpstr>
      <vt:lpstr>DejaVu Sans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Youssef</dc:creator>
  <cp:lastModifiedBy>Ahmed Youssef</cp:lastModifiedBy>
  <cp:revision>1</cp:revision>
  <dcterms:created xsi:type="dcterms:W3CDTF">2022-12-09T09:57:36Z</dcterms:created>
  <dcterms:modified xsi:type="dcterms:W3CDTF">2022-12-09T09:57:49Z</dcterms:modified>
</cp:coreProperties>
</file>