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1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0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1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4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21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FD19-2FD1-4169-9EC5-1F494ADD6BF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3C95-CD01-4BA3-89E9-DC70D9237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3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9CE0EDD-3E27-71D3-301B-EEE473A00DB9}"/>
              </a:ext>
            </a:extLst>
          </p:cNvPr>
          <p:cNvSpPr txBox="1"/>
          <p:nvPr/>
        </p:nvSpPr>
        <p:spPr>
          <a:xfrm>
            <a:off x="4481111" y="145840"/>
            <a:ext cx="287815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VOYANTS LUMINEUX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F73822-0A82-ECD2-58B9-4D3838E04D0E}"/>
              </a:ext>
            </a:extLst>
          </p:cNvPr>
          <p:cNvSpPr txBox="1"/>
          <p:nvPr/>
        </p:nvSpPr>
        <p:spPr>
          <a:xfrm>
            <a:off x="2055394" y="2395054"/>
            <a:ext cx="7406089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pc="-5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Rouge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 : Alarme, danger immédiat, nécessité d’une manœuvre de secours.</a:t>
            </a:r>
          </a:p>
          <a:p>
            <a:pPr marL="749300"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Exemples : panne d’un générateur, train d’atterrissage non verrouillé.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EE2DE8-2BC5-01CF-8579-6A8C7D9DA25C}"/>
              </a:ext>
            </a:extLst>
          </p:cNvPr>
          <p:cNvSpPr txBox="1"/>
          <p:nvPr/>
        </p:nvSpPr>
        <p:spPr>
          <a:xfrm>
            <a:off x="2014835" y="3241731"/>
            <a:ext cx="7404255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pc="-50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Ambre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 : Danger possible, surveillance nécessaire.</a:t>
            </a:r>
          </a:p>
          <a:p>
            <a:pPr marL="749300"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Exemple : baisse de pression Carburant.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6C91D7-8B1F-F9F3-E10C-0004986D32E6}"/>
              </a:ext>
            </a:extLst>
          </p:cNvPr>
          <p:cNvSpPr txBox="1"/>
          <p:nvPr/>
        </p:nvSpPr>
        <p:spPr>
          <a:xfrm>
            <a:off x="2014834" y="4079985"/>
            <a:ext cx="7404255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pc="-5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Vert 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: Fonctionnement correct d’un circuit très important.</a:t>
            </a:r>
          </a:p>
          <a:p>
            <a:pPr marL="749300"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Exemple : train sorti et verrouillé.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D362BD-FC47-ABE4-65D2-F31C217F9F8F}"/>
              </a:ext>
            </a:extLst>
          </p:cNvPr>
          <p:cNvSpPr txBox="1"/>
          <p:nvPr/>
        </p:nvSpPr>
        <p:spPr>
          <a:xfrm>
            <a:off x="2000327" y="4972002"/>
            <a:ext cx="7404254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pc="-5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Bleu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 : Fonctionnement correct d’un circuit important.</a:t>
            </a:r>
          </a:p>
          <a:p>
            <a:pPr marL="749300"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Exemple : robinets carburant en mouvement.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FBA9B9-9E01-67ED-3066-B8D9AD2C972E}"/>
              </a:ext>
            </a:extLst>
          </p:cNvPr>
          <p:cNvSpPr txBox="1"/>
          <p:nvPr/>
        </p:nvSpPr>
        <p:spPr>
          <a:xfrm>
            <a:off x="2014836" y="5761858"/>
            <a:ext cx="7404253" cy="92333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b="1" spc="-50" dirty="0">
                <a:effectLst/>
                <a:ea typeface="Times New Roman" panose="02020603050405020304" pitchFamily="18" charset="0"/>
              </a:rPr>
              <a:t>Blanc 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: Signal ne présentant pas de caractère d’urgence.</a:t>
            </a:r>
          </a:p>
          <a:p>
            <a:pPr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Exemples : synchronisation des alternateurs, groupe de parc connecté sur le réseau.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9E86AE-8838-834B-B917-533074FCE483}"/>
              </a:ext>
            </a:extLst>
          </p:cNvPr>
          <p:cNvSpPr txBox="1"/>
          <p:nvPr/>
        </p:nvSpPr>
        <p:spPr>
          <a:xfrm>
            <a:off x="592155" y="974547"/>
            <a:ext cx="9884885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L’allumage d’un voyant peut avoir diverses causes, c’est pour cette raison que la couleur de leur cache précise la nature de la signalisation afin de faciliter la surveillance de l’équipage.</a:t>
            </a:r>
          </a:p>
          <a:p>
            <a:pPr indent="-1295400" algn="just"/>
            <a:r>
              <a:rPr lang="fr-FR" spc="-50" dirty="0">
                <a:effectLst/>
                <a:ea typeface="Times New Roman" panose="02020603050405020304" pitchFamily="18" charset="0"/>
              </a:rPr>
              <a:t>La plupart de ces voyants sont testables, par pression sur le cache, afin de vérifier instantanément l’ampoule et son circuit d’alimentation.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007" t="19643" r="19580" b="21437"/>
          <a:stretch/>
        </p:blipFill>
        <p:spPr>
          <a:xfrm>
            <a:off x="478735" y="3034388"/>
            <a:ext cx="1251858" cy="12627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3301" t="18294" r="19302" b="18722"/>
          <a:stretch/>
        </p:blipFill>
        <p:spPr>
          <a:xfrm>
            <a:off x="9865162" y="2043305"/>
            <a:ext cx="1230086" cy="134982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21050" t="19075" r="21554" b="20989"/>
          <a:stretch/>
        </p:blipFill>
        <p:spPr>
          <a:xfrm>
            <a:off x="9861997" y="3819633"/>
            <a:ext cx="1230085" cy="128451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22250" t="19138" r="18829" b="20925"/>
          <a:stretch/>
        </p:blipFill>
        <p:spPr>
          <a:xfrm>
            <a:off x="508876" y="4652909"/>
            <a:ext cx="1262743" cy="128451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/>
          <a:srcRect l="28705" t="20069" r="5772" b="14407"/>
          <a:stretch/>
        </p:blipFill>
        <p:spPr>
          <a:xfrm>
            <a:off x="9931100" y="5530648"/>
            <a:ext cx="1160981" cy="11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308DB1D-B554-3222-BBD0-019B7AD6873F}"/>
              </a:ext>
            </a:extLst>
          </p:cNvPr>
          <p:cNvSpPr txBox="1"/>
          <p:nvPr/>
        </p:nvSpPr>
        <p:spPr>
          <a:xfrm>
            <a:off x="780819" y="874490"/>
            <a:ext cx="10982899" cy="230832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La généralisation des voyants lumineux aurait tendance à leur faire perdre leur efficacité, 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c’est pour cette raison que certaines servitudes sont signalées par des voyants magnétiques.</a:t>
            </a:r>
          </a:p>
          <a:p>
            <a:pPr indent="-1295400" algn="just"/>
            <a:r>
              <a:rPr lang="fr-FR" sz="1800" b="1" u="sng" spc="-50" dirty="0">
                <a:effectLst/>
                <a:ea typeface="Times New Roman" panose="02020603050405020304" pitchFamily="18" charset="0"/>
              </a:rPr>
              <a:t>Principe :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Un aimant ou une palette de fer doux solidaire de la partie mobile laisse apparaître sur la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face du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voyant, un repérage de couleur.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Blanc - position de la servitude en accord avec la commande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Rayé - servitude en mouvement ou non alimentée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Noir - servitude à l’arrêt ou fermée. (Exemple : </a:t>
            </a:r>
            <a:r>
              <a:rPr lang="fr-FR" sz="1800" dirty="0" err="1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électro-vanne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9AC084-FC24-72B7-0E8B-F3D331503003}"/>
              </a:ext>
            </a:extLst>
          </p:cNvPr>
          <p:cNvSpPr txBox="1"/>
          <p:nvPr/>
        </p:nvSpPr>
        <p:spPr>
          <a:xfrm>
            <a:off x="4271791" y="129315"/>
            <a:ext cx="347306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VOYANTS MAGNETIQUES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C0299038-86D7-438A-BB7D-0B077761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124" y="3558657"/>
            <a:ext cx="5306832" cy="2763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911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DAEB3B9-466E-E378-6916-57A3F7054FBB}"/>
              </a:ext>
            </a:extLst>
          </p:cNvPr>
          <p:cNvSpPr txBox="1"/>
          <p:nvPr/>
        </p:nvSpPr>
        <p:spPr>
          <a:xfrm>
            <a:off x="1035454" y="2668880"/>
            <a:ext cx="6769603" cy="129586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Ils peuvent doubler ou remplacer les signaux lumineux précisant à l’équipage l’origine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de l’alarme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en fonction de la modulation de la tonalité du signal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81F74A-1EAE-113E-660A-B662D6EF093F}"/>
              </a:ext>
            </a:extLst>
          </p:cNvPr>
          <p:cNvSpPr txBox="1"/>
          <p:nvPr/>
        </p:nvSpPr>
        <p:spPr>
          <a:xfrm>
            <a:off x="4525178" y="344921"/>
            <a:ext cx="294425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AVERTISSEURS SONORES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483" y="246559"/>
            <a:ext cx="2466975" cy="1847850"/>
          </a:xfrm>
          <a:prstGeom prst="rect">
            <a:avLst/>
          </a:prstGeom>
        </p:spPr>
      </p:pic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B0074CAF-5B4A-2B51-CE75-E7836D407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" r="66223" b="23461"/>
          <a:stretch/>
        </p:blipFill>
        <p:spPr>
          <a:xfrm>
            <a:off x="9151483" y="2381644"/>
            <a:ext cx="2460171" cy="2052184"/>
          </a:xfrm>
          <a:prstGeom prst="rect">
            <a:avLst/>
          </a:prstGeom>
        </p:spPr>
      </p:pic>
      <p:pic>
        <p:nvPicPr>
          <p:cNvPr id="10" name="Espace réservé du contenu 8">
            <a:extLst>
              <a:ext uri="{FF2B5EF4-FFF2-40B4-BE49-F238E27FC236}">
                <a16:creationId xmlns:a16="http://schemas.microsoft.com/office/drawing/2014/main" id="{B0074CAF-5B4A-2B51-CE75-E7836D407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64" t="24978" r="7120" b="26302"/>
          <a:stretch/>
        </p:blipFill>
        <p:spPr>
          <a:xfrm>
            <a:off x="9151483" y="4721063"/>
            <a:ext cx="2466975" cy="19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9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EC7F4A1-778E-86D0-CC86-41F413F75890}"/>
              </a:ext>
            </a:extLst>
          </p:cNvPr>
          <p:cNvSpPr txBox="1"/>
          <p:nvPr/>
        </p:nvSpPr>
        <p:spPr>
          <a:xfrm>
            <a:off x="503103" y="892610"/>
            <a:ext cx="10756135" cy="216982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4800" indent="-1295400">
              <a:lnSpc>
                <a:spcPct val="150000"/>
              </a:lnSpc>
            </a:pPr>
            <a:r>
              <a:rPr lang="fr-FR" sz="1800" b="1" u="none" strike="noStrike" spc="-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ROLE DE LA PROTECTION</a:t>
            </a:r>
            <a:endParaRPr lang="fr-FR" sz="1800" b="1" u="none" strike="noStrike" spc="-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1295400" algn="just">
              <a:lnSpc>
                <a:spcPct val="150000"/>
              </a:lnSpc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Réduire au minimum les conséquences du défaut par :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-"/>
              <a:tabLst>
                <a:tab pos="48196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 isolement rapide du circuit incriminé,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-"/>
              <a:tabLst>
                <a:tab pos="48196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une limitation des perturbations,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-"/>
              <a:tabLst>
                <a:tab pos="48196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une réduction des risques d’incendie ou de production de fumée.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441558-3C65-17EA-621D-A614BD01A0A9}"/>
              </a:ext>
            </a:extLst>
          </p:cNvPr>
          <p:cNvSpPr txBox="1"/>
          <p:nvPr/>
        </p:nvSpPr>
        <p:spPr>
          <a:xfrm>
            <a:off x="503105" y="3300326"/>
            <a:ext cx="10756133" cy="189282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4800" indent="-1295400"/>
            <a:r>
              <a:rPr lang="fr-FR" b="1" spc="-5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METHODE </a:t>
            </a:r>
            <a:r>
              <a:rPr lang="fr-FR" b="1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DE PROTECTION</a:t>
            </a:r>
          </a:p>
          <a:p>
            <a:pPr marL="304800" indent="-1295400" algn="just"/>
            <a:r>
              <a:rPr lang="fr-FR" spc="-50" dirty="0" smtClean="0">
                <a:ea typeface="Times New Roman" panose="02020603050405020304" pitchFamily="18" charset="0"/>
              </a:rPr>
              <a:t>Elle </a:t>
            </a:r>
            <a:r>
              <a:rPr lang="fr-FR" spc="-50" dirty="0">
                <a:ea typeface="Times New Roman" panose="02020603050405020304" pitchFamily="18" charset="0"/>
              </a:rPr>
              <a:t>est basée sur le contrôle de la surintensité (valeur du courant au dessus de la normale</a:t>
            </a:r>
            <a:r>
              <a:rPr lang="fr-FR" spc="-50" dirty="0" smtClean="0">
                <a:ea typeface="Times New Roman" panose="02020603050405020304" pitchFamily="18" charset="0"/>
              </a:rPr>
              <a:t>).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Il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comprend :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473075" algn="l"/>
              </a:tabLst>
            </a:pPr>
            <a:r>
              <a:rPr lang="fr-FR" sz="180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élément détecteur de surintensité à action plus ou moins rapide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fr-FR" sz="180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dispositif d’ouverture de circuit</a:t>
            </a:r>
          </a:p>
          <a:p>
            <a:pPr marL="304800" indent="-1295400" algn="just">
              <a:lnSpc>
                <a:spcPct val="150000"/>
              </a:lnSpc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Ces éléments sont généralement groupés et ne constituent qu’un seul ensemble.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E43348-81F6-FFFB-7B4E-B380E1B54B0B}"/>
              </a:ext>
            </a:extLst>
          </p:cNvPr>
          <p:cNvSpPr txBox="1"/>
          <p:nvPr/>
        </p:nvSpPr>
        <p:spPr>
          <a:xfrm>
            <a:off x="4029419" y="162366"/>
            <a:ext cx="3307815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1" kern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PROTECTION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6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F6AF0A-25B2-32F4-4FA0-51BE94833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423" y="2977774"/>
            <a:ext cx="3527732" cy="16096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B4D9ED-5946-D5FD-BDBA-780DA79B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23" y="1756585"/>
            <a:ext cx="1301858" cy="1015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5BAD23-66EC-497B-D37A-05737F0489A4}"/>
              </a:ext>
            </a:extLst>
          </p:cNvPr>
          <p:cNvSpPr txBox="1"/>
          <p:nvPr/>
        </p:nvSpPr>
        <p:spPr>
          <a:xfrm>
            <a:off x="309391" y="1470116"/>
            <a:ext cx="7800466" cy="133882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Si l’intensité traversant le fusible croît, </a:t>
            </a:r>
            <a:endParaRPr lang="fr-FR" sz="1800" spc="-50" dirty="0" smtClean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l’élévation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de température qui en résulte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la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fusion d’un fil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d’alliage, 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la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fusion est limitée dans une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enceinte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afin d’éviter la projection de métal en fusion.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A03F16A-3B53-2D2E-C623-5039E1AEFFD0}"/>
                  </a:ext>
                </a:extLst>
              </p:cNvPr>
              <p:cNvSpPr txBox="1"/>
              <p:nvPr/>
            </p:nvSpPr>
            <p:spPr>
              <a:xfrm>
                <a:off x="232273" y="3782578"/>
                <a:ext cx="7732922" cy="2169825"/>
              </a:xfrm>
              <a:prstGeom prst="rect">
                <a:avLst/>
              </a:prstGeom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Le temps de réponse est d’autant plus faible que l’intensité est plus élevée.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Une protection thermique est efficace, quelle que soit la nature du courant qui la traverse(continu, alternatif, redressé) ;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la fusion est régie par l’effet joule </a:t>
                </a:r>
                <a14:m>
                  <m:oMath xmlns:m="http://schemas.openxmlformats.org/officeDocument/2006/math">
                    <m:r>
                      <a:rPr lang="fr-FR" sz="1800" i="1" spc="-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𝑊</m:t>
                    </m:r>
                    <m:r>
                      <a:rPr lang="fr-FR" sz="1800" i="1" spc="-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fr-FR" sz="1800" i="1" spc="-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𝑅𝐼</m:t>
                    </m:r>
                    <m:r>
                      <a:rPr lang="fr-FR" sz="1800" i="1" spc="-50" baseline="30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fr-FR" sz="1800" i="1" spc="-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L’effet joule est indépendant de la fréquence appliquée.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A03F16A-3B53-2D2E-C623-5039E1AEF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3" y="3782578"/>
                <a:ext cx="7732922" cy="2169825"/>
              </a:xfrm>
              <a:prstGeom prst="rect">
                <a:avLst/>
              </a:prstGeom>
              <a:blipFill>
                <a:blip r:embed="rId4"/>
                <a:stretch>
                  <a:fillRect l="-393" r="-551" b="-1681"/>
                </a:stretch>
              </a:blip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B9737BF-C0D0-29D0-0FAF-A73D80010206}"/>
              </a:ext>
            </a:extLst>
          </p:cNvPr>
          <p:cNvSpPr txBox="1"/>
          <p:nvPr/>
        </p:nvSpPr>
        <p:spPr>
          <a:xfrm>
            <a:off x="5354198" y="259267"/>
            <a:ext cx="1145755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Fusibles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030" y="628599"/>
            <a:ext cx="2143125" cy="2143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424" y="4885437"/>
            <a:ext cx="3517764" cy="1343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1282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CB9C98C-0598-27FB-4342-FF3595A40A26}"/>
              </a:ext>
            </a:extLst>
          </p:cNvPr>
          <p:cNvSpPr txBox="1"/>
          <p:nvPr/>
        </p:nvSpPr>
        <p:spPr>
          <a:xfrm>
            <a:off x="290700" y="4130718"/>
            <a:ext cx="11027425" cy="230832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1295400" algn="just"/>
            <a:r>
              <a:rPr lang="fr-FR" b="1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FUSIBLE LENT</a:t>
            </a:r>
          </a:p>
          <a:p>
            <a:pPr indent="-1295400" algn="just"/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Les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caractéristiques thermiques sont telles que la fusion ne se manifeste qu’au bout d’un temps, long si la surcharge est faible. 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Le délai de fusion décroît si la charge augmente.</a:t>
            </a:r>
          </a:p>
          <a:p>
            <a:pPr indent="-1295400" algn="just"/>
            <a:r>
              <a:rPr lang="fr-FR" sz="1800" b="1" spc="-50" dirty="0">
                <a:effectLst/>
                <a:ea typeface="Times New Roman" panose="02020603050405020304" pitchFamily="18" charset="0"/>
              </a:rPr>
              <a:t>Exemple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L’intensité nominale est de 4 A ; </a:t>
            </a:r>
            <a:endParaRPr lang="fr-FR" sz="1800" spc="-50" dirty="0" smtClean="0">
              <a:effectLst/>
              <a:ea typeface="Times New Roman" panose="02020603050405020304" pitchFamily="18" charset="0"/>
            </a:endParaRPr>
          </a:p>
          <a:p>
            <a:pPr indent="-1295400" algn="just"/>
            <a:r>
              <a:rPr lang="fr-FR" spc="-50" dirty="0">
                <a:ea typeface="Times New Roman" panose="02020603050405020304" pitchFamily="18" charset="0"/>
              </a:rPr>
              <a:t>S</a:t>
            </a:r>
            <a:r>
              <a:rPr lang="fr-FR" spc="-50" dirty="0" smtClean="0">
                <a:effectLst/>
                <a:ea typeface="Times New Roman" panose="02020603050405020304" pitchFamily="18" charset="0"/>
              </a:rPr>
              <a:t>i 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la surcharge atteint 9 A, la fusion se réalise en 10</a:t>
            </a:r>
            <a:r>
              <a:rPr lang="fr-FR" spc="-50" dirty="0" smtClean="0">
                <a:effectLst/>
                <a:ea typeface="Times New Roman" panose="02020603050405020304" pitchFamily="18" charset="0"/>
              </a:rPr>
              <a:t>”.</a:t>
            </a:r>
          </a:p>
          <a:p>
            <a:pPr indent="-1295400" algn="just"/>
            <a:r>
              <a:rPr lang="fr-FR" spc="-50" dirty="0" smtClean="0">
                <a:effectLst/>
                <a:ea typeface="Times New Roman" panose="02020603050405020304" pitchFamily="18" charset="0"/>
              </a:rPr>
              <a:t>Si la 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surcharge atteint 50 A la fusion s’effectue en 10"</a:t>
            </a:r>
            <a:r>
              <a:rPr lang="fr-FR" spc="-50" baseline="30000" dirty="0">
                <a:effectLst/>
                <a:ea typeface="Times New Roman" panose="02020603050405020304" pitchFamily="18" charset="0"/>
              </a:rPr>
              <a:t>2</a:t>
            </a:r>
            <a:r>
              <a:rPr lang="fr-FR" spc="-50" dirty="0">
                <a:effectLst/>
                <a:ea typeface="Times New Roman" panose="02020603050405020304" pitchFamily="18" charset="0"/>
              </a:rPr>
              <a:t> seconde.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F8164B-E6CD-C3B6-7BB4-168D806D29B5}"/>
              </a:ext>
            </a:extLst>
          </p:cNvPr>
          <p:cNvSpPr txBox="1"/>
          <p:nvPr/>
        </p:nvSpPr>
        <p:spPr>
          <a:xfrm>
            <a:off x="4657381" y="217449"/>
            <a:ext cx="1857260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200"/>
              <a:tabLst>
                <a:tab pos="282575" algn="l"/>
              </a:tabLst>
            </a:pPr>
            <a:r>
              <a:rPr lang="fr-FR" b="1"/>
              <a:t>FUSIBLES</a:t>
            </a:r>
            <a:endParaRPr lang="fr-FR" sz="1800" u="none" strike="noStrike" spc="-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694D095-4186-9BE4-A489-1C6A78E9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184" y="1292573"/>
            <a:ext cx="3931372" cy="21229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1AAAE9-5ABA-EA0B-31FB-A8ED577FFAD8}"/>
              </a:ext>
            </a:extLst>
          </p:cNvPr>
          <p:cNvSpPr txBox="1"/>
          <p:nvPr/>
        </p:nvSpPr>
        <p:spPr>
          <a:xfrm>
            <a:off x="290700" y="1476881"/>
            <a:ext cx="7068045" cy="175432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393950" algn="l"/>
              </a:tabLst>
            </a:pPr>
            <a:r>
              <a:rPr lang="fr-FR" b="1" dirty="0" smtClean="0"/>
              <a:t>FUSIBLES RAPIDE</a:t>
            </a:r>
          </a:p>
          <a:p>
            <a:pPr algn="just">
              <a:lnSpc>
                <a:spcPct val="150000"/>
              </a:lnSpc>
              <a:tabLst>
                <a:tab pos="2393950" algn="l"/>
              </a:tabLst>
            </a:pP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Le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fil détecteur de surintensité est tendu par un ressort.</a:t>
            </a:r>
          </a:p>
          <a:p>
            <a:pPr indent="-1295400" algn="just">
              <a:lnSpc>
                <a:spcPct val="150000"/>
              </a:lnSpc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 tube est pourvu de poudre d’amiante et de silice pour limiter toute dissipation thermique.</a:t>
            </a:r>
          </a:p>
        </p:txBody>
      </p:sp>
    </p:spTree>
    <p:extLst>
      <p:ext uri="{BB962C8B-B14F-4D97-AF65-F5344CB8AC3E}">
        <p14:creationId xmlns:p14="http://schemas.microsoft.com/office/powerpoint/2010/main" val="17440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378EA7A-094D-E698-5221-6EF66A972B60}"/>
              </a:ext>
            </a:extLst>
          </p:cNvPr>
          <p:cNvSpPr txBox="1"/>
          <p:nvPr/>
        </p:nvSpPr>
        <p:spPr>
          <a:xfrm>
            <a:off x="230568" y="1850372"/>
            <a:ext cx="7944603" cy="369331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58775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Ce dispositif de protection thermique est constitué de 2 lames étroites et minces de métaux différents, </a:t>
            </a:r>
            <a:endParaRPr lang="fr-FR" sz="1800" spc="-50" dirty="0" smtClean="0">
              <a:effectLst/>
              <a:ea typeface="Times New Roman" panose="02020603050405020304" pitchFamily="18" charset="0"/>
            </a:endParaRPr>
          </a:p>
          <a:p>
            <a:pPr indent="358775" algn="just">
              <a:buFont typeface="Arial" panose="020B0604020202020204" pitchFamily="34" charset="0"/>
              <a:buChar char="•"/>
            </a:pPr>
            <a:r>
              <a:rPr lang="fr-FR" spc="-50" dirty="0" smtClean="0">
                <a:ea typeface="Times New Roman" panose="02020603050405020304" pitchFamily="18" charset="0"/>
              </a:rPr>
              <a:t>Elle sont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soudés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à plat et choisis inégalement dilatables.</a:t>
            </a:r>
          </a:p>
          <a:p>
            <a:pPr indent="358775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Sous l’influence d’une élévation de température, le bilame se déforme. </a:t>
            </a:r>
            <a:endParaRPr lang="fr-FR" sz="1800" dirty="0" smtClean="0">
              <a:solidFill>
                <a:srgbClr val="000000"/>
              </a:solidFill>
              <a:effectLst/>
              <a:ea typeface="DejaVu Sans" panose="020B0603030804020204" pitchFamily="34" charset="0"/>
            </a:endParaRPr>
          </a:p>
          <a:p>
            <a:pPr indent="358775" algn="just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Il 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peut être à chauffage direct ou indirect</a:t>
            </a:r>
          </a:p>
          <a:p>
            <a:pPr algn="just"/>
            <a:endParaRPr lang="fr-FR" dirty="0">
              <a:solidFill>
                <a:srgbClr val="000000"/>
              </a:solidFill>
              <a:ea typeface="DejaVu Sans" panose="020B0603030804020204" pitchFamily="34" charset="0"/>
            </a:endParaRPr>
          </a:p>
          <a:p>
            <a:pPr algn="just"/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ELEMENTS CONSTITUTIFS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Métal très dilatable: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C’est an alliage de </a:t>
            </a:r>
            <a:r>
              <a:rPr lang="fr-FR" sz="1800" spc="-50" dirty="0" err="1">
                <a:effectLst/>
                <a:ea typeface="Times New Roman" panose="02020603050405020304" pitchFamily="18" charset="0"/>
              </a:rPr>
              <a:t>ferro-nickel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 à grande dilatabilité.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Métal peu dilatable: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L’invar, c’est un alliage (fer 64 %, nickel 36 %)</a:t>
            </a:r>
          </a:p>
          <a:p>
            <a:pPr algn="just"/>
            <a:endParaRPr lang="fr-FR" spc="-50" dirty="0"/>
          </a:p>
          <a:p>
            <a:pPr algn="just"/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UTILISATION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détecteur de surintensité,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détecteurs de surchauffe dans les circuits de détection incendie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26B873-B49A-BDE1-6C70-057358DF91D4}"/>
              </a:ext>
            </a:extLst>
          </p:cNvPr>
          <p:cNvSpPr txBox="1"/>
          <p:nvPr/>
        </p:nvSpPr>
        <p:spPr>
          <a:xfrm>
            <a:off x="5148810" y="222423"/>
            <a:ext cx="1888475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spcBef>
                <a:spcPts val="200"/>
              </a:spcBef>
            </a:pPr>
            <a:r>
              <a:rPr lang="fr-FR" sz="1800" b="1" dirty="0" smtClean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BILAME</a:t>
            </a:r>
            <a:endParaRPr lang="fr-FR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56" y="3853564"/>
            <a:ext cx="3682302" cy="1992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990" y="1625685"/>
            <a:ext cx="3694167" cy="20428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805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AF316DB7-79C4-A543-C160-54E796F4350E}"/>
              </a:ext>
            </a:extLst>
          </p:cNvPr>
          <p:cNvSpPr txBox="1"/>
          <p:nvPr/>
        </p:nvSpPr>
        <p:spPr>
          <a:xfrm>
            <a:off x="646091" y="5169597"/>
            <a:ext cx="10881879" cy="129586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Dès que l’intensité croît</a:t>
            </a:r>
            <a:r>
              <a:rPr lang="fr-FR" spc="-50" dirty="0">
                <a:ea typeface="Times New Roman" panose="02020603050405020304" pitchFamily="18" charset="0"/>
              </a:rPr>
              <a:t> l’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échauffement augmente,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 bilame se déforme et agit sur un dispositif mécanique de coupure qui isole la servitude.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Il est possible de tenter un réenclenchement du disjoncteur.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83AD0C-65F1-7B7E-69A8-9A02A000248A}"/>
              </a:ext>
            </a:extLst>
          </p:cNvPr>
          <p:cNvSpPr txBox="1"/>
          <p:nvPr/>
        </p:nvSpPr>
        <p:spPr>
          <a:xfrm>
            <a:off x="4552261" y="397179"/>
            <a:ext cx="308747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DISJONCTEURS THERMIQUES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43" y="1310217"/>
            <a:ext cx="2939141" cy="2939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49" y="889952"/>
            <a:ext cx="5715000" cy="381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87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BA7A83-59C2-3E65-FB32-7352613B5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901" y="1288664"/>
            <a:ext cx="4646323" cy="249118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861A1F-B996-8FC6-2E45-BBE0CE148308}"/>
              </a:ext>
            </a:extLst>
          </p:cNvPr>
          <p:cNvSpPr txBox="1"/>
          <p:nvPr/>
        </p:nvSpPr>
        <p:spPr>
          <a:xfrm>
            <a:off x="750064" y="4512325"/>
            <a:ext cx="10744159" cy="133882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Lorsque l’intensité de déclenchement est atteinte, le flux développé par la bobine attire la palette mobile, </a:t>
            </a:r>
            <a:endParaRPr lang="fr-FR" sz="1800" spc="-50" dirty="0" smtClean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le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contact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est déverrouillé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et s’ouvre grâce au ressort de rappel.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Le temps de réponse est plus rapide que celui du disjoncteur thermique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5903B3-6913-AD6F-88AC-4EFAD8B31893}"/>
              </a:ext>
            </a:extLst>
          </p:cNvPr>
          <p:cNvSpPr txBox="1"/>
          <p:nvPr/>
        </p:nvSpPr>
        <p:spPr>
          <a:xfrm>
            <a:off x="4188704" y="382702"/>
            <a:ext cx="3814591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DISJONCTEUR MAGNETIQUE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164770"/>
            <a:ext cx="4631301" cy="3015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3003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28A2EC0-7A66-6FAF-31FB-B56934827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11"/>
          <a:stretch/>
        </p:blipFill>
        <p:spPr>
          <a:xfrm>
            <a:off x="7732709" y="2308267"/>
            <a:ext cx="4327659" cy="218281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0CD08C5-9390-60D1-BAC1-574D48A59D50}"/>
              </a:ext>
            </a:extLst>
          </p:cNvPr>
          <p:cNvSpPr txBox="1"/>
          <p:nvPr/>
        </p:nvSpPr>
        <p:spPr>
          <a:xfrm>
            <a:off x="187240" y="1352873"/>
            <a:ext cx="7432759" cy="4247317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800" b="1" u="sng" spc="-50" dirty="0">
                <a:effectLst/>
                <a:ea typeface="Times New Roman" panose="02020603050405020304" pitchFamily="18" charset="0"/>
              </a:rPr>
              <a:t>Inverseur sur </a:t>
            </a:r>
            <a:r>
              <a:rPr lang="fr-FR" sz="1800" b="1" u="sng" spc="-50" dirty="0" smtClean="0">
                <a:effectLst/>
                <a:ea typeface="Times New Roman" panose="02020603050405020304" pitchFamily="18" charset="0"/>
              </a:rPr>
              <a:t>normal (N)</a:t>
            </a:r>
            <a:endParaRPr lang="fr-FR" sz="1800" b="1" u="sng" spc="-5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 relais s’excite, la servitude est alimentée.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R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en série avec la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servitude: échauffement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insuffisant pour provoquer la déformation du bilame.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Lorsque l’intensité croît dans le circuit, l’échauffement de la résistance R provoque la déformation du bilame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pc="-50" dirty="0">
                <a:ea typeface="Times New Roman" panose="02020603050405020304" pitchFamily="18" charset="0"/>
              </a:rPr>
              <a:t>l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’alimentation du relais qui s’ouvre </a:t>
            </a:r>
            <a:r>
              <a:rPr lang="fr-FR" spc="-50" dirty="0">
                <a:ea typeface="Times New Roman" panose="02020603050405020304" pitchFamily="18" charset="0"/>
              </a:rPr>
              <a:t>et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la servitude est isolée.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 disjoncteur calibré à 1 A déclenche, évitant lorsque le bilame reprendra sa position initiale une nouvelle alimentation du relais de commande, alors que le défaut subsiste.</a:t>
            </a:r>
          </a:p>
          <a:p>
            <a:pPr algn="just"/>
            <a:endParaRPr lang="fr-FR" sz="1800" spc="-5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fr-FR" sz="1800" b="1" u="sng" spc="-50" dirty="0">
                <a:effectLst/>
                <a:ea typeface="Times New Roman" panose="02020603050405020304" pitchFamily="18" charset="0"/>
              </a:rPr>
              <a:t>Inverseur sur </a:t>
            </a:r>
            <a:r>
              <a:rPr lang="fr-FR" sz="1800" b="1" u="sng" spc="-50" dirty="0" smtClean="0">
                <a:effectLst/>
                <a:ea typeface="Times New Roman" panose="02020603050405020304" pitchFamily="18" charset="0"/>
              </a:rPr>
              <a:t>secours (S)</a:t>
            </a:r>
            <a:endParaRPr lang="fr-FR" sz="1800" b="1" u="sng" spc="-5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Cette position outrepasse la protection, </a:t>
            </a:r>
            <a:endParaRPr lang="fr-FR" sz="1800" dirty="0" smtClean="0">
              <a:solidFill>
                <a:srgbClr val="000000"/>
              </a:solidFill>
              <a:effectLst/>
              <a:ea typeface="DejaVu Sans" panose="020B0603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assure 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une alimentation du relais de commande en cas de nécessité absolue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87606C-18D1-9347-454E-C930574AB5E6}"/>
              </a:ext>
            </a:extLst>
          </p:cNvPr>
          <p:cNvSpPr txBox="1"/>
          <p:nvPr/>
        </p:nvSpPr>
        <p:spPr>
          <a:xfrm>
            <a:off x="4141378" y="349652"/>
            <a:ext cx="4132290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PROTECTION MAGNETOTHERMIQUE</a:t>
            </a:r>
          </a:p>
        </p:txBody>
      </p:sp>
    </p:spTree>
    <p:extLst>
      <p:ext uri="{BB962C8B-B14F-4D97-AF65-F5344CB8AC3E}">
        <p14:creationId xmlns:p14="http://schemas.microsoft.com/office/powerpoint/2010/main" val="359774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A9EBE15-E650-1942-33AB-73646216783B}"/>
              </a:ext>
            </a:extLst>
          </p:cNvPr>
          <p:cNvSpPr txBox="1"/>
          <p:nvPr/>
        </p:nvSpPr>
        <p:spPr>
          <a:xfrm>
            <a:off x="3368407" y="250500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PROTECTION DES EQUIPEMENTS ELECTRONIQUES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572" y="1654392"/>
            <a:ext cx="2466378" cy="2433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652108" y="619832"/>
            <a:ext cx="134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Diode </a:t>
            </a:r>
            <a:r>
              <a:rPr lang="fr-FR" b="1" dirty="0" err="1"/>
              <a:t>Zener</a:t>
            </a:r>
            <a:endParaRPr lang="fr-FR" b="1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6A07BF0-8651-DC39-C73F-9E5034BA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2088" y="2075771"/>
            <a:ext cx="5548393" cy="18752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38AB0F1-3C5E-D1F3-A9CD-12C63D6EEC9A}"/>
              </a:ext>
            </a:extLst>
          </p:cNvPr>
          <p:cNvSpPr txBox="1"/>
          <p:nvPr/>
        </p:nvSpPr>
        <p:spPr>
          <a:xfrm>
            <a:off x="991124" y="4574472"/>
            <a:ext cx="10122665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PROTECTION DES APPAREILS DE MESURE</a:t>
            </a:r>
            <a:endParaRPr lang="fr-FR" b="1" dirty="0"/>
          </a:p>
          <a:p>
            <a:endParaRPr lang="fr-FR" sz="1800" dirty="0">
              <a:solidFill>
                <a:srgbClr val="000000"/>
              </a:solidFill>
              <a:effectLst/>
              <a:ea typeface="DejaVu Sans" panose="020B060303080402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On choisit la diode Zener de telle sorte que la tension de Zener </a:t>
            </a:r>
            <a:r>
              <a:rPr lang="fr-FR" sz="1800" dirty="0" err="1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Vz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 corresponde à la tension de déviation maximale de mesure ; on évite ainsi toutes possibilités de surtension aux bornes de l’appareil.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442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Grand écran</PresentationFormat>
  <Paragraphs>90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Youssef</dc:creator>
  <cp:lastModifiedBy>Ahmed Youssef</cp:lastModifiedBy>
  <cp:revision>2</cp:revision>
  <dcterms:created xsi:type="dcterms:W3CDTF">2022-12-09T09:58:27Z</dcterms:created>
  <dcterms:modified xsi:type="dcterms:W3CDTF">2022-12-09T09:59:19Z</dcterms:modified>
</cp:coreProperties>
</file>