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AE2A14F5-4AE4-4DFA-95F5-C70858F3DB0D}"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0FE9B25-50BD-444B-A3E1-4E51B4319B00}" type="slidenum">
              <a:rPr lang="fr-FR" smtClean="0"/>
              <a:t>‹N°›</a:t>
            </a:fld>
            <a:endParaRPr lang="fr-FR"/>
          </a:p>
        </p:txBody>
      </p:sp>
    </p:spTree>
    <p:extLst>
      <p:ext uri="{BB962C8B-B14F-4D97-AF65-F5344CB8AC3E}">
        <p14:creationId xmlns:p14="http://schemas.microsoft.com/office/powerpoint/2010/main" val="96013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E2A14F5-4AE4-4DFA-95F5-C70858F3DB0D}"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0FE9B25-50BD-444B-A3E1-4E51B4319B00}" type="slidenum">
              <a:rPr lang="fr-FR" smtClean="0"/>
              <a:t>‹N°›</a:t>
            </a:fld>
            <a:endParaRPr lang="fr-FR"/>
          </a:p>
        </p:txBody>
      </p:sp>
    </p:spTree>
    <p:extLst>
      <p:ext uri="{BB962C8B-B14F-4D97-AF65-F5344CB8AC3E}">
        <p14:creationId xmlns:p14="http://schemas.microsoft.com/office/powerpoint/2010/main" val="36902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E2A14F5-4AE4-4DFA-95F5-C70858F3DB0D}"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0FE9B25-50BD-444B-A3E1-4E51B4319B00}" type="slidenum">
              <a:rPr lang="fr-FR" smtClean="0"/>
              <a:t>‹N°›</a:t>
            </a:fld>
            <a:endParaRPr lang="fr-FR"/>
          </a:p>
        </p:txBody>
      </p:sp>
    </p:spTree>
    <p:extLst>
      <p:ext uri="{BB962C8B-B14F-4D97-AF65-F5344CB8AC3E}">
        <p14:creationId xmlns:p14="http://schemas.microsoft.com/office/powerpoint/2010/main" val="274642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E2A14F5-4AE4-4DFA-95F5-C70858F3DB0D}"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0FE9B25-50BD-444B-A3E1-4E51B4319B00}" type="slidenum">
              <a:rPr lang="fr-FR" smtClean="0"/>
              <a:t>‹N°›</a:t>
            </a:fld>
            <a:endParaRPr lang="fr-FR"/>
          </a:p>
        </p:txBody>
      </p:sp>
    </p:spTree>
    <p:extLst>
      <p:ext uri="{BB962C8B-B14F-4D97-AF65-F5344CB8AC3E}">
        <p14:creationId xmlns:p14="http://schemas.microsoft.com/office/powerpoint/2010/main" val="2499471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AE2A14F5-4AE4-4DFA-95F5-C70858F3DB0D}"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0FE9B25-50BD-444B-A3E1-4E51B4319B00}" type="slidenum">
              <a:rPr lang="fr-FR" smtClean="0"/>
              <a:t>‹N°›</a:t>
            </a:fld>
            <a:endParaRPr lang="fr-FR"/>
          </a:p>
        </p:txBody>
      </p:sp>
    </p:spTree>
    <p:extLst>
      <p:ext uri="{BB962C8B-B14F-4D97-AF65-F5344CB8AC3E}">
        <p14:creationId xmlns:p14="http://schemas.microsoft.com/office/powerpoint/2010/main" val="252613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E2A14F5-4AE4-4DFA-95F5-C70858F3DB0D}"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0FE9B25-50BD-444B-A3E1-4E51B4319B00}" type="slidenum">
              <a:rPr lang="fr-FR" smtClean="0"/>
              <a:t>‹N°›</a:t>
            </a:fld>
            <a:endParaRPr lang="fr-FR"/>
          </a:p>
        </p:txBody>
      </p:sp>
    </p:spTree>
    <p:extLst>
      <p:ext uri="{BB962C8B-B14F-4D97-AF65-F5344CB8AC3E}">
        <p14:creationId xmlns:p14="http://schemas.microsoft.com/office/powerpoint/2010/main" val="422615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E2A14F5-4AE4-4DFA-95F5-C70858F3DB0D}" type="datetimeFigureOut">
              <a:rPr lang="fr-FR" smtClean="0"/>
              <a:t>09/12/2022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0FE9B25-50BD-444B-A3E1-4E51B4319B00}" type="slidenum">
              <a:rPr lang="fr-FR" smtClean="0"/>
              <a:t>‹N°›</a:t>
            </a:fld>
            <a:endParaRPr lang="fr-FR"/>
          </a:p>
        </p:txBody>
      </p:sp>
    </p:spTree>
    <p:extLst>
      <p:ext uri="{BB962C8B-B14F-4D97-AF65-F5344CB8AC3E}">
        <p14:creationId xmlns:p14="http://schemas.microsoft.com/office/powerpoint/2010/main" val="62388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E2A14F5-4AE4-4DFA-95F5-C70858F3DB0D}" type="datetimeFigureOut">
              <a:rPr lang="fr-FR" smtClean="0"/>
              <a:t>09/12/2022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0FE9B25-50BD-444B-A3E1-4E51B4319B00}" type="slidenum">
              <a:rPr lang="fr-FR" smtClean="0"/>
              <a:t>‹N°›</a:t>
            </a:fld>
            <a:endParaRPr lang="fr-FR"/>
          </a:p>
        </p:txBody>
      </p:sp>
    </p:spTree>
    <p:extLst>
      <p:ext uri="{BB962C8B-B14F-4D97-AF65-F5344CB8AC3E}">
        <p14:creationId xmlns:p14="http://schemas.microsoft.com/office/powerpoint/2010/main" val="107861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E2A14F5-4AE4-4DFA-95F5-C70858F3DB0D}" type="datetimeFigureOut">
              <a:rPr lang="fr-FR" smtClean="0"/>
              <a:t>09/12/2022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0FE9B25-50BD-444B-A3E1-4E51B4319B00}" type="slidenum">
              <a:rPr lang="fr-FR" smtClean="0"/>
              <a:t>‹N°›</a:t>
            </a:fld>
            <a:endParaRPr lang="fr-FR"/>
          </a:p>
        </p:txBody>
      </p:sp>
    </p:spTree>
    <p:extLst>
      <p:ext uri="{BB962C8B-B14F-4D97-AF65-F5344CB8AC3E}">
        <p14:creationId xmlns:p14="http://schemas.microsoft.com/office/powerpoint/2010/main" val="282690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E2A14F5-4AE4-4DFA-95F5-C70858F3DB0D}"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0FE9B25-50BD-444B-A3E1-4E51B4319B00}" type="slidenum">
              <a:rPr lang="fr-FR" smtClean="0"/>
              <a:t>‹N°›</a:t>
            </a:fld>
            <a:endParaRPr lang="fr-FR"/>
          </a:p>
        </p:txBody>
      </p:sp>
    </p:spTree>
    <p:extLst>
      <p:ext uri="{BB962C8B-B14F-4D97-AF65-F5344CB8AC3E}">
        <p14:creationId xmlns:p14="http://schemas.microsoft.com/office/powerpoint/2010/main" val="170759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E2A14F5-4AE4-4DFA-95F5-C70858F3DB0D}"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0FE9B25-50BD-444B-A3E1-4E51B4319B00}" type="slidenum">
              <a:rPr lang="fr-FR" smtClean="0"/>
              <a:t>‹N°›</a:t>
            </a:fld>
            <a:endParaRPr lang="fr-FR"/>
          </a:p>
        </p:txBody>
      </p:sp>
    </p:spTree>
    <p:extLst>
      <p:ext uri="{BB962C8B-B14F-4D97-AF65-F5344CB8AC3E}">
        <p14:creationId xmlns:p14="http://schemas.microsoft.com/office/powerpoint/2010/main" val="332607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A14F5-4AE4-4DFA-95F5-C70858F3DB0D}" type="datetimeFigureOut">
              <a:rPr lang="fr-FR" smtClean="0"/>
              <a:t>09/12/2022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E9B25-50BD-444B-A3E1-4E51B4319B00}" type="slidenum">
              <a:rPr lang="fr-FR" smtClean="0"/>
              <a:t>‹N°›</a:t>
            </a:fld>
            <a:endParaRPr lang="fr-FR"/>
          </a:p>
        </p:txBody>
      </p:sp>
    </p:spTree>
    <p:extLst>
      <p:ext uri="{BB962C8B-B14F-4D97-AF65-F5344CB8AC3E}">
        <p14:creationId xmlns:p14="http://schemas.microsoft.com/office/powerpoint/2010/main" val="1732895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7076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3DC6EE64-D836-C14A-4250-7932DB85A3DF}"/>
              </a:ext>
            </a:extLst>
          </p:cNvPr>
          <p:cNvSpPr txBox="1"/>
          <p:nvPr/>
        </p:nvSpPr>
        <p:spPr>
          <a:xfrm>
            <a:off x="763836" y="1166842"/>
            <a:ext cx="10862632" cy="452431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C’est un groupe auxiliaire de puissance </a:t>
            </a:r>
          </a:p>
          <a:p>
            <a:r>
              <a:rPr lang="fr-FR" dirty="0"/>
              <a:t>CONSTITUTION</a:t>
            </a:r>
          </a:p>
          <a:p>
            <a:r>
              <a:rPr lang="fr-FR" dirty="0"/>
              <a:t>Il est constitué d’un </a:t>
            </a:r>
            <a:r>
              <a:rPr lang="fr-FR" dirty="0" err="1"/>
              <a:t>turbo-réacteur</a:t>
            </a:r>
            <a:r>
              <a:rPr lang="fr-FR" dirty="0"/>
              <a:t> qui entraîne : un ou plusieurs alternateurs régulés en tension et en fréquence.</a:t>
            </a:r>
          </a:p>
          <a:p>
            <a:r>
              <a:rPr lang="fr-FR" dirty="0"/>
              <a:t>D’autre part, il permet l’alimentation en air du collecteur pneumatique par soutirage sur le compresseur.</a:t>
            </a:r>
          </a:p>
          <a:p>
            <a:r>
              <a:rPr lang="fr-FR" dirty="0"/>
              <a:t>L’APU permet à l’avion d’être indépendant en ce qui concerne :</a:t>
            </a:r>
          </a:p>
          <a:p>
            <a:pPr marL="285750" indent="-285750">
              <a:buFont typeface="Arial" panose="020B0604020202020204" pitchFamily="34" charset="0"/>
              <a:buChar char="•"/>
            </a:pPr>
            <a:r>
              <a:rPr lang="fr-FR" dirty="0"/>
              <a:t>alimentation électrique du réseau de bord,</a:t>
            </a:r>
          </a:p>
          <a:p>
            <a:pPr marL="285750" indent="-285750">
              <a:buFont typeface="Arial" panose="020B0604020202020204" pitchFamily="34" charset="0"/>
              <a:buChar char="•"/>
            </a:pPr>
            <a:r>
              <a:rPr lang="fr-FR" dirty="0"/>
              <a:t>alimentation pneumatique du collecteur.</a:t>
            </a:r>
          </a:p>
          <a:p>
            <a:r>
              <a:rPr lang="fr-FR" dirty="0"/>
              <a:t>Ce qui permet :</a:t>
            </a:r>
          </a:p>
          <a:p>
            <a:pPr marL="285750" indent="-285750">
              <a:buFont typeface="Arial" panose="020B0604020202020204" pitchFamily="34" charset="0"/>
              <a:buChar char="•"/>
            </a:pPr>
            <a:r>
              <a:rPr lang="fr-FR" dirty="0"/>
              <a:t>un démarrage réacteur (pneumatique),</a:t>
            </a:r>
          </a:p>
          <a:p>
            <a:pPr marL="285750" indent="-285750">
              <a:buFont typeface="Arial" panose="020B0604020202020204" pitchFamily="34" charset="0"/>
              <a:buChar char="•"/>
            </a:pPr>
            <a:r>
              <a:rPr lang="fr-FR" dirty="0"/>
              <a:t>une climatisation de l’avion,</a:t>
            </a:r>
          </a:p>
          <a:p>
            <a:pPr marL="285750" indent="-285750">
              <a:buFont typeface="Arial" panose="020B0604020202020204" pitchFamily="34" charset="0"/>
              <a:buChar char="•"/>
            </a:pPr>
            <a:r>
              <a:rPr lang="fr-FR" dirty="0"/>
              <a:t>un dégivrage de la voilure,</a:t>
            </a:r>
          </a:p>
          <a:p>
            <a:pPr marL="285750" indent="-285750">
              <a:buFont typeface="Arial" panose="020B0604020202020204" pitchFamily="34" charset="0"/>
              <a:buChar char="•"/>
            </a:pPr>
            <a:r>
              <a:rPr lang="fr-FR" dirty="0"/>
              <a:t>l’alimentation du réseau de bord en cas de panne totale des générateurs électriques de bord.</a:t>
            </a:r>
          </a:p>
          <a:p>
            <a:r>
              <a:rPr lang="fr-FR" dirty="0"/>
              <a:t>II remplace donc :</a:t>
            </a:r>
          </a:p>
          <a:p>
            <a:pPr marL="285750" indent="-285750">
              <a:buFont typeface="Arial" panose="020B0604020202020204" pitchFamily="34" charset="0"/>
              <a:buChar char="•"/>
            </a:pPr>
            <a:r>
              <a:rPr lang="fr-FR" dirty="0"/>
              <a:t>le groupe de parc électrique,</a:t>
            </a:r>
          </a:p>
          <a:p>
            <a:pPr marL="285750" indent="-285750">
              <a:buFont typeface="Arial" panose="020B0604020202020204" pitchFamily="34" charset="0"/>
              <a:buChar char="•"/>
            </a:pPr>
            <a:r>
              <a:rPr lang="fr-FR" dirty="0"/>
              <a:t>le groupe de démarrage,</a:t>
            </a:r>
          </a:p>
          <a:p>
            <a:pPr marL="285750" indent="-285750">
              <a:buFont typeface="Arial" panose="020B0604020202020204" pitchFamily="34" charset="0"/>
              <a:buChar char="•"/>
            </a:pPr>
            <a:r>
              <a:rPr lang="fr-FR" dirty="0"/>
              <a:t>le groupe de climatisation.</a:t>
            </a:r>
          </a:p>
        </p:txBody>
      </p:sp>
      <p:sp>
        <p:nvSpPr>
          <p:cNvPr id="9" name="ZoneTexte 8">
            <a:extLst>
              <a:ext uri="{FF2B5EF4-FFF2-40B4-BE49-F238E27FC236}">
                <a16:creationId xmlns:a16="http://schemas.microsoft.com/office/drawing/2014/main" id="{5D05565F-4995-5AD8-1CBC-FDA79DEBF3FE}"/>
              </a:ext>
            </a:extLst>
          </p:cNvPr>
          <p:cNvSpPr txBox="1"/>
          <p:nvPr/>
        </p:nvSpPr>
        <p:spPr>
          <a:xfrm>
            <a:off x="3489593" y="69475"/>
            <a:ext cx="445356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35 APU (AUXILIARY POWER UNIT)</a:t>
            </a:r>
          </a:p>
        </p:txBody>
      </p:sp>
    </p:spTree>
    <p:extLst>
      <p:ext uri="{BB962C8B-B14F-4D97-AF65-F5344CB8AC3E}">
        <p14:creationId xmlns:p14="http://schemas.microsoft.com/office/powerpoint/2010/main" val="410466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35C3C66F-96B5-8A93-547F-336B94AE4AF2}"/>
              </a:ext>
            </a:extLst>
          </p:cNvPr>
          <p:cNvSpPr txBox="1"/>
          <p:nvPr/>
        </p:nvSpPr>
        <p:spPr>
          <a:xfrm>
            <a:off x="804231" y="1582340"/>
            <a:ext cx="11226188"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comprend :</a:t>
            </a:r>
          </a:p>
          <a:p>
            <a:pPr marL="285750" indent="-285750">
              <a:buFont typeface="Arial" panose="020B0604020202020204" pitchFamily="34" charset="0"/>
              <a:buChar char="•"/>
            </a:pPr>
            <a:r>
              <a:rPr lang="fr-FR" dirty="0"/>
              <a:t>un compresseur axial à plusieurs étages,</a:t>
            </a:r>
          </a:p>
          <a:p>
            <a:pPr marL="285750" indent="-285750">
              <a:buFont typeface="Arial" panose="020B0604020202020204" pitchFamily="34" charset="0"/>
              <a:buChar char="•"/>
            </a:pPr>
            <a:r>
              <a:rPr lang="fr-FR" dirty="0"/>
              <a:t>une chambre de combustion annulaire,</a:t>
            </a:r>
          </a:p>
          <a:p>
            <a:pPr marL="285750" indent="-285750">
              <a:buFont typeface="Arial" panose="020B0604020202020204" pitchFamily="34" charset="0"/>
              <a:buChar char="•"/>
            </a:pPr>
            <a:r>
              <a:rPr lang="fr-FR" dirty="0"/>
              <a:t>une turbine à plusieurs étages,</a:t>
            </a:r>
          </a:p>
          <a:p>
            <a:pPr marL="285750" indent="-285750">
              <a:buFont typeface="Arial" panose="020B0604020202020204" pitchFamily="34" charset="0"/>
              <a:buChar char="•"/>
            </a:pPr>
            <a:r>
              <a:rPr lang="fr-FR" dirty="0"/>
              <a:t>un boîtier d’accessoires qui entraîne :</a:t>
            </a:r>
          </a:p>
          <a:p>
            <a:pPr marL="285750" indent="-285750">
              <a:buFont typeface="Arial" panose="020B0604020202020204" pitchFamily="34" charset="0"/>
              <a:buChar char="•"/>
            </a:pPr>
            <a:r>
              <a:rPr lang="fr-FR" dirty="0"/>
              <a:t>un ou deux alternateurs,</a:t>
            </a:r>
          </a:p>
          <a:p>
            <a:pPr marL="285750" indent="-285750">
              <a:buFont typeface="Arial" panose="020B0604020202020204" pitchFamily="34" charset="0"/>
              <a:buChar char="•"/>
            </a:pPr>
            <a:r>
              <a:rPr lang="fr-FR" dirty="0"/>
              <a:t>une pompe carburant,</a:t>
            </a:r>
          </a:p>
          <a:p>
            <a:pPr marL="285750" indent="-285750">
              <a:buFont typeface="Arial" panose="020B0604020202020204" pitchFamily="34" charset="0"/>
              <a:buChar char="•"/>
            </a:pPr>
            <a:r>
              <a:rPr lang="fr-FR" dirty="0"/>
              <a:t>une pompe à huile,</a:t>
            </a:r>
          </a:p>
          <a:p>
            <a:pPr marL="285750" indent="-285750">
              <a:buFont typeface="Arial" panose="020B0604020202020204" pitchFamily="34" charset="0"/>
              <a:buChar char="•"/>
            </a:pPr>
            <a:r>
              <a:rPr lang="fr-FR" dirty="0"/>
              <a:t>un ventilateur de refroidissement alternateurs, radia d’huile, équipements électroniques de régulation.</a:t>
            </a:r>
          </a:p>
          <a:p>
            <a:r>
              <a:rPr lang="fr-FR" dirty="0"/>
              <a:t>Ce ventilateur est alimenté en air à partir de l’entrée d’air compresseur à travers une vanne électrique.</a:t>
            </a:r>
          </a:p>
          <a:p>
            <a:r>
              <a:rPr lang="fr-FR" dirty="0"/>
              <a:t>Cette vanne est ouverte lorsque l’APU tourne.</a:t>
            </a:r>
          </a:p>
          <a:p>
            <a:r>
              <a:rPr lang="fr-FR" dirty="0"/>
              <a:t>Cet air est ensuite évacué à l’extérieur de l’avion.</a:t>
            </a:r>
          </a:p>
        </p:txBody>
      </p:sp>
      <p:sp>
        <p:nvSpPr>
          <p:cNvPr id="9" name="ZoneTexte 8">
            <a:extLst>
              <a:ext uri="{FF2B5EF4-FFF2-40B4-BE49-F238E27FC236}">
                <a16:creationId xmlns:a16="http://schemas.microsoft.com/office/drawing/2014/main" id="{29853165-ED0C-076F-BE08-5E67046C6095}"/>
              </a:ext>
            </a:extLst>
          </p:cNvPr>
          <p:cNvSpPr txBox="1"/>
          <p:nvPr/>
        </p:nvSpPr>
        <p:spPr>
          <a:xfrm>
            <a:off x="4987886" y="955580"/>
            <a:ext cx="204087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TURBO-REACTEUR</a:t>
            </a:r>
          </a:p>
        </p:txBody>
      </p:sp>
      <p:sp>
        <p:nvSpPr>
          <p:cNvPr id="10" name="ZoneTexte 9">
            <a:extLst>
              <a:ext uri="{FF2B5EF4-FFF2-40B4-BE49-F238E27FC236}">
                <a16:creationId xmlns:a16="http://schemas.microsoft.com/office/drawing/2014/main" id="{14850401-1186-1E12-42CB-A54D8AA7524C}"/>
              </a:ext>
            </a:extLst>
          </p:cNvPr>
          <p:cNvSpPr txBox="1"/>
          <p:nvPr/>
        </p:nvSpPr>
        <p:spPr>
          <a:xfrm>
            <a:off x="3489593" y="69475"/>
            <a:ext cx="445356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35 APU (AUXILIARY POWER UNIT)</a:t>
            </a:r>
          </a:p>
        </p:txBody>
      </p:sp>
    </p:spTree>
    <p:extLst>
      <p:ext uri="{BB962C8B-B14F-4D97-AF65-F5344CB8AC3E}">
        <p14:creationId xmlns:p14="http://schemas.microsoft.com/office/powerpoint/2010/main" val="90380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83C41C9-70B4-D7FF-987C-1A4650969119}"/>
              </a:ext>
            </a:extLst>
          </p:cNvPr>
          <p:cNvSpPr txBox="1"/>
          <p:nvPr/>
        </p:nvSpPr>
        <p:spPr>
          <a:xfrm>
            <a:off x="283684" y="1197162"/>
            <a:ext cx="11115101"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REGULATION DE VITESSE</a:t>
            </a:r>
          </a:p>
          <a:p>
            <a:pPr algn="just"/>
            <a:r>
              <a:rPr lang="fr-FR" dirty="0"/>
              <a:t>L’alternateur doit être caractérisé par une vitesse d’entraînement constante de façon à développer une fréquence constante. La vitesse de l’APU doit être régulée. On utilise pour ce faire un régulateur carburant, qui dose le débit de carburant dans la chambre de combustion.</a:t>
            </a:r>
          </a:p>
          <a:p>
            <a:pPr algn="just"/>
            <a:r>
              <a:rPr lang="fr-FR" dirty="0"/>
              <a:t>Afin de maintenir la vitesse de rotation constante, quelle que soit la charge de l’APU, cette vitesse est surveillée par une boîte électronique, qui commande le régulateur carburant</a:t>
            </a:r>
          </a:p>
          <a:p>
            <a:pPr algn="just"/>
            <a:r>
              <a:rPr lang="fr-FR" dirty="0"/>
              <a:t>	</a:t>
            </a:r>
          </a:p>
        </p:txBody>
      </p:sp>
      <p:sp>
        <p:nvSpPr>
          <p:cNvPr id="7" name="ZoneTexte 6">
            <a:extLst>
              <a:ext uri="{FF2B5EF4-FFF2-40B4-BE49-F238E27FC236}">
                <a16:creationId xmlns:a16="http://schemas.microsoft.com/office/drawing/2014/main" id="{1B760E69-FCDA-0F1B-8426-0FCB4244C4DE}"/>
              </a:ext>
            </a:extLst>
          </p:cNvPr>
          <p:cNvSpPr txBox="1"/>
          <p:nvPr/>
        </p:nvSpPr>
        <p:spPr>
          <a:xfrm>
            <a:off x="283684" y="4460509"/>
            <a:ext cx="11369866"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DEMARRAGE DE L’APU</a:t>
            </a:r>
          </a:p>
          <a:p>
            <a:r>
              <a:rPr lang="fr-FR" dirty="0"/>
              <a:t>Il s’effectue à l’aide d’un démarreur électrique qui entraîne l’APU par l’intermédiaire d’un boîtier d’accessoires ; l’alimentation est assurée par une batterie APU, cette alimentation étant coupée lorsque la vitesse de rotation est suffisante pour permettre une </a:t>
            </a:r>
            <a:r>
              <a:rPr lang="fr-FR" dirty="0" err="1"/>
              <a:t>auto-accélération</a:t>
            </a:r>
            <a:r>
              <a:rPr lang="fr-FR" dirty="0"/>
              <a:t> de l’APU.</a:t>
            </a:r>
          </a:p>
        </p:txBody>
      </p:sp>
    </p:spTree>
    <p:extLst>
      <p:ext uri="{BB962C8B-B14F-4D97-AF65-F5344CB8AC3E}">
        <p14:creationId xmlns:p14="http://schemas.microsoft.com/office/powerpoint/2010/main" val="317605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757C547-A85A-EE73-4B4C-1419243A5736}"/>
              </a:ext>
            </a:extLst>
          </p:cNvPr>
          <p:cNvSpPr txBox="1"/>
          <p:nvPr/>
        </p:nvSpPr>
        <p:spPr>
          <a:xfrm>
            <a:off x="485660" y="851697"/>
            <a:ext cx="10515599" cy="535531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 boîte de régulation provoque un arrêt automatique en cas de :</a:t>
            </a:r>
          </a:p>
          <a:p>
            <a:r>
              <a:rPr lang="fr-FR" b="1" dirty="0"/>
              <a:t>Détection incendie</a:t>
            </a:r>
          </a:p>
          <a:p>
            <a:r>
              <a:rPr lang="fr-FR" dirty="0"/>
              <a:t>Deux boucles de détection incendie surveillent une élévation anormale de température autour de l’APU.</a:t>
            </a:r>
          </a:p>
          <a:p>
            <a:r>
              <a:rPr lang="fr-FR" b="1" dirty="0"/>
              <a:t>Vitesse</a:t>
            </a:r>
          </a:p>
          <a:p>
            <a:r>
              <a:rPr lang="fr-FR" dirty="0"/>
              <a:t>Un capteur de vitesse envoie en permanence une information de la vitesse de rotation.</a:t>
            </a:r>
          </a:p>
          <a:p>
            <a:r>
              <a:rPr lang="fr-FR" b="1" dirty="0"/>
              <a:t>EGT (surchauffe)</a:t>
            </a:r>
          </a:p>
          <a:p>
            <a:r>
              <a:rPr lang="fr-FR" dirty="0"/>
              <a:t>Une rampe de thermocouples mesure la température des gaz d’échappement.</a:t>
            </a:r>
          </a:p>
          <a:p>
            <a:r>
              <a:rPr lang="fr-FR" b="1" dirty="0"/>
              <a:t>Pression d’huile</a:t>
            </a:r>
          </a:p>
          <a:p>
            <a:r>
              <a:rPr lang="fr-FR" dirty="0"/>
              <a:t>Elle est détectée par un </a:t>
            </a:r>
            <a:r>
              <a:rPr lang="fr-FR" dirty="0" err="1"/>
              <a:t>mano-contact</a:t>
            </a:r>
            <a:r>
              <a:rPr lang="fr-FR" dirty="0"/>
              <a:t> sur le circuit de pression.</a:t>
            </a:r>
          </a:p>
          <a:p>
            <a:r>
              <a:rPr lang="fr-FR" b="1" dirty="0"/>
              <a:t>Température d’huile</a:t>
            </a:r>
          </a:p>
          <a:p>
            <a:r>
              <a:rPr lang="fr-FR" dirty="0"/>
              <a:t>Elle est détectée par un </a:t>
            </a:r>
            <a:r>
              <a:rPr lang="fr-FR" dirty="0" err="1"/>
              <a:t>mano-contact</a:t>
            </a:r>
            <a:r>
              <a:rPr lang="fr-FR" dirty="0"/>
              <a:t> dans le réservoir d’huile.</a:t>
            </a:r>
          </a:p>
          <a:p>
            <a:r>
              <a:rPr lang="fr-FR" b="1" dirty="0"/>
              <a:t>Fuite de gaine de soutirage</a:t>
            </a:r>
          </a:p>
          <a:p>
            <a:r>
              <a:rPr lang="fr-FR" dirty="0"/>
              <a:t>Des bilames ou des boucles disposés à proximité de la gaine détectent l’augmentation de</a:t>
            </a:r>
          </a:p>
          <a:p>
            <a:r>
              <a:rPr lang="fr-FR" dirty="0"/>
              <a:t>température ambiante autour de la gaine provoquée par une fuite.</a:t>
            </a:r>
          </a:p>
          <a:p>
            <a:r>
              <a:rPr lang="fr-FR" b="1" dirty="0"/>
              <a:t>Température d’air à l’entrée compresseur</a:t>
            </a:r>
          </a:p>
          <a:p>
            <a:r>
              <a:rPr lang="fr-FR" dirty="0"/>
              <a:t>En fonction de cette température, la boîte de régulation calcule une EGT maxi à ne pas dépasser pendant le démarrage.</a:t>
            </a:r>
          </a:p>
          <a:p>
            <a:r>
              <a:rPr lang="fr-FR" b="1" dirty="0"/>
              <a:t>Perte d’alimentation de la boîte de régulation</a:t>
            </a:r>
          </a:p>
          <a:p>
            <a:endParaRPr lang="fr-FR" dirty="0"/>
          </a:p>
        </p:txBody>
      </p:sp>
      <p:sp>
        <p:nvSpPr>
          <p:cNvPr id="7" name="ZoneTexte 6">
            <a:extLst>
              <a:ext uri="{FF2B5EF4-FFF2-40B4-BE49-F238E27FC236}">
                <a16:creationId xmlns:a16="http://schemas.microsoft.com/office/drawing/2014/main" id="{DD767BE7-2016-EE22-4CAC-1F1206196B44}"/>
              </a:ext>
            </a:extLst>
          </p:cNvPr>
          <p:cNvSpPr txBox="1"/>
          <p:nvPr/>
        </p:nvSpPr>
        <p:spPr>
          <a:xfrm>
            <a:off x="4924997" y="256008"/>
            <a:ext cx="234200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DEFAUTS SURVEILLES</a:t>
            </a:r>
          </a:p>
        </p:txBody>
      </p:sp>
    </p:spTree>
    <p:extLst>
      <p:ext uri="{BB962C8B-B14F-4D97-AF65-F5344CB8AC3E}">
        <p14:creationId xmlns:p14="http://schemas.microsoft.com/office/powerpoint/2010/main" val="413552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A74C51-69C9-36D0-2F53-A1F5E4831AB8}"/>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A347BC9B-F400-1123-FBFC-A50E5EE5B5A6}"/>
              </a:ext>
            </a:extLst>
          </p:cNvPr>
          <p:cNvSpPr txBox="1"/>
          <p:nvPr/>
        </p:nvSpPr>
        <p:spPr>
          <a:xfrm>
            <a:off x="1322024" y="2139093"/>
            <a:ext cx="10031776"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 boîte de régulation permet :</a:t>
            </a:r>
          </a:p>
          <a:p>
            <a:r>
              <a:rPr lang="fr-FR" dirty="0"/>
              <a:t>de réaliser la séquence démarrage et arrêt de T APU ;</a:t>
            </a:r>
          </a:p>
          <a:p>
            <a:r>
              <a:rPr lang="fr-FR" dirty="0"/>
              <a:t>la régulation de vitesse de rotation à une valeur constante ;</a:t>
            </a:r>
          </a:p>
          <a:p>
            <a:r>
              <a:rPr lang="fr-FR" dirty="0"/>
              <a:t>la surveillance des paramètres vitesse, température, pression, faite d’huile, et déclenche un arrêt automatique en cas d’évolution anormale de l’un de ces paramètres, ainsi que la mémorisation du défaut afin d’orienter le dépannage.</a:t>
            </a:r>
          </a:p>
        </p:txBody>
      </p:sp>
    </p:spTree>
    <p:extLst>
      <p:ext uri="{BB962C8B-B14F-4D97-AF65-F5344CB8AC3E}">
        <p14:creationId xmlns:p14="http://schemas.microsoft.com/office/powerpoint/2010/main" val="32705034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Grand écran</PresentationFormat>
  <Paragraphs>59</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Youssef</dc:creator>
  <cp:lastModifiedBy>Ahmed Youssef</cp:lastModifiedBy>
  <cp:revision>1</cp:revision>
  <dcterms:created xsi:type="dcterms:W3CDTF">2022-12-09T10:08:35Z</dcterms:created>
  <dcterms:modified xsi:type="dcterms:W3CDTF">2022-12-09T10:08:59Z</dcterms:modified>
</cp:coreProperties>
</file>