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7D9-6F50-4ACC-86C5-00BD3FB5BEA1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8303-2ECA-46DA-A2D1-87A7A694D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3867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7D9-6F50-4ACC-86C5-00BD3FB5BEA1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8303-2ECA-46DA-A2D1-87A7A694D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928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7D9-6F50-4ACC-86C5-00BD3FB5BEA1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8303-2ECA-46DA-A2D1-87A7A694D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21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7D9-6F50-4ACC-86C5-00BD3FB5BEA1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8303-2ECA-46DA-A2D1-87A7A694D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9830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7D9-6F50-4ACC-86C5-00BD3FB5BEA1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8303-2ECA-46DA-A2D1-87A7A694D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243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7D9-6F50-4ACC-86C5-00BD3FB5BEA1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8303-2ECA-46DA-A2D1-87A7A694D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8272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7D9-6F50-4ACC-86C5-00BD3FB5BEA1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8303-2ECA-46DA-A2D1-87A7A694D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35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7D9-6F50-4ACC-86C5-00BD3FB5BEA1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8303-2ECA-46DA-A2D1-87A7A694D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827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7D9-6F50-4ACC-86C5-00BD3FB5BEA1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8303-2ECA-46DA-A2D1-87A7A694D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8342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7D9-6F50-4ACC-86C5-00BD3FB5BEA1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8303-2ECA-46DA-A2D1-87A7A694D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99941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417D9-6F50-4ACC-86C5-00BD3FB5BEA1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28303-2ECA-46DA-A2D1-87A7A694D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332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417D9-6F50-4ACC-86C5-00BD3FB5BEA1}" type="datetimeFigureOut">
              <a:rPr lang="fr-FR" smtClean="0"/>
              <a:t>09/12/2022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28303-2ECA-46DA-A2D1-87A7A694D1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022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86491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091CC43E-D899-8966-D980-371B0D2BB43F}"/>
              </a:ext>
            </a:extLst>
          </p:cNvPr>
          <p:cNvSpPr txBox="1"/>
          <p:nvPr/>
        </p:nvSpPr>
        <p:spPr>
          <a:xfrm>
            <a:off x="583893" y="1446595"/>
            <a:ext cx="11160087" cy="2308324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dirty="0"/>
              <a:t>DETECTION INCENDIE MOTEUR</a:t>
            </a:r>
          </a:p>
          <a:p>
            <a:r>
              <a:rPr lang="fr-FR" dirty="0"/>
              <a:t>Le système détecte l'incendie et/ou la surchauffe dans la zone des moteurs au moyen de détecteurs à gaz.</a:t>
            </a:r>
          </a:p>
          <a:p>
            <a:r>
              <a:rPr lang="fr-FR" dirty="0"/>
              <a:t>DESCRIPTION</a:t>
            </a:r>
          </a:p>
          <a:p>
            <a:r>
              <a:rPr lang="fr-FR" dirty="0"/>
              <a:t>L’élément détecteur comprend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enveloppe en acier inoxydable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âme métallique en titanium hydraté ayant absorbé un gaz ;</a:t>
            </a:r>
          </a:p>
          <a:p>
            <a:r>
              <a:rPr lang="fr-FR" dirty="0"/>
              <a:t>» un rembourrage métallique torsadé entre F âme et F enveloppe, cet espace est</a:t>
            </a:r>
          </a:p>
          <a:p>
            <a:r>
              <a:rPr lang="fr-FR" dirty="0"/>
              <a:t>également rempli de gaz,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56D5320-944B-4AF1-2E38-AC2C93DD6DA9}"/>
              </a:ext>
            </a:extLst>
          </p:cNvPr>
          <p:cNvSpPr txBox="1"/>
          <p:nvPr/>
        </p:nvSpPr>
        <p:spPr>
          <a:xfrm>
            <a:off x="2773496" y="255220"/>
            <a:ext cx="6932364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DISPOSITIFS DE DETECTION INCENDIE A GAZ (MOTEUR APU)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B1BB34A-EFFD-D729-B79B-E3BCAA9B8334}"/>
              </a:ext>
            </a:extLst>
          </p:cNvPr>
          <p:cNvSpPr txBox="1"/>
          <p:nvPr/>
        </p:nvSpPr>
        <p:spPr>
          <a:xfrm>
            <a:off x="583892" y="4017457"/>
            <a:ext cx="11160087" cy="2031325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dirty="0"/>
              <a:t>PRINCIPE</a:t>
            </a:r>
          </a:p>
          <a:p>
            <a:r>
              <a:rPr lang="fr-FR" dirty="0"/>
              <a:t>Lorsque le détecteur est soumis à une élévation de température, la pression dans le tube  augmente et actionne un </a:t>
            </a:r>
            <a:r>
              <a:rPr lang="fr-FR" dirty="0" err="1"/>
              <a:t>mano-contact</a:t>
            </a:r>
            <a:r>
              <a:rPr lang="fr-FR" dirty="0"/>
              <a:t> qui provoque à travers un module de détection, le déclenchement des alarmes sonores et lumineuses.</a:t>
            </a:r>
          </a:p>
          <a:p>
            <a:r>
              <a:rPr lang="fr-FR" dirty="0"/>
              <a:t>Le module comprend les circuits associés aux dispositifs de surchauffe et incendie moteur et ceux de F APU.</a:t>
            </a:r>
          </a:p>
          <a:p>
            <a:r>
              <a:rPr lang="fr-FR" dirty="0"/>
              <a:t>Chaque moteur est équipé de deux détecteurs doubles situés l’un à la partie inférieure du moteur, l’autre à la partie supérieure sous la tôle pare-feu.</a:t>
            </a:r>
          </a:p>
          <a:p>
            <a:r>
              <a:rPr lang="fr-FR" dirty="0"/>
              <a:t>APU : trois détecteurs à gaz sont installés sur F APU et son échappement</a:t>
            </a:r>
          </a:p>
        </p:txBody>
      </p:sp>
    </p:spTree>
    <p:extLst>
      <p:ext uri="{BB962C8B-B14F-4D97-AF65-F5344CB8AC3E}">
        <p14:creationId xmlns:p14="http://schemas.microsoft.com/office/powerpoint/2010/main" val="411883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8FB8B4E7-2AB1-3B0C-B08E-E44CD5428556}"/>
              </a:ext>
            </a:extLst>
          </p:cNvPr>
          <p:cNvSpPr txBox="1"/>
          <p:nvPr/>
        </p:nvSpPr>
        <p:spPr>
          <a:xfrm>
            <a:off x="838200" y="1293925"/>
            <a:ext cx="10608325" cy="4524315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 err="1"/>
              <a:t>Les’avions</a:t>
            </a:r>
            <a:r>
              <a:rPr lang="fr-FR" dirty="0"/>
              <a:t> modernes sont généralement équipés de systèmes de détection incendie localisés dans les zones à risque, à savoir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moteurs de propulsion,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groupes auxiliaires APU,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</a:t>
            </a:r>
            <a:r>
              <a:rPr lang="fr-FR" dirty="0" err="1"/>
              <a:t>soutes</a:t>
            </a:r>
            <a:r>
              <a:rPr lang="fr-FR" dirty="0"/>
              <a:t> (équipements et fret),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logements de trains, freins,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toilettes,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systèmes de climatisation et de dégivrage (gaines d’air chaud).</a:t>
            </a:r>
          </a:p>
          <a:p>
            <a:r>
              <a:rPr lang="fr-FR" dirty="0"/>
              <a:t>Des dispositifs de détection de fumée sont également installés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dans la </a:t>
            </a:r>
            <a:r>
              <a:rPr lang="fr-FR" dirty="0" err="1"/>
              <a:t>soute</a:t>
            </a:r>
            <a:r>
              <a:rPr lang="fr-FR" dirty="0"/>
              <a:t> électronique de certains avions,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dans les </a:t>
            </a:r>
            <a:r>
              <a:rPr lang="fr-FR" dirty="0" err="1"/>
              <a:t>soutes</a:t>
            </a:r>
            <a:r>
              <a:rPr lang="fr-FR" dirty="0"/>
              <a:t> à bagages,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dans la </a:t>
            </a:r>
            <a:r>
              <a:rPr lang="fr-FR" dirty="0" err="1"/>
              <a:t>soute</a:t>
            </a:r>
            <a:r>
              <a:rPr lang="fr-FR" dirty="0"/>
              <a:t> cargo.</a:t>
            </a:r>
          </a:p>
          <a:p>
            <a:r>
              <a:rPr lang="fr-FR" dirty="0"/>
              <a:t>En cas d’incendie ou de fumée, l’équipage en est informé par des dispositifs lumineux et sonores dans le poste équipage.</a:t>
            </a:r>
          </a:p>
          <a:p>
            <a:r>
              <a:rPr lang="fr-FR" dirty="0"/>
              <a:t>A noter que les alarmes incendie APU sont en plus répétées dans un logement de train afin d’attirer l’attention du personnel d’entretien.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897AF2F-7F61-059C-4E75-37BE7DC5DC55}"/>
              </a:ext>
            </a:extLst>
          </p:cNvPr>
          <p:cNvSpPr txBox="1"/>
          <p:nvPr/>
        </p:nvSpPr>
        <p:spPr>
          <a:xfrm>
            <a:off x="3720947" y="228467"/>
            <a:ext cx="3649337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Chapitre 38  DETECTION INCENDIE</a:t>
            </a:r>
          </a:p>
        </p:txBody>
      </p:sp>
    </p:spTree>
    <p:extLst>
      <p:ext uri="{BB962C8B-B14F-4D97-AF65-F5344CB8AC3E}">
        <p14:creationId xmlns:p14="http://schemas.microsoft.com/office/powerpoint/2010/main" val="2843654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031C5EC2-529F-DD9A-6384-5E007F8B0C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81016" y="1825625"/>
            <a:ext cx="10229967" cy="4351338"/>
          </a:xfr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76C6E1B9-C43C-8115-5324-EB0E9CC00BC1}"/>
              </a:ext>
            </a:extLst>
          </p:cNvPr>
          <p:cNvSpPr txBox="1"/>
          <p:nvPr/>
        </p:nvSpPr>
        <p:spPr>
          <a:xfrm>
            <a:off x="3720947" y="228467"/>
            <a:ext cx="3649337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Chapitre 38  DETECTION INCENDIE</a:t>
            </a:r>
          </a:p>
        </p:txBody>
      </p:sp>
    </p:spTree>
    <p:extLst>
      <p:ext uri="{BB962C8B-B14F-4D97-AF65-F5344CB8AC3E}">
        <p14:creationId xmlns:p14="http://schemas.microsoft.com/office/powerpoint/2010/main" val="1800044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992E4DE-B8DD-5430-0BB3-4DD9FD530E12}"/>
              </a:ext>
            </a:extLst>
          </p:cNvPr>
          <p:cNvSpPr txBox="1"/>
          <p:nvPr/>
        </p:nvSpPr>
        <p:spPr>
          <a:xfrm>
            <a:off x="583894" y="1181031"/>
            <a:ext cx="10719412" cy="1754326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/>
              <a:t>MONTAGE SERIE</a:t>
            </a:r>
          </a:p>
          <a:p>
            <a:pPr algn="just"/>
            <a:r>
              <a:rPr lang="fr-FR" dirty="0"/>
              <a:t>La détection est assurée par des bilames ou détecteurs ponctuels. Ils tirent leur nom de leur nature et de leur localisation ; </a:t>
            </a:r>
          </a:p>
          <a:p>
            <a:pPr algn="just"/>
            <a:r>
              <a:rPr lang="fr-FR" dirty="0"/>
              <a:t>ils détectent une anomalie en assurant la surveillance d’une zone de surface ou de volume réduits.</a:t>
            </a:r>
          </a:p>
          <a:p>
            <a:pPr algn="just"/>
            <a:r>
              <a:rPr lang="fr-FR" dirty="0"/>
              <a:t>La surveillance d’une zone plus étendue est rendue possible en connectant en cascade plusieurs détecteurs ponctuels.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3A96636-D68B-A04E-5DBC-FA483BB3EC01}"/>
              </a:ext>
            </a:extLst>
          </p:cNvPr>
          <p:cNvSpPr txBox="1"/>
          <p:nvPr/>
        </p:nvSpPr>
        <p:spPr>
          <a:xfrm>
            <a:off x="3974335" y="184399"/>
            <a:ext cx="3649337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Chapitre 38  DETECTION INCENDIE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119C98C-7388-C9D9-87B9-D6A1B9046FBC}"/>
              </a:ext>
            </a:extLst>
          </p:cNvPr>
          <p:cNvSpPr txBox="1"/>
          <p:nvPr/>
        </p:nvSpPr>
        <p:spPr>
          <a:xfrm>
            <a:off x="3313322" y="682715"/>
            <a:ext cx="4971361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/>
              <a:t>DISPOSITIFS DE DETECTION INCENDIE (BELAMES)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E65BE19B-4820-4142-56CA-31A6151E7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3978" y="3064341"/>
            <a:ext cx="8710047" cy="226782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14BCD20F-1665-9BC0-C7C0-DEC764A4E7F4}"/>
              </a:ext>
            </a:extLst>
          </p:cNvPr>
          <p:cNvSpPr txBox="1"/>
          <p:nvPr/>
        </p:nvSpPr>
        <p:spPr>
          <a:xfrm>
            <a:off x="439295" y="5473272"/>
            <a:ext cx="10719412" cy="1200329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/>
              <a:t>FONCTIONNEMENT</a:t>
            </a:r>
          </a:p>
          <a:p>
            <a:r>
              <a:rPr lang="fr-FR" dirty="0"/>
              <a:t>Une élévation de température fait ouvrir un ou plusieurs bilames ce qui coupe l’excitation du relais et active les alarmes.</a:t>
            </a:r>
          </a:p>
          <a:p>
            <a:r>
              <a:rPr lang="fr-FR" dirty="0"/>
              <a:t>Le poussoir test enclenché a le même effet que l’ouverture d’un bilame.</a:t>
            </a:r>
          </a:p>
        </p:txBody>
      </p:sp>
    </p:spTree>
    <p:extLst>
      <p:ext uri="{BB962C8B-B14F-4D97-AF65-F5344CB8AC3E}">
        <p14:creationId xmlns:p14="http://schemas.microsoft.com/office/powerpoint/2010/main" val="1586810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5D984581-623A-D62A-5345-0B90F7185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11468" y="2947671"/>
            <a:ext cx="6492705" cy="3545204"/>
          </a:xfr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918C57E4-B32D-2B03-59C7-116A010B153D}"/>
              </a:ext>
            </a:extLst>
          </p:cNvPr>
          <p:cNvSpPr txBox="1"/>
          <p:nvPr/>
        </p:nvSpPr>
        <p:spPr>
          <a:xfrm>
            <a:off x="1011715" y="1016938"/>
            <a:ext cx="10168569" cy="1754326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/>
            <a:r>
              <a:rPr lang="fr-FR" b="1" dirty="0"/>
              <a:t>MONTAGE PARALLELE</a:t>
            </a:r>
          </a:p>
          <a:p>
            <a:pPr algn="just"/>
            <a:r>
              <a:rPr lang="fr-FR" dirty="0"/>
              <a:t>Les bilames contrôlent de par leurs emplacements toutes températures anormales en des points particuliers du réacteur (flûtes d’air chaud). </a:t>
            </a:r>
          </a:p>
          <a:p>
            <a:pPr algn="just"/>
            <a:r>
              <a:rPr lang="fr-FR" dirty="0"/>
              <a:t>Afin d’accroître la sécurité chaque bilame est alimenté par 2 fils, l’ensemble forme une boucle.</a:t>
            </a:r>
          </a:p>
          <a:p>
            <a:pPr algn="just"/>
            <a:r>
              <a:rPr lang="fr-FR" dirty="0"/>
              <a:t>Lorsque la température atteint la valeur de déformation d’un bilame, une masse est donnée au relais d’alarme qui s’excite, d’où fonctionnement des alarmes sonores et</a:t>
            </a:r>
          </a:p>
        </p:txBody>
      </p:sp>
    </p:spTree>
    <p:extLst>
      <p:ext uri="{BB962C8B-B14F-4D97-AF65-F5344CB8AC3E}">
        <p14:creationId xmlns:p14="http://schemas.microsoft.com/office/powerpoint/2010/main" val="2410018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>
            <a:extLst>
              <a:ext uri="{FF2B5EF4-FFF2-40B4-BE49-F238E27FC236}">
                <a16:creationId xmlns:a16="http://schemas.microsoft.com/office/drawing/2014/main" id="{6EF7C557-1E1D-D1AD-B7D7-6BC9834CC8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76536" y="292792"/>
            <a:ext cx="4646260" cy="242704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898DD57-3867-520E-CDAC-5AC8DDB72057}"/>
              </a:ext>
            </a:extLst>
          </p:cNvPr>
          <p:cNvSpPr txBox="1"/>
          <p:nvPr/>
        </p:nvSpPr>
        <p:spPr>
          <a:xfrm>
            <a:off x="616945" y="2995254"/>
            <a:ext cx="11215171" cy="3416320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L’élément détecteur est constitué d’un tube métallique creux, d’environ 2 mm de diamètre,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substance thermosensible garnit l’intérieur du tube (diélectrique) ;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une âme métallique, conducteur très fin, est noyée dans ce diélectrique ; </a:t>
            </a:r>
          </a:p>
          <a:p>
            <a:endParaRPr lang="fr-FR" dirty="0"/>
          </a:p>
          <a:p>
            <a:r>
              <a:rPr lang="fr-FR" b="1" dirty="0"/>
              <a:t>Absence de surchauffe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La résistance ohmique mesurée entre le fil conducteur central et le tube est très élevée, supérieure à 50 mégohms ; aucun courant de fuite ne traverse la matière isolante,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relais de détection incendie ne s’excite pas.</a:t>
            </a:r>
          </a:p>
          <a:p>
            <a:r>
              <a:rPr lang="fr-FR" b="1" dirty="0"/>
              <a:t>Surchauffe (160 à 200°)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Si la température autour de l’élément croît, la résistance de l’isolant décroît (CTN).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Dès qu’elle atteint 330 Q un courant de fuite s’établit,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exciter le relais d’alarme, 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3C7383-960C-A374-38BB-1984ECB14BF0}"/>
              </a:ext>
            </a:extLst>
          </p:cNvPr>
          <p:cNvSpPr txBox="1"/>
          <p:nvPr/>
        </p:nvSpPr>
        <p:spPr>
          <a:xfrm>
            <a:off x="3193159" y="446426"/>
            <a:ext cx="3474904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/>
              <a:t>DETECTION A ELEMENT CONTINU</a:t>
            </a:r>
          </a:p>
        </p:txBody>
      </p:sp>
    </p:spTree>
    <p:extLst>
      <p:ext uri="{BB962C8B-B14F-4D97-AF65-F5344CB8AC3E}">
        <p14:creationId xmlns:p14="http://schemas.microsoft.com/office/powerpoint/2010/main" val="146865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63D4A71D-3AE6-B9BE-9246-067D59AEF7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20443" y="882594"/>
            <a:ext cx="6279489" cy="2855437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CDDF9777-24B8-C08B-3489-D2C3EB27BD31}"/>
              </a:ext>
            </a:extLst>
          </p:cNvPr>
          <p:cNvSpPr txBox="1"/>
          <p:nvPr/>
        </p:nvSpPr>
        <p:spPr>
          <a:xfrm>
            <a:off x="556413" y="3949106"/>
            <a:ext cx="10807547" cy="1200329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L’élément détecteur est identique à celui des autres systèmes.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Toutefois il est alimenté-en courant alternatif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il est basé sur un-effet capacitif.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fr-FR" dirty="0"/>
              <a:t>On peut l’assimiler à un condensateur cylindrique de capacité thermosensible.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F7D9221-2AE0-F3BF-3C5C-ECCF6A8D8230}"/>
              </a:ext>
            </a:extLst>
          </p:cNvPr>
          <p:cNvSpPr txBox="1"/>
          <p:nvPr/>
        </p:nvSpPr>
        <p:spPr>
          <a:xfrm>
            <a:off x="4000834" y="307150"/>
            <a:ext cx="3799108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dirty="0"/>
              <a:t>DETECTION INCENDIE TYPE GRAVINER</a:t>
            </a:r>
          </a:p>
        </p:txBody>
      </p:sp>
    </p:spTree>
    <p:extLst>
      <p:ext uri="{BB962C8B-B14F-4D97-AF65-F5344CB8AC3E}">
        <p14:creationId xmlns:p14="http://schemas.microsoft.com/office/powerpoint/2010/main" val="679719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5E39140F-51D8-5E97-D077-52DE59CB7327}"/>
              </a:ext>
            </a:extLst>
          </p:cNvPr>
          <p:cNvSpPr txBox="1"/>
          <p:nvPr/>
        </p:nvSpPr>
        <p:spPr>
          <a:xfrm>
            <a:off x="561860" y="1459177"/>
            <a:ext cx="10862631" cy="3693319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dirty="0"/>
              <a:t>DETECTION INCENDIE GTR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Les 4 GTR sont équipés de dispositifs de détection incendie de type capacitif.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Afin d’augmenter la fiabilité de la détection, chaque GTR est équipé de 2 circuits indépendants,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ils alimentent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indicateur double de température (panneau P4) 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circuit logique ET qui assure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dirty="0"/>
              <a:t>l’allumage de la poignée coupe feu du réacteur correspondant,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dirty="0"/>
              <a:t>l’allumage de 2 voyants « </a:t>
            </a:r>
            <a:r>
              <a:rPr lang="fr-FR" dirty="0" err="1"/>
              <a:t>Fire</a:t>
            </a:r>
            <a:r>
              <a:rPr lang="fr-FR" dirty="0"/>
              <a:t> » (P10),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dirty="0"/>
              <a:t>la sonnerie continue,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un circuit de défaut (court-circuit) comprenant :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dirty="0"/>
              <a:t>un circuit ou exclusif,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fr-FR" dirty="0"/>
              <a:t>un voyant </a:t>
            </a:r>
            <a:r>
              <a:rPr lang="fr-FR" dirty="0" err="1"/>
              <a:t>Fault</a:t>
            </a:r>
            <a:r>
              <a:rPr lang="fr-F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Le sélecteur (A - </a:t>
            </a:r>
            <a:r>
              <a:rPr lang="fr-FR" dirty="0" err="1"/>
              <a:t>Both</a:t>
            </a:r>
            <a:r>
              <a:rPr lang="fr-FR" dirty="0"/>
              <a:t> – B) permet d’éliminer le circuit défaillant.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6CCEFD4-0066-DACE-B8FC-72BF971242AB}"/>
              </a:ext>
            </a:extLst>
          </p:cNvPr>
          <p:cNvSpPr txBox="1"/>
          <p:nvPr/>
        </p:nvSpPr>
        <p:spPr>
          <a:xfrm>
            <a:off x="3599761" y="615877"/>
            <a:ext cx="4123063" cy="369332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fr-FR" dirty="0"/>
              <a:t>DETECTION INCENDIE B-747 (exemple)</a:t>
            </a:r>
          </a:p>
        </p:txBody>
      </p:sp>
    </p:spTree>
    <p:extLst>
      <p:ext uri="{BB962C8B-B14F-4D97-AF65-F5344CB8AC3E}">
        <p14:creationId xmlns:p14="http://schemas.microsoft.com/office/powerpoint/2010/main" val="341893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2E2F99-7CB7-7A1F-ABC2-9EC20E5B7A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285709F-819E-EA14-62AD-014A823581FA}"/>
              </a:ext>
            </a:extLst>
          </p:cNvPr>
          <p:cNvSpPr txBox="1"/>
          <p:nvPr/>
        </p:nvSpPr>
        <p:spPr>
          <a:xfrm>
            <a:off x="484742" y="1849511"/>
            <a:ext cx="10351265" cy="1200329"/>
          </a:xfrm>
          <a:prstGeom prst="rect">
            <a:avLst/>
          </a:prstGeom>
          <a:solidFill>
            <a:schemeClr val="lt1"/>
          </a:solidFill>
          <a:ln w="12700" cap="flat" cmpd="sng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b="1" dirty="0"/>
              <a:t>CIRCUIT D’ESSAI</a:t>
            </a:r>
          </a:p>
          <a:p>
            <a:r>
              <a:rPr lang="fr-FR" dirty="0"/>
              <a:t>Un circuit d’essai permet de vérifier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sur « </a:t>
            </a:r>
            <a:r>
              <a:rPr lang="fr-FR" dirty="0" err="1"/>
              <a:t>Fire</a:t>
            </a:r>
            <a:r>
              <a:rPr lang="fr-FR" dirty="0"/>
              <a:t> test » le fonctionnement de la détection incendie,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sur « </a:t>
            </a:r>
            <a:r>
              <a:rPr lang="fr-FR" dirty="0" err="1"/>
              <a:t>Fault</a:t>
            </a:r>
            <a:r>
              <a:rPr lang="fr-FR" dirty="0"/>
              <a:t> test » le fonctionnement de la détection défaut.</a:t>
            </a:r>
          </a:p>
        </p:txBody>
      </p:sp>
    </p:spTree>
    <p:extLst>
      <p:ext uri="{BB962C8B-B14F-4D97-AF65-F5344CB8AC3E}">
        <p14:creationId xmlns:p14="http://schemas.microsoft.com/office/powerpoint/2010/main" val="352085337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798</Words>
  <Application>Microsoft Office PowerPoint</Application>
  <PresentationFormat>Grand écran</PresentationFormat>
  <Paragraphs>77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Ahmed Youssef</dc:creator>
  <cp:lastModifiedBy>Ahmed Youssef</cp:lastModifiedBy>
  <cp:revision>1</cp:revision>
  <dcterms:created xsi:type="dcterms:W3CDTF">2022-12-09T09:49:14Z</dcterms:created>
  <dcterms:modified xsi:type="dcterms:W3CDTF">2022-12-09T09:49:20Z</dcterms:modified>
</cp:coreProperties>
</file>