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FD2CE7F-2982-476F-A76E-8EE272AFE950}"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146414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FD2CE7F-2982-476F-A76E-8EE272AFE950}"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83095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FD2CE7F-2982-476F-A76E-8EE272AFE950}"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12793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FD2CE7F-2982-476F-A76E-8EE272AFE950}"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321207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FD2CE7F-2982-476F-A76E-8EE272AFE950}"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196543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FD2CE7F-2982-476F-A76E-8EE272AFE950}"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15307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FD2CE7F-2982-476F-A76E-8EE272AFE950}" type="datetimeFigureOut">
              <a:rPr lang="fr-FR" smtClean="0"/>
              <a:t>09/12/2022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294519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FD2CE7F-2982-476F-A76E-8EE272AFE950}" type="datetimeFigureOut">
              <a:rPr lang="fr-FR" smtClean="0"/>
              <a:t>09/12/2022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130610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FD2CE7F-2982-476F-A76E-8EE272AFE950}" type="datetimeFigureOut">
              <a:rPr lang="fr-FR" smtClean="0"/>
              <a:t>09/12/2022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425120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FD2CE7F-2982-476F-A76E-8EE272AFE950}"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352535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FD2CE7F-2982-476F-A76E-8EE272AFE950}"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7B08BF-0974-459A-8081-8A1FF261C70E}" type="slidenum">
              <a:rPr lang="fr-FR" smtClean="0"/>
              <a:t>‹N°›</a:t>
            </a:fld>
            <a:endParaRPr lang="fr-FR"/>
          </a:p>
        </p:txBody>
      </p:sp>
    </p:spTree>
    <p:extLst>
      <p:ext uri="{BB962C8B-B14F-4D97-AF65-F5344CB8AC3E}">
        <p14:creationId xmlns:p14="http://schemas.microsoft.com/office/powerpoint/2010/main" val="74334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2CE7F-2982-476F-A76E-8EE272AFE950}" type="datetimeFigureOut">
              <a:rPr lang="fr-FR" smtClean="0"/>
              <a:t>09/12/2022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B08BF-0974-459A-8081-8A1FF261C70E}" type="slidenum">
              <a:rPr lang="fr-FR" smtClean="0"/>
              <a:t>‹N°›</a:t>
            </a:fld>
            <a:endParaRPr lang="fr-FR"/>
          </a:p>
        </p:txBody>
      </p:sp>
    </p:spTree>
    <p:extLst>
      <p:ext uri="{BB962C8B-B14F-4D97-AF65-F5344CB8AC3E}">
        <p14:creationId xmlns:p14="http://schemas.microsoft.com/office/powerpoint/2010/main" val="9493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9457" y="2128611"/>
            <a:ext cx="10515600" cy="1325563"/>
          </a:xfrm>
        </p:spPr>
        <p:style>
          <a:lnRef idx="3">
            <a:schemeClr val="lt1"/>
          </a:lnRef>
          <a:fillRef idx="1">
            <a:schemeClr val="accent2"/>
          </a:fillRef>
          <a:effectRef idx="1">
            <a:schemeClr val="accent2"/>
          </a:effectRef>
          <a:fontRef idx="minor">
            <a:schemeClr val="lt1"/>
          </a:fontRef>
        </p:style>
        <p:txBody>
          <a:bodyPr/>
          <a:lstStyle/>
          <a:p>
            <a:pPr algn="ctr"/>
            <a:r>
              <a:rPr lang="fr-FR" b="1" dirty="0"/>
              <a:t>ECLAIRAGES </a:t>
            </a:r>
            <a:r>
              <a:rPr lang="fr-FR" b="1" dirty="0" smtClean="0"/>
              <a:t>EXTERIEURS</a:t>
            </a:r>
            <a:endParaRPr lang="fr-FR" dirty="0"/>
          </a:p>
        </p:txBody>
      </p:sp>
    </p:spTree>
    <p:extLst>
      <p:ext uri="{BB962C8B-B14F-4D97-AF65-F5344CB8AC3E}">
        <p14:creationId xmlns:p14="http://schemas.microsoft.com/office/powerpoint/2010/main" val="293601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60BC2D-1E57-78D5-8B62-9A4DF0E69167}"/>
              </a:ext>
            </a:extLst>
          </p:cNvPr>
          <p:cNvSpPr>
            <a:spLocks noGrp="1"/>
          </p:cNvSpPr>
          <p:nvPr>
            <p:ph type="title"/>
          </p:nvPr>
        </p:nvSpPr>
        <p:spPr/>
        <p:txBody>
          <a:bodyPr/>
          <a:lstStyle/>
          <a:p>
            <a:endParaRPr lang="fr-FR"/>
          </a:p>
        </p:txBody>
      </p:sp>
      <p:pic>
        <p:nvPicPr>
          <p:cNvPr id="10" name="Espace réservé du contenu 9">
            <a:extLst>
              <a:ext uri="{FF2B5EF4-FFF2-40B4-BE49-F238E27FC236}">
                <a16:creationId xmlns:a16="http://schemas.microsoft.com/office/drawing/2014/main" id="{B5743635-442D-52EE-461B-721DFFD5FF95}"/>
              </a:ext>
            </a:extLst>
          </p:cNvPr>
          <p:cNvPicPr>
            <a:picLocks noGrp="1" noChangeAspect="1"/>
          </p:cNvPicPr>
          <p:nvPr>
            <p:ph idx="1"/>
          </p:nvPr>
        </p:nvPicPr>
        <p:blipFill>
          <a:blip r:embed="rId2"/>
          <a:stretch>
            <a:fillRect/>
          </a:stretch>
        </p:blipFill>
        <p:spPr>
          <a:xfrm>
            <a:off x="6903964" y="1661616"/>
            <a:ext cx="4449836" cy="4351338"/>
          </a:xfrm>
        </p:spPr>
      </p:pic>
      <p:sp>
        <p:nvSpPr>
          <p:cNvPr id="8" name="ZoneTexte 7">
            <a:extLst>
              <a:ext uri="{FF2B5EF4-FFF2-40B4-BE49-F238E27FC236}">
                <a16:creationId xmlns:a16="http://schemas.microsoft.com/office/drawing/2014/main" id="{D5B23C5C-2549-755A-6AD8-72B2375B2623}"/>
              </a:ext>
            </a:extLst>
          </p:cNvPr>
          <p:cNvSpPr txBox="1"/>
          <p:nvPr/>
        </p:nvSpPr>
        <p:spPr>
          <a:xfrm>
            <a:off x="838200" y="2416092"/>
            <a:ext cx="10663410"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b) Le feu à éclats (60 par minute) : il fonctionne suivant le principe d’un flash</a:t>
            </a:r>
          </a:p>
          <a:p>
            <a:r>
              <a:rPr lang="fr-FR" dirty="0"/>
              <a:t>électronique.</a:t>
            </a:r>
          </a:p>
          <a:p>
            <a:r>
              <a:rPr lang="fr-FR" dirty="0"/>
              <a:t>Il comporte un tube à décharge pourvu d’une anode, d’une cathode, d’une électrode</a:t>
            </a:r>
          </a:p>
          <a:p>
            <a:r>
              <a:rPr lang="fr-FR" dirty="0"/>
              <a:t>d’amorçage. C’est la décharge d’un condensateur qui sert à rendre le tube conducteur.</a:t>
            </a:r>
          </a:p>
        </p:txBody>
      </p:sp>
    </p:spTree>
    <p:extLst>
      <p:ext uri="{BB962C8B-B14F-4D97-AF65-F5344CB8AC3E}">
        <p14:creationId xmlns:p14="http://schemas.microsoft.com/office/powerpoint/2010/main" val="229683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E97AF-CD10-B850-BB4F-AC583B77359B}"/>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5FC5E6C4-FCE4-525C-4B56-C855C826339A}"/>
              </a:ext>
            </a:extLst>
          </p:cNvPr>
          <p:cNvSpPr txBox="1"/>
          <p:nvPr/>
        </p:nvSpPr>
        <p:spPr>
          <a:xfrm>
            <a:off x="342440" y="1888722"/>
            <a:ext cx="4064307"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 BORD D’ATTAQUE</a:t>
            </a:r>
          </a:p>
          <a:p>
            <a:r>
              <a:rPr lang="fr-FR" dirty="0"/>
              <a:t>Il est réalisé par des projecteurs fixes encastrés dans le fuselage. Ils permettent à l’équipage d’inspecter de nuit le bord d’attaque de l’aile, ainsi que l’entrée d’air des réacteurs.</a:t>
            </a:r>
          </a:p>
        </p:txBody>
      </p:sp>
      <p:pic>
        <p:nvPicPr>
          <p:cNvPr id="11" name="Espace réservé du contenu 10">
            <a:extLst>
              <a:ext uri="{FF2B5EF4-FFF2-40B4-BE49-F238E27FC236}">
                <a16:creationId xmlns:a16="http://schemas.microsoft.com/office/drawing/2014/main" id="{5F850F5F-C6C6-BD0C-A44B-FFF5A58068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986" b="14098"/>
          <a:stretch/>
        </p:blipFill>
        <p:spPr>
          <a:xfrm>
            <a:off x="5786593" y="1891726"/>
            <a:ext cx="5880270" cy="3737893"/>
          </a:xfrm>
        </p:spPr>
      </p:pic>
      <p:sp>
        <p:nvSpPr>
          <p:cNvPr id="13" name="ZoneTexte 12">
            <a:extLst>
              <a:ext uri="{FF2B5EF4-FFF2-40B4-BE49-F238E27FC236}">
                <a16:creationId xmlns:a16="http://schemas.microsoft.com/office/drawing/2014/main" id="{4D17178E-DAC5-AB5E-54C6-FC50A8FC8558}"/>
              </a:ext>
            </a:extLst>
          </p:cNvPr>
          <p:cNvSpPr txBox="1"/>
          <p:nvPr/>
        </p:nvSpPr>
        <p:spPr>
          <a:xfrm>
            <a:off x="438362" y="4057593"/>
            <a:ext cx="10696461"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Clignoteurs</a:t>
            </a:r>
          </a:p>
          <a:p>
            <a:r>
              <a:rPr lang="fr-FR" dirty="0"/>
              <a:t>Les filtres colorés présentent l’inconvénient d’absorber 80 % de l’intensité lumineuse émise par la lampe.</a:t>
            </a:r>
          </a:p>
          <a:p>
            <a:r>
              <a:rPr lang="fr-FR" dirty="0"/>
              <a:t>Aussi a-t-on prévu des clignoteurs allumant alternativement des feux blancs et colorés qui présentent les avantages suivants :</a:t>
            </a:r>
          </a:p>
          <a:p>
            <a:r>
              <a:rPr lang="fr-FR" dirty="0"/>
              <a:t>Un feu clignotant attire davantage l’attention qu’un feu fixe, et ne peut être confondu avec un astre ou une lumière au sol. </a:t>
            </a:r>
          </a:p>
          <a:p>
            <a:r>
              <a:rPr lang="fr-FR" dirty="0"/>
              <a:t>Aussi on est averti par le clignotement et les feux blancs de la présence de l’avion, puis on identifie sa position grâce aux feux colorés qui donnent aussi le diamètre apparent.</a:t>
            </a:r>
          </a:p>
        </p:txBody>
      </p:sp>
    </p:spTree>
    <p:extLst>
      <p:ext uri="{BB962C8B-B14F-4D97-AF65-F5344CB8AC3E}">
        <p14:creationId xmlns:p14="http://schemas.microsoft.com/office/powerpoint/2010/main" val="364409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E0606-734F-3A16-43B0-DBAA1FC52870}"/>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9C81C26A-11C2-D00D-9E83-B256798CD175}"/>
              </a:ext>
            </a:extLst>
          </p:cNvPr>
          <p:cNvSpPr txBox="1"/>
          <p:nvPr/>
        </p:nvSpPr>
        <p:spPr>
          <a:xfrm>
            <a:off x="638979" y="1690688"/>
            <a:ext cx="11380424"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Exemple de système en service.</a:t>
            </a:r>
          </a:p>
          <a:p>
            <a:r>
              <a:rPr lang="fr-FR" dirty="0"/>
              <a:t>Il comprend :</a:t>
            </a:r>
          </a:p>
          <a:p>
            <a:r>
              <a:rPr lang="fr-FR" dirty="0"/>
              <a:t>Un moteur électrique à vitesse constante entraînant un dispositif à cames assurant l’allumage et l’extinction de deux groupes de feux.</a:t>
            </a:r>
          </a:p>
          <a:p>
            <a:r>
              <a:rPr lang="fr-FR" b="1" dirty="0"/>
              <a:t>1er temps :</a:t>
            </a:r>
            <a:r>
              <a:rPr lang="fr-FR" dirty="0"/>
              <a:t>	</a:t>
            </a:r>
          </a:p>
          <a:p>
            <a:pPr marL="285750" indent="-285750">
              <a:buFont typeface="Arial" panose="020B0604020202020204" pitchFamily="34" charset="0"/>
              <a:buChar char="•"/>
            </a:pPr>
            <a:r>
              <a:rPr lang="fr-FR" dirty="0"/>
              <a:t>feux verts à droite</a:t>
            </a:r>
          </a:p>
          <a:p>
            <a:pPr marL="285750" indent="-285750">
              <a:buFont typeface="Arial" panose="020B0604020202020204" pitchFamily="34" charset="0"/>
              <a:buChar char="•"/>
            </a:pPr>
            <a:r>
              <a:rPr lang="fr-FR" dirty="0"/>
              <a:t>rouges à gauche</a:t>
            </a:r>
          </a:p>
          <a:p>
            <a:pPr marL="285750" indent="-285750">
              <a:buFont typeface="Arial" panose="020B0604020202020204" pitchFamily="34" charset="0"/>
              <a:buChar char="•"/>
            </a:pPr>
            <a:r>
              <a:rPr lang="fr-FR" dirty="0"/>
              <a:t>feux blancs en queue</a:t>
            </a:r>
          </a:p>
          <a:p>
            <a:r>
              <a:rPr lang="fr-FR" b="1" dirty="0"/>
              <a:t>2ème temps :</a:t>
            </a:r>
            <a:r>
              <a:rPr lang="fr-FR" dirty="0"/>
              <a:t>	</a:t>
            </a:r>
          </a:p>
          <a:p>
            <a:pPr marL="285750" indent="-285750">
              <a:buFont typeface="Arial" panose="020B0604020202020204" pitchFamily="34" charset="0"/>
              <a:buChar char="•"/>
            </a:pPr>
            <a:r>
              <a:rPr lang="fr-FR" dirty="0"/>
              <a:t>feux blancs (dorsal)</a:t>
            </a:r>
          </a:p>
          <a:p>
            <a:pPr marL="285750" indent="-285750">
              <a:buFont typeface="Arial" panose="020B0604020202020204" pitchFamily="34" charset="0"/>
              <a:buChar char="•"/>
            </a:pPr>
            <a:r>
              <a:rPr lang="fr-FR" dirty="0"/>
              <a:t>feux blancs (ventral)</a:t>
            </a:r>
          </a:p>
          <a:p>
            <a:pPr marL="285750" indent="-285750">
              <a:buFont typeface="Arial" panose="020B0604020202020204" pitchFamily="34" charset="0"/>
              <a:buChar char="•"/>
            </a:pPr>
            <a:r>
              <a:rPr lang="fr-FR" dirty="0"/>
              <a:t>feux rouges en queue</a:t>
            </a:r>
          </a:p>
          <a:p>
            <a:r>
              <a:rPr lang="fr-FR" dirty="0"/>
              <a:t>Fréquence du cycle : 30 à 40 cycles par minute.</a:t>
            </a:r>
          </a:p>
        </p:txBody>
      </p:sp>
      <p:pic>
        <p:nvPicPr>
          <p:cNvPr id="7" name="Image 6">
            <a:extLst>
              <a:ext uri="{FF2B5EF4-FFF2-40B4-BE49-F238E27FC236}">
                <a16:creationId xmlns:a16="http://schemas.microsoft.com/office/drawing/2014/main" id="{97C578E1-0C60-1BA2-C52E-0EDD9FCA2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038" y="1407295"/>
            <a:ext cx="6733778" cy="3217912"/>
          </a:xfrm>
          <a:prstGeom prst="rect">
            <a:avLst/>
          </a:prstGeom>
        </p:spPr>
      </p:pic>
    </p:spTree>
    <p:extLst>
      <p:ext uri="{BB962C8B-B14F-4D97-AF65-F5344CB8AC3E}">
        <p14:creationId xmlns:p14="http://schemas.microsoft.com/office/powerpoint/2010/main" val="315775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CBEAC7-FE78-9273-5892-2856B890ECBB}"/>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BC631956-09E0-92C7-2837-DC17DB75B1C5}"/>
              </a:ext>
            </a:extLst>
          </p:cNvPr>
          <p:cNvSpPr txBox="1"/>
          <p:nvPr/>
        </p:nvSpPr>
        <p:spPr>
          <a:xfrm>
            <a:off x="595829" y="1690688"/>
            <a:ext cx="5257800" cy="286232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 DERIVE</a:t>
            </a:r>
          </a:p>
          <a:p>
            <a:r>
              <a:rPr lang="fr-FR" dirty="0"/>
              <a:t>L’éclairage dérive a pour but lorsque l’avion est au soi de faire apparaître la compagnie utilisatrice de l’avion, faisant ainsi apparaître l’image de marque.</a:t>
            </a:r>
          </a:p>
          <a:p>
            <a:r>
              <a:rPr lang="fr-FR" dirty="0"/>
              <a:t>Cet éclairage est réalisé par 2 projecteurs installés sur le plan fixe horizontal.</a:t>
            </a:r>
          </a:p>
          <a:p>
            <a:r>
              <a:rPr lang="fr-FR" dirty="0"/>
              <a:t>L’interrupteur situé au poste équipage commande l’allumage de ces 2 projecteurs.</a:t>
            </a:r>
          </a:p>
          <a:p>
            <a:r>
              <a:rPr lang="fr-FR" dirty="0"/>
              <a:t> </a:t>
            </a:r>
          </a:p>
          <a:p>
            <a:endParaRPr lang="fr-FR" dirty="0"/>
          </a:p>
        </p:txBody>
      </p:sp>
      <p:pic>
        <p:nvPicPr>
          <p:cNvPr id="11" name="Image 10">
            <a:extLst>
              <a:ext uri="{FF2B5EF4-FFF2-40B4-BE49-F238E27FC236}">
                <a16:creationId xmlns:a16="http://schemas.microsoft.com/office/drawing/2014/main" id="{8C261738-1EE2-ADE1-0032-7A3F7BE73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885" y="1690688"/>
            <a:ext cx="6420127" cy="3773277"/>
          </a:xfrm>
          <a:prstGeom prst="rect">
            <a:avLst/>
          </a:prstGeom>
        </p:spPr>
      </p:pic>
    </p:spTree>
    <p:extLst>
      <p:ext uri="{BB962C8B-B14F-4D97-AF65-F5344CB8AC3E}">
        <p14:creationId xmlns:p14="http://schemas.microsoft.com/office/powerpoint/2010/main" val="123372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C4350-8C3C-792B-3216-4476FCD8B4AB}"/>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1600B9CC-BC7A-C335-6499-B5E1B7ADD3AB}"/>
              </a:ext>
            </a:extLst>
          </p:cNvPr>
          <p:cNvPicPr>
            <a:picLocks noGrp="1" noChangeAspect="1"/>
          </p:cNvPicPr>
          <p:nvPr>
            <p:ph idx="1"/>
          </p:nvPr>
        </p:nvPicPr>
        <p:blipFill>
          <a:blip r:embed="rId2"/>
          <a:stretch>
            <a:fillRect/>
          </a:stretch>
        </p:blipFill>
        <p:spPr>
          <a:xfrm rot="5400000">
            <a:off x="3224955" y="-1828801"/>
            <a:ext cx="5742089" cy="10515601"/>
          </a:xfrm>
        </p:spPr>
      </p:pic>
    </p:spTree>
    <p:extLst>
      <p:ext uri="{BB962C8B-B14F-4D97-AF65-F5344CB8AC3E}">
        <p14:creationId xmlns:p14="http://schemas.microsoft.com/office/powerpoint/2010/main" val="413669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45CACA6-35A4-3BAF-BB6D-777CB402EA96}"/>
              </a:ext>
            </a:extLst>
          </p:cNvPr>
          <p:cNvSpPr txBox="1"/>
          <p:nvPr/>
        </p:nvSpPr>
        <p:spPr>
          <a:xfrm>
            <a:off x="374574" y="1031097"/>
            <a:ext cx="6753340"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ECLAIRAGES INTERIEURS</a:t>
            </a:r>
          </a:p>
          <a:p>
            <a:r>
              <a:rPr lang="fr-FR" b="1" dirty="0"/>
              <a:t>ECLAIRAGE POSTE</a:t>
            </a:r>
          </a:p>
          <a:p>
            <a:pPr marL="285750" indent="-285750">
              <a:buFont typeface="Arial" panose="020B0604020202020204" pitchFamily="34" charset="0"/>
              <a:buChar char="•"/>
            </a:pPr>
            <a:r>
              <a:rPr lang="fr-FR" dirty="0"/>
              <a:t>Plusieurs types d’éclairage sont utilisés :</a:t>
            </a:r>
          </a:p>
          <a:p>
            <a:pPr marL="285750" indent="-285750">
              <a:buFont typeface="Arial" panose="020B0604020202020204" pitchFamily="34" charset="0"/>
              <a:buChar char="•"/>
            </a:pPr>
            <a:r>
              <a:rPr lang="fr-FR" dirty="0"/>
              <a:t>plafonniers blancs,</a:t>
            </a:r>
          </a:p>
          <a:p>
            <a:pPr marL="285750" indent="-285750">
              <a:buFont typeface="Arial" panose="020B0604020202020204" pitchFamily="34" charset="0"/>
              <a:buChar char="•"/>
            </a:pPr>
            <a:r>
              <a:rPr lang="fr-FR" dirty="0"/>
              <a:t>tubes fluorescents et lampes incandescentes situés au-dessus des planches de bord,</a:t>
            </a:r>
          </a:p>
          <a:p>
            <a:pPr marL="285750" indent="-285750">
              <a:buFont typeface="Arial" panose="020B0604020202020204" pitchFamily="34" charset="0"/>
              <a:buChar char="•"/>
            </a:pPr>
            <a:r>
              <a:rPr lang="fr-FR" dirty="0"/>
              <a:t>lampes intégrées dans les instruments des planches.</a:t>
            </a:r>
          </a:p>
          <a:p>
            <a:r>
              <a:rPr lang="fr-FR" dirty="0"/>
              <a:t>Les panneaux de bord, doivent avoir un éclairage spécial pour ne pas gêner la vision nocturne de l’équipage, tout en permettant la lecture des instruments.</a:t>
            </a:r>
          </a:p>
          <a:p>
            <a:pPr marL="285750" indent="-285750">
              <a:buFont typeface="Arial" panose="020B0604020202020204" pitchFamily="34" charset="0"/>
              <a:buChar char="•"/>
            </a:pPr>
            <a:r>
              <a:rPr lang="fr-FR" dirty="0"/>
              <a:t>Certains éclairages par lampe à incandescence sont plus ou moins occultables, ou disposent de rhéostats permettant de régler l’intensité lumineuse.</a:t>
            </a:r>
          </a:p>
          <a:p>
            <a:pPr marL="285750" indent="-285750">
              <a:buFont typeface="Arial" panose="020B0604020202020204" pitchFamily="34" charset="0"/>
              <a:buChar char="•"/>
            </a:pPr>
            <a:r>
              <a:rPr lang="fr-FR" dirty="0"/>
              <a:t>L’éclairage indirect par lampe à incandescence rouge présente l’avantage d’une accoutumance rapide sans éblouir.</a:t>
            </a:r>
          </a:p>
        </p:txBody>
      </p:sp>
      <p:pic>
        <p:nvPicPr>
          <p:cNvPr id="3074" name="Picture 2" descr="Composants pour l'éclairage, la navigation et les écrans d ...">
            <a:extLst>
              <a:ext uri="{FF2B5EF4-FFF2-40B4-BE49-F238E27FC236}">
                <a16:creationId xmlns:a16="http://schemas.microsoft.com/office/drawing/2014/main" id="{1938760E-C6A3-49A4-5423-22B4A6AD5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713" y="2076315"/>
            <a:ext cx="4328591" cy="270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1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CF5CF0-D213-D058-BD28-4C0ED4AE4D4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BBCDF5-EE37-744B-A308-E467A2EA6D2D}"/>
              </a:ext>
            </a:extLst>
          </p:cNvPr>
          <p:cNvSpPr>
            <a:spLocks noGrp="1"/>
          </p:cNvSpPr>
          <p:nvPr>
            <p:ph idx="1"/>
          </p:nvPr>
        </p:nvSpPr>
        <p:spPr/>
        <p:txBody>
          <a:bodyPr/>
          <a:lstStyle/>
          <a:p>
            <a:endParaRPr lang="fr-FR"/>
          </a:p>
        </p:txBody>
      </p:sp>
      <p:sp>
        <p:nvSpPr>
          <p:cNvPr id="5" name="ZoneTexte 4">
            <a:extLst>
              <a:ext uri="{FF2B5EF4-FFF2-40B4-BE49-F238E27FC236}">
                <a16:creationId xmlns:a16="http://schemas.microsoft.com/office/drawing/2014/main" id="{C7C54221-526E-462C-8F97-79EEDC2091F8}"/>
              </a:ext>
            </a:extLst>
          </p:cNvPr>
          <p:cNvSpPr txBox="1"/>
          <p:nvPr/>
        </p:nvSpPr>
        <p:spPr>
          <a:xfrm>
            <a:off x="936434" y="1446595"/>
            <a:ext cx="10417366"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Les commandes de ces différents éclairages sont situées au poste de travail des différents membres d’équipage.</a:t>
            </a:r>
          </a:p>
          <a:p>
            <a:r>
              <a:rPr lang="fr-FR" dirty="0"/>
              <a:t>L’alimentation électrique vient du réseau alternatif de bord. En cas de panne totale alternative, la batterie de bord de l’avion alimente les circuits plafonniers ainsi qu’une</a:t>
            </a:r>
          </a:p>
          <a:p>
            <a:r>
              <a:rPr lang="fr-FR" dirty="0"/>
              <a:t>fraction des lampes incandescentes situées au-dessus des planches de bord.</a:t>
            </a:r>
          </a:p>
          <a:p>
            <a:r>
              <a:rPr lang="fr-FR" dirty="0"/>
              <a:t>Un interrupteur permet l’allumage de tous les éclairages « blancs » du poste, afin que de nuit et en cas d’orage il ne puisse y avoir éblouissement des membres d’équipage par variation d’intensité lumineuse.</a:t>
            </a:r>
          </a:p>
        </p:txBody>
      </p:sp>
    </p:spTree>
    <p:extLst>
      <p:ext uri="{BB962C8B-B14F-4D97-AF65-F5344CB8AC3E}">
        <p14:creationId xmlns:p14="http://schemas.microsoft.com/office/powerpoint/2010/main" val="29111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80DE6D1-DA73-F952-C00E-D353AC14425A}"/>
              </a:ext>
            </a:extLst>
          </p:cNvPr>
          <p:cNvSpPr txBox="1"/>
          <p:nvPr/>
        </p:nvSpPr>
        <p:spPr>
          <a:xfrm>
            <a:off x="708752" y="1506388"/>
            <a:ext cx="10774496"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ECLAIRAGE INCANDESCENT</a:t>
            </a:r>
          </a:p>
          <a:p>
            <a:pPr marL="285750" indent="-285750" algn="just">
              <a:buFont typeface="Arial" panose="020B0604020202020204" pitchFamily="34" charset="0"/>
              <a:buChar char="•"/>
            </a:pPr>
            <a:r>
              <a:rPr lang="fr-FR" dirty="0"/>
              <a:t>La lampe à incandescence comporte un filament de tungstène très résistant porté à haute température 2000 à 3000° par effet joule, </a:t>
            </a:r>
          </a:p>
          <a:p>
            <a:pPr marL="285750" indent="-285750" algn="just">
              <a:buFont typeface="Arial" panose="020B0604020202020204" pitchFamily="34" charset="0"/>
              <a:buChar char="•"/>
            </a:pPr>
            <a:r>
              <a:rPr lang="fr-FR" dirty="0"/>
              <a:t>le filament étant enfermé dans une ampoule de verre, vide d’air ou emplie de gaz inerte à basse pression (argon, azote).</a:t>
            </a:r>
          </a:p>
          <a:p>
            <a:pPr algn="just"/>
            <a:endParaRPr lang="fr-FR" dirty="0"/>
          </a:p>
        </p:txBody>
      </p:sp>
      <p:sp>
        <p:nvSpPr>
          <p:cNvPr id="7" name="ZoneTexte 6">
            <a:extLst>
              <a:ext uri="{FF2B5EF4-FFF2-40B4-BE49-F238E27FC236}">
                <a16:creationId xmlns:a16="http://schemas.microsoft.com/office/drawing/2014/main" id="{0217F202-21FC-A667-049D-0B5F61C6500B}"/>
              </a:ext>
            </a:extLst>
          </p:cNvPr>
          <p:cNvSpPr txBox="1"/>
          <p:nvPr/>
        </p:nvSpPr>
        <p:spPr>
          <a:xfrm>
            <a:off x="3291289" y="536939"/>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42 : SIGNALISATION DE L’AVION ECLAIRAGES DE BORD</a:t>
            </a:r>
          </a:p>
        </p:txBody>
      </p:sp>
      <p:pic>
        <p:nvPicPr>
          <p:cNvPr id="9" name="Image 8">
            <a:extLst>
              <a:ext uri="{FF2B5EF4-FFF2-40B4-BE49-F238E27FC236}">
                <a16:creationId xmlns:a16="http://schemas.microsoft.com/office/drawing/2014/main" id="{A9C7B9BD-92A8-20EC-31EC-C561C0157F6A}"/>
              </a:ext>
            </a:extLst>
          </p:cNvPr>
          <p:cNvPicPr>
            <a:picLocks noChangeAspect="1"/>
          </p:cNvPicPr>
          <p:nvPr/>
        </p:nvPicPr>
        <p:blipFill>
          <a:blip r:embed="rId2"/>
          <a:stretch>
            <a:fillRect/>
          </a:stretch>
        </p:blipFill>
        <p:spPr>
          <a:xfrm>
            <a:off x="4116138" y="2929599"/>
            <a:ext cx="3254644" cy="3797085"/>
          </a:xfrm>
          <a:prstGeom prst="rect">
            <a:avLst/>
          </a:prstGeom>
        </p:spPr>
      </p:pic>
    </p:spTree>
    <p:extLst>
      <p:ext uri="{BB962C8B-B14F-4D97-AF65-F5344CB8AC3E}">
        <p14:creationId xmlns:p14="http://schemas.microsoft.com/office/powerpoint/2010/main" val="52928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CB5E88C5-9379-93FB-E02C-E0DD4C2A6CA6}"/>
              </a:ext>
            </a:extLst>
          </p:cNvPr>
          <p:cNvPicPr>
            <a:picLocks noGrp="1" noChangeAspect="1"/>
          </p:cNvPicPr>
          <p:nvPr>
            <p:ph idx="1"/>
          </p:nvPr>
        </p:nvPicPr>
        <p:blipFill>
          <a:blip r:embed="rId2"/>
          <a:stretch>
            <a:fillRect/>
          </a:stretch>
        </p:blipFill>
        <p:spPr>
          <a:xfrm>
            <a:off x="2324870" y="460388"/>
            <a:ext cx="6962349" cy="2911303"/>
          </a:xfrm>
        </p:spPr>
      </p:pic>
      <p:sp>
        <p:nvSpPr>
          <p:cNvPr id="9" name="ZoneTexte 8">
            <a:extLst>
              <a:ext uri="{FF2B5EF4-FFF2-40B4-BE49-F238E27FC236}">
                <a16:creationId xmlns:a16="http://schemas.microsoft.com/office/drawing/2014/main" id="{F26855A7-B9A7-25B1-04B8-879723101E1E}"/>
              </a:ext>
            </a:extLst>
          </p:cNvPr>
          <p:cNvSpPr txBox="1"/>
          <p:nvPr/>
        </p:nvSpPr>
        <p:spPr>
          <a:xfrm>
            <a:off x="538448" y="3718679"/>
            <a:ext cx="11115101" cy="313932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Une matière est fluorescente lorsque recevant une radiation lumineuse, elle rayonne à son tour une lumière d’une teinte différente. </a:t>
            </a:r>
          </a:p>
          <a:p>
            <a:pPr marL="285750" indent="-285750">
              <a:buFont typeface="Arial" panose="020B0604020202020204" pitchFamily="34" charset="0"/>
              <a:buChar char="•"/>
            </a:pPr>
            <a:r>
              <a:rPr lang="fr-FR" dirty="0"/>
              <a:t>C’est ainsi que les radiations ultra-violettes invisibles pour l’</a:t>
            </a:r>
            <a:r>
              <a:rPr lang="fr-FR" dirty="0" err="1"/>
              <a:t>oeil</a:t>
            </a:r>
            <a:r>
              <a:rPr lang="fr-FR" dirty="0"/>
              <a:t> peuvent par fluorescence être transformées en lumière visible.</a:t>
            </a:r>
          </a:p>
          <a:p>
            <a:r>
              <a:rPr lang="fr-FR" b="1" dirty="0"/>
              <a:t>TUBE FLUORESCENT</a:t>
            </a:r>
          </a:p>
          <a:p>
            <a:pPr marL="285750" indent="-285750">
              <a:buFont typeface="Arial" panose="020B0604020202020204" pitchFamily="34" charset="0"/>
              <a:buChar char="•"/>
            </a:pPr>
            <a:r>
              <a:rPr lang="fr-FR" dirty="0"/>
              <a:t>Le tube comporte intérieurement un revêtement fluorescent ; </a:t>
            </a:r>
          </a:p>
          <a:p>
            <a:pPr marL="285750" indent="-285750">
              <a:buFont typeface="Arial" panose="020B0604020202020204" pitchFamily="34" charset="0"/>
              <a:buChar char="•"/>
            </a:pPr>
            <a:r>
              <a:rPr lang="fr-FR" dirty="0"/>
              <a:t>à chaque extrémité est disposé un filament de tungstène alimenté par un transformateur. </a:t>
            </a:r>
          </a:p>
          <a:p>
            <a:pPr marL="285750" indent="-285750">
              <a:buFont typeface="Arial" panose="020B0604020202020204" pitchFamily="34" charset="0"/>
              <a:buChar char="•"/>
            </a:pPr>
            <a:r>
              <a:rPr lang="fr-FR" dirty="0"/>
              <a:t>L’intérieur du tube contient de la vapeur de mercure sous faible pression ainsi que de l’argon qui a pour effet de faciliter l’amorçage.</a:t>
            </a:r>
          </a:p>
          <a:p>
            <a:pPr marL="285750" indent="-285750">
              <a:buFont typeface="Arial" panose="020B0604020202020204" pitchFamily="34" charset="0"/>
              <a:buChar char="•"/>
            </a:pPr>
            <a:r>
              <a:rPr lang="fr-FR" dirty="0"/>
              <a:t>Lorsque le primaire du transformateur est alimenté, une surtension se produit réalisant l’amorçage du tube. L’intensité dans le circuit est limitée par la conception du transformateur.</a:t>
            </a:r>
          </a:p>
        </p:txBody>
      </p:sp>
    </p:spTree>
    <p:extLst>
      <p:ext uri="{BB962C8B-B14F-4D97-AF65-F5344CB8AC3E}">
        <p14:creationId xmlns:p14="http://schemas.microsoft.com/office/powerpoint/2010/main" val="86878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A24A77-8844-63A2-B080-794F60B7D5EB}"/>
              </a:ext>
            </a:extLst>
          </p:cNvPr>
          <p:cNvSpPr>
            <a:spLocks noGrp="1"/>
          </p:cNvSpPr>
          <p:nvPr>
            <p:ph idx="1"/>
          </p:nvPr>
        </p:nvSpPr>
        <p:spPr/>
        <p:txBody>
          <a:bodyPr/>
          <a:lstStyle/>
          <a:p>
            <a:endParaRPr lang="fr-FR"/>
          </a:p>
        </p:txBody>
      </p:sp>
      <p:sp>
        <p:nvSpPr>
          <p:cNvPr id="7" name="ZoneTexte 6">
            <a:extLst>
              <a:ext uri="{FF2B5EF4-FFF2-40B4-BE49-F238E27FC236}">
                <a16:creationId xmlns:a16="http://schemas.microsoft.com/office/drawing/2014/main" id="{262C16CD-6398-A45F-10B2-A43766CC084A}"/>
              </a:ext>
            </a:extLst>
          </p:cNvPr>
          <p:cNvSpPr txBox="1"/>
          <p:nvPr/>
        </p:nvSpPr>
        <p:spPr>
          <a:xfrm>
            <a:off x="838200" y="2139093"/>
            <a:ext cx="1059730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A) PROJECTEURS D’ATTERRISSAGE</a:t>
            </a:r>
          </a:p>
          <a:p>
            <a:pPr algn="just"/>
            <a:r>
              <a:rPr lang="fr-FR" dirty="0"/>
              <a:t>Ils sont destinés à éclairer la piste lors de l’atterrissage.</a:t>
            </a:r>
          </a:p>
          <a:p>
            <a:pPr algn="just"/>
            <a:r>
              <a:rPr lang="fr-FR" b="1" dirty="0"/>
              <a:t>PRINCIPE</a:t>
            </a:r>
          </a:p>
          <a:p>
            <a:pPr algn="just"/>
            <a:r>
              <a:rPr lang="fr-FR" dirty="0"/>
              <a:t>Ils se composent d’un filament incandescent au foyer d’un miroir parabolique donnant un faisceau suffisamment ouvert.</a:t>
            </a:r>
          </a:p>
          <a:p>
            <a:pPr algn="just"/>
            <a:r>
              <a:rPr lang="fr-FR" dirty="0"/>
              <a:t>Puissance de la lampe : 800 watts.</a:t>
            </a:r>
          </a:p>
          <a:p>
            <a:pPr algn="just"/>
            <a:r>
              <a:rPr lang="fr-FR" dirty="0"/>
              <a:t>Miroir : verre argenté ou aluminium poli.</a:t>
            </a:r>
          </a:p>
          <a:p>
            <a:pPr algn="just"/>
            <a:endParaRPr lang="fr-FR" dirty="0"/>
          </a:p>
        </p:txBody>
      </p:sp>
      <p:sp>
        <p:nvSpPr>
          <p:cNvPr id="9" name="ZoneTexte 8">
            <a:extLst>
              <a:ext uri="{FF2B5EF4-FFF2-40B4-BE49-F238E27FC236}">
                <a16:creationId xmlns:a16="http://schemas.microsoft.com/office/drawing/2014/main" id="{CDED2A19-DE05-3E6B-C760-51910370E8E0}"/>
              </a:ext>
            </a:extLst>
          </p:cNvPr>
          <p:cNvSpPr txBox="1"/>
          <p:nvPr/>
        </p:nvSpPr>
        <p:spPr>
          <a:xfrm>
            <a:off x="4796927" y="311705"/>
            <a:ext cx="2679853"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ECLAIRAGES EXTERIEURS</a:t>
            </a:r>
          </a:p>
          <a:p>
            <a:endParaRPr lang="fr-FR" b="1" dirty="0"/>
          </a:p>
        </p:txBody>
      </p:sp>
    </p:spTree>
    <p:extLst>
      <p:ext uri="{BB962C8B-B14F-4D97-AF65-F5344CB8AC3E}">
        <p14:creationId xmlns:p14="http://schemas.microsoft.com/office/powerpoint/2010/main" val="131579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3D7B2A-AA6A-9AF9-5C3B-18E08BA9D035}"/>
              </a:ext>
            </a:extLst>
          </p:cNvPr>
          <p:cNvSpPr>
            <a:spLocks noGrp="1"/>
          </p:cNvSpPr>
          <p:nvPr>
            <p:ph type="title"/>
          </p:nvPr>
        </p:nvSpPr>
        <p:spPr/>
        <p:txBody>
          <a:bodyPr/>
          <a:lstStyle/>
          <a:p>
            <a:endParaRPr lang="fr-FR"/>
          </a:p>
        </p:txBody>
      </p:sp>
      <p:pic>
        <p:nvPicPr>
          <p:cNvPr id="7" name="Image 6">
            <a:extLst>
              <a:ext uri="{FF2B5EF4-FFF2-40B4-BE49-F238E27FC236}">
                <a16:creationId xmlns:a16="http://schemas.microsoft.com/office/drawing/2014/main" id="{DF47B65C-9317-94C5-BF73-8E93649083E6}"/>
              </a:ext>
            </a:extLst>
          </p:cNvPr>
          <p:cNvPicPr>
            <a:picLocks noChangeAspect="1"/>
          </p:cNvPicPr>
          <p:nvPr/>
        </p:nvPicPr>
        <p:blipFill>
          <a:blip r:embed="rId2"/>
          <a:stretch>
            <a:fillRect/>
          </a:stretch>
        </p:blipFill>
        <p:spPr>
          <a:xfrm>
            <a:off x="7930588" y="1861331"/>
            <a:ext cx="3053229" cy="4094640"/>
          </a:xfrm>
          <a:prstGeom prst="rect">
            <a:avLst/>
          </a:prstGeom>
        </p:spPr>
      </p:pic>
      <p:sp>
        <p:nvSpPr>
          <p:cNvPr id="9" name="ZoneTexte 8">
            <a:extLst>
              <a:ext uri="{FF2B5EF4-FFF2-40B4-BE49-F238E27FC236}">
                <a16:creationId xmlns:a16="http://schemas.microsoft.com/office/drawing/2014/main" id="{96A30B76-E5CA-B836-3E96-150382F2F6FE}"/>
              </a:ext>
            </a:extLst>
          </p:cNvPr>
          <p:cNvSpPr txBox="1"/>
          <p:nvPr/>
        </p:nvSpPr>
        <p:spPr>
          <a:xfrm>
            <a:off x="1208183" y="3173113"/>
            <a:ext cx="609783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PROJECTEUR FIXE</a:t>
            </a:r>
          </a:p>
          <a:p>
            <a:r>
              <a:rPr lang="fr-FR" dirty="0"/>
              <a:t>Le projecteur est encastré dans le bord d’attaque de l’aile.</a:t>
            </a:r>
          </a:p>
          <a:p>
            <a:r>
              <a:rPr lang="fr-FR" dirty="0"/>
              <a:t>Il est généralement équipé d’une lampe de 800 W dont l’alimentation est commandée à partir du poste équipage.</a:t>
            </a:r>
          </a:p>
        </p:txBody>
      </p:sp>
    </p:spTree>
    <p:extLst>
      <p:ext uri="{BB962C8B-B14F-4D97-AF65-F5344CB8AC3E}">
        <p14:creationId xmlns:p14="http://schemas.microsoft.com/office/powerpoint/2010/main" val="387995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C12E5-BC2D-6FB0-6B86-5D49A99A51CA}"/>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4AAE974C-F35F-7F61-E090-E38955F42CFB}"/>
              </a:ext>
            </a:extLst>
          </p:cNvPr>
          <p:cNvSpPr txBox="1"/>
          <p:nvPr/>
        </p:nvSpPr>
        <p:spPr>
          <a:xfrm>
            <a:off x="838200" y="1723594"/>
            <a:ext cx="10515600"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PROJECTEUR ESCAMOTABLE</a:t>
            </a:r>
          </a:p>
          <a:p>
            <a:pPr algn="just"/>
            <a:r>
              <a:rPr lang="fr-FR" dirty="0"/>
              <a:t>Chaque projecteur est installé à l’intrados de la voilure, sa rentrée et sa sortie sont commandées par un moteur électrique pourvu de contacteras de fin de course, afin d’en limiter le débattement En position rentrée, la vitre se confond avec la surface de l’aile.</a:t>
            </a:r>
          </a:p>
          <a:p>
            <a:pPr algn="just"/>
            <a:r>
              <a:rPr lang="fr-FR" b="1" dirty="0"/>
              <a:t>COMMANDE</a:t>
            </a:r>
          </a:p>
          <a:p>
            <a:pPr algn="just"/>
            <a:r>
              <a:rPr lang="fr-FR" dirty="0"/>
              <a:t>Elle est assurée par 2 interrupteurs :</a:t>
            </a:r>
          </a:p>
          <a:p>
            <a:pPr marL="285750" indent="-285750" algn="just">
              <a:buFont typeface="Arial" panose="020B0604020202020204" pitchFamily="34" charset="0"/>
              <a:buChar char="•"/>
            </a:pPr>
            <a:r>
              <a:rPr lang="fr-FR" dirty="0"/>
              <a:t>le premier permet la rentrée et la sortie,</a:t>
            </a:r>
          </a:p>
          <a:p>
            <a:pPr marL="285750" indent="-285750" algn="just">
              <a:buFont typeface="Arial" panose="020B0604020202020204" pitchFamily="34" charset="0"/>
              <a:buChar char="•"/>
            </a:pPr>
            <a:r>
              <a:rPr lang="fr-FR" dirty="0"/>
              <a:t>le second commande l’allumage.</a:t>
            </a:r>
          </a:p>
        </p:txBody>
      </p:sp>
      <p:pic>
        <p:nvPicPr>
          <p:cNvPr id="7" name="Image 6">
            <a:extLst>
              <a:ext uri="{FF2B5EF4-FFF2-40B4-BE49-F238E27FC236}">
                <a16:creationId xmlns:a16="http://schemas.microsoft.com/office/drawing/2014/main" id="{110028DF-93E2-E557-693D-65250BCEE416}"/>
              </a:ext>
            </a:extLst>
          </p:cNvPr>
          <p:cNvPicPr>
            <a:picLocks noChangeAspect="1"/>
          </p:cNvPicPr>
          <p:nvPr/>
        </p:nvPicPr>
        <p:blipFill>
          <a:blip r:embed="rId2"/>
          <a:stretch>
            <a:fillRect/>
          </a:stretch>
        </p:blipFill>
        <p:spPr>
          <a:xfrm>
            <a:off x="7723213" y="2873962"/>
            <a:ext cx="3995684" cy="2943162"/>
          </a:xfrm>
          <a:prstGeom prst="rect">
            <a:avLst/>
          </a:prstGeom>
        </p:spPr>
      </p:pic>
    </p:spTree>
    <p:extLst>
      <p:ext uri="{BB962C8B-B14F-4D97-AF65-F5344CB8AC3E}">
        <p14:creationId xmlns:p14="http://schemas.microsoft.com/office/powerpoint/2010/main" val="65648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0EDFBD1-D159-78F7-B240-B3714160EDFA}"/>
              </a:ext>
            </a:extLst>
          </p:cNvPr>
          <p:cNvSpPr txBox="1"/>
          <p:nvPr/>
        </p:nvSpPr>
        <p:spPr>
          <a:xfrm>
            <a:off x="750065" y="1120821"/>
            <a:ext cx="10515599"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PROJECTEURS DE ROULAGE</a:t>
            </a:r>
          </a:p>
          <a:p>
            <a:pPr algn="just"/>
            <a:r>
              <a:rPr lang="fr-FR" dirty="0"/>
              <a:t>Ils doivent permettre au pilote, lorsque l’avion est au sol l’éclairement de la zone de roulage de l’avion, ce sont des projecteurs fixes encastrés dans l’aile, sur le train avant, et sur certains avions dans la partie avant du fuselage, l’allumage de chaque projecteur est commandé à partir du poste équipage.</a:t>
            </a:r>
          </a:p>
        </p:txBody>
      </p:sp>
      <p:pic>
        <p:nvPicPr>
          <p:cNvPr id="7" name="Image 6">
            <a:extLst>
              <a:ext uri="{FF2B5EF4-FFF2-40B4-BE49-F238E27FC236}">
                <a16:creationId xmlns:a16="http://schemas.microsoft.com/office/drawing/2014/main" id="{03BD9DBF-3318-44DD-AB20-81D32CA2FBD1}"/>
              </a:ext>
            </a:extLst>
          </p:cNvPr>
          <p:cNvPicPr>
            <a:picLocks noChangeAspect="1"/>
          </p:cNvPicPr>
          <p:nvPr/>
        </p:nvPicPr>
        <p:blipFill>
          <a:blip r:embed="rId2"/>
          <a:stretch>
            <a:fillRect/>
          </a:stretch>
        </p:blipFill>
        <p:spPr>
          <a:xfrm>
            <a:off x="6095999" y="3340661"/>
            <a:ext cx="4788666" cy="3517339"/>
          </a:xfrm>
          <a:prstGeom prst="rect">
            <a:avLst/>
          </a:prstGeom>
        </p:spPr>
      </p:pic>
      <p:pic>
        <p:nvPicPr>
          <p:cNvPr id="9" name="Image 8">
            <a:extLst>
              <a:ext uri="{FF2B5EF4-FFF2-40B4-BE49-F238E27FC236}">
                <a16:creationId xmlns:a16="http://schemas.microsoft.com/office/drawing/2014/main" id="{6E8A80CE-E7D1-E078-FD6C-FFD69C595379}"/>
              </a:ext>
            </a:extLst>
          </p:cNvPr>
          <p:cNvPicPr>
            <a:picLocks noChangeAspect="1"/>
          </p:cNvPicPr>
          <p:nvPr/>
        </p:nvPicPr>
        <p:blipFill>
          <a:blip r:embed="rId3"/>
          <a:stretch>
            <a:fillRect/>
          </a:stretch>
        </p:blipFill>
        <p:spPr>
          <a:xfrm>
            <a:off x="1134676" y="2899056"/>
            <a:ext cx="3737176" cy="3275590"/>
          </a:xfrm>
          <a:prstGeom prst="rect">
            <a:avLst/>
          </a:prstGeom>
        </p:spPr>
      </p:pic>
    </p:spTree>
    <p:extLst>
      <p:ext uri="{BB962C8B-B14F-4D97-AF65-F5344CB8AC3E}">
        <p14:creationId xmlns:p14="http://schemas.microsoft.com/office/powerpoint/2010/main" val="376591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154D9-3467-88D8-3310-14B1BEDDA630}"/>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36E0BFEE-E40B-1F90-DFD0-A82E36D5A69D}"/>
              </a:ext>
            </a:extLst>
          </p:cNvPr>
          <p:cNvPicPr>
            <a:picLocks noGrp="1" noChangeAspect="1"/>
          </p:cNvPicPr>
          <p:nvPr>
            <p:ph idx="1"/>
          </p:nvPr>
        </p:nvPicPr>
        <p:blipFill>
          <a:blip r:embed="rId2"/>
          <a:stretch>
            <a:fillRect/>
          </a:stretch>
        </p:blipFill>
        <p:spPr>
          <a:xfrm>
            <a:off x="5317652" y="2387485"/>
            <a:ext cx="5584457" cy="3638741"/>
          </a:xfrm>
        </p:spPr>
      </p:pic>
      <p:sp>
        <p:nvSpPr>
          <p:cNvPr id="7" name="ZoneTexte 6">
            <a:extLst>
              <a:ext uri="{FF2B5EF4-FFF2-40B4-BE49-F238E27FC236}">
                <a16:creationId xmlns:a16="http://schemas.microsoft.com/office/drawing/2014/main" id="{D32C3574-14D3-D35D-F057-0CDF735E18BD}"/>
              </a:ext>
            </a:extLst>
          </p:cNvPr>
          <p:cNvSpPr txBox="1"/>
          <p:nvPr/>
        </p:nvSpPr>
        <p:spPr>
          <a:xfrm>
            <a:off x="716097" y="1582340"/>
            <a:ext cx="11149070"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FEUX DE NAVIGATION</a:t>
            </a:r>
          </a:p>
          <a:p>
            <a:r>
              <a:rPr lang="fr-FR" dirty="0"/>
              <a:t>Ils ont pour rôle de signaler aux autres aéronefs la présence de l’avion et sa position par rapport à eux, tant au sol qu’en vol, afin d’éviter les risques de collision.</a:t>
            </a:r>
          </a:p>
          <a:p>
            <a:r>
              <a:rPr lang="fr-FR" dirty="0"/>
              <a:t>Ces feux sont normalisés comme suit :</a:t>
            </a:r>
          </a:p>
          <a:p>
            <a:r>
              <a:rPr lang="fr-FR" dirty="0"/>
              <a:t>Secteur de 110° compté depuis Taxe de l’avion :</a:t>
            </a:r>
          </a:p>
          <a:p>
            <a:pPr marL="285750" indent="-285750">
              <a:buFont typeface="Arial" panose="020B0604020202020204" pitchFamily="34" charset="0"/>
              <a:buChar char="•"/>
            </a:pPr>
            <a:r>
              <a:rPr lang="fr-FR" dirty="0"/>
              <a:t>Rouge à gauche</a:t>
            </a:r>
          </a:p>
          <a:p>
            <a:pPr marL="285750" indent="-285750">
              <a:buFont typeface="Arial" panose="020B0604020202020204" pitchFamily="34" charset="0"/>
              <a:buChar char="•"/>
            </a:pPr>
            <a:r>
              <a:rPr lang="fr-FR" dirty="0"/>
              <a:t>Vert a droite</a:t>
            </a:r>
          </a:p>
        </p:txBody>
      </p:sp>
    </p:spTree>
    <p:extLst>
      <p:ext uri="{BB962C8B-B14F-4D97-AF65-F5344CB8AC3E}">
        <p14:creationId xmlns:p14="http://schemas.microsoft.com/office/powerpoint/2010/main" val="250981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03422-2313-2896-4DC3-E807ED97AC2B}"/>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588013CA-1D6F-DFDC-9EAD-1F788EECF883}"/>
              </a:ext>
            </a:extLst>
          </p:cNvPr>
          <p:cNvSpPr txBox="1"/>
          <p:nvPr/>
        </p:nvSpPr>
        <p:spPr>
          <a:xfrm>
            <a:off x="506776" y="1871545"/>
            <a:ext cx="1073685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Secteur de 140° symétrique (70° de part et d’autre de l’axe), à l’arrière : Blanc.</a:t>
            </a:r>
          </a:p>
          <a:p>
            <a:r>
              <a:rPr lang="fr-FR" dirty="0"/>
              <a:t>Tous les feux doivent être visibles sous des angles de 40° minimum au-dessus et au dessous du plan horizontal ; </a:t>
            </a:r>
          </a:p>
          <a:p>
            <a:r>
              <a:rPr lang="fr-FR" dirty="0"/>
              <a:t>on utilise pour ce faire des caches de verre teinté ou en plexiglas, ainsi que des caches métalliques limitant les secteurs</a:t>
            </a:r>
          </a:p>
        </p:txBody>
      </p:sp>
      <p:pic>
        <p:nvPicPr>
          <p:cNvPr id="7" name="Image 6">
            <a:extLst>
              <a:ext uri="{FF2B5EF4-FFF2-40B4-BE49-F238E27FC236}">
                <a16:creationId xmlns:a16="http://schemas.microsoft.com/office/drawing/2014/main" id="{08840F8B-CBE8-3657-F04F-35DCFF2FC131}"/>
              </a:ext>
            </a:extLst>
          </p:cNvPr>
          <p:cNvPicPr>
            <a:picLocks noChangeAspect="1"/>
          </p:cNvPicPr>
          <p:nvPr/>
        </p:nvPicPr>
        <p:blipFill>
          <a:blip r:embed="rId2"/>
          <a:stretch>
            <a:fillRect/>
          </a:stretch>
        </p:blipFill>
        <p:spPr>
          <a:xfrm>
            <a:off x="2219182" y="3536413"/>
            <a:ext cx="7244307" cy="2956461"/>
          </a:xfrm>
          <a:prstGeom prst="rect">
            <a:avLst/>
          </a:prstGeom>
        </p:spPr>
      </p:pic>
    </p:spTree>
    <p:extLst>
      <p:ext uri="{BB962C8B-B14F-4D97-AF65-F5344CB8AC3E}">
        <p14:creationId xmlns:p14="http://schemas.microsoft.com/office/powerpoint/2010/main" val="20724545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Words>
  <Application>Microsoft Office PowerPoint</Application>
  <PresentationFormat>Grand écran</PresentationFormat>
  <Paragraphs>80</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ECLAIRAGES EXTERIEURS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ECLAIRAGES EXTERIEURS</dc:title>
  <dc:creator>Ahmed Youssef</dc:creator>
  <cp:lastModifiedBy>Ahmed Youssef</cp:lastModifiedBy>
  <cp:revision>2</cp:revision>
  <dcterms:created xsi:type="dcterms:W3CDTF">2022-12-09T09:40:59Z</dcterms:created>
  <dcterms:modified xsi:type="dcterms:W3CDTF">2022-12-09T09:45:50Z</dcterms:modified>
</cp:coreProperties>
</file>