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0F33E8B5-1906-4CB0-B08D-F8B2D3C5666E}"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BB72B7-11A8-45B0-89F3-30D5D6FCCD3D}" type="slidenum">
              <a:rPr lang="fr-FR" smtClean="0"/>
              <a:t>‹N°›</a:t>
            </a:fld>
            <a:endParaRPr lang="fr-FR"/>
          </a:p>
        </p:txBody>
      </p:sp>
    </p:spTree>
    <p:extLst>
      <p:ext uri="{BB962C8B-B14F-4D97-AF65-F5344CB8AC3E}">
        <p14:creationId xmlns:p14="http://schemas.microsoft.com/office/powerpoint/2010/main" val="339269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F33E8B5-1906-4CB0-B08D-F8B2D3C5666E}"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BB72B7-11A8-45B0-89F3-30D5D6FCCD3D}" type="slidenum">
              <a:rPr lang="fr-FR" smtClean="0"/>
              <a:t>‹N°›</a:t>
            </a:fld>
            <a:endParaRPr lang="fr-FR"/>
          </a:p>
        </p:txBody>
      </p:sp>
    </p:spTree>
    <p:extLst>
      <p:ext uri="{BB962C8B-B14F-4D97-AF65-F5344CB8AC3E}">
        <p14:creationId xmlns:p14="http://schemas.microsoft.com/office/powerpoint/2010/main" val="76372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F33E8B5-1906-4CB0-B08D-F8B2D3C5666E}"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BB72B7-11A8-45B0-89F3-30D5D6FCCD3D}" type="slidenum">
              <a:rPr lang="fr-FR" smtClean="0"/>
              <a:t>‹N°›</a:t>
            </a:fld>
            <a:endParaRPr lang="fr-FR"/>
          </a:p>
        </p:txBody>
      </p:sp>
    </p:spTree>
    <p:extLst>
      <p:ext uri="{BB962C8B-B14F-4D97-AF65-F5344CB8AC3E}">
        <p14:creationId xmlns:p14="http://schemas.microsoft.com/office/powerpoint/2010/main" val="3497790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F33E8B5-1906-4CB0-B08D-F8B2D3C5666E}"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BB72B7-11A8-45B0-89F3-30D5D6FCCD3D}" type="slidenum">
              <a:rPr lang="fr-FR" smtClean="0"/>
              <a:t>‹N°›</a:t>
            </a:fld>
            <a:endParaRPr lang="fr-FR"/>
          </a:p>
        </p:txBody>
      </p:sp>
    </p:spTree>
    <p:extLst>
      <p:ext uri="{BB962C8B-B14F-4D97-AF65-F5344CB8AC3E}">
        <p14:creationId xmlns:p14="http://schemas.microsoft.com/office/powerpoint/2010/main" val="383593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0F33E8B5-1906-4CB0-B08D-F8B2D3C5666E}"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3BB72B7-11A8-45B0-89F3-30D5D6FCCD3D}" type="slidenum">
              <a:rPr lang="fr-FR" smtClean="0"/>
              <a:t>‹N°›</a:t>
            </a:fld>
            <a:endParaRPr lang="fr-FR"/>
          </a:p>
        </p:txBody>
      </p:sp>
    </p:spTree>
    <p:extLst>
      <p:ext uri="{BB962C8B-B14F-4D97-AF65-F5344CB8AC3E}">
        <p14:creationId xmlns:p14="http://schemas.microsoft.com/office/powerpoint/2010/main" val="391036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F33E8B5-1906-4CB0-B08D-F8B2D3C5666E}"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BB72B7-11A8-45B0-89F3-30D5D6FCCD3D}" type="slidenum">
              <a:rPr lang="fr-FR" smtClean="0"/>
              <a:t>‹N°›</a:t>
            </a:fld>
            <a:endParaRPr lang="fr-FR"/>
          </a:p>
        </p:txBody>
      </p:sp>
    </p:spTree>
    <p:extLst>
      <p:ext uri="{BB962C8B-B14F-4D97-AF65-F5344CB8AC3E}">
        <p14:creationId xmlns:p14="http://schemas.microsoft.com/office/powerpoint/2010/main" val="264694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F33E8B5-1906-4CB0-B08D-F8B2D3C5666E}" type="datetimeFigureOut">
              <a:rPr lang="fr-FR" smtClean="0"/>
              <a:t>09/12/2022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3BB72B7-11A8-45B0-89F3-30D5D6FCCD3D}" type="slidenum">
              <a:rPr lang="fr-FR" smtClean="0"/>
              <a:t>‹N°›</a:t>
            </a:fld>
            <a:endParaRPr lang="fr-FR"/>
          </a:p>
        </p:txBody>
      </p:sp>
    </p:spTree>
    <p:extLst>
      <p:ext uri="{BB962C8B-B14F-4D97-AF65-F5344CB8AC3E}">
        <p14:creationId xmlns:p14="http://schemas.microsoft.com/office/powerpoint/2010/main" val="4570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F33E8B5-1906-4CB0-B08D-F8B2D3C5666E}" type="datetimeFigureOut">
              <a:rPr lang="fr-FR" smtClean="0"/>
              <a:t>09/12/2022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3BB72B7-11A8-45B0-89F3-30D5D6FCCD3D}" type="slidenum">
              <a:rPr lang="fr-FR" smtClean="0"/>
              <a:t>‹N°›</a:t>
            </a:fld>
            <a:endParaRPr lang="fr-FR"/>
          </a:p>
        </p:txBody>
      </p:sp>
    </p:spTree>
    <p:extLst>
      <p:ext uri="{BB962C8B-B14F-4D97-AF65-F5344CB8AC3E}">
        <p14:creationId xmlns:p14="http://schemas.microsoft.com/office/powerpoint/2010/main" val="247239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F33E8B5-1906-4CB0-B08D-F8B2D3C5666E}" type="datetimeFigureOut">
              <a:rPr lang="fr-FR" smtClean="0"/>
              <a:t>09/12/2022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3BB72B7-11A8-45B0-89F3-30D5D6FCCD3D}" type="slidenum">
              <a:rPr lang="fr-FR" smtClean="0"/>
              <a:t>‹N°›</a:t>
            </a:fld>
            <a:endParaRPr lang="fr-FR"/>
          </a:p>
        </p:txBody>
      </p:sp>
    </p:spTree>
    <p:extLst>
      <p:ext uri="{BB962C8B-B14F-4D97-AF65-F5344CB8AC3E}">
        <p14:creationId xmlns:p14="http://schemas.microsoft.com/office/powerpoint/2010/main" val="4082404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F33E8B5-1906-4CB0-B08D-F8B2D3C5666E}"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BB72B7-11A8-45B0-89F3-30D5D6FCCD3D}" type="slidenum">
              <a:rPr lang="fr-FR" smtClean="0"/>
              <a:t>‹N°›</a:t>
            </a:fld>
            <a:endParaRPr lang="fr-FR"/>
          </a:p>
        </p:txBody>
      </p:sp>
    </p:spTree>
    <p:extLst>
      <p:ext uri="{BB962C8B-B14F-4D97-AF65-F5344CB8AC3E}">
        <p14:creationId xmlns:p14="http://schemas.microsoft.com/office/powerpoint/2010/main" val="285836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F33E8B5-1906-4CB0-B08D-F8B2D3C5666E}"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3BB72B7-11A8-45B0-89F3-30D5D6FCCD3D}" type="slidenum">
              <a:rPr lang="fr-FR" smtClean="0"/>
              <a:t>‹N°›</a:t>
            </a:fld>
            <a:endParaRPr lang="fr-FR"/>
          </a:p>
        </p:txBody>
      </p:sp>
    </p:spTree>
    <p:extLst>
      <p:ext uri="{BB962C8B-B14F-4D97-AF65-F5344CB8AC3E}">
        <p14:creationId xmlns:p14="http://schemas.microsoft.com/office/powerpoint/2010/main" val="316823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3E8B5-1906-4CB0-B08D-F8B2D3C5666E}" type="datetimeFigureOut">
              <a:rPr lang="fr-FR" smtClean="0"/>
              <a:t>09/12/2022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B72B7-11A8-45B0-89F3-30D5D6FCCD3D}" type="slidenum">
              <a:rPr lang="fr-FR" smtClean="0"/>
              <a:t>‹N°›</a:t>
            </a:fld>
            <a:endParaRPr lang="fr-FR"/>
          </a:p>
        </p:txBody>
      </p:sp>
    </p:spTree>
    <p:extLst>
      <p:ext uri="{BB962C8B-B14F-4D97-AF65-F5344CB8AC3E}">
        <p14:creationId xmlns:p14="http://schemas.microsoft.com/office/powerpoint/2010/main" val="128450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32431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D9E94DF-6F80-7F19-02CF-12CCFD60E7B7}"/>
              </a:ext>
            </a:extLst>
          </p:cNvPr>
          <p:cNvSpPr txBox="1"/>
          <p:nvPr/>
        </p:nvSpPr>
        <p:spPr>
          <a:xfrm>
            <a:off x="418641" y="1185311"/>
            <a:ext cx="11347373"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L’arbre d’entrée de la transmission entraîné par le GTR est relié à l’arbre de sortie par l’intermédiaire du dispositif de décrabotage et du différentiel ; </a:t>
            </a:r>
          </a:p>
          <a:p>
            <a:r>
              <a:rPr lang="fr-FR" dirty="0"/>
              <a:t>il faut donc compenser les fluctuations de vitesse du réacteur. </a:t>
            </a:r>
          </a:p>
          <a:p>
            <a:r>
              <a:rPr lang="fr-FR" dirty="0"/>
              <a:t>Pour cela un régulateur à masselottes qui contrôle la vitesse de sortie et le couple d’entraînement détermine la correction à apporter. </a:t>
            </a:r>
          </a:p>
          <a:p>
            <a:r>
              <a:rPr lang="fr-FR" dirty="0"/>
              <a:t>Il commande un vérin auxiliaire en liaison avec le plateau d’une pompe hydraulique. </a:t>
            </a:r>
          </a:p>
          <a:p>
            <a:r>
              <a:rPr lang="fr-FR" dirty="0"/>
              <a:t>Cette pompe a une capacité variable suivant l’inclinaison du plateau, elle délivre son débit à un moteur hydraulique qui se chargera de l’appoint de vitesse (point C du différentiel).</a:t>
            </a:r>
          </a:p>
        </p:txBody>
      </p:sp>
      <p:sp>
        <p:nvSpPr>
          <p:cNvPr id="7" name="ZoneTexte 6">
            <a:extLst>
              <a:ext uri="{FF2B5EF4-FFF2-40B4-BE49-F238E27FC236}">
                <a16:creationId xmlns:a16="http://schemas.microsoft.com/office/drawing/2014/main" id="{76199623-5168-72D6-F6C2-4F87E51A0F0A}"/>
              </a:ext>
            </a:extLst>
          </p:cNvPr>
          <p:cNvSpPr txBox="1"/>
          <p:nvPr/>
        </p:nvSpPr>
        <p:spPr>
          <a:xfrm>
            <a:off x="3853149" y="594376"/>
            <a:ext cx="360527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PRINCIPE DE FONCTIONNEMENT</a:t>
            </a:r>
          </a:p>
        </p:txBody>
      </p:sp>
      <p:sp>
        <p:nvSpPr>
          <p:cNvPr id="8" name="ZoneTexte 7">
            <a:extLst>
              <a:ext uri="{FF2B5EF4-FFF2-40B4-BE49-F238E27FC236}">
                <a16:creationId xmlns:a16="http://schemas.microsoft.com/office/drawing/2014/main" id="{5F254D12-7A74-2A4E-0570-15AF5E1CFD2F}"/>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118674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91401A4-836B-A4F4-44E2-E05EB787CBA7}"/>
              </a:ext>
            </a:extLst>
          </p:cNvPr>
          <p:cNvSpPr txBox="1"/>
          <p:nvPr/>
        </p:nvSpPr>
        <p:spPr>
          <a:xfrm>
            <a:off x="750064" y="1468641"/>
            <a:ext cx="10515599" cy="452431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 En fait, la vitesse de rotation de l’alternateur est la somme algébrique des vitesses de rotation du réacteur et du moteur hydraulique.</a:t>
            </a:r>
          </a:p>
          <a:p>
            <a:pPr algn="just"/>
            <a:r>
              <a:rPr lang="fr-FR" dirty="0"/>
              <a:t>Trois cas peuvent se présenter :</a:t>
            </a:r>
          </a:p>
          <a:p>
            <a:pPr algn="just"/>
            <a:r>
              <a:rPr lang="fr-FR" b="1" dirty="0"/>
              <a:t>- Vitesse nominale 6 000 t/min:</a:t>
            </a:r>
          </a:p>
          <a:p>
            <a:pPr algn="just"/>
            <a:r>
              <a:rPr lang="fr-FR" dirty="0"/>
              <a:t>Le régulateur commande le plateau de la pompe en position verticale, la pompe est mise en débit nul.</a:t>
            </a:r>
          </a:p>
          <a:p>
            <a:pPr algn="just"/>
            <a:r>
              <a:rPr lang="fr-FR" dirty="0"/>
              <a:t>Le moteur ne tourne pas, vitesse nulle au point C.</a:t>
            </a:r>
          </a:p>
          <a:p>
            <a:pPr algn="just"/>
            <a:r>
              <a:rPr lang="fr-FR" b="1" dirty="0"/>
              <a:t>- Sous vitesse - exemple 5 000 t/min</a:t>
            </a:r>
          </a:p>
          <a:p>
            <a:pPr algn="just"/>
            <a:r>
              <a:rPr lang="fr-FR" dirty="0"/>
              <a:t>Les masselottes se rapprochent de l’axe et déplacent le tiroir vers le bas. Le régulateur incline le plateau de la pompe, celle-ci délivre son débit au moteur qui tourne à une vitesse de 1 000 t/min au point C de façon à rester à la vitesse nominale. </a:t>
            </a:r>
          </a:p>
          <a:p>
            <a:pPr algn="just"/>
            <a:endParaRPr lang="fr-FR" dirty="0"/>
          </a:p>
          <a:p>
            <a:pPr algn="just"/>
            <a:r>
              <a:rPr lang="fr-FR" b="1" dirty="0"/>
              <a:t>- Survitesse - exemple 7 000 t/min</a:t>
            </a:r>
          </a:p>
          <a:p>
            <a:pPr algn="just"/>
            <a:r>
              <a:rPr lang="fr-FR" dirty="0"/>
              <a:t>Les masselottes s’écartent de Taxe et déplacent le tiroir vers le haut, le régulateur incline le plateau de la pompe. </a:t>
            </a:r>
          </a:p>
          <a:p>
            <a:pPr algn="just"/>
            <a:r>
              <a:rPr lang="fr-FR" dirty="0"/>
              <a:t>Le débit de la pompe s’inverse, le moteur tourne en sens contraire et retranche 1 000 t/min au point C, de façon à rester à la vitesse nominale.</a:t>
            </a:r>
          </a:p>
        </p:txBody>
      </p:sp>
      <p:sp>
        <p:nvSpPr>
          <p:cNvPr id="6" name="ZoneTexte 5">
            <a:extLst>
              <a:ext uri="{FF2B5EF4-FFF2-40B4-BE49-F238E27FC236}">
                <a16:creationId xmlns:a16="http://schemas.microsoft.com/office/drawing/2014/main" id="{C3EC2702-DEAD-FC49-CA9F-15560E06A8D5}"/>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75087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DD75BFE-1D60-E887-7D55-71FFDE2D3BE1}"/>
              </a:ext>
            </a:extLst>
          </p:cNvPr>
          <p:cNvSpPr txBox="1"/>
          <p:nvPr/>
        </p:nvSpPr>
        <p:spPr>
          <a:xfrm>
            <a:off x="495759" y="1100319"/>
            <a:ext cx="11523643" cy="507831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Il se compose de deux parties principales :</a:t>
            </a:r>
          </a:p>
          <a:p>
            <a:r>
              <a:rPr lang="fr-FR" b="1" dirty="0"/>
              <a:t>Mécanique</a:t>
            </a:r>
          </a:p>
          <a:p>
            <a:r>
              <a:rPr lang="fr-FR" dirty="0"/>
              <a:t>La position des masselottes par rapport à l’axe est fonction de la vitesse de rotation. </a:t>
            </a:r>
          </a:p>
          <a:p>
            <a:r>
              <a:rPr lang="fr-FR" dirty="0"/>
              <a:t>Ces masselottes commandent un clapet navette hydraulique. </a:t>
            </a:r>
          </a:p>
          <a:p>
            <a:r>
              <a:rPr lang="fr-FR" dirty="0"/>
              <a:t>A la vitesse nominale, la position du clapet navette ne permet aucune distribution (le plateau de la pompe hydraulique est vertical).</a:t>
            </a:r>
          </a:p>
          <a:p>
            <a:r>
              <a:rPr lang="fr-FR" dirty="0"/>
              <a:t>En cas de sous vitesse, les masselottes se rapprochent de l’axe et déplacent le tiroir vers le bas. </a:t>
            </a:r>
          </a:p>
          <a:p>
            <a:r>
              <a:rPr lang="fr-FR" dirty="0"/>
              <a:t>Le plateau de la pompe s’incline et celle-ci délivre son débit au moteur. </a:t>
            </a:r>
          </a:p>
          <a:p>
            <a:r>
              <a:rPr lang="fr-FR" dirty="0"/>
              <a:t>Ce dernier ajoute le nombre de tours nécessaires pour rester à la vitesse nominale. </a:t>
            </a:r>
          </a:p>
          <a:p>
            <a:r>
              <a:rPr lang="fr-FR" dirty="0"/>
              <a:t>En cas de survitesse le processus s’inverse.</a:t>
            </a:r>
          </a:p>
          <a:p>
            <a:r>
              <a:rPr lang="fr-FR" dirty="0"/>
              <a:t>En conclusion, le régulateur de vitesse ne modifie la position du tiroir que s’il y a variation de vitesse de l’alternateur.</a:t>
            </a:r>
          </a:p>
          <a:p>
            <a:r>
              <a:rPr lang="fr-FR" b="1" dirty="0"/>
              <a:t>Electromagnétique</a:t>
            </a:r>
          </a:p>
          <a:p>
            <a:r>
              <a:rPr lang="fr-FR" dirty="0"/>
              <a:t>On effectue un réglage précis de la vitesse de rotation par une intervention électromagnétique sur les masselottes ; </a:t>
            </a:r>
          </a:p>
          <a:p>
            <a:r>
              <a:rPr lang="fr-FR" dirty="0"/>
              <a:t>c’est pourquoi ces masselottes sont des aimants permanents.</a:t>
            </a:r>
          </a:p>
          <a:p>
            <a:r>
              <a:rPr lang="fr-FR" dirty="0"/>
              <a:t>Suivant le sens du courant continu dans la bobine on crée des faces Nord ou Sud, ce qui écarte ou rapproche les masselottes de la bobine simulant ainsi une survitesse ou une sous vitesse (la fréquence alternateur est modifiée d’autant).</a:t>
            </a:r>
          </a:p>
          <a:p>
            <a:r>
              <a:rPr lang="fr-FR" dirty="0"/>
              <a:t>Ce courant continu est élaboré par le « contrôleur de charge », lui-même commandé par le potentiomètre « fréquence ». </a:t>
            </a:r>
          </a:p>
        </p:txBody>
      </p:sp>
      <p:sp>
        <p:nvSpPr>
          <p:cNvPr id="7" name="ZoneTexte 6">
            <a:extLst>
              <a:ext uri="{FF2B5EF4-FFF2-40B4-BE49-F238E27FC236}">
                <a16:creationId xmlns:a16="http://schemas.microsoft.com/office/drawing/2014/main" id="{6E86A730-908E-8B79-7C02-ABB6005D409B}"/>
              </a:ext>
            </a:extLst>
          </p:cNvPr>
          <p:cNvSpPr txBox="1"/>
          <p:nvPr/>
        </p:nvSpPr>
        <p:spPr>
          <a:xfrm>
            <a:off x="4191917" y="679368"/>
            <a:ext cx="331332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REGULATEUR DE VITESSE</a:t>
            </a:r>
          </a:p>
        </p:txBody>
      </p:sp>
      <p:sp>
        <p:nvSpPr>
          <p:cNvPr id="8" name="ZoneTexte 7">
            <a:extLst>
              <a:ext uri="{FF2B5EF4-FFF2-40B4-BE49-F238E27FC236}">
                <a16:creationId xmlns:a16="http://schemas.microsoft.com/office/drawing/2014/main" id="{D6FA6D3F-4319-81F0-11D0-74D692981048}"/>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136769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85DE847-4319-0E0D-2C49-7D29B51DFC96}"/>
              </a:ext>
            </a:extLst>
          </p:cNvPr>
          <p:cNvPicPr>
            <a:picLocks noGrp="1" noChangeAspect="1"/>
          </p:cNvPicPr>
          <p:nvPr>
            <p:ph idx="1"/>
          </p:nvPr>
        </p:nvPicPr>
        <p:blipFill>
          <a:blip r:embed="rId2"/>
          <a:stretch>
            <a:fillRect/>
          </a:stretch>
        </p:blipFill>
        <p:spPr>
          <a:xfrm>
            <a:off x="5575031" y="1690688"/>
            <a:ext cx="5470718" cy="4351338"/>
          </a:xfrm>
        </p:spPr>
      </p:pic>
      <p:pic>
        <p:nvPicPr>
          <p:cNvPr id="7" name="Image 6">
            <a:extLst>
              <a:ext uri="{FF2B5EF4-FFF2-40B4-BE49-F238E27FC236}">
                <a16:creationId xmlns:a16="http://schemas.microsoft.com/office/drawing/2014/main" id="{5092D39F-3CDF-27D1-D948-E06BFF8EA483}"/>
              </a:ext>
            </a:extLst>
          </p:cNvPr>
          <p:cNvPicPr>
            <a:picLocks noChangeAspect="1"/>
          </p:cNvPicPr>
          <p:nvPr/>
        </p:nvPicPr>
        <p:blipFill>
          <a:blip r:embed="rId3"/>
          <a:stretch>
            <a:fillRect/>
          </a:stretch>
        </p:blipFill>
        <p:spPr>
          <a:xfrm>
            <a:off x="424993" y="2704582"/>
            <a:ext cx="5045725" cy="2948360"/>
          </a:xfrm>
          <a:prstGeom prst="rect">
            <a:avLst/>
          </a:prstGeom>
        </p:spPr>
      </p:pic>
      <p:sp>
        <p:nvSpPr>
          <p:cNvPr id="8" name="ZoneTexte 7">
            <a:extLst>
              <a:ext uri="{FF2B5EF4-FFF2-40B4-BE49-F238E27FC236}">
                <a16:creationId xmlns:a16="http://schemas.microsoft.com/office/drawing/2014/main" id="{5F72B45A-DF5D-27E1-F345-0D5614D5322E}"/>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359856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D2598D4-5A10-B732-F1D8-3D54E3C98015}"/>
              </a:ext>
            </a:extLst>
          </p:cNvPr>
          <p:cNvPicPr>
            <a:picLocks noGrp="1" noChangeAspect="1"/>
          </p:cNvPicPr>
          <p:nvPr>
            <p:ph idx="1"/>
          </p:nvPr>
        </p:nvPicPr>
        <p:blipFill>
          <a:blip r:embed="rId2"/>
          <a:stretch>
            <a:fillRect/>
          </a:stretch>
        </p:blipFill>
        <p:spPr>
          <a:xfrm>
            <a:off x="6906657" y="1594960"/>
            <a:ext cx="4861205" cy="4351338"/>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43752707-0503-47FD-7EBE-5F5FD0FC04D9}"/>
              </a:ext>
            </a:extLst>
          </p:cNvPr>
          <p:cNvSpPr txBox="1"/>
          <p:nvPr/>
        </p:nvSpPr>
        <p:spPr>
          <a:xfrm>
            <a:off x="336003" y="1305098"/>
            <a:ext cx="6097836" cy="507831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La transmission entre l’arbre d’entrée et l’arbre de sortie se fait par l’intermédiaire d’un différentiel mécanique.</a:t>
            </a:r>
          </a:p>
          <a:p>
            <a:pPr marL="285750" indent="-285750" algn="just">
              <a:buFont typeface="Arial" panose="020B0604020202020204" pitchFamily="34" charset="0"/>
              <a:buChar char="•"/>
            </a:pPr>
            <a:r>
              <a:rPr lang="fr-FR" dirty="0"/>
              <a:t>Un détecteur de vitesse (régulateur à masselottes) placé sur l’arbre de sortie, commande un système de régulation constitué par un ensemble moteur/pompe hydraulique. </a:t>
            </a:r>
          </a:p>
          <a:p>
            <a:pPr marL="285750" indent="-285750" algn="just">
              <a:buFont typeface="Arial" panose="020B0604020202020204" pitchFamily="34" charset="0"/>
              <a:buChar char="•"/>
            </a:pPr>
            <a:r>
              <a:rPr lang="fr-FR" dirty="0"/>
              <a:t>Ce moteur, associé au différentiel, ajoute ou retranche une vitesse telle que la vitesse de sortie soit maintenue constante.</a:t>
            </a:r>
          </a:p>
          <a:p>
            <a:pPr marL="285750" indent="-285750" algn="just">
              <a:buFont typeface="Arial" panose="020B0604020202020204" pitchFamily="34" charset="0"/>
              <a:buChar char="•"/>
            </a:pPr>
            <a:r>
              <a:rPr lang="fr-FR" dirty="0"/>
              <a:t>En fait, l’arbre d’entrée est relié au différentiel mécanique par un système à dents de loup.</a:t>
            </a:r>
          </a:p>
          <a:p>
            <a:pPr marL="285750" indent="-285750" algn="just">
              <a:buFont typeface="Arial" panose="020B0604020202020204" pitchFamily="34" charset="0"/>
              <a:buChar char="•"/>
            </a:pPr>
            <a:r>
              <a:rPr lang="fr-FR" dirty="0"/>
              <a:t>Il sera possible de « décraboter » le CSD du boîtier accessoire N2 par un interrupteur situé sur le panneau mécanicien. </a:t>
            </a:r>
          </a:p>
          <a:p>
            <a:pPr marL="285750" indent="-285750" algn="just">
              <a:buFont typeface="Arial" panose="020B0604020202020204" pitchFamily="34" charset="0"/>
              <a:buChar char="•"/>
            </a:pPr>
            <a:r>
              <a:rPr lang="fr-FR" dirty="0"/>
              <a:t>Au sol, réacteur arrêté, une poignée permet de recraboter</a:t>
            </a:r>
          </a:p>
          <a:p>
            <a:pPr marL="285750" indent="-285750" algn="just">
              <a:buFont typeface="Arial" panose="020B0604020202020204" pitchFamily="34" charset="0"/>
              <a:buChar char="•"/>
            </a:pPr>
            <a:r>
              <a:rPr lang="fr-FR" dirty="0"/>
              <a:t>manuellement.</a:t>
            </a:r>
          </a:p>
          <a:p>
            <a:pPr marL="285750" indent="-285750" algn="just">
              <a:buFont typeface="Arial" panose="020B0604020202020204" pitchFamily="34" charset="0"/>
              <a:buChar char="•"/>
            </a:pPr>
            <a:r>
              <a:rPr lang="fr-FR" dirty="0"/>
              <a:t>L’huile, utilisée pour le système de régulation et pour la lubrification du CSD, est refroidie par un échangeur thermique situé dans le FAN réacteur.</a:t>
            </a:r>
          </a:p>
        </p:txBody>
      </p:sp>
      <p:sp>
        <p:nvSpPr>
          <p:cNvPr id="9" name="ZoneTexte 8">
            <a:extLst>
              <a:ext uri="{FF2B5EF4-FFF2-40B4-BE49-F238E27FC236}">
                <a16:creationId xmlns:a16="http://schemas.microsoft.com/office/drawing/2014/main" id="{E601DC12-BA41-6C54-F86C-8E1D5A8A96CD}"/>
              </a:ext>
            </a:extLst>
          </p:cNvPr>
          <p:cNvSpPr txBox="1"/>
          <p:nvPr/>
        </p:nvSpPr>
        <p:spPr>
          <a:xfrm>
            <a:off x="4238740" y="642997"/>
            <a:ext cx="305442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Principe de fonctionnement</a:t>
            </a:r>
          </a:p>
        </p:txBody>
      </p:sp>
      <p:sp>
        <p:nvSpPr>
          <p:cNvPr id="10" name="ZoneTexte 9">
            <a:extLst>
              <a:ext uri="{FF2B5EF4-FFF2-40B4-BE49-F238E27FC236}">
                <a16:creationId xmlns:a16="http://schemas.microsoft.com/office/drawing/2014/main" id="{B26A8C05-4E35-D9C0-2E14-75090AD8B0D4}"/>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197505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A5401069-A3CC-2E64-81A8-5F54144D47E3}"/>
              </a:ext>
            </a:extLst>
          </p:cNvPr>
          <p:cNvSpPr txBox="1"/>
          <p:nvPr/>
        </p:nvSpPr>
        <p:spPr>
          <a:xfrm>
            <a:off x="1013552" y="2139093"/>
            <a:ext cx="9782978"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Chaque alternateur de bord est entraîné à vitesse constante grâce à une transmission hydraulique SUNSTRAND.</a:t>
            </a:r>
          </a:p>
          <a:p>
            <a:pPr algn="just"/>
            <a:r>
              <a:rPr lang="fr-FR" dirty="0"/>
              <a:t>Le but est de maintenir la vitesse de l’alternateur constante, quel que soit le régime réacteur et quelles que soient les charges électriques imposées à l’</a:t>
            </a:r>
            <a:r>
              <a:rPr lang="fr-FR" dirty="0" err="1"/>
              <a:t>altemateur</a:t>
            </a:r>
            <a:r>
              <a:rPr lang="fr-FR" dirty="0"/>
              <a:t>.</a:t>
            </a:r>
          </a:p>
        </p:txBody>
      </p:sp>
      <p:sp>
        <p:nvSpPr>
          <p:cNvPr id="9" name="ZoneTexte 8">
            <a:extLst>
              <a:ext uri="{FF2B5EF4-FFF2-40B4-BE49-F238E27FC236}">
                <a16:creationId xmlns:a16="http://schemas.microsoft.com/office/drawing/2014/main" id="{D512A505-0394-87F2-5E96-E99ED9D50879}"/>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
        <p:nvSpPr>
          <p:cNvPr id="11" name="ZoneTexte 10">
            <a:extLst>
              <a:ext uri="{FF2B5EF4-FFF2-40B4-BE49-F238E27FC236}">
                <a16:creationId xmlns:a16="http://schemas.microsoft.com/office/drawing/2014/main" id="{C92AEE8C-78A9-7DFB-01E0-236D03816C90}"/>
              </a:ext>
            </a:extLst>
          </p:cNvPr>
          <p:cNvSpPr txBox="1"/>
          <p:nvPr/>
        </p:nvSpPr>
        <p:spPr>
          <a:xfrm>
            <a:off x="870332" y="3887088"/>
            <a:ext cx="11182121"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CONCEPTION</a:t>
            </a:r>
          </a:p>
          <a:p>
            <a:r>
              <a:rPr lang="fr-FR" dirty="0"/>
              <a:t>C’est un dispositif hydraulique ; </a:t>
            </a:r>
          </a:p>
          <a:p>
            <a:r>
              <a:rPr lang="fr-FR" dirty="0"/>
              <a:t>on obtient un matériel relativement léger, peu </a:t>
            </a:r>
            <a:r>
              <a:rPr lang="fr-FR" dirty="0" err="1"/>
              <a:t>encombrant,robuste</a:t>
            </a:r>
            <a:r>
              <a:rPr lang="fr-FR" dirty="0"/>
              <a:t>, et présentant une bonne sécurité de fonctionnement.</a:t>
            </a:r>
          </a:p>
          <a:p>
            <a:r>
              <a:rPr lang="fr-FR" dirty="0"/>
              <a:t>Le rendement est de l’ordre de 85 % ; </a:t>
            </a:r>
          </a:p>
          <a:p>
            <a:r>
              <a:rPr lang="fr-FR" dirty="0"/>
              <a:t>le circuit hydraulique est autonome et intégré dans un même boîtier.</a:t>
            </a:r>
          </a:p>
          <a:p>
            <a:r>
              <a:rPr lang="fr-FR" dirty="0"/>
              <a:t>on n’a pas l’inconvénient de tuyauteries de retour ni d’appareil d’interconnexion, </a:t>
            </a:r>
          </a:p>
          <a:p>
            <a:r>
              <a:rPr lang="fr-FR" dirty="0"/>
              <a:t>La tendance est de rassembler en un seul bloc l’entraînement à vitesse constante et l’alternateur</a:t>
            </a:r>
          </a:p>
        </p:txBody>
      </p:sp>
    </p:spTree>
    <p:extLst>
      <p:ext uri="{BB962C8B-B14F-4D97-AF65-F5344CB8AC3E}">
        <p14:creationId xmlns:p14="http://schemas.microsoft.com/office/powerpoint/2010/main" val="156309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EE48DBB-9557-5ED5-8515-ED010285BEDD}"/>
              </a:ext>
            </a:extLst>
          </p:cNvPr>
          <p:cNvPicPr>
            <a:picLocks noGrp="1" noChangeAspect="1"/>
          </p:cNvPicPr>
          <p:nvPr>
            <p:ph idx="1"/>
          </p:nvPr>
        </p:nvPicPr>
        <p:blipFill>
          <a:blip r:embed="rId2"/>
          <a:stretch>
            <a:fillRect/>
          </a:stretch>
        </p:blipFill>
        <p:spPr>
          <a:xfrm>
            <a:off x="1090047" y="2497958"/>
            <a:ext cx="10011905" cy="3006671"/>
          </a:xfrm>
        </p:spPr>
      </p:pic>
      <p:sp>
        <p:nvSpPr>
          <p:cNvPr id="6" name="ZoneTexte 5">
            <a:extLst>
              <a:ext uri="{FF2B5EF4-FFF2-40B4-BE49-F238E27FC236}">
                <a16:creationId xmlns:a16="http://schemas.microsoft.com/office/drawing/2014/main" id="{8F75557A-BAE6-D0A7-71BF-F790C44AF42B}"/>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60312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E2FFF29-4D54-8D15-535C-3A37C9F0BC21}"/>
              </a:ext>
            </a:extLst>
          </p:cNvPr>
          <p:cNvPicPr>
            <a:picLocks noGrp="1" noChangeAspect="1"/>
          </p:cNvPicPr>
          <p:nvPr>
            <p:ph idx="1"/>
          </p:nvPr>
        </p:nvPicPr>
        <p:blipFill>
          <a:blip r:embed="rId2"/>
          <a:stretch>
            <a:fillRect/>
          </a:stretch>
        </p:blipFill>
        <p:spPr>
          <a:xfrm>
            <a:off x="2386861" y="1107653"/>
            <a:ext cx="6923435" cy="5750347"/>
          </a:xfrm>
        </p:spPr>
      </p:pic>
      <p:sp>
        <p:nvSpPr>
          <p:cNvPr id="6" name="ZoneTexte 5">
            <a:extLst>
              <a:ext uri="{FF2B5EF4-FFF2-40B4-BE49-F238E27FC236}">
                <a16:creationId xmlns:a16="http://schemas.microsoft.com/office/drawing/2014/main" id="{85E170FC-BDC5-1B11-FA10-EC05AB1FFAB1}"/>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12194303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839</Words>
  <Application>Microsoft Office PowerPoint</Application>
  <PresentationFormat>Grand écran</PresentationFormat>
  <Paragraphs>59</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Ahmed Youssef</dc:creator>
  <cp:lastModifiedBy>Ahmed Youssef</cp:lastModifiedBy>
  <cp:revision>2</cp:revision>
  <dcterms:created xsi:type="dcterms:W3CDTF">2022-12-09T09:50:04Z</dcterms:created>
  <dcterms:modified xsi:type="dcterms:W3CDTF">2022-12-09T10:06:05Z</dcterms:modified>
</cp:coreProperties>
</file>