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6">
  <p:sldMasterIdLst>
    <p:sldMasterId id="2147483648" r:id="rId1"/>
  </p:sldMasterIdLst>
  <p:sldIdLst>
    <p:sldId id="256" r:id="rId2"/>
    <p:sldId id="278" r:id="rId3"/>
    <p:sldId id="279" r:id="rId4"/>
    <p:sldId id="502" r:id="rId5"/>
    <p:sldId id="500" r:id="rId6"/>
    <p:sldId id="501" r:id="rId7"/>
    <p:sldId id="503" r:id="rId8"/>
    <p:sldId id="504" r:id="rId9"/>
    <p:sldId id="505" r:id="rId10"/>
    <p:sldId id="506" r:id="rId11"/>
    <p:sldId id="507" r:id="rId12"/>
    <p:sldId id="508" r:id="rId13"/>
    <p:sldId id="509" r:id="rId14"/>
    <p:sldId id="511" r:id="rId15"/>
    <p:sldId id="510" r:id="rId16"/>
    <p:sldId id="512" r:id="rId17"/>
    <p:sldId id="513" r:id="rId18"/>
    <p:sldId id="514" r:id="rId19"/>
    <p:sldId id="515" r:id="rId20"/>
    <p:sldId id="516" r:id="rId21"/>
    <p:sldId id="517" r:id="rId22"/>
    <p:sldId id="257" r:id="rId23"/>
    <p:sldId id="269" r:id="rId24"/>
    <p:sldId id="258" r:id="rId25"/>
    <p:sldId id="259" r:id="rId26"/>
    <p:sldId id="270" r:id="rId27"/>
    <p:sldId id="261" r:id="rId28"/>
    <p:sldId id="262" r:id="rId29"/>
    <p:sldId id="263" r:id="rId30"/>
    <p:sldId id="271" r:id="rId31"/>
    <p:sldId id="264" r:id="rId32"/>
    <p:sldId id="265" r:id="rId33"/>
    <p:sldId id="272" r:id="rId34"/>
    <p:sldId id="266" r:id="rId35"/>
    <p:sldId id="273" r:id="rId36"/>
    <p:sldId id="267" r:id="rId37"/>
    <p:sldId id="268" r:id="rId38"/>
    <p:sldId id="274" r:id="rId39"/>
    <p:sldId id="275" r:id="rId40"/>
    <p:sldId id="276" r:id="rId41"/>
    <p:sldId id="277" r:id="rId42"/>
    <p:sldId id="280" r:id="rId43"/>
    <p:sldId id="283" r:id="rId44"/>
    <p:sldId id="285" r:id="rId45"/>
    <p:sldId id="287" r:id="rId46"/>
    <p:sldId id="288" r:id="rId47"/>
    <p:sldId id="290" r:id="rId48"/>
    <p:sldId id="291" r:id="rId49"/>
    <p:sldId id="292" r:id="rId50"/>
    <p:sldId id="293" r:id="rId51"/>
    <p:sldId id="295" r:id="rId52"/>
    <p:sldId id="406" r:id="rId53"/>
    <p:sldId id="296" r:id="rId54"/>
    <p:sldId id="297" r:id="rId55"/>
    <p:sldId id="298" r:id="rId56"/>
    <p:sldId id="299" r:id="rId57"/>
    <p:sldId id="300" r:id="rId58"/>
    <p:sldId id="301" r:id="rId59"/>
    <p:sldId id="303" r:id="rId60"/>
    <p:sldId id="306" r:id="rId61"/>
    <p:sldId id="307" r:id="rId62"/>
    <p:sldId id="308" r:id="rId63"/>
    <p:sldId id="309" r:id="rId64"/>
    <p:sldId id="310" r:id="rId65"/>
    <p:sldId id="311" r:id="rId66"/>
    <p:sldId id="313" r:id="rId67"/>
    <p:sldId id="314" r:id="rId68"/>
    <p:sldId id="315" r:id="rId69"/>
    <p:sldId id="316" r:id="rId70"/>
    <p:sldId id="317" r:id="rId71"/>
    <p:sldId id="318" r:id="rId72"/>
    <p:sldId id="319" r:id="rId73"/>
    <p:sldId id="320" r:id="rId74"/>
    <p:sldId id="325" r:id="rId75"/>
    <p:sldId id="326" r:id="rId76"/>
    <p:sldId id="327" r:id="rId77"/>
    <p:sldId id="328" r:id="rId78"/>
    <p:sldId id="329" r:id="rId79"/>
    <p:sldId id="330" r:id="rId80"/>
    <p:sldId id="337" r:id="rId81"/>
    <p:sldId id="334" r:id="rId82"/>
    <p:sldId id="335" r:id="rId83"/>
    <p:sldId id="338" r:id="rId84"/>
    <p:sldId id="339" r:id="rId85"/>
    <p:sldId id="340" r:id="rId86"/>
    <p:sldId id="345" r:id="rId87"/>
    <p:sldId id="346" r:id="rId88"/>
    <p:sldId id="347" r:id="rId89"/>
    <p:sldId id="348" r:id="rId90"/>
    <p:sldId id="349" r:id="rId91"/>
    <p:sldId id="353" r:id="rId92"/>
    <p:sldId id="354" r:id="rId93"/>
    <p:sldId id="350" r:id="rId94"/>
    <p:sldId id="351" r:id="rId95"/>
    <p:sldId id="352" r:id="rId96"/>
    <p:sldId id="355" r:id="rId97"/>
    <p:sldId id="356" r:id="rId98"/>
    <p:sldId id="357" r:id="rId99"/>
    <p:sldId id="361" r:id="rId100"/>
    <p:sldId id="359" r:id="rId101"/>
    <p:sldId id="409" r:id="rId102"/>
    <p:sldId id="410" r:id="rId103"/>
    <p:sldId id="363" r:id="rId104"/>
    <p:sldId id="365" r:id="rId105"/>
    <p:sldId id="367" r:id="rId106"/>
    <p:sldId id="368" r:id="rId107"/>
    <p:sldId id="369" r:id="rId108"/>
    <p:sldId id="408" r:id="rId109"/>
    <p:sldId id="407" r:id="rId110"/>
    <p:sldId id="370" r:id="rId111"/>
    <p:sldId id="371" r:id="rId112"/>
    <p:sldId id="372" r:id="rId113"/>
    <p:sldId id="373" r:id="rId114"/>
    <p:sldId id="374" r:id="rId115"/>
    <p:sldId id="375" r:id="rId116"/>
    <p:sldId id="376" r:id="rId117"/>
    <p:sldId id="377" r:id="rId118"/>
    <p:sldId id="378" r:id="rId119"/>
    <p:sldId id="379" r:id="rId120"/>
    <p:sldId id="380" r:id="rId121"/>
    <p:sldId id="411" r:id="rId122"/>
    <p:sldId id="382" r:id="rId123"/>
    <p:sldId id="412" r:id="rId124"/>
    <p:sldId id="383" r:id="rId125"/>
    <p:sldId id="384" r:id="rId126"/>
    <p:sldId id="386" r:id="rId127"/>
    <p:sldId id="387" r:id="rId128"/>
    <p:sldId id="413" r:id="rId129"/>
    <p:sldId id="388" r:id="rId130"/>
    <p:sldId id="389" r:id="rId131"/>
    <p:sldId id="390" r:id="rId132"/>
    <p:sldId id="391" r:id="rId133"/>
    <p:sldId id="392" r:id="rId134"/>
    <p:sldId id="393" r:id="rId135"/>
    <p:sldId id="394" r:id="rId136"/>
    <p:sldId id="395" r:id="rId137"/>
    <p:sldId id="396" r:id="rId138"/>
    <p:sldId id="397" r:id="rId139"/>
    <p:sldId id="400" r:id="rId140"/>
    <p:sldId id="398" r:id="rId141"/>
    <p:sldId id="399" r:id="rId142"/>
    <p:sldId id="401" r:id="rId143"/>
    <p:sldId id="416" r:id="rId144"/>
    <p:sldId id="402" r:id="rId145"/>
    <p:sldId id="403" r:id="rId146"/>
    <p:sldId id="414" r:id="rId147"/>
    <p:sldId id="415" r:id="rId148"/>
    <p:sldId id="417" r:id="rId149"/>
    <p:sldId id="418" r:id="rId150"/>
    <p:sldId id="419" r:id="rId151"/>
    <p:sldId id="420" r:id="rId152"/>
    <p:sldId id="421" r:id="rId153"/>
    <p:sldId id="422" r:id="rId154"/>
    <p:sldId id="423" r:id="rId155"/>
    <p:sldId id="424" r:id="rId156"/>
    <p:sldId id="425" r:id="rId157"/>
    <p:sldId id="426" r:id="rId158"/>
    <p:sldId id="427" r:id="rId159"/>
    <p:sldId id="435" r:id="rId160"/>
    <p:sldId id="431" r:id="rId161"/>
    <p:sldId id="436" r:id="rId162"/>
    <p:sldId id="437" r:id="rId163"/>
    <p:sldId id="438" r:id="rId164"/>
    <p:sldId id="439" r:id="rId165"/>
    <p:sldId id="440" r:id="rId166"/>
    <p:sldId id="441" r:id="rId167"/>
    <p:sldId id="442" r:id="rId168"/>
    <p:sldId id="443" r:id="rId169"/>
    <p:sldId id="444" r:id="rId170"/>
    <p:sldId id="445" r:id="rId171"/>
    <p:sldId id="447" r:id="rId172"/>
    <p:sldId id="448" r:id="rId173"/>
    <p:sldId id="449" r:id="rId174"/>
    <p:sldId id="450" r:id="rId175"/>
    <p:sldId id="451" r:id="rId176"/>
    <p:sldId id="452" r:id="rId177"/>
    <p:sldId id="453" r:id="rId178"/>
    <p:sldId id="455" r:id="rId179"/>
    <p:sldId id="456" r:id="rId180"/>
    <p:sldId id="457" r:id="rId181"/>
    <p:sldId id="458" r:id="rId182"/>
    <p:sldId id="459" r:id="rId183"/>
    <p:sldId id="460" r:id="rId184"/>
    <p:sldId id="461" r:id="rId185"/>
    <p:sldId id="462" r:id="rId186"/>
    <p:sldId id="463" r:id="rId187"/>
    <p:sldId id="464" r:id="rId188"/>
    <p:sldId id="465" r:id="rId189"/>
    <p:sldId id="466" r:id="rId190"/>
    <p:sldId id="467" r:id="rId191"/>
    <p:sldId id="468" r:id="rId192"/>
    <p:sldId id="469" r:id="rId193"/>
    <p:sldId id="470" r:id="rId194"/>
    <p:sldId id="471" r:id="rId195"/>
    <p:sldId id="472" r:id="rId196"/>
    <p:sldId id="473" r:id="rId197"/>
    <p:sldId id="474" r:id="rId198"/>
    <p:sldId id="475" r:id="rId199"/>
    <p:sldId id="476" r:id="rId200"/>
    <p:sldId id="477" r:id="rId201"/>
    <p:sldId id="478" r:id="rId202"/>
    <p:sldId id="479" r:id="rId203"/>
    <p:sldId id="480" r:id="rId204"/>
    <p:sldId id="481" r:id="rId205"/>
    <p:sldId id="482" r:id="rId206"/>
    <p:sldId id="483" r:id="rId207"/>
    <p:sldId id="484" r:id="rId208"/>
    <p:sldId id="485" r:id="rId209"/>
    <p:sldId id="486" r:id="rId210"/>
    <p:sldId id="487" r:id="rId211"/>
    <p:sldId id="488" r:id="rId212"/>
    <p:sldId id="489" r:id="rId213"/>
    <p:sldId id="490" r:id="rId214"/>
    <p:sldId id="491" r:id="rId215"/>
    <p:sldId id="492" r:id="rId216"/>
    <p:sldId id="493" r:id="rId217"/>
    <p:sldId id="494" r:id="rId218"/>
    <p:sldId id="495" r:id="rId219"/>
    <p:sldId id="496" r:id="rId220"/>
    <p:sldId id="497" r:id="rId221"/>
    <p:sldId id="498" r:id="rId222"/>
    <p:sldId id="499" r:id="rId22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p:scale>
          <a:sx n="75" d="100"/>
          <a:sy n="75" d="100"/>
        </p:scale>
        <p:origin x="105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tableStyles" Target="tableStyle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53EB9A-DC5F-60D3-FD48-4D9C54035D7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9B5DF192-A9B5-ED0F-CF31-25241AD803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780747B0-578A-5232-15A1-64E3FA29D3CC}"/>
              </a:ext>
            </a:extLst>
          </p:cNvPr>
          <p:cNvSpPr>
            <a:spLocks noGrp="1"/>
          </p:cNvSpPr>
          <p:nvPr>
            <p:ph type="dt" sz="half" idx="10"/>
          </p:nvPr>
        </p:nvSpPr>
        <p:spPr/>
        <p:txBody>
          <a:bodyPr/>
          <a:lstStyle/>
          <a:p>
            <a:fld id="{044B5CA3-2C1A-474F-B40E-4E4D2574FB6A}" type="datetimeFigureOut">
              <a:rPr lang="fr-FR" smtClean="0"/>
              <a:t>24/08/2022</a:t>
            </a:fld>
            <a:endParaRPr lang="fr-FR"/>
          </a:p>
        </p:txBody>
      </p:sp>
      <p:sp>
        <p:nvSpPr>
          <p:cNvPr id="5" name="Espace réservé du pied de page 4">
            <a:extLst>
              <a:ext uri="{FF2B5EF4-FFF2-40B4-BE49-F238E27FC236}">
                <a16:creationId xmlns:a16="http://schemas.microsoft.com/office/drawing/2014/main" id="{32156C11-EB51-F4A1-D2E4-09504DB7EF5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210EDC72-332F-B862-DD2C-34853B7902EE}"/>
              </a:ext>
            </a:extLst>
          </p:cNvPr>
          <p:cNvSpPr>
            <a:spLocks noGrp="1"/>
          </p:cNvSpPr>
          <p:nvPr>
            <p:ph type="sldNum" sz="quarter" idx="12"/>
          </p:nvPr>
        </p:nvSpPr>
        <p:spPr/>
        <p:txBody>
          <a:bodyPr/>
          <a:lstStyle/>
          <a:p>
            <a:fld id="{F3705B20-BB51-45CB-BCD1-4B3969A5AB2F}" type="slidenum">
              <a:rPr lang="fr-FR" smtClean="0"/>
              <a:t>‹N°›</a:t>
            </a:fld>
            <a:endParaRPr lang="fr-FR"/>
          </a:p>
        </p:txBody>
      </p:sp>
    </p:spTree>
    <p:extLst>
      <p:ext uri="{BB962C8B-B14F-4D97-AF65-F5344CB8AC3E}">
        <p14:creationId xmlns:p14="http://schemas.microsoft.com/office/powerpoint/2010/main" val="1015246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F7D93-9A2E-8B9E-C755-5D1758663AB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DE95F134-736A-0C4C-80BC-B4241C9E7126}"/>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DB7A8D6-33B2-202F-E847-25410887FAEA}"/>
              </a:ext>
            </a:extLst>
          </p:cNvPr>
          <p:cNvSpPr>
            <a:spLocks noGrp="1"/>
          </p:cNvSpPr>
          <p:nvPr>
            <p:ph type="dt" sz="half" idx="10"/>
          </p:nvPr>
        </p:nvSpPr>
        <p:spPr/>
        <p:txBody>
          <a:bodyPr/>
          <a:lstStyle/>
          <a:p>
            <a:fld id="{044B5CA3-2C1A-474F-B40E-4E4D2574FB6A}" type="datetimeFigureOut">
              <a:rPr lang="fr-FR" smtClean="0"/>
              <a:t>24/08/2022</a:t>
            </a:fld>
            <a:endParaRPr lang="fr-FR"/>
          </a:p>
        </p:txBody>
      </p:sp>
      <p:sp>
        <p:nvSpPr>
          <p:cNvPr id="5" name="Espace réservé du pied de page 4">
            <a:extLst>
              <a:ext uri="{FF2B5EF4-FFF2-40B4-BE49-F238E27FC236}">
                <a16:creationId xmlns:a16="http://schemas.microsoft.com/office/drawing/2014/main" id="{F352881C-E5F9-DE71-66D9-E46A023CA37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4B0CE4C-886F-B697-DA35-ECBE2AD5A865}"/>
              </a:ext>
            </a:extLst>
          </p:cNvPr>
          <p:cNvSpPr>
            <a:spLocks noGrp="1"/>
          </p:cNvSpPr>
          <p:nvPr>
            <p:ph type="sldNum" sz="quarter" idx="12"/>
          </p:nvPr>
        </p:nvSpPr>
        <p:spPr/>
        <p:txBody>
          <a:bodyPr/>
          <a:lstStyle/>
          <a:p>
            <a:fld id="{F3705B20-BB51-45CB-BCD1-4B3969A5AB2F}" type="slidenum">
              <a:rPr lang="fr-FR" smtClean="0"/>
              <a:t>‹N°›</a:t>
            </a:fld>
            <a:endParaRPr lang="fr-FR"/>
          </a:p>
        </p:txBody>
      </p:sp>
    </p:spTree>
    <p:extLst>
      <p:ext uri="{BB962C8B-B14F-4D97-AF65-F5344CB8AC3E}">
        <p14:creationId xmlns:p14="http://schemas.microsoft.com/office/powerpoint/2010/main" val="120992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5A15E55C-612E-24A2-4486-EFDFA702E33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86833332-1F01-359D-8B60-14DE1D38D785}"/>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6EB4CE1-0E68-4C0A-AFD0-B4B20653D2CB}"/>
              </a:ext>
            </a:extLst>
          </p:cNvPr>
          <p:cNvSpPr>
            <a:spLocks noGrp="1"/>
          </p:cNvSpPr>
          <p:nvPr>
            <p:ph type="dt" sz="half" idx="10"/>
          </p:nvPr>
        </p:nvSpPr>
        <p:spPr/>
        <p:txBody>
          <a:bodyPr/>
          <a:lstStyle/>
          <a:p>
            <a:fld id="{044B5CA3-2C1A-474F-B40E-4E4D2574FB6A}" type="datetimeFigureOut">
              <a:rPr lang="fr-FR" smtClean="0"/>
              <a:t>24/08/2022</a:t>
            </a:fld>
            <a:endParaRPr lang="fr-FR"/>
          </a:p>
        </p:txBody>
      </p:sp>
      <p:sp>
        <p:nvSpPr>
          <p:cNvPr id="5" name="Espace réservé du pied de page 4">
            <a:extLst>
              <a:ext uri="{FF2B5EF4-FFF2-40B4-BE49-F238E27FC236}">
                <a16:creationId xmlns:a16="http://schemas.microsoft.com/office/drawing/2014/main" id="{B38E48D6-7E4F-D708-D8BB-316941AC738F}"/>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D181EB8-FF82-230A-2E4C-BA76D25613FB}"/>
              </a:ext>
            </a:extLst>
          </p:cNvPr>
          <p:cNvSpPr>
            <a:spLocks noGrp="1"/>
          </p:cNvSpPr>
          <p:nvPr>
            <p:ph type="sldNum" sz="quarter" idx="12"/>
          </p:nvPr>
        </p:nvSpPr>
        <p:spPr/>
        <p:txBody>
          <a:bodyPr/>
          <a:lstStyle/>
          <a:p>
            <a:fld id="{F3705B20-BB51-45CB-BCD1-4B3969A5AB2F}" type="slidenum">
              <a:rPr lang="fr-FR" smtClean="0"/>
              <a:t>‹N°›</a:t>
            </a:fld>
            <a:endParaRPr lang="fr-FR"/>
          </a:p>
        </p:txBody>
      </p:sp>
    </p:spTree>
    <p:extLst>
      <p:ext uri="{BB962C8B-B14F-4D97-AF65-F5344CB8AC3E}">
        <p14:creationId xmlns:p14="http://schemas.microsoft.com/office/powerpoint/2010/main" val="2412023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992DB61-3DAD-853C-8F25-C06E5CA831B8}"/>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CAE594F-AB5B-7371-892C-478935A900E1}"/>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9E9904A-E188-A2D5-D9D0-9387BA59DB03}"/>
              </a:ext>
            </a:extLst>
          </p:cNvPr>
          <p:cNvSpPr>
            <a:spLocks noGrp="1"/>
          </p:cNvSpPr>
          <p:nvPr>
            <p:ph type="dt" sz="half" idx="10"/>
          </p:nvPr>
        </p:nvSpPr>
        <p:spPr/>
        <p:txBody>
          <a:bodyPr/>
          <a:lstStyle/>
          <a:p>
            <a:fld id="{044B5CA3-2C1A-474F-B40E-4E4D2574FB6A}" type="datetimeFigureOut">
              <a:rPr lang="fr-FR" smtClean="0"/>
              <a:t>24/08/2022</a:t>
            </a:fld>
            <a:endParaRPr lang="fr-FR"/>
          </a:p>
        </p:txBody>
      </p:sp>
      <p:sp>
        <p:nvSpPr>
          <p:cNvPr id="5" name="Espace réservé du pied de page 4">
            <a:extLst>
              <a:ext uri="{FF2B5EF4-FFF2-40B4-BE49-F238E27FC236}">
                <a16:creationId xmlns:a16="http://schemas.microsoft.com/office/drawing/2014/main" id="{10C21C9A-4D05-581E-F66D-974A2AC7483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45F2A1D-D0F7-867B-BF27-99B0379BFCEF}"/>
              </a:ext>
            </a:extLst>
          </p:cNvPr>
          <p:cNvSpPr>
            <a:spLocks noGrp="1"/>
          </p:cNvSpPr>
          <p:nvPr>
            <p:ph type="sldNum" sz="quarter" idx="12"/>
          </p:nvPr>
        </p:nvSpPr>
        <p:spPr/>
        <p:txBody>
          <a:bodyPr/>
          <a:lstStyle/>
          <a:p>
            <a:fld id="{F3705B20-BB51-45CB-BCD1-4B3969A5AB2F}" type="slidenum">
              <a:rPr lang="fr-FR" smtClean="0"/>
              <a:t>‹N°›</a:t>
            </a:fld>
            <a:endParaRPr lang="fr-FR"/>
          </a:p>
        </p:txBody>
      </p:sp>
    </p:spTree>
    <p:extLst>
      <p:ext uri="{BB962C8B-B14F-4D97-AF65-F5344CB8AC3E}">
        <p14:creationId xmlns:p14="http://schemas.microsoft.com/office/powerpoint/2010/main" val="309123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14B2A5-6C07-4D77-097F-03235A8B4FE9}"/>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B3A81B6-2E91-86A3-E3A6-3023B46B4F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8F25543A-CF06-75E0-94B8-2BED894A7E0C}"/>
              </a:ext>
            </a:extLst>
          </p:cNvPr>
          <p:cNvSpPr>
            <a:spLocks noGrp="1"/>
          </p:cNvSpPr>
          <p:nvPr>
            <p:ph type="dt" sz="half" idx="10"/>
          </p:nvPr>
        </p:nvSpPr>
        <p:spPr/>
        <p:txBody>
          <a:bodyPr/>
          <a:lstStyle/>
          <a:p>
            <a:fld id="{044B5CA3-2C1A-474F-B40E-4E4D2574FB6A}" type="datetimeFigureOut">
              <a:rPr lang="fr-FR" smtClean="0"/>
              <a:t>24/08/2022</a:t>
            </a:fld>
            <a:endParaRPr lang="fr-FR"/>
          </a:p>
        </p:txBody>
      </p:sp>
      <p:sp>
        <p:nvSpPr>
          <p:cNvPr id="5" name="Espace réservé du pied de page 4">
            <a:extLst>
              <a:ext uri="{FF2B5EF4-FFF2-40B4-BE49-F238E27FC236}">
                <a16:creationId xmlns:a16="http://schemas.microsoft.com/office/drawing/2014/main" id="{E966AD49-9B18-E190-F0E5-B56B882DB8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BA5D944-E5D1-6662-63FE-DCBA68A10C77}"/>
              </a:ext>
            </a:extLst>
          </p:cNvPr>
          <p:cNvSpPr>
            <a:spLocks noGrp="1"/>
          </p:cNvSpPr>
          <p:nvPr>
            <p:ph type="sldNum" sz="quarter" idx="12"/>
          </p:nvPr>
        </p:nvSpPr>
        <p:spPr/>
        <p:txBody>
          <a:bodyPr/>
          <a:lstStyle/>
          <a:p>
            <a:fld id="{F3705B20-BB51-45CB-BCD1-4B3969A5AB2F}" type="slidenum">
              <a:rPr lang="fr-FR" smtClean="0"/>
              <a:t>‹N°›</a:t>
            </a:fld>
            <a:endParaRPr lang="fr-FR"/>
          </a:p>
        </p:txBody>
      </p:sp>
    </p:spTree>
    <p:extLst>
      <p:ext uri="{BB962C8B-B14F-4D97-AF65-F5344CB8AC3E}">
        <p14:creationId xmlns:p14="http://schemas.microsoft.com/office/powerpoint/2010/main" val="1228503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422EE0-2673-A155-29A4-8D077ECD3995}"/>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F59B3BA3-E84C-C4CE-0119-0746399F01DC}"/>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833EC119-1277-6D27-0EB3-3239B8AE0CC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7CD24A7D-C01A-011B-8A9F-0A9EAB9EB71B}"/>
              </a:ext>
            </a:extLst>
          </p:cNvPr>
          <p:cNvSpPr>
            <a:spLocks noGrp="1"/>
          </p:cNvSpPr>
          <p:nvPr>
            <p:ph type="dt" sz="half" idx="10"/>
          </p:nvPr>
        </p:nvSpPr>
        <p:spPr/>
        <p:txBody>
          <a:bodyPr/>
          <a:lstStyle/>
          <a:p>
            <a:fld id="{044B5CA3-2C1A-474F-B40E-4E4D2574FB6A}" type="datetimeFigureOut">
              <a:rPr lang="fr-FR" smtClean="0"/>
              <a:t>24/08/2022</a:t>
            </a:fld>
            <a:endParaRPr lang="fr-FR"/>
          </a:p>
        </p:txBody>
      </p:sp>
      <p:sp>
        <p:nvSpPr>
          <p:cNvPr id="6" name="Espace réservé du pied de page 5">
            <a:extLst>
              <a:ext uri="{FF2B5EF4-FFF2-40B4-BE49-F238E27FC236}">
                <a16:creationId xmlns:a16="http://schemas.microsoft.com/office/drawing/2014/main" id="{02B1DFDB-1CD4-D16A-04BE-1806AFDBCACD}"/>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C9CCC07-12E5-CB3C-1158-FFA67D1F79AB}"/>
              </a:ext>
            </a:extLst>
          </p:cNvPr>
          <p:cNvSpPr>
            <a:spLocks noGrp="1"/>
          </p:cNvSpPr>
          <p:nvPr>
            <p:ph type="sldNum" sz="quarter" idx="12"/>
          </p:nvPr>
        </p:nvSpPr>
        <p:spPr/>
        <p:txBody>
          <a:bodyPr/>
          <a:lstStyle/>
          <a:p>
            <a:fld id="{F3705B20-BB51-45CB-BCD1-4B3969A5AB2F}" type="slidenum">
              <a:rPr lang="fr-FR" smtClean="0"/>
              <a:t>‹N°›</a:t>
            </a:fld>
            <a:endParaRPr lang="fr-FR"/>
          </a:p>
        </p:txBody>
      </p:sp>
    </p:spTree>
    <p:extLst>
      <p:ext uri="{BB962C8B-B14F-4D97-AF65-F5344CB8AC3E}">
        <p14:creationId xmlns:p14="http://schemas.microsoft.com/office/powerpoint/2010/main" val="1597381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F9BDAC8-8695-E5AB-0541-BB36DAF21788}"/>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0BB7D76B-6995-57A3-BCCD-591EEFAD0F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81AC4238-56A2-CFEC-3728-3C695749705A}"/>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4020934-EE58-8B55-BF76-603E9A00DF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8D3402B-D347-FCE9-5BF6-BB181C0CACB1}"/>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CBD9F2EF-F3E9-CBF9-44B6-D0C6A0286D37}"/>
              </a:ext>
            </a:extLst>
          </p:cNvPr>
          <p:cNvSpPr>
            <a:spLocks noGrp="1"/>
          </p:cNvSpPr>
          <p:nvPr>
            <p:ph type="dt" sz="half" idx="10"/>
          </p:nvPr>
        </p:nvSpPr>
        <p:spPr/>
        <p:txBody>
          <a:bodyPr/>
          <a:lstStyle/>
          <a:p>
            <a:fld id="{044B5CA3-2C1A-474F-B40E-4E4D2574FB6A}" type="datetimeFigureOut">
              <a:rPr lang="fr-FR" smtClean="0"/>
              <a:t>24/08/2022</a:t>
            </a:fld>
            <a:endParaRPr lang="fr-FR"/>
          </a:p>
        </p:txBody>
      </p:sp>
      <p:sp>
        <p:nvSpPr>
          <p:cNvPr id="8" name="Espace réservé du pied de page 7">
            <a:extLst>
              <a:ext uri="{FF2B5EF4-FFF2-40B4-BE49-F238E27FC236}">
                <a16:creationId xmlns:a16="http://schemas.microsoft.com/office/drawing/2014/main" id="{952E6DAF-4E31-A0DA-B107-460FADEBCA2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9603E1E-1ACD-0FDC-1263-76D4DB8F676F}"/>
              </a:ext>
            </a:extLst>
          </p:cNvPr>
          <p:cNvSpPr>
            <a:spLocks noGrp="1"/>
          </p:cNvSpPr>
          <p:nvPr>
            <p:ph type="sldNum" sz="quarter" idx="12"/>
          </p:nvPr>
        </p:nvSpPr>
        <p:spPr/>
        <p:txBody>
          <a:bodyPr/>
          <a:lstStyle/>
          <a:p>
            <a:fld id="{F3705B20-BB51-45CB-BCD1-4B3969A5AB2F}" type="slidenum">
              <a:rPr lang="fr-FR" smtClean="0"/>
              <a:t>‹N°›</a:t>
            </a:fld>
            <a:endParaRPr lang="fr-FR"/>
          </a:p>
        </p:txBody>
      </p:sp>
    </p:spTree>
    <p:extLst>
      <p:ext uri="{BB962C8B-B14F-4D97-AF65-F5344CB8AC3E}">
        <p14:creationId xmlns:p14="http://schemas.microsoft.com/office/powerpoint/2010/main" val="3056920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D7AE2B0-1695-FF59-E805-FA7BD1BE8B1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CDB9F98E-B3C4-69E9-624B-5D719F25D525}"/>
              </a:ext>
            </a:extLst>
          </p:cNvPr>
          <p:cNvSpPr>
            <a:spLocks noGrp="1"/>
          </p:cNvSpPr>
          <p:nvPr>
            <p:ph type="dt" sz="half" idx="10"/>
          </p:nvPr>
        </p:nvSpPr>
        <p:spPr/>
        <p:txBody>
          <a:bodyPr/>
          <a:lstStyle/>
          <a:p>
            <a:fld id="{044B5CA3-2C1A-474F-B40E-4E4D2574FB6A}" type="datetimeFigureOut">
              <a:rPr lang="fr-FR" smtClean="0"/>
              <a:t>24/08/2022</a:t>
            </a:fld>
            <a:endParaRPr lang="fr-FR"/>
          </a:p>
        </p:txBody>
      </p:sp>
      <p:sp>
        <p:nvSpPr>
          <p:cNvPr id="4" name="Espace réservé du pied de page 3">
            <a:extLst>
              <a:ext uri="{FF2B5EF4-FFF2-40B4-BE49-F238E27FC236}">
                <a16:creationId xmlns:a16="http://schemas.microsoft.com/office/drawing/2014/main" id="{5E97501E-4D7D-CB26-25A4-AFE9413301FA}"/>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D435B38-ECB5-5470-C891-8E08625BD24E}"/>
              </a:ext>
            </a:extLst>
          </p:cNvPr>
          <p:cNvSpPr>
            <a:spLocks noGrp="1"/>
          </p:cNvSpPr>
          <p:nvPr>
            <p:ph type="sldNum" sz="quarter" idx="12"/>
          </p:nvPr>
        </p:nvSpPr>
        <p:spPr/>
        <p:txBody>
          <a:bodyPr/>
          <a:lstStyle/>
          <a:p>
            <a:fld id="{F3705B20-BB51-45CB-BCD1-4B3969A5AB2F}" type="slidenum">
              <a:rPr lang="fr-FR" smtClean="0"/>
              <a:t>‹N°›</a:t>
            </a:fld>
            <a:endParaRPr lang="fr-FR"/>
          </a:p>
        </p:txBody>
      </p:sp>
    </p:spTree>
    <p:extLst>
      <p:ext uri="{BB962C8B-B14F-4D97-AF65-F5344CB8AC3E}">
        <p14:creationId xmlns:p14="http://schemas.microsoft.com/office/powerpoint/2010/main" val="821121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597EED5-A173-044A-3EF0-110189DB4117}"/>
              </a:ext>
            </a:extLst>
          </p:cNvPr>
          <p:cNvSpPr>
            <a:spLocks noGrp="1"/>
          </p:cNvSpPr>
          <p:nvPr>
            <p:ph type="dt" sz="half" idx="10"/>
          </p:nvPr>
        </p:nvSpPr>
        <p:spPr/>
        <p:txBody>
          <a:bodyPr/>
          <a:lstStyle/>
          <a:p>
            <a:fld id="{044B5CA3-2C1A-474F-B40E-4E4D2574FB6A}" type="datetimeFigureOut">
              <a:rPr lang="fr-FR" smtClean="0"/>
              <a:t>24/08/2022</a:t>
            </a:fld>
            <a:endParaRPr lang="fr-FR"/>
          </a:p>
        </p:txBody>
      </p:sp>
      <p:sp>
        <p:nvSpPr>
          <p:cNvPr id="3" name="Espace réservé du pied de page 2">
            <a:extLst>
              <a:ext uri="{FF2B5EF4-FFF2-40B4-BE49-F238E27FC236}">
                <a16:creationId xmlns:a16="http://schemas.microsoft.com/office/drawing/2014/main" id="{79FE0FF8-6974-F342-9FB7-5FB3CBB966A2}"/>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6FA426A8-E921-4A06-495C-889D50BB6300}"/>
              </a:ext>
            </a:extLst>
          </p:cNvPr>
          <p:cNvSpPr>
            <a:spLocks noGrp="1"/>
          </p:cNvSpPr>
          <p:nvPr>
            <p:ph type="sldNum" sz="quarter" idx="12"/>
          </p:nvPr>
        </p:nvSpPr>
        <p:spPr/>
        <p:txBody>
          <a:bodyPr/>
          <a:lstStyle/>
          <a:p>
            <a:fld id="{F3705B20-BB51-45CB-BCD1-4B3969A5AB2F}" type="slidenum">
              <a:rPr lang="fr-FR" smtClean="0"/>
              <a:t>‹N°›</a:t>
            </a:fld>
            <a:endParaRPr lang="fr-FR"/>
          </a:p>
        </p:txBody>
      </p:sp>
    </p:spTree>
    <p:extLst>
      <p:ext uri="{BB962C8B-B14F-4D97-AF65-F5344CB8AC3E}">
        <p14:creationId xmlns:p14="http://schemas.microsoft.com/office/powerpoint/2010/main" val="3733934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BFF115-2D34-6452-01FF-B23E29081768}"/>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21ED5BB-1285-4D84-8A9A-FD5AE9D9CA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6E5DD1FE-FEC0-25FB-4646-E2EF03BE70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11C7759-3760-15AF-4558-DEDF605A1F70}"/>
              </a:ext>
            </a:extLst>
          </p:cNvPr>
          <p:cNvSpPr>
            <a:spLocks noGrp="1"/>
          </p:cNvSpPr>
          <p:nvPr>
            <p:ph type="dt" sz="half" idx="10"/>
          </p:nvPr>
        </p:nvSpPr>
        <p:spPr/>
        <p:txBody>
          <a:bodyPr/>
          <a:lstStyle/>
          <a:p>
            <a:fld id="{044B5CA3-2C1A-474F-B40E-4E4D2574FB6A}" type="datetimeFigureOut">
              <a:rPr lang="fr-FR" smtClean="0"/>
              <a:t>24/08/2022</a:t>
            </a:fld>
            <a:endParaRPr lang="fr-FR"/>
          </a:p>
        </p:txBody>
      </p:sp>
      <p:sp>
        <p:nvSpPr>
          <p:cNvPr id="6" name="Espace réservé du pied de page 5">
            <a:extLst>
              <a:ext uri="{FF2B5EF4-FFF2-40B4-BE49-F238E27FC236}">
                <a16:creationId xmlns:a16="http://schemas.microsoft.com/office/drawing/2014/main" id="{246825A7-13DE-40EF-B2A7-85520C79031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D79C714-AFAB-D6EB-97F3-0849B56F3579}"/>
              </a:ext>
            </a:extLst>
          </p:cNvPr>
          <p:cNvSpPr>
            <a:spLocks noGrp="1"/>
          </p:cNvSpPr>
          <p:nvPr>
            <p:ph type="sldNum" sz="quarter" idx="12"/>
          </p:nvPr>
        </p:nvSpPr>
        <p:spPr/>
        <p:txBody>
          <a:bodyPr/>
          <a:lstStyle/>
          <a:p>
            <a:fld id="{F3705B20-BB51-45CB-BCD1-4B3969A5AB2F}" type="slidenum">
              <a:rPr lang="fr-FR" smtClean="0"/>
              <a:t>‹N°›</a:t>
            </a:fld>
            <a:endParaRPr lang="fr-FR"/>
          </a:p>
        </p:txBody>
      </p:sp>
    </p:spTree>
    <p:extLst>
      <p:ext uri="{BB962C8B-B14F-4D97-AF65-F5344CB8AC3E}">
        <p14:creationId xmlns:p14="http://schemas.microsoft.com/office/powerpoint/2010/main" val="3766679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AF4E84-8381-A319-F412-4B652A33186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13486D6B-ECDD-33F7-0049-518343FD1B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74D38B9-DE5B-3798-3678-331E375B1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B348D12-1D40-65E4-39F6-EEF76EC6A461}"/>
              </a:ext>
            </a:extLst>
          </p:cNvPr>
          <p:cNvSpPr>
            <a:spLocks noGrp="1"/>
          </p:cNvSpPr>
          <p:nvPr>
            <p:ph type="dt" sz="half" idx="10"/>
          </p:nvPr>
        </p:nvSpPr>
        <p:spPr/>
        <p:txBody>
          <a:bodyPr/>
          <a:lstStyle/>
          <a:p>
            <a:fld id="{044B5CA3-2C1A-474F-B40E-4E4D2574FB6A}" type="datetimeFigureOut">
              <a:rPr lang="fr-FR" smtClean="0"/>
              <a:t>24/08/2022</a:t>
            </a:fld>
            <a:endParaRPr lang="fr-FR"/>
          </a:p>
        </p:txBody>
      </p:sp>
      <p:sp>
        <p:nvSpPr>
          <p:cNvPr id="6" name="Espace réservé du pied de page 5">
            <a:extLst>
              <a:ext uri="{FF2B5EF4-FFF2-40B4-BE49-F238E27FC236}">
                <a16:creationId xmlns:a16="http://schemas.microsoft.com/office/drawing/2014/main" id="{C24706A6-C3F9-E164-8FF0-0C1A5FA60A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C5047AA5-5C2B-873E-3F81-5FF9E740699A}"/>
              </a:ext>
            </a:extLst>
          </p:cNvPr>
          <p:cNvSpPr>
            <a:spLocks noGrp="1"/>
          </p:cNvSpPr>
          <p:nvPr>
            <p:ph type="sldNum" sz="quarter" idx="12"/>
          </p:nvPr>
        </p:nvSpPr>
        <p:spPr/>
        <p:txBody>
          <a:bodyPr/>
          <a:lstStyle/>
          <a:p>
            <a:fld id="{F3705B20-BB51-45CB-BCD1-4B3969A5AB2F}" type="slidenum">
              <a:rPr lang="fr-FR" smtClean="0"/>
              <a:t>‹N°›</a:t>
            </a:fld>
            <a:endParaRPr lang="fr-FR"/>
          </a:p>
        </p:txBody>
      </p:sp>
    </p:spTree>
    <p:extLst>
      <p:ext uri="{BB962C8B-B14F-4D97-AF65-F5344CB8AC3E}">
        <p14:creationId xmlns:p14="http://schemas.microsoft.com/office/powerpoint/2010/main" val="400281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F0582F07-9BB6-C6D0-9E8D-570EEBA922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BCB6C3A-9D11-80A4-EDE6-8918BF6C00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47DBB812-DA2E-5790-CBBC-04FF9F05CA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4B5CA3-2C1A-474F-B40E-4E4D2574FB6A}" type="datetimeFigureOut">
              <a:rPr lang="fr-FR" smtClean="0"/>
              <a:t>24/08/2022</a:t>
            </a:fld>
            <a:endParaRPr lang="fr-FR"/>
          </a:p>
        </p:txBody>
      </p:sp>
      <p:sp>
        <p:nvSpPr>
          <p:cNvPr id="5" name="Espace réservé du pied de page 4">
            <a:extLst>
              <a:ext uri="{FF2B5EF4-FFF2-40B4-BE49-F238E27FC236}">
                <a16:creationId xmlns:a16="http://schemas.microsoft.com/office/drawing/2014/main" id="{AEB88D19-D3D2-B6CF-B543-864357BBC2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34238C37-DDBE-4AD5-4F5C-583DBEB8EF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705B20-BB51-45CB-BCD1-4B3969A5AB2F}" type="slidenum">
              <a:rPr lang="fr-FR" smtClean="0"/>
              <a:t>‹N°›</a:t>
            </a:fld>
            <a:endParaRPr lang="fr-FR"/>
          </a:p>
        </p:txBody>
      </p:sp>
    </p:spTree>
    <p:extLst>
      <p:ext uri="{BB962C8B-B14F-4D97-AF65-F5344CB8AC3E}">
        <p14:creationId xmlns:p14="http://schemas.microsoft.com/office/powerpoint/2010/main" val="2593106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70.emf"/><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75.em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7.emf"/><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7.emf"/><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7.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8.emf"/><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9.emf"/><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80.emf"/><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76.emf"/><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82.emf"/><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83.emf"/><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84.emf"/><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85.emf"/><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86.emf"/><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87.emf"/><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88.emf"/><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8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90.emf"/><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91.emf"/><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92.emf"/><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94.emf"/><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95.emf"/><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96.emf"/><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97.emf"/><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98.emf"/><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image" Target="../media/image99.emf"/><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image" Target="../media/image100.emf"/><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01.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102.emf"/><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103.emf"/><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image" Target="../media/image104.emf"/><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image" Target="../media/image105.emf"/><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106.emf"/><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107.emf"/><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109.emf"/><Relationship Id="rId2" Type="http://schemas.openxmlformats.org/officeDocument/2006/relationships/image" Target="../media/image108.emf"/><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image" Target="../media/image110.emf"/><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2" Type="http://schemas.openxmlformats.org/officeDocument/2006/relationships/image" Target="../media/image111.emf"/><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112.emf"/><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113.emf"/><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114.emf"/><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115.emf"/><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116.emf"/><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11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image" Target="../media/image118.emf"/><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image" Target="../media/image119.emf"/><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121.emf"/><Relationship Id="rId2" Type="http://schemas.openxmlformats.org/officeDocument/2006/relationships/image" Target="../media/image120.emf"/><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image" Target="../media/image122.emf"/><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123.emf"/><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image" Target="../media/image124.emf"/><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128.emf"/><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2" Type="http://schemas.openxmlformats.org/officeDocument/2006/relationships/image" Target="../media/image129.jpeg"/><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56.xml.rels><?xml version="1.0" encoding="UTF-8" standalone="yes"?>
<Relationships xmlns="http://schemas.openxmlformats.org/package/2006/relationships"><Relationship Id="rId2" Type="http://schemas.openxmlformats.org/officeDocument/2006/relationships/image" Target="../media/image45.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6.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52.emf"/><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67.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1.emf"/><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62.emf"/><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6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65.jpeg"/><Relationship Id="rId2" Type="http://schemas.openxmlformats.org/officeDocument/2006/relationships/image" Target="../media/image64.emf"/><Relationship Id="rId1" Type="http://schemas.openxmlformats.org/officeDocument/2006/relationships/slideLayout" Target="../slideLayouts/slideLayout2.xml"/><Relationship Id="rId4" Type="http://schemas.openxmlformats.org/officeDocument/2006/relationships/image" Target="../media/image66.jpe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67.emf"/><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68.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69.emf"/><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0.xml.rels><?xml version="1.0" encoding="UTF-8" standalone="yes"?>
<Relationships xmlns="http://schemas.openxmlformats.org/package/2006/relationships"><Relationship Id="rId2" Type="http://schemas.openxmlformats.org/officeDocument/2006/relationships/image" Target="../media/image70.emf"/><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emf"/><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73.emf"/><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7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DFAD87-B349-29A3-E103-CC0B4614096A}"/>
              </a:ext>
            </a:extLst>
          </p:cNvPr>
          <p:cNvSpPr>
            <a:spLocks noGrp="1"/>
          </p:cNvSpPr>
          <p:nvPr>
            <p:ph type="ctrTitle"/>
          </p:nvPr>
        </p:nvSpPr>
        <p:spPr>
          <a:xfrm>
            <a:off x="1524000" y="2610998"/>
            <a:ext cx="9144000" cy="1934550"/>
          </a:xfrm>
        </p:spPr>
        <p:style>
          <a:lnRef idx="2">
            <a:schemeClr val="accent2"/>
          </a:lnRef>
          <a:fillRef idx="1">
            <a:schemeClr val="lt1"/>
          </a:fillRef>
          <a:effectRef idx="0">
            <a:schemeClr val="accent2"/>
          </a:effectRef>
          <a:fontRef idx="minor">
            <a:schemeClr val="dk1"/>
          </a:fontRef>
        </p:style>
        <p:txBody>
          <a:bodyPr/>
          <a:lstStyle/>
          <a:p>
            <a:r>
              <a:rPr lang="fr-FR" sz="60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t>Equipements et circuits électriques</a:t>
            </a:r>
            <a:endParaRPr lang="fr-FR" dirty="0"/>
          </a:p>
        </p:txBody>
      </p:sp>
    </p:spTree>
    <p:extLst>
      <p:ext uri="{BB962C8B-B14F-4D97-AF65-F5344CB8AC3E}">
        <p14:creationId xmlns:p14="http://schemas.microsoft.com/office/powerpoint/2010/main" val="1893130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B2DD20-B2F4-CF38-68ED-5921854683F1}"/>
              </a:ext>
            </a:extLst>
          </p:cNvPr>
          <p:cNvSpPr>
            <a:spLocks noGrp="1"/>
          </p:cNvSpPr>
          <p:nvPr>
            <p:ph type="title"/>
          </p:nvPr>
        </p:nvSpPr>
        <p:spPr/>
        <p:txBody>
          <a:bodyPr/>
          <a:lstStyle/>
          <a:p>
            <a:endParaRPr lang="fr-FR"/>
          </a:p>
        </p:txBody>
      </p:sp>
      <mc:AlternateContent xmlns:mc="http://schemas.openxmlformats.org/markup-compatibility/2006">
        <mc:Choice xmlns:a14="http://schemas.microsoft.com/office/drawing/2010/main" Requires="a14">
          <p:sp>
            <p:nvSpPr>
              <p:cNvPr id="5" name="ZoneTexte 4">
                <a:extLst>
                  <a:ext uri="{FF2B5EF4-FFF2-40B4-BE49-F238E27FC236}">
                    <a16:creationId xmlns:a16="http://schemas.microsoft.com/office/drawing/2014/main" id="{D0C686CB-F8AD-6CAE-AF4A-7EA93B533CF4}"/>
                  </a:ext>
                </a:extLst>
              </p:cNvPr>
              <p:cNvSpPr txBox="1"/>
              <p:nvPr/>
            </p:nvSpPr>
            <p:spPr>
              <a:xfrm>
                <a:off x="838200" y="1375786"/>
                <a:ext cx="10310870" cy="187064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PUISSANCE EN ELECTRICITE</a:t>
                </a:r>
              </a:p>
              <a:p>
                <a:r>
                  <a:rPr lang="fr-FR" dirty="0"/>
                  <a:t>A partir de la relation W= QU et Q = It</a:t>
                </a:r>
              </a:p>
              <a:p>
                <a:r>
                  <a:rPr lang="fr-FR" dirty="0"/>
                  <a:t>Remplaçons Q par sa valeur, nous obtenons l’énergie électrique: </a:t>
                </a:r>
                <a:r>
                  <a:rPr lang="fr-FR" dirty="0" err="1"/>
                  <a:t>W</a:t>
                </a:r>
                <a:r>
                  <a:rPr lang="fr-FR" baseline="-25000" dirty="0" err="1"/>
                  <a:t>j</a:t>
                </a:r>
                <a:r>
                  <a:rPr lang="fr-FR" dirty="0"/>
                  <a:t>=</a:t>
                </a:r>
                <a:r>
                  <a:rPr lang="fr-FR" dirty="0" err="1"/>
                  <a:t>UIt</a:t>
                </a:r>
                <a:endParaRPr lang="fr-FR" dirty="0"/>
              </a:p>
              <a:p>
                <a:r>
                  <a:rPr lang="fr-FR" dirty="0"/>
                  <a:t>On en déduit l’expression de la puissance: </a:t>
                </a:r>
              </a:p>
              <a:p>
                <a:pPr algn="ctr"/>
                <a14:m>
                  <m:oMath xmlns:m="http://schemas.openxmlformats.org/officeDocument/2006/math">
                    <m:r>
                      <a:rPr lang="fr-FR" i="1" dirty="0" smtClean="0">
                        <a:latin typeface="Cambria Math" panose="02040503050406030204" pitchFamily="18" charset="0"/>
                      </a:rPr>
                      <m:t>𝑃</m:t>
                    </m:r>
                    <m:r>
                      <a:rPr lang="fr-FR" i="1" dirty="0" smtClean="0">
                        <a:latin typeface="Cambria Math" panose="02040503050406030204" pitchFamily="18" charset="0"/>
                      </a:rPr>
                      <m:t>= </m:t>
                    </m:r>
                    <m:f>
                      <m:fPr>
                        <m:ctrlPr>
                          <a:rPr lang="fr-FR" i="1" dirty="0" smtClean="0">
                            <a:latin typeface="Cambria Math" panose="02040503050406030204" pitchFamily="18" charset="0"/>
                          </a:rPr>
                        </m:ctrlPr>
                      </m:fPr>
                      <m:num>
                        <m:r>
                          <a:rPr lang="fr-FR" i="1" dirty="0">
                            <a:latin typeface="Cambria Math" panose="02040503050406030204" pitchFamily="18" charset="0"/>
                          </a:rPr>
                          <m:t>𝑊</m:t>
                        </m:r>
                        <m:r>
                          <a:rPr lang="fr-FR" i="1" baseline="-25000" dirty="0" err="1">
                            <a:latin typeface="Cambria Math" panose="02040503050406030204" pitchFamily="18" charset="0"/>
                          </a:rPr>
                          <m:t>𝑗</m:t>
                        </m:r>
                      </m:num>
                      <m:den>
                        <m:r>
                          <a:rPr lang="de-DE" b="0" i="1" dirty="0" smtClean="0">
                            <a:latin typeface="Cambria Math" panose="02040503050406030204" pitchFamily="18" charset="0"/>
                          </a:rPr>
                          <m:t>𝑡</m:t>
                        </m:r>
                      </m:den>
                    </m:f>
                    <m:r>
                      <a:rPr lang="fr-FR" i="1" dirty="0" smtClean="0">
                        <a:latin typeface="Cambria Math" panose="02040503050406030204" pitchFamily="18" charset="0"/>
                      </a:rPr>
                      <m:t> =</m:t>
                    </m:r>
                    <m:r>
                      <a:rPr lang="fr-FR" i="1" dirty="0" smtClean="0">
                        <a:latin typeface="Cambria Math" panose="02040503050406030204" pitchFamily="18" charset="0"/>
                      </a:rPr>
                      <m:t>𝑈𝐼</m:t>
                    </m:r>
                    <m:r>
                      <a:rPr lang="fr-FR" i="1" dirty="0" smtClean="0">
                        <a:latin typeface="Cambria Math" panose="02040503050406030204" pitchFamily="18" charset="0"/>
                      </a:rPr>
                      <m:t> </m:t>
                    </m:r>
                  </m:oMath>
                </a14:m>
                <a:r>
                  <a:rPr lang="fr-FR" dirty="0"/>
                  <a:t>exprimée en watt</a:t>
                </a:r>
              </a:p>
              <a:p>
                <a:pPr algn="ctr"/>
                <a:endParaRPr lang="fr-FR" dirty="0"/>
              </a:p>
            </p:txBody>
          </p:sp>
        </mc:Choice>
        <mc:Fallback>
          <p:sp>
            <p:nvSpPr>
              <p:cNvPr id="5" name="ZoneTexte 4">
                <a:extLst>
                  <a:ext uri="{FF2B5EF4-FFF2-40B4-BE49-F238E27FC236}">
                    <a16:creationId xmlns:a16="http://schemas.microsoft.com/office/drawing/2014/main" id="{D0C686CB-F8AD-6CAE-AF4A-7EA93B533CF4}"/>
                  </a:ext>
                </a:extLst>
              </p:cNvPr>
              <p:cNvSpPr txBox="1">
                <a:spLocks noRot="1" noChangeAspect="1" noMove="1" noResize="1" noEditPoints="1" noAdjustHandles="1" noChangeArrowheads="1" noChangeShapeType="1" noTextEdit="1"/>
              </p:cNvSpPr>
              <p:nvPr/>
            </p:nvSpPr>
            <p:spPr>
              <a:xfrm>
                <a:off x="838200" y="1375786"/>
                <a:ext cx="10310870" cy="1870640"/>
              </a:xfrm>
              <a:prstGeom prst="rect">
                <a:avLst/>
              </a:prstGeom>
              <a:blipFill>
                <a:blip r:embed="rId2"/>
                <a:stretch>
                  <a:fillRect l="-473" t="-1618"/>
                </a:stretch>
              </a:blipFill>
              <a:ln w="12700" cap="flat" cmpd="sng" algn="ctr">
                <a:solidFill>
                  <a:schemeClr val="accent2"/>
                </a:solidFill>
                <a:prstDash val="solid"/>
                <a:miter lim="800000"/>
              </a:ln>
              <a:effectLst/>
            </p:spPr>
            <p:txBody>
              <a:bodyPr/>
              <a:lstStyle/>
              <a:p>
                <a:r>
                  <a:rPr lang="fr-FR">
                    <a:noFill/>
                  </a:rPr>
                  <a:t> </a:t>
                </a:r>
              </a:p>
            </p:txBody>
          </p:sp>
        </mc:Fallback>
      </mc:AlternateContent>
      <p:sp>
        <p:nvSpPr>
          <p:cNvPr id="7" name="ZoneTexte 6">
            <a:extLst>
              <a:ext uri="{FF2B5EF4-FFF2-40B4-BE49-F238E27FC236}">
                <a16:creationId xmlns:a16="http://schemas.microsoft.com/office/drawing/2014/main" id="{58A76AEA-69A0-24E4-473F-5C89EF4ECBB2}"/>
              </a:ext>
            </a:extLst>
          </p:cNvPr>
          <p:cNvSpPr txBox="1"/>
          <p:nvPr/>
        </p:nvSpPr>
        <p:spPr>
          <a:xfrm>
            <a:off x="838201" y="4004887"/>
            <a:ext cx="10310869"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EFFET JOULE</a:t>
            </a:r>
          </a:p>
          <a:p>
            <a:r>
              <a:rPr lang="fr-FR" dirty="0"/>
              <a:t>Tout conducteur parcouru par un courant est le siège d’un dégagement de chaleur. </a:t>
            </a:r>
          </a:p>
          <a:p>
            <a:r>
              <a:rPr lang="fr-FR" dirty="0" err="1"/>
              <a:t>L’energie</a:t>
            </a:r>
            <a:r>
              <a:rPr lang="fr-FR" dirty="0"/>
              <a:t>  calorifique dégagée a pour expression :</a:t>
            </a:r>
          </a:p>
          <a:p>
            <a:r>
              <a:rPr lang="fr-FR" dirty="0" err="1"/>
              <a:t>Wj</a:t>
            </a:r>
            <a:r>
              <a:rPr lang="fr-FR" dirty="0"/>
              <a:t> =RI et P=UI</a:t>
            </a:r>
          </a:p>
        </p:txBody>
      </p:sp>
    </p:spTree>
    <p:extLst>
      <p:ext uri="{BB962C8B-B14F-4D97-AF65-F5344CB8AC3E}">
        <p14:creationId xmlns:p14="http://schemas.microsoft.com/office/powerpoint/2010/main" val="264782956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B9A8635-6628-8F8D-276B-27A850C5B10D}"/>
              </a:ext>
            </a:extLst>
          </p:cNvPr>
          <p:cNvSpPr txBox="1"/>
          <p:nvPr/>
        </p:nvSpPr>
        <p:spPr>
          <a:xfrm>
            <a:off x="231105" y="1726527"/>
            <a:ext cx="7601888" cy="397031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Arial" panose="020B0604020202020204" pitchFamily="34" charset="0"/>
              <a:buChar char="•"/>
            </a:pPr>
            <a:r>
              <a:rPr lang="fr-FR" dirty="0"/>
              <a:t>La régulation de tension des dynamos est assurée en agissant sur l’intensité d’excitation;</a:t>
            </a:r>
          </a:p>
          <a:p>
            <a:pPr marL="285750" indent="-285750" algn="just">
              <a:buFont typeface="Arial" panose="020B0604020202020204" pitchFamily="34" charset="0"/>
              <a:buChar char="•"/>
            </a:pPr>
            <a:r>
              <a:rPr lang="fr-FR" dirty="0"/>
              <a:t>une résistance variable est insérée dans le circuit d’excitation; </a:t>
            </a:r>
          </a:p>
          <a:p>
            <a:pPr marL="285750" indent="-285750" algn="just">
              <a:buFont typeface="Arial" panose="020B0604020202020204" pitchFamily="34" charset="0"/>
              <a:buChar char="•"/>
            </a:pPr>
            <a:r>
              <a:rPr lang="fr-FR" dirty="0"/>
              <a:t>cette résistance variable est constituée par un empilage de rondelles de carbone;</a:t>
            </a:r>
          </a:p>
          <a:p>
            <a:pPr marL="285750" indent="-285750" algn="just">
              <a:buFont typeface="Arial" panose="020B0604020202020204" pitchFamily="34" charset="0"/>
              <a:buChar char="•"/>
            </a:pPr>
            <a:r>
              <a:rPr lang="fr-FR" dirty="0"/>
              <a:t>La résistance électrique de cette pile varie avec la pression à laquelle elle est soumise;</a:t>
            </a:r>
          </a:p>
          <a:p>
            <a:pPr marL="285750" indent="-285750" algn="just">
              <a:buFont typeface="Arial" panose="020B0604020202020204" pitchFamily="34" charset="0"/>
              <a:buChar char="•"/>
            </a:pPr>
            <a:r>
              <a:rPr lang="fr-FR" dirty="0"/>
              <a:t>la résistance de contact est inversement proportionnelle à la surface de contact et à la pression exercée;</a:t>
            </a:r>
          </a:p>
          <a:p>
            <a:pPr marL="285750" indent="-285750" algn="just">
              <a:buFont typeface="Arial" panose="020B0604020202020204" pitchFamily="34" charset="0"/>
              <a:buChar char="•"/>
            </a:pPr>
            <a:r>
              <a:rPr lang="fr-FR" dirty="0"/>
              <a:t>La pile de carbone est placée dans un cylindre doublé intérieurement de céramique, portant des ailettes pour en favoriser le refroidissement (prise d’air extérieur ou ventilateur. </a:t>
            </a:r>
          </a:p>
          <a:p>
            <a:pPr marL="285750" indent="-285750" algn="just">
              <a:buFont typeface="Arial" panose="020B0604020202020204" pitchFamily="34" charset="0"/>
              <a:buChar char="•"/>
            </a:pPr>
            <a:r>
              <a:rPr lang="fr-FR" dirty="0"/>
              <a:t>Cette pile est maintenue comprimée par une armature à ressort ou par un diaphragme.</a:t>
            </a:r>
          </a:p>
        </p:txBody>
      </p:sp>
      <p:sp>
        <p:nvSpPr>
          <p:cNvPr id="3" name="ZoneTexte 2">
            <a:extLst>
              <a:ext uri="{FF2B5EF4-FFF2-40B4-BE49-F238E27FC236}">
                <a16:creationId xmlns:a16="http://schemas.microsoft.com/office/drawing/2014/main" id="{65F7C17A-B7A0-4F9F-5212-4C76AC9A5BC8}"/>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
        <p:nvSpPr>
          <p:cNvPr id="4" name="ZoneTexte 3">
            <a:extLst>
              <a:ext uri="{FF2B5EF4-FFF2-40B4-BE49-F238E27FC236}">
                <a16:creationId xmlns:a16="http://schemas.microsoft.com/office/drawing/2014/main" id="{2EA11C78-DFD5-3ECC-647E-A02FFAD10F8A}"/>
              </a:ext>
            </a:extLst>
          </p:cNvPr>
          <p:cNvSpPr txBox="1"/>
          <p:nvPr/>
        </p:nvSpPr>
        <p:spPr>
          <a:xfrm>
            <a:off x="4032174" y="720118"/>
            <a:ext cx="38862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REGULATEUR A PILE DE CARBONE</a:t>
            </a:r>
          </a:p>
        </p:txBody>
      </p:sp>
      <p:pic>
        <p:nvPicPr>
          <p:cNvPr id="6" name="Espace réservé du contenu 4">
            <a:extLst>
              <a:ext uri="{FF2B5EF4-FFF2-40B4-BE49-F238E27FC236}">
                <a16:creationId xmlns:a16="http://schemas.microsoft.com/office/drawing/2014/main" id="{68E5462E-B51E-1578-20E8-F1E2E573BA6B}"/>
              </a:ext>
            </a:extLst>
          </p:cNvPr>
          <p:cNvPicPr>
            <a:picLocks noGrp="1" noChangeAspect="1"/>
          </p:cNvPicPr>
          <p:nvPr>
            <p:ph idx="1"/>
          </p:nvPr>
        </p:nvPicPr>
        <p:blipFill>
          <a:blip r:embed="rId2"/>
          <a:stretch>
            <a:fillRect/>
          </a:stretch>
        </p:blipFill>
        <p:spPr>
          <a:xfrm>
            <a:off x="8031296" y="904784"/>
            <a:ext cx="3767730" cy="2904164"/>
          </a:xfrm>
        </p:spPr>
        <p:style>
          <a:lnRef idx="2">
            <a:schemeClr val="accent2"/>
          </a:lnRef>
          <a:fillRef idx="1">
            <a:schemeClr val="lt1"/>
          </a:fillRef>
          <a:effectRef idx="0">
            <a:schemeClr val="accent2"/>
          </a:effectRef>
          <a:fontRef idx="minor">
            <a:schemeClr val="dk1"/>
          </a:fontRef>
        </p:style>
      </p:pic>
      <p:pic>
        <p:nvPicPr>
          <p:cNvPr id="8" name="Espace réservé du contenu 4">
            <a:extLst>
              <a:ext uri="{FF2B5EF4-FFF2-40B4-BE49-F238E27FC236}">
                <a16:creationId xmlns:a16="http://schemas.microsoft.com/office/drawing/2014/main" id="{D4E05272-25DB-E35A-FA5D-BD341E4064C0}"/>
              </a:ext>
            </a:extLst>
          </p:cNvPr>
          <p:cNvPicPr>
            <a:picLocks noChangeAspect="1"/>
          </p:cNvPicPr>
          <p:nvPr/>
        </p:nvPicPr>
        <p:blipFill rotWithShape="1">
          <a:blip r:embed="rId3"/>
          <a:srcRect l="5993" r="13548"/>
          <a:stretch/>
        </p:blipFill>
        <p:spPr>
          <a:xfrm>
            <a:off x="8031296" y="4008398"/>
            <a:ext cx="3731709" cy="2452995"/>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39967411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6F822B40-3A6B-8057-BFC7-7A01EFA9D6B7}"/>
              </a:ext>
            </a:extLst>
          </p:cNvPr>
          <p:cNvSpPr txBox="1"/>
          <p:nvPr/>
        </p:nvSpPr>
        <p:spPr>
          <a:xfrm>
            <a:off x="351161" y="2365568"/>
            <a:ext cx="6997089" cy="212686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a:t>A l’arrêt la pile est comprimée, sa résistance est minimum.</a:t>
            </a:r>
          </a:p>
          <a:p>
            <a:pPr marL="285750" indent="-285750" algn="just">
              <a:lnSpc>
                <a:spcPct val="150000"/>
              </a:lnSpc>
              <a:buFont typeface="Arial" panose="020B0604020202020204" pitchFamily="34" charset="0"/>
              <a:buChar char="•"/>
            </a:pPr>
            <a:r>
              <a:rPr lang="fr-FR" dirty="0"/>
              <a:t>L’armature peut être plus ou moins attirée par un électro-aimant supportant deux enroulements :</a:t>
            </a:r>
          </a:p>
          <a:p>
            <a:pPr marL="285750" indent="-285750" algn="just">
              <a:lnSpc>
                <a:spcPct val="150000"/>
              </a:lnSpc>
              <a:buFont typeface="Arial" panose="020B0604020202020204" pitchFamily="34" charset="0"/>
              <a:buChar char="•"/>
            </a:pPr>
            <a:r>
              <a:rPr lang="fr-FR" dirty="0"/>
              <a:t>l’un sensible à la tension génératrice (enroulement de tension),</a:t>
            </a:r>
          </a:p>
          <a:p>
            <a:pPr marL="285750" indent="-285750" algn="just">
              <a:lnSpc>
                <a:spcPct val="150000"/>
              </a:lnSpc>
              <a:buFont typeface="Arial" panose="020B0604020202020204" pitchFamily="34" charset="0"/>
              <a:buChar char="•"/>
            </a:pPr>
            <a:r>
              <a:rPr lang="fr-FR" dirty="0"/>
              <a:t>l’autre au débit (enroulement d’équilibrage).</a:t>
            </a:r>
          </a:p>
        </p:txBody>
      </p:sp>
      <p:sp>
        <p:nvSpPr>
          <p:cNvPr id="3" name="ZoneTexte 2">
            <a:extLst>
              <a:ext uri="{FF2B5EF4-FFF2-40B4-BE49-F238E27FC236}">
                <a16:creationId xmlns:a16="http://schemas.microsoft.com/office/drawing/2014/main" id="{9B2EFF73-68DA-C2F6-3C64-1355D3514223}"/>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
        <p:nvSpPr>
          <p:cNvPr id="4" name="ZoneTexte 3">
            <a:extLst>
              <a:ext uri="{FF2B5EF4-FFF2-40B4-BE49-F238E27FC236}">
                <a16:creationId xmlns:a16="http://schemas.microsoft.com/office/drawing/2014/main" id="{53B2129D-76B7-6A69-EF68-5D1DA0DDBB41}"/>
              </a:ext>
            </a:extLst>
          </p:cNvPr>
          <p:cNvSpPr txBox="1"/>
          <p:nvPr/>
        </p:nvSpPr>
        <p:spPr>
          <a:xfrm>
            <a:off x="4032174" y="720118"/>
            <a:ext cx="38862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REGULATEUR A PILE DE CARBONE</a:t>
            </a:r>
          </a:p>
        </p:txBody>
      </p:sp>
      <p:pic>
        <p:nvPicPr>
          <p:cNvPr id="6" name="Espace réservé du contenu 4">
            <a:extLst>
              <a:ext uri="{FF2B5EF4-FFF2-40B4-BE49-F238E27FC236}">
                <a16:creationId xmlns:a16="http://schemas.microsoft.com/office/drawing/2014/main" id="{B84B413F-84FB-6A7F-8472-3EC80467B39D}"/>
              </a:ext>
            </a:extLst>
          </p:cNvPr>
          <p:cNvPicPr>
            <a:picLocks noGrp="1" noChangeAspect="1"/>
          </p:cNvPicPr>
          <p:nvPr>
            <p:ph idx="1"/>
          </p:nvPr>
        </p:nvPicPr>
        <p:blipFill>
          <a:blip r:embed="rId2"/>
          <a:stretch>
            <a:fillRect/>
          </a:stretch>
        </p:blipFill>
        <p:spPr>
          <a:xfrm>
            <a:off x="7417716" y="1697998"/>
            <a:ext cx="4557580" cy="3512980"/>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91283888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D2AAE0CE-8E7E-0050-73EF-94467BB845AD}"/>
              </a:ext>
            </a:extLst>
          </p:cNvPr>
          <p:cNvSpPr txBox="1"/>
          <p:nvPr/>
        </p:nvSpPr>
        <p:spPr>
          <a:xfrm>
            <a:off x="601797" y="1697998"/>
            <a:ext cx="7316577" cy="420435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a:t>Le flux produit par la bobine de tension détermine une force attractive qui a pour résultat de décomprimer la pile de carbone, </a:t>
            </a:r>
          </a:p>
          <a:p>
            <a:pPr marL="285750" indent="-285750" algn="just">
              <a:lnSpc>
                <a:spcPct val="150000"/>
              </a:lnSpc>
              <a:buFont typeface="Arial" panose="020B0604020202020204" pitchFamily="34" charset="0"/>
              <a:buChar char="•"/>
            </a:pPr>
            <a:r>
              <a:rPr lang="fr-FR" dirty="0"/>
              <a:t>la grandeur de cette force étant fonction de la tension développée par la génératrice.</a:t>
            </a:r>
          </a:p>
          <a:p>
            <a:pPr marL="285750" indent="-285750" algn="just">
              <a:lnSpc>
                <a:spcPct val="150000"/>
              </a:lnSpc>
              <a:buFont typeface="Arial" panose="020B0604020202020204" pitchFamily="34" charset="0"/>
              <a:buChar char="•"/>
            </a:pPr>
            <a:r>
              <a:rPr lang="fr-FR" dirty="0"/>
              <a:t>L’enroulement d’équilibrage peut être traversé par des courants de sens différents, la valeur de ce flux est fonction du déséquilibre des débits des dynamos ; </a:t>
            </a:r>
          </a:p>
          <a:p>
            <a:pPr marL="285750" indent="-285750" algn="just">
              <a:lnSpc>
                <a:spcPct val="150000"/>
              </a:lnSpc>
              <a:buFont typeface="Arial" panose="020B0604020202020204" pitchFamily="34" charset="0"/>
              <a:buChar char="•"/>
            </a:pPr>
            <a:r>
              <a:rPr lang="fr-FR" dirty="0"/>
              <a:t>ce flux suivant son sens viendra renforcer ou diminuer celui de la bobine de tension, d’où action sur </a:t>
            </a:r>
            <a:r>
              <a:rPr lang="el-GR" dirty="0"/>
              <a:t>φ</a:t>
            </a:r>
            <a:r>
              <a:rPr lang="de-DE" dirty="0"/>
              <a:t> </a:t>
            </a:r>
            <a:r>
              <a:rPr lang="fr-FR" dirty="0"/>
              <a:t>inducteur, donc sur la FEM, puis sur le courant débité.</a:t>
            </a:r>
          </a:p>
        </p:txBody>
      </p:sp>
      <p:sp>
        <p:nvSpPr>
          <p:cNvPr id="3" name="ZoneTexte 2">
            <a:extLst>
              <a:ext uri="{FF2B5EF4-FFF2-40B4-BE49-F238E27FC236}">
                <a16:creationId xmlns:a16="http://schemas.microsoft.com/office/drawing/2014/main" id="{9B2EFF73-68DA-C2F6-3C64-1355D3514223}"/>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
        <p:nvSpPr>
          <p:cNvPr id="4" name="ZoneTexte 3">
            <a:extLst>
              <a:ext uri="{FF2B5EF4-FFF2-40B4-BE49-F238E27FC236}">
                <a16:creationId xmlns:a16="http://schemas.microsoft.com/office/drawing/2014/main" id="{53B2129D-76B7-6A69-EF68-5D1DA0DDBB41}"/>
              </a:ext>
            </a:extLst>
          </p:cNvPr>
          <p:cNvSpPr txBox="1"/>
          <p:nvPr/>
        </p:nvSpPr>
        <p:spPr>
          <a:xfrm>
            <a:off x="4032174" y="720118"/>
            <a:ext cx="38862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REGULATEUR A PILE DE CARBONE</a:t>
            </a:r>
          </a:p>
        </p:txBody>
      </p:sp>
      <p:pic>
        <p:nvPicPr>
          <p:cNvPr id="6" name="Espace réservé du contenu 4">
            <a:extLst>
              <a:ext uri="{FF2B5EF4-FFF2-40B4-BE49-F238E27FC236}">
                <a16:creationId xmlns:a16="http://schemas.microsoft.com/office/drawing/2014/main" id="{B84B413F-84FB-6A7F-8472-3EC80467B39D}"/>
              </a:ext>
            </a:extLst>
          </p:cNvPr>
          <p:cNvPicPr>
            <a:picLocks noGrp="1" noChangeAspect="1"/>
          </p:cNvPicPr>
          <p:nvPr>
            <p:ph idx="1"/>
          </p:nvPr>
        </p:nvPicPr>
        <p:blipFill>
          <a:blip r:embed="rId2"/>
          <a:stretch>
            <a:fillRect/>
          </a:stretch>
        </p:blipFill>
        <p:spPr>
          <a:xfrm>
            <a:off x="8119431" y="2138673"/>
            <a:ext cx="3767730" cy="2904164"/>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389160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0C891C5-4B24-A8AC-2D04-7E1572E10D3F}"/>
              </a:ext>
            </a:extLst>
          </p:cNvPr>
          <p:cNvSpPr txBox="1"/>
          <p:nvPr/>
        </p:nvSpPr>
        <p:spPr>
          <a:xfrm>
            <a:off x="183614" y="1850922"/>
            <a:ext cx="5644305" cy="397031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dirty="0"/>
              <a:t>Augmentation du régime moteur</a:t>
            </a:r>
          </a:p>
          <a:p>
            <a:pPr marL="285750" indent="-285750" algn="just">
              <a:buFont typeface="Arial" panose="020B0604020202020204" pitchFamily="34" charset="0"/>
              <a:buChar char="•"/>
            </a:pPr>
            <a:r>
              <a:rPr lang="fr-FR" dirty="0"/>
              <a:t>La vitesse de rotation de l’induit croît entraînant une augmentation de la FEM et par suite, de la tension fournie par la génératrice : E=</a:t>
            </a:r>
            <a:r>
              <a:rPr lang="fr-FR" dirty="0" err="1"/>
              <a:t>nN</a:t>
            </a:r>
            <a:r>
              <a:rPr lang="el-GR" dirty="0"/>
              <a:t>φ</a:t>
            </a:r>
            <a:endParaRPr lang="fr-FR" dirty="0"/>
          </a:p>
          <a:p>
            <a:pPr marL="285750" indent="-285750" algn="just">
              <a:buFont typeface="Arial" panose="020B0604020202020204" pitchFamily="34" charset="0"/>
              <a:buChar char="•"/>
            </a:pPr>
            <a:r>
              <a:rPr lang="fr-FR" dirty="0"/>
              <a:t>La DDP appliquée à la bobine de tension du régulateur étant proportionnelle à celle de la génératrice</a:t>
            </a:r>
          </a:p>
          <a:p>
            <a:pPr marL="285750" indent="-285750" algn="just">
              <a:buFont typeface="Arial" panose="020B0604020202020204" pitchFamily="34" charset="0"/>
              <a:buChar char="•"/>
            </a:pPr>
            <a:r>
              <a:rPr lang="fr-FR" dirty="0"/>
              <a:t>l’intensité dans cet enroulement croît, ce qui se traduit par une augmentation des grandeurs suivantes :</a:t>
            </a:r>
          </a:p>
          <a:p>
            <a:pPr algn="ctr"/>
            <a:r>
              <a:rPr lang="fr-FR" b="1" dirty="0"/>
              <a:t>CHAMP - FLUX - FORCE ATTRACTIVE</a:t>
            </a:r>
          </a:p>
          <a:p>
            <a:pPr marL="285750" indent="-285750" algn="just">
              <a:buFont typeface="Arial" panose="020B0604020202020204" pitchFamily="34" charset="0"/>
              <a:buChar char="•"/>
            </a:pPr>
            <a:r>
              <a:rPr lang="fr-FR" dirty="0"/>
              <a:t>Ce qui a pour conséquences :</a:t>
            </a:r>
          </a:p>
          <a:p>
            <a:pPr marL="285750" indent="-285750" algn="just">
              <a:buFont typeface="Courier New" panose="02070309020205020404" pitchFamily="49" charset="0"/>
              <a:buChar char="o"/>
            </a:pPr>
            <a:r>
              <a:rPr lang="fr-FR" dirty="0"/>
              <a:t>une décompression de la pile de carbone,</a:t>
            </a:r>
          </a:p>
          <a:p>
            <a:pPr marL="285750" indent="-285750" algn="just">
              <a:buFont typeface="Courier New" panose="02070309020205020404" pitchFamily="49" charset="0"/>
              <a:buChar char="o"/>
            </a:pPr>
            <a:r>
              <a:rPr lang="fr-FR" dirty="0"/>
              <a:t>la résistance totale du circuit d’excitation augmente,</a:t>
            </a:r>
          </a:p>
          <a:p>
            <a:pPr marL="285750" indent="-285750" algn="just">
              <a:buFont typeface="Courier New" panose="02070309020205020404" pitchFamily="49" charset="0"/>
              <a:buChar char="o"/>
            </a:pPr>
            <a:r>
              <a:rPr lang="fr-FR" dirty="0"/>
              <a:t>diminution du courant inducteur, du flux, de la FEM ainsi que de la tension aux bornes de la machine</a:t>
            </a:r>
          </a:p>
        </p:txBody>
      </p:sp>
      <p:sp>
        <p:nvSpPr>
          <p:cNvPr id="9" name="ZoneTexte 8">
            <a:extLst>
              <a:ext uri="{FF2B5EF4-FFF2-40B4-BE49-F238E27FC236}">
                <a16:creationId xmlns:a16="http://schemas.microsoft.com/office/drawing/2014/main" id="{A48EEE69-A088-596F-7DB0-2E2F47428833}"/>
              </a:ext>
            </a:extLst>
          </p:cNvPr>
          <p:cNvSpPr txBox="1"/>
          <p:nvPr/>
        </p:nvSpPr>
        <p:spPr>
          <a:xfrm>
            <a:off x="6364080" y="1850922"/>
            <a:ext cx="5644306" cy="397031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dirty="0"/>
              <a:t>Diminution du régime moteur</a:t>
            </a:r>
          </a:p>
          <a:p>
            <a:pPr marL="285750" indent="-285750" algn="just">
              <a:buFont typeface="Arial" panose="020B0604020202020204" pitchFamily="34" charset="0"/>
              <a:buChar char="•"/>
            </a:pPr>
            <a:r>
              <a:rPr lang="fr-FR" dirty="0"/>
              <a:t>La vitesse de rotation de l’induit décroît, entraînant une diminution de la FEM et par suite de la tension fournie par la génératrice.</a:t>
            </a:r>
          </a:p>
          <a:p>
            <a:pPr marL="285750" indent="-285750" algn="just">
              <a:buFont typeface="Arial" panose="020B0604020202020204" pitchFamily="34" charset="0"/>
              <a:buChar char="•"/>
            </a:pPr>
            <a:r>
              <a:rPr lang="fr-FR" dirty="0"/>
              <a:t>La DDP appliquée à la bobine de tension diminue,</a:t>
            </a:r>
          </a:p>
          <a:p>
            <a:pPr marL="285750" indent="-285750" algn="just">
              <a:buFont typeface="Arial" panose="020B0604020202020204" pitchFamily="34" charset="0"/>
              <a:buChar char="•"/>
            </a:pPr>
            <a:r>
              <a:rPr lang="fr-FR" dirty="0"/>
              <a:t>l’intensité dans cet enroulement décroît, ce qui se traduit par une diminution des grandeurs suivantes:</a:t>
            </a:r>
          </a:p>
          <a:p>
            <a:pPr algn="ctr"/>
            <a:r>
              <a:rPr lang="fr-FR" dirty="0"/>
              <a:t> </a:t>
            </a:r>
            <a:r>
              <a:rPr lang="fr-FR" b="1" dirty="0"/>
              <a:t>CHAMP - FLUX - FORCE ATTRACTIVE</a:t>
            </a:r>
          </a:p>
          <a:p>
            <a:pPr marL="285750" indent="-285750" algn="just">
              <a:buFont typeface="Arial" panose="020B0604020202020204" pitchFamily="34" charset="0"/>
              <a:buChar char="•"/>
            </a:pPr>
            <a:r>
              <a:rPr lang="fr-FR" dirty="0"/>
              <a:t>Ce qui a pour conséquences :</a:t>
            </a:r>
          </a:p>
          <a:p>
            <a:pPr marL="285750" indent="-285750" algn="just">
              <a:buFont typeface="Courier New" panose="02070309020205020404" pitchFamily="49" charset="0"/>
              <a:buChar char="o"/>
            </a:pPr>
            <a:r>
              <a:rPr lang="fr-FR" dirty="0"/>
              <a:t>une compression de la pile de carbone {action mécanique du diaphragme prépondérante),</a:t>
            </a:r>
          </a:p>
          <a:p>
            <a:pPr marL="285750" indent="-285750" algn="just">
              <a:buFont typeface="Courier New" panose="02070309020205020404" pitchFamily="49" charset="0"/>
              <a:buChar char="o"/>
            </a:pPr>
            <a:r>
              <a:rPr lang="fr-FR" dirty="0"/>
              <a:t>la résistance totale du circuit d’excitation diminue,</a:t>
            </a:r>
          </a:p>
          <a:p>
            <a:pPr marL="285750" indent="-285750" algn="just">
              <a:buFont typeface="Courier New" panose="02070309020205020404" pitchFamily="49" charset="0"/>
              <a:buChar char="o"/>
            </a:pPr>
            <a:r>
              <a:rPr lang="fr-FR" dirty="0"/>
              <a:t>d’où augmentation du courant inducteur, du flux, de la FEM, ainsi que de la tension aux bornes de la machine.</a:t>
            </a:r>
          </a:p>
        </p:txBody>
      </p:sp>
      <p:sp>
        <p:nvSpPr>
          <p:cNvPr id="3" name="ZoneTexte 2">
            <a:extLst>
              <a:ext uri="{FF2B5EF4-FFF2-40B4-BE49-F238E27FC236}">
                <a16:creationId xmlns:a16="http://schemas.microsoft.com/office/drawing/2014/main" id="{79FA5CE4-5020-16AC-A413-6641EC993623}"/>
              </a:ext>
            </a:extLst>
          </p:cNvPr>
          <p:cNvSpPr txBox="1"/>
          <p:nvPr/>
        </p:nvSpPr>
        <p:spPr>
          <a:xfrm>
            <a:off x="4620657" y="1171098"/>
            <a:ext cx="270923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u="sng" dirty="0"/>
              <a:t>Cas de Fonctionnement</a:t>
            </a:r>
          </a:p>
        </p:txBody>
      </p:sp>
      <p:sp>
        <p:nvSpPr>
          <p:cNvPr id="4" name="ZoneTexte 3">
            <a:extLst>
              <a:ext uri="{FF2B5EF4-FFF2-40B4-BE49-F238E27FC236}">
                <a16:creationId xmlns:a16="http://schemas.microsoft.com/office/drawing/2014/main" id="{32A54F1C-D6E8-B7FA-D460-7F72B1E2288B}"/>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
        <p:nvSpPr>
          <p:cNvPr id="6" name="ZoneTexte 5">
            <a:extLst>
              <a:ext uri="{FF2B5EF4-FFF2-40B4-BE49-F238E27FC236}">
                <a16:creationId xmlns:a16="http://schemas.microsoft.com/office/drawing/2014/main" id="{F67D1F21-381D-1D9E-8C7B-ECDF84367634}"/>
              </a:ext>
            </a:extLst>
          </p:cNvPr>
          <p:cNvSpPr txBox="1"/>
          <p:nvPr/>
        </p:nvSpPr>
        <p:spPr>
          <a:xfrm>
            <a:off x="4032174" y="720118"/>
            <a:ext cx="38862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REGULATEUR A PILE DE CARBONE</a:t>
            </a:r>
          </a:p>
        </p:txBody>
      </p:sp>
    </p:spTree>
    <p:extLst>
      <p:ext uri="{BB962C8B-B14F-4D97-AF65-F5344CB8AC3E}">
        <p14:creationId xmlns:p14="http://schemas.microsoft.com/office/powerpoint/2010/main" val="38496357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49966BFF-6A8A-B842-9389-C6A5D21A67AC}"/>
              </a:ext>
            </a:extLst>
          </p:cNvPr>
          <p:cNvSpPr txBox="1"/>
          <p:nvPr/>
        </p:nvSpPr>
        <p:spPr>
          <a:xfrm>
            <a:off x="717015" y="1361626"/>
            <a:ext cx="10211718"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De nombreux avions sont actuellement équipés de régulateurs électroniques qui présentent comme avantages:</a:t>
            </a:r>
          </a:p>
          <a:p>
            <a:r>
              <a:rPr lang="fr-FR" dirty="0"/>
              <a:t>un meilleur transitoire, </a:t>
            </a:r>
          </a:p>
          <a:p>
            <a:r>
              <a:rPr lang="fr-FR" dirty="0"/>
              <a:t>une plus grande précision que les régulateurs à pile de carbone, </a:t>
            </a:r>
          </a:p>
          <a:p>
            <a:r>
              <a:rPr lang="fr-FR" dirty="0"/>
              <a:t>une dissipation minimale due à un transistor de puissance qui fonctionne en commutation</a:t>
            </a:r>
          </a:p>
        </p:txBody>
      </p:sp>
      <p:sp>
        <p:nvSpPr>
          <p:cNvPr id="4" name="ZoneTexte 3">
            <a:extLst>
              <a:ext uri="{FF2B5EF4-FFF2-40B4-BE49-F238E27FC236}">
                <a16:creationId xmlns:a16="http://schemas.microsoft.com/office/drawing/2014/main" id="{3634016B-2F76-AD5A-78BF-88DCC2F92313}"/>
              </a:ext>
            </a:extLst>
          </p:cNvPr>
          <p:cNvSpPr txBox="1"/>
          <p:nvPr/>
        </p:nvSpPr>
        <p:spPr>
          <a:xfrm>
            <a:off x="4113882" y="592022"/>
            <a:ext cx="3660354"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REGULATEUR ELECTRONIQUE</a:t>
            </a:r>
          </a:p>
        </p:txBody>
      </p:sp>
      <p:sp>
        <p:nvSpPr>
          <p:cNvPr id="5" name="ZoneTexte 4">
            <a:extLst>
              <a:ext uri="{FF2B5EF4-FFF2-40B4-BE49-F238E27FC236}">
                <a16:creationId xmlns:a16="http://schemas.microsoft.com/office/drawing/2014/main" id="{CF06F4B4-6E68-152B-EDB1-9314EA733E0A}"/>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pic>
        <p:nvPicPr>
          <p:cNvPr id="6" name="Espace réservé du contenu 4">
            <a:extLst>
              <a:ext uri="{FF2B5EF4-FFF2-40B4-BE49-F238E27FC236}">
                <a16:creationId xmlns:a16="http://schemas.microsoft.com/office/drawing/2014/main" id="{D0330F9A-EEC6-D295-466C-F526F9054C0A}"/>
              </a:ext>
            </a:extLst>
          </p:cNvPr>
          <p:cNvPicPr>
            <a:picLocks noGrp="1" noChangeAspect="1"/>
          </p:cNvPicPr>
          <p:nvPr>
            <p:ph idx="1"/>
          </p:nvPr>
        </p:nvPicPr>
        <p:blipFill>
          <a:blip r:embed="rId2"/>
          <a:stretch>
            <a:fillRect/>
          </a:stretch>
        </p:blipFill>
        <p:spPr>
          <a:xfrm>
            <a:off x="3082112" y="3127652"/>
            <a:ext cx="4960201" cy="3143966"/>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3621669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0D7EFD2-5FFA-8686-51B3-97DFC99BEE26}"/>
              </a:ext>
            </a:extLst>
          </p:cNvPr>
          <p:cNvSpPr txBox="1"/>
          <p:nvPr/>
        </p:nvSpPr>
        <p:spPr>
          <a:xfrm>
            <a:off x="3643829" y="132549"/>
            <a:ext cx="442051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10 :CONJONCTEUR - DISJONCTEUR</a:t>
            </a:r>
          </a:p>
        </p:txBody>
      </p:sp>
      <p:sp>
        <p:nvSpPr>
          <p:cNvPr id="10" name="ZoneTexte 9">
            <a:extLst>
              <a:ext uri="{FF2B5EF4-FFF2-40B4-BE49-F238E27FC236}">
                <a16:creationId xmlns:a16="http://schemas.microsoft.com/office/drawing/2014/main" id="{8E85E61E-2A10-7D9D-0C89-88E71A9E0DBC}"/>
              </a:ext>
            </a:extLst>
          </p:cNvPr>
          <p:cNvSpPr txBox="1"/>
          <p:nvPr/>
        </p:nvSpPr>
        <p:spPr>
          <a:xfrm>
            <a:off x="495759" y="1002790"/>
            <a:ext cx="11027884"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Le conjoncteur - disjoncteur de type différentiel polarisé est le plus répandu et équipe les avions multimoteurs.</a:t>
            </a:r>
          </a:p>
        </p:txBody>
      </p:sp>
      <p:sp>
        <p:nvSpPr>
          <p:cNvPr id="12" name="ZoneTexte 11">
            <a:extLst>
              <a:ext uri="{FF2B5EF4-FFF2-40B4-BE49-F238E27FC236}">
                <a16:creationId xmlns:a16="http://schemas.microsoft.com/office/drawing/2014/main" id="{DEAF0300-C10F-9795-6C8A-7C0745A26EBB}"/>
              </a:ext>
            </a:extLst>
          </p:cNvPr>
          <p:cNvSpPr txBox="1"/>
          <p:nvPr/>
        </p:nvSpPr>
        <p:spPr>
          <a:xfrm>
            <a:off x="495758" y="1859339"/>
            <a:ext cx="11160087"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dirty="0"/>
              <a:t>ROLE</a:t>
            </a:r>
          </a:p>
          <a:p>
            <a:pPr marL="285750" indent="-285750">
              <a:buFont typeface="Arial" panose="020B0604020202020204" pitchFamily="34" charset="0"/>
              <a:buChar char="•"/>
            </a:pPr>
            <a:r>
              <a:rPr lang="fr-FR" dirty="0"/>
              <a:t>Connecter la génératrice sur la barre bus dès que la tension génératrice est supérieure de 0,5 v à celle de la bus,</a:t>
            </a:r>
          </a:p>
          <a:p>
            <a:pPr marL="285750" indent="-285750">
              <a:buFont typeface="Arial" panose="020B0604020202020204" pitchFamily="34" charset="0"/>
              <a:buChar char="•"/>
            </a:pPr>
            <a:r>
              <a:rPr lang="fr-FR" dirty="0"/>
              <a:t>Déconnecter la génératrice de la bus lorsqu’il s’établit un courant de retour de sens bus </a:t>
            </a:r>
            <a:r>
              <a:rPr lang="fr-FR" dirty="0" err="1"/>
              <a:t>Géné</a:t>
            </a:r>
            <a:r>
              <a:rPr lang="fr-FR" dirty="0"/>
              <a:t> compris entre 15 et 25 </a:t>
            </a:r>
          </a:p>
        </p:txBody>
      </p:sp>
    </p:spTree>
    <p:extLst>
      <p:ext uri="{BB962C8B-B14F-4D97-AF65-F5344CB8AC3E}">
        <p14:creationId xmlns:p14="http://schemas.microsoft.com/office/powerpoint/2010/main" val="12713851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90611D27-7CE7-2FFA-DA12-8B7B9C2CCA53}"/>
              </a:ext>
            </a:extLst>
          </p:cNvPr>
          <p:cNvPicPr>
            <a:picLocks noGrp="1" noChangeAspect="1"/>
          </p:cNvPicPr>
          <p:nvPr>
            <p:ph idx="1"/>
          </p:nvPr>
        </p:nvPicPr>
        <p:blipFill>
          <a:blip r:embed="rId2"/>
          <a:stretch>
            <a:fillRect/>
          </a:stretch>
        </p:blipFill>
        <p:spPr>
          <a:xfrm>
            <a:off x="1818701" y="782197"/>
            <a:ext cx="8476339" cy="4460954"/>
          </a:xfrm>
        </p:spPr>
        <p:style>
          <a:lnRef idx="2">
            <a:schemeClr val="accent2"/>
          </a:lnRef>
          <a:fillRef idx="1">
            <a:schemeClr val="lt1"/>
          </a:fillRef>
          <a:effectRef idx="0">
            <a:schemeClr val="accent2"/>
          </a:effectRef>
          <a:fontRef idx="minor">
            <a:schemeClr val="dk1"/>
          </a:fontRef>
        </p:style>
      </p:pic>
      <p:sp>
        <p:nvSpPr>
          <p:cNvPr id="4" name="ZoneTexte 3">
            <a:extLst>
              <a:ext uri="{FF2B5EF4-FFF2-40B4-BE49-F238E27FC236}">
                <a16:creationId xmlns:a16="http://schemas.microsoft.com/office/drawing/2014/main" id="{3CB3CDE2-4607-D7B7-F8DE-6863698003F8}"/>
              </a:ext>
            </a:extLst>
          </p:cNvPr>
          <p:cNvSpPr txBox="1"/>
          <p:nvPr/>
        </p:nvSpPr>
        <p:spPr>
          <a:xfrm>
            <a:off x="283685" y="5447306"/>
            <a:ext cx="11559448"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Il  comprend:</a:t>
            </a:r>
          </a:p>
          <a:p>
            <a:pPr marL="285750" indent="-285750">
              <a:buFont typeface="Arial" panose="020B0604020202020204" pitchFamily="34" charset="0"/>
              <a:buChar char="•"/>
            </a:pPr>
            <a:r>
              <a:rPr lang="fr-FR" dirty="0"/>
              <a:t>un relais différentiel polarisé connecté entre le + </a:t>
            </a:r>
            <a:r>
              <a:rPr lang="fr-FR" dirty="0" err="1"/>
              <a:t>Géné</a:t>
            </a:r>
            <a:r>
              <a:rPr lang="fr-FR" dirty="0"/>
              <a:t> et la barre BUS fonctionnant sous une DDP de 0,5 v</a:t>
            </a:r>
          </a:p>
          <a:p>
            <a:pPr marL="285750" indent="-285750">
              <a:buFont typeface="Arial" panose="020B0604020202020204" pitchFamily="34" charset="0"/>
              <a:buChar char="•"/>
            </a:pPr>
            <a:r>
              <a:rPr lang="fr-FR" dirty="0"/>
              <a:t>un relais principal ou contacteur de ligne s’enclenchant sous une DDP minimale de 20 v.</a:t>
            </a:r>
          </a:p>
        </p:txBody>
      </p:sp>
      <p:sp>
        <p:nvSpPr>
          <p:cNvPr id="6" name="ZoneTexte 5">
            <a:extLst>
              <a:ext uri="{FF2B5EF4-FFF2-40B4-BE49-F238E27FC236}">
                <a16:creationId xmlns:a16="http://schemas.microsoft.com/office/drawing/2014/main" id="{22C1949A-5BDD-8ED5-B256-376FF357BD25}"/>
              </a:ext>
            </a:extLst>
          </p:cNvPr>
          <p:cNvSpPr txBox="1"/>
          <p:nvPr/>
        </p:nvSpPr>
        <p:spPr>
          <a:xfrm>
            <a:off x="3643829" y="132549"/>
            <a:ext cx="442051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10 :CONJONCTEUR - DISJONCTEUR</a:t>
            </a:r>
          </a:p>
        </p:txBody>
      </p:sp>
    </p:spTree>
    <p:extLst>
      <p:ext uri="{BB962C8B-B14F-4D97-AF65-F5344CB8AC3E}">
        <p14:creationId xmlns:p14="http://schemas.microsoft.com/office/powerpoint/2010/main" val="227649374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FA649756-2F16-1C7D-7A44-7B942EB70F10}"/>
              </a:ext>
            </a:extLst>
          </p:cNvPr>
          <p:cNvPicPr>
            <a:picLocks noChangeAspect="1"/>
          </p:cNvPicPr>
          <p:nvPr/>
        </p:nvPicPr>
        <p:blipFill>
          <a:blip r:embed="rId2"/>
          <a:stretch>
            <a:fillRect/>
          </a:stretch>
        </p:blipFill>
        <p:spPr>
          <a:xfrm>
            <a:off x="8210991" y="1681629"/>
            <a:ext cx="3099661" cy="1852047"/>
          </a:xfrm>
          <a:prstGeom prst="rect">
            <a:avLst/>
          </a:prstGeom>
        </p:spPr>
      </p:pic>
      <p:sp>
        <p:nvSpPr>
          <p:cNvPr id="9" name="ZoneTexte 8">
            <a:extLst>
              <a:ext uri="{FF2B5EF4-FFF2-40B4-BE49-F238E27FC236}">
                <a16:creationId xmlns:a16="http://schemas.microsoft.com/office/drawing/2014/main" id="{F0876041-5A84-EC0E-5ADB-CEB162E4E53D}"/>
              </a:ext>
            </a:extLst>
          </p:cNvPr>
          <p:cNvSpPr txBox="1"/>
          <p:nvPr/>
        </p:nvSpPr>
        <p:spPr>
          <a:xfrm>
            <a:off x="516873" y="5182966"/>
            <a:ext cx="11072872"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1- La tension génératrice est inférieure à celle de la barre-bus :</a:t>
            </a:r>
          </a:p>
          <a:p>
            <a:pPr marL="285750" indent="-285750">
              <a:buFont typeface="Arial" panose="020B0604020202020204" pitchFamily="34" charset="0"/>
              <a:buChar char="•"/>
            </a:pPr>
            <a:r>
              <a:rPr lang="fr-FR" dirty="0"/>
              <a:t>Un courant traverse l’enroulement différentiel polarisé dans le sens bus – génératrice;</a:t>
            </a:r>
          </a:p>
          <a:p>
            <a:pPr marL="285750" indent="-285750">
              <a:buFont typeface="Arial" panose="020B0604020202020204" pitchFamily="34" charset="0"/>
              <a:buChar char="•"/>
            </a:pPr>
            <a:r>
              <a:rPr lang="fr-FR" dirty="0"/>
              <a:t>Le courant crée un flux qui polarise la palette mobile;</a:t>
            </a:r>
          </a:p>
          <a:p>
            <a:pPr marL="285750" indent="-285750">
              <a:buFont typeface="Arial" panose="020B0604020202020204" pitchFamily="34" charset="0"/>
              <a:buChar char="•"/>
            </a:pPr>
            <a:r>
              <a:rPr lang="fr-FR" dirty="0"/>
              <a:t>La palette bascule dans un sens tel qu'elle ne permet pas l'alimentation du contacteur principal.</a:t>
            </a:r>
          </a:p>
        </p:txBody>
      </p:sp>
      <p:sp>
        <p:nvSpPr>
          <p:cNvPr id="2" name="ZoneTexte 1">
            <a:extLst>
              <a:ext uri="{FF2B5EF4-FFF2-40B4-BE49-F238E27FC236}">
                <a16:creationId xmlns:a16="http://schemas.microsoft.com/office/drawing/2014/main" id="{A2993801-E935-6BF5-DA36-474CCB6CC414}"/>
              </a:ext>
            </a:extLst>
          </p:cNvPr>
          <p:cNvSpPr txBox="1"/>
          <p:nvPr/>
        </p:nvSpPr>
        <p:spPr>
          <a:xfrm>
            <a:off x="3643829" y="132549"/>
            <a:ext cx="442051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10 :CONJONCTEUR - DISJONCTEUR</a:t>
            </a:r>
          </a:p>
        </p:txBody>
      </p:sp>
      <p:sp>
        <p:nvSpPr>
          <p:cNvPr id="3" name="ZoneTexte 2">
            <a:extLst>
              <a:ext uri="{FF2B5EF4-FFF2-40B4-BE49-F238E27FC236}">
                <a16:creationId xmlns:a16="http://schemas.microsoft.com/office/drawing/2014/main" id="{B7CC1FAC-DC53-079D-1413-DEE3F8FB5385}"/>
              </a:ext>
            </a:extLst>
          </p:cNvPr>
          <p:cNvSpPr txBox="1"/>
          <p:nvPr/>
        </p:nvSpPr>
        <p:spPr>
          <a:xfrm>
            <a:off x="925417" y="566038"/>
            <a:ext cx="1058721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dirty="0"/>
              <a:t>Fonctionnement:  </a:t>
            </a:r>
            <a:r>
              <a:rPr lang="fr-FR" b="1" dirty="0"/>
              <a:t>Premier cas - La batterie de bord est connectée sur la barre-bus (tension 24 Volts)</a:t>
            </a:r>
            <a:endParaRPr lang="fr-FR" dirty="0"/>
          </a:p>
        </p:txBody>
      </p:sp>
      <p:pic>
        <p:nvPicPr>
          <p:cNvPr id="8" name="Espace réservé du contenu 4">
            <a:extLst>
              <a:ext uri="{FF2B5EF4-FFF2-40B4-BE49-F238E27FC236}">
                <a16:creationId xmlns:a16="http://schemas.microsoft.com/office/drawing/2014/main" id="{BB1F5AE3-A25E-326A-FE41-C12C8BFE50E3}"/>
              </a:ext>
            </a:extLst>
          </p:cNvPr>
          <p:cNvPicPr>
            <a:picLocks noGrp="1" noChangeAspect="1"/>
          </p:cNvPicPr>
          <p:nvPr>
            <p:ph idx="1"/>
          </p:nvPr>
        </p:nvPicPr>
        <p:blipFill>
          <a:blip r:embed="rId3"/>
          <a:stretch>
            <a:fillRect/>
          </a:stretch>
        </p:blipFill>
        <p:spPr>
          <a:xfrm>
            <a:off x="649994" y="1122386"/>
            <a:ext cx="6433851" cy="3075041"/>
          </a:xfrm>
        </p:spPr>
        <p:style>
          <a:lnRef idx="2">
            <a:schemeClr val="accent2"/>
          </a:lnRef>
          <a:fillRef idx="1">
            <a:schemeClr val="lt1"/>
          </a:fillRef>
          <a:effectRef idx="0">
            <a:schemeClr val="accent2"/>
          </a:effectRef>
          <a:fontRef idx="minor">
            <a:schemeClr val="dk1"/>
          </a:fontRef>
        </p:style>
      </p:pic>
      <p:sp>
        <p:nvSpPr>
          <p:cNvPr id="6" name="ZoneTexte 5">
            <a:extLst>
              <a:ext uri="{FF2B5EF4-FFF2-40B4-BE49-F238E27FC236}">
                <a16:creationId xmlns:a16="http://schemas.microsoft.com/office/drawing/2014/main" id="{694AAEAC-CE48-7980-6731-1A67E0AF0ABA}"/>
              </a:ext>
            </a:extLst>
          </p:cNvPr>
          <p:cNvSpPr txBox="1"/>
          <p:nvPr/>
        </p:nvSpPr>
        <p:spPr>
          <a:xfrm>
            <a:off x="516873" y="4302162"/>
            <a:ext cx="11072872"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L’interrupteur de commande génératrice est placé sur positon "marche", la génératrice tourne, sa tension croît progressivement.</a:t>
            </a:r>
          </a:p>
        </p:txBody>
      </p:sp>
    </p:spTree>
    <p:extLst>
      <p:ext uri="{BB962C8B-B14F-4D97-AF65-F5344CB8AC3E}">
        <p14:creationId xmlns:p14="http://schemas.microsoft.com/office/powerpoint/2010/main" val="227892707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F0876041-5A84-EC0E-5ADB-CEB162E4E53D}"/>
              </a:ext>
            </a:extLst>
          </p:cNvPr>
          <p:cNvSpPr txBox="1"/>
          <p:nvPr/>
        </p:nvSpPr>
        <p:spPr>
          <a:xfrm>
            <a:off x="428737" y="5182042"/>
            <a:ext cx="11315242"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2- La tension est supérieure à 0,5 Volts à celle de la barre-bus :</a:t>
            </a:r>
          </a:p>
          <a:p>
            <a:r>
              <a:rPr lang="fr-FR" dirty="0"/>
              <a:t>Ce courant traversant l'enroulement différentiel polarisé s’inverse </a:t>
            </a:r>
          </a:p>
          <a:p>
            <a:r>
              <a:rPr lang="fr-FR" dirty="0"/>
              <a:t>Le courant crée un flux qui polarise la palette mobile de façon que celle-ci bascule dans le sens requis ; </a:t>
            </a:r>
          </a:p>
          <a:p>
            <a:r>
              <a:rPr lang="fr-FR" dirty="0"/>
              <a:t>La tension génératrice est alors appliquée aux bornes du contacteur principal qui se ferme.</a:t>
            </a:r>
          </a:p>
        </p:txBody>
      </p:sp>
      <p:sp>
        <p:nvSpPr>
          <p:cNvPr id="2" name="ZoneTexte 1">
            <a:extLst>
              <a:ext uri="{FF2B5EF4-FFF2-40B4-BE49-F238E27FC236}">
                <a16:creationId xmlns:a16="http://schemas.microsoft.com/office/drawing/2014/main" id="{A2993801-E935-6BF5-DA36-474CCB6CC414}"/>
              </a:ext>
            </a:extLst>
          </p:cNvPr>
          <p:cNvSpPr txBox="1"/>
          <p:nvPr/>
        </p:nvSpPr>
        <p:spPr>
          <a:xfrm>
            <a:off x="3643829" y="132549"/>
            <a:ext cx="442051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10 :CONJONCTEUR - DISJONCTEUR</a:t>
            </a:r>
          </a:p>
        </p:txBody>
      </p:sp>
      <p:sp>
        <p:nvSpPr>
          <p:cNvPr id="3" name="ZoneTexte 2">
            <a:extLst>
              <a:ext uri="{FF2B5EF4-FFF2-40B4-BE49-F238E27FC236}">
                <a16:creationId xmlns:a16="http://schemas.microsoft.com/office/drawing/2014/main" id="{B7CC1FAC-DC53-079D-1413-DEE3F8FB5385}"/>
              </a:ext>
            </a:extLst>
          </p:cNvPr>
          <p:cNvSpPr txBox="1"/>
          <p:nvPr/>
        </p:nvSpPr>
        <p:spPr>
          <a:xfrm>
            <a:off x="925417" y="566038"/>
            <a:ext cx="1058721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dirty="0"/>
              <a:t>Fonctionnement:  </a:t>
            </a:r>
            <a:r>
              <a:rPr lang="fr-FR" b="1" dirty="0"/>
              <a:t>Premier cas - La batterie de bord est connectée sur la barre-bus (tension 24 Volts)</a:t>
            </a:r>
            <a:endParaRPr lang="fr-FR" dirty="0"/>
          </a:p>
        </p:txBody>
      </p:sp>
      <p:sp>
        <p:nvSpPr>
          <p:cNvPr id="6" name="ZoneTexte 5">
            <a:extLst>
              <a:ext uri="{FF2B5EF4-FFF2-40B4-BE49-F238E27FC236}">
                <a16:creationId xmlns:a16="http://schemas.microsoft.com/office/drawing/2014/main" id="{694AAEAC-CE48-7980-6731-1A67E0AF0ABA}"/>
              </a:ext>
            </a:extLst>
          </p:cNvPr>
          <p:cNvSpPr txBox="1"/>
          <p:nvPr/>
        </p:nvSpPr>
        <p:spPr>
          <a:xfrm>
            <a:off x="428737" y="4325248"/>
            <a:ext cx="11315243"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L’interrupteur de commande génératrice est placé sur positon "marche", la génératrice tourne, sa tension croît progressivement.</a:t>
            </a:r>
          </a:p>
        </p:txBody>
      </p:sp>
      <p:pic>
        <p:nvPicPr>
          <p:cNvPr id="10" name="Image 9">
            <a:extLst>
              <a:ext uri="{FF2B5EF4-FFF2-40B4-BE49-F238E27FC236}">
                <a16:creationId xmlns:a16="http://schemas.microsoft.com/office/drawing/2014/main" id="{74E0C12C-CADA-8A9F-C918-327E5383118C}"/>
              </a:ext>
            </a:extLst>
          </p:cNvPr>
          <p:cNvPicPr>
            <a:picLocks noChangeAspect="1"/>
          </p:cNvPicPr>
          <p:nvPr/>
        </p:nvPicPr>
        <p:blipFill>
          <a:blip r:embed="rId2"/>
          <a:stretch>
            <a:fillRect/>
          </a:stretch>
        </p:blipFill>
        <p:spPr>
          <a:xfrm>
            <a:off x="8210991" y="1681629"/>
            <a:ext cx="3099661" cy="1852047"/>
          </a:xfrm>
          <a:prstGeom prst="rect">
            <a:avLst/>
          </a:prstGeom>
        </p:spPr>
      </p:pic>
      <p:pic>
        <p:nvPicPr>
          <p:cNvPr id="11" name="Espace réservé du contenu 4">
            <a:extLst>
              <a:ext uri="{FF2B5EF4-FFF2-40B4-BE49-F238E27FC236}">
                <a16:creationId xmlns:a16="http://schemas.microsoft.com/office/drawing/2014/main" id="{F2A96269-8568-BC7E-9D03-6AF0B0D596B9}"/>
              </a:ext>
            </a:extLst>
          </p:cNvPr>
          <p:cNvPicPr>
            <a:picLocks noGrp="1" noChangeAspect="1"/>
          </p:cNvPicPr>
          <p:nvPr>
            <p:ph idx="1"/>
          </p:nvPr>
        </p:nvPicPr>
        <p:blipFill>
          <a:blip r:embed="rId3"/>
          <a:stretch>
            <a:fillRect/>
          </a:stretch>
        </p:blipFill>
        <p:spPr>
          <a:xfrm>
            <a:off x="649994" y="1122386"/>
            <a:ext cx="6433851" cy="3075041"/>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427873473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F0876041-5A84-EC0E-5ADB-CEB162E4E53D}"/>
              </a:ext>
            </a:extLst>
          </p:cNvPr>
          <p:cNvSpPr txBox="1"/>
          <p:nvPr/>
        </p:nvSpPr>
        <p:spPr>
          <a:xfrm>
            <a:off x="405787" y="4413114"/>
            <a:ext cx="10896602" cy="203132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3- La génératrice est connectée sur la barre-bus :</a:t>
            </a:r>
          </a:p>
          <a:p>
            <a:r>
              <a:rPr lang="fr-FR" dirty="0"/>
              <a:t>Cette conjonction étant réalisée, la DDP aux bornes du relais différentiel polarisé est devenue pratiquement nulle, la palette mobile reste néanmoins-enclenchée en raison de l'action magnétique due à la présence des aimants de polarisation.</a:t>
            </a:r>
          </a:p>
          <a:p>
            <a:r>
              <a:rPr lang="fr-FR" dirty="0"/>
              <a:t>Le courant débité par la génératrice assure la recharge de la batterie ainsi que l'alimentation des servitudes. </a:t>
            </a:r>
          </a:p>
          <a:p>
            <a:r>
              <a:rPr lang="fr-FR" dirty="0"/>
              <a:t>La spire série traversée par ce courant développe un flux magnétique qui crée sur la palette mobile une polarité confirmant son maintien dans la position d'enclenchement.</a:t>
            </a:r>
          </a:p>
        </p:txBody>
      </p:sp>
      <p:sp>
        <p:nvSpPr>
          <p:cNvPr id="2" name="ZoneTexte 1">
            <a:extLst>
              <a:ext uri="{FF2B5EF4-FFF2-40B4-BE49-F238E27FC236}">
                <a16:creationId xmlns:a16="http://schemas.microsoft.com/office/drawing/2014/main" id="{A2993801-E935-6BF5-DA36-474CCB6CC414}"/>
              </a:ext>
            </a:extLst>
          </p:cNvPr>
          <p:cNvSpPr txBox="1"/>
          <p:nvPr/>
        </p:nvSpPr>
        <p:spPr>
          <a:xfrm>
            <a:off x="3643829" y="132549"/>
            <a:ext cx="442051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10 :CONJONCTEUR - DISJONCTEUR</a:t>
            </a:r>
          </a:p>
        </p:txBody>
      </p:sp>
      <p:sp>
        <p:nvSpPr>
          <p:cNvPr id="3" name="ZoneTexte 2">
            <a:extLst>
              <a:ext uri="{FF2B5EF4-FFF2-40B4-BE49-F238E27FC236}">
                <a16:creationId xmlns:a16="http://schemas.microsoft.com/office/drawing/2014/main" id="{B7CC1FAC-DC53-079D-1413-DEE3F8FB5385}"/>
              </a:ext>
            </a:extLst>
          </p:cNvPr>
          <p:cNvSpPr txBox="1"/>
          <p:nvPr/>
        </p:nvSpPr>
        <p:spPr>
          <a:xfrm>
            <a:off x="925417" y="566038"/>
            <a:ext cx="1058721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dirty="0"/>
              <a:t>Fonctionnement:  </a:t>
            </a:r>
            <a:r>
              <a:rPr lang="fr-FR" b="1" dirty="0"/>
              <a:t>Premier cas - La batterie de bord est connectée sur la barre-bus (tension 24 Volts)</a:t>
            </a:r>
            <a:endParaRPr lang="fr-FR" dirty="0"/>
          </a:p>
        </p:txBody>
      </p:sp>
      <p:pic>
        <p:nvPicPr>
          <p:cNvPr id="14" name="Image 13">
            <a:extLst>
              <a:ext uri="{FF2B5EF4-FFF2-40B4-BE49-F238E27FC236}">
                <a16:creationId xmlns:a16="http://schemas.microsoft.com/office/drawing/2014/main" id="{ADD49941-1A0A-21FF-459F-10D035D11FEF}"/>
              </a:ext>
            </a:extLst>
          </p:cNvPr>
          <p:cNvPicPr>
            <a:picLocks noChangeAspect="1"/>
          </p:cNvPicPr>
          <p:nvPr/>
        </p:nvPicPr>
        <p:blipFill>
          <a:blip r:embed="rId2"/>
          <a:stretch>
            <a:fillRect/>
          </a:stretch>
        </p:blipFill>
        <p:spPr>
          <a:xfrm>
            <a:off x="8210991" y="1681629"/>
            <a:ext cx="3099661" cy="1852047"/>
          </a:xfrm>
          <a:prstGeom prst="rect">
            <a:avLst/>
          </a:prstGeom>
        </p:spPr>
      </p:pic>
      <p:pic>
        <p:nvPicPr>
          <p:cNvPr id="15" name="Espace réservé du contenu 4">
            <a:extLst>
              <a:ext uri="{FF2B5EF4-FFF2-40B4-BE49-F238E27FC236}">
                <a16:creationId xmlns:a16="http://schemas.microsoft.com/office/drawing/2014/main" id="{FB521241-9298-9618-4386-262B1ED96186}"/>
              </a:ext>
            </a:extLst>
          </p:cNvPr>
          <p:cNvPicPr>
            <a:picLocks noGrp="1" noChangeAspect="1"/>
          </p:cNvPicPr>
          <p:nvPr>
            <p:ph idx="1"/>
          </p:nvPr>
        </p:nvPicPr>
        <p:blipFill>
          <a:blip r:embed="rId3"/>
          <a:stretch>
            <a:fillRect/>
          </a:stretch>
        </p:blipFill>
        <p:spPr>
          <a:xfrm>
            <a:off x="649994" y="1122386"/>
            <a:ext cx="6433851" cy="3075041"/>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4017218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368CAD-EA73-C7D3-317F-96791B89F535}"/>
              </a:ext>
            </a:extLst>
          </p:cNvPr>
          <p:cNvSpPr>
            <a:spLocks noGrp="1"/>
          </p:cNvSpPr>
          <p:nvPr>
            <p:ph type="title"/>
          </p:nvPr>
        </p:nvSpPr>
        <p:spPr/>
        <p:txBody>
          <a:bodyPr/>
          <a:lstStyle/>
          <a:p>
            <a:endParaRPr lang="fr-FR"/>
          </a:p>
        </p:txBody>
      </p:sp>
      <p:sp>
        <p:nvSpPr>
          <p:cNvPr id="5" name="ZoneTexte 4">
            <a:extLst>
              <a:ext uri="{FF2B5EF4-FFF2-40B4-BE49-F238E27FC236}">
                <a16:creationId xmlns:a16="http://schemas.microsoft.com/office/drawing/2014/main" id="{BB688FAC-9ABF-1611-4FAA-B158C749DECB}"/>
              </a:ext>
            </a:extLst>
          </p:cNvPr>
          <p:cNvSpPr txBox="1"/>
          <p:nvPr/>
        </p:nvSpPr>
        <p:spPr>
          <a:xfrm>
            <a:off x="947451" y="1196338"/>
            <a:ext cx="10741446" cy="313932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a:t>FORCE ELECTROMOTRICE D’UN GENERATEUR</a:t>
            </a:r>
          </a:p>
          <a:p>
            <a:pPr algn="just"/>
            <a:r>
              <a:rPr lang="fr-FR" dirty="0"/>
              <a:t>La FEM d’un générateur est mesurée par la tension entre ses bornes à circuit ouvert, </a:t>
            </a:r>
          </a:p>
          <a:p>
            <a:pPr algn="just"/>
            <a:r>
              <a:rPr lang="fr-FR" dirty="0"/>
              <a:t>La FEM c’est la DDP à circuit ouvert, elle se mesure avec un voltmètre branché entre les 2 bornes du générateur.</a:t>
            </a:r>
          </a:p>
          <a:p>
            <a:pPr algn="just"/>
            <a:r>
              <a:rPr lang="fr-FR" dirty="0"/>
              <a:t> </a:t>
            </a:r>
          </a:p>
          <a:p>
            <a:pPr algn="just"/>
            <a:r>
              <a:rPr lang="fr-FR" b="1" dirty="0"/>
              <a:t>MESURE DE LA TENSION</a:t>
            </a:r>
          </a:p>
          <a:p>
            <a:pPr algn="just"/>
            <a:r>
              <a:rPr lang="fr-FR" dirty="0"/>
              <a:t>Si l’on relie le générateur à un circuit récepteur de résistance R le générateur débite un courant I dans le circuit.</a:t>
            </a:r>
          </a:p>
          <a:p>
            <a:pPr algn="just"/>
            <a:r>
              <a:rPr lang="fr-FR" dirty="0"/>
              <a:t>On constate que la tension aux bornes du récepteur U est inférieure à E (FEM).</a:t>
            </a:r>
          </a:p>
          <a:p>
            <a:pPr algn="just"/>
            <a:r>
              <a:rPr lang="fr-FR" dirty="0"/>
              <a:t>Cette tension U décroît lorsque le courant débité augmente.</a:t>
            </a:r>
          </a:p>
          <a:p>
            <a:pPr algn="just"/>
            <a:r>
              <a:rPr lang="fr-FR" dirty="0"/>
              <a:t>On appelle chute de tension interne (u) la différence entre E et U :u = E - U</a:t>
            </a:r>
          </a:p>
          <a:p>
            <a:pPr algn="just"/>
            <a:r>
              <a:rPr lang="fr-FR" dirty="0"/>
              <a:t>C’est la résistance interne du générateur qui est la cause de la chute de tension interne d’où:</a:t>
            </a:r>
          </a:p>
          <a:p>
            <a:pPr algn="just"/>
            <a:r>
              <a:rPr lang="fr-FR" dirty="0"/>
              <a:t>U = E - ri </a:t>
            </a:r>
          </a:p>
        </p:txBody>
      </p:sp>
      <p:pic>
        <p:nvPicPr>
          <p:cNvPr id="7" name="Image 6">
            <a:extLst>
              <a:ext uri="{FF2B5EF4-FFF2-40B4-BE49-F238E27FC236}">
                <a16:creationId xmlns:a16="http://schemas.microsoft.com/office/drawing/2014/main" id="{2B1AC697-8BEE-4DA1-CB3E-2A329CD63F5D}"/>
              </a:ext>
            </a:extLst>
          </p:cNvPr>
          <p:cNvPicPr>
            <a:picLocks noChangeAspect="1"/>
          </p:cNvPicPr>
          <p:nvPr/>
        </p:nvPicPr>
        <p:blipFill>
          <a:blip r:embed="rId2"/>
          <a:stretch>
            <a:fillRect/>
          </a:stretch>
        </p:blipFill>
        <p:spPr>
          <a:xfrm>
            <a:off x="503103" y="4124230"/>
            <a:ext cx="3750590" cy="2487478"/>
          </a:xfrm>
          <a:prstGeom prst="rect">
            <a:avLst/>
          </a:prstGeom>
        </p:spPr>
      </p:pic>
    </p:spTree>
    <p:extLst>
      <p:ext uri="{BB962C8B-B14F-4D97-AF65-F5344CB8AC3E}">
        <p14:creationId xmlns:p14="http://schemas.microsoft.com/office/powerpoint/2010/main" val="86854965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0B947B0-AEE9-BB31-DE9E-BE26C3FA3ABA}"/>
              </a:ext>
            </a:extLst>
          </p:cNvPr>
          <p:cNvSpPr txBox="1"/>
          <p:nvPr/>
        </p:nvSpPr>
        <p:spPr>
          <a:xfrm>
            <a:off x="649994" y="4634388"/>
            <a:ext cx="10052891"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a:t>Il y a dans ce cas une différence de DDP entre la bus et la-génératrice. </a:t>
            </a:r>
          </a:p>
          <a:p>
            <a:pPr marL="285750" indent="-285750">
              <a:buFont typeface="Arial" panose="020B0604020202020204" pitchFamily="34" charset="0"/>
              <a:buChar char="•"/>
            </a:pPr>
            <a:r>
              <a:rPr lang="fr-FR" dirty="0"/>
              <a:t>Dès que celle-ci atteint la valeur de 0,5 Volts aux bornes de l’enroulement différentiel polarisé:</a:t>
            </a:r>
          </a:p>
          <a:p>
            <a:pPr marL="742950" lvl="1" indent="-285750">
              <a:buFont typeface="Courier New" panose="02070309020205020404" pitchFamily="49" charset="0"/>
              <a:buChar char="o"/>
            </a:pPr>
            <a:r>
              <a:rPr lang="fr-FR" dirty="0"/>
              <a:t>la palette mobile établit le contact entre la génératrice et le contacteur principal, </a:t>
            </a:r>
          </a:p>
          <a:p>
            <a:pPr marL="742950" lvl="1" indent="-285750">
              <a:buFont typeface="Courier New" panose="02070309020205020404" pitchFamily="49" charset="0"/>
              <a:buChar char="o"/>
            </a:pPr>
            <a:r>
              <a:rPr lang="fr-FR" dirty="0"/>
              <a:t>lequel se fermera dès que la tension génératrice atteindra 20 Volts.</a:t>
            </a:r>
          </a:p>
        </p:txBody>
      </p:sp>
      <p:pic>
        <p:nvPicPr>
          <p:cNvPr id="9" name="Image 8">
            <a:extLst>
              <a:ext uri="{FF2B5EF4-FFF2-40B4-BE49-F238E27FC236}">
                <a16:creationId xmlns:a16="http://schemas.microsoft.com/office/drawing/2014/main" id="{4A30764A-160E-5BF1-3F67-D4D5EEB06C90}"/>
              </a:ext>
            </a:extLst>
          </p:cNvPr>
          <p:cNvPicPr>
            <a:picLocks noChangeAspect="1"/>
          </p:cNvPicPr>
          <p:nvPr/>
        </p:nvPicPr>
        <p:blipFill>
          <a:blip r:embed="rId2"/>
          <a:stretch>
            <a:fillRect/>
          </a:stretch>
        </p:blipFill>
        <p:spPr>
          <a:xfrm>
            <a:off x="8278087" y="1623447"/>
            <a:ext cx="3347634" cy="1805553"/>
          </a:xfrm>
          <a:prstGeom prst="rect">
            <a:avLst/>
          </a:prstGeom>
        </p:spPr>
      </p:pic>
      <p:sp>
        <p:nvSpPr>
          <p:cNvPr id="2" name="ZoneTexte 1">
            <a:extLst>
              <a:ext uri="{FF2B5EF4-FFF2-40B4-BE49-F238E27FC236}">
                <a16:creationId xmlns:a16="http://schemas.microsoft.com/office/drawing/2014/main" id="{332723CD-6A57-A18C-E18A-A73D0C9679D3}"/>
              </a:ext>
            </a:extLst>
          </p:cNvPr>
          <p:cNvSpPr txBox="1"/>
          <p:nvPr/>
        </p:nvSpPr>
        <p:spPr>
          <a:xfrm>
            <a:off x="3643829" y="132549"/>
            <a:ext cx="442051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10 :CONJONCTEUR - DISJONCTEUR</a:t>
            </a:r>
          </a:p>
        </p:txBody>
      </p:sp>
      <p:sp>
        <p:nvSpPr>
          <p:cNvPr id="3" name="ZoneTexte 2">
            <a:extLst>
              <a:ext uri="{FF2B5EF4-FFF2-40B4-BE49-F238E27FC236}">
                <a16:creationId xmlns:a16="http://schemas.microsoft.com/office/drawing/2014/main" id="{70F3C388-09B2-22D5-E377-1611D6E055B0}"/>
              </a:ext>
            </a:extLst>
          </p:cNvPr>
          <p:cNvSpPr txBox="1"/>
          <p:nvPr/>
        </p:nvSpPr>
        <p:spPr>
          <a:xfrm>
            <a:off x="925417" y="566038"/>
            <a:ext cx="1058721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dirty="0"/>
              <a:t>Fonctionnement: </a:t>
            </a:r>
            <a:r>
              <a:rPr lang="fr-FR" b="1" dirty="0"/>
              <a:t>Deuxième cas - Une servitude est connectée sur la bus</a:t>
            </a:r>
          </a:p>
        </p:txBody>
      </p:sp>
      <p:pic>
        <p:nvPicPr>
          <p:cNvPr id="4" name="Espace réservé du contenu 4">
            <a:extLst>
              <a:ext uri="{FF2B5EF4-FFF2-40B4-BE49-F238E27FC236}">
                <a16:creationId xmlns:a16="http://schemas.microsoft.com/office/drawing/2014/main" id="{FEED2392-AC49-699A-A30A-921596418605}"/>
              </a:ext>
            </a:extLst>
          </p:cNvPr>
          <p:cNvPicPr>
            <a:picLocks noGrp="1" noChangeAspect="1"/>
          </p:cNvPicPr>
          <p:nvPr>
            <p:ph idx="1"/>
          </p:nvPr>
        </p:nvPicPr>
        <p:blipFill>
          <a:blip r:embed="rId3"/>
          <a:stretch>
            <a:fillRect/>
          </a:stretch>
        </p:blipFill>
        <p:spPr>
          <a:xfrm>
            <a:off x="649994" y="1122386"/>
            <a:ext cx="6433851" cy="3075041"/>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81094091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07BD495E-2B9B-D522-8D8F-16CA14650801}"/>
              </a:ext>
            </a:extLst>
          </p:cNvPr>
          <p:cNvPicPr>
            <a:picLocks noGrp="1" noChangeAspect="1"/>
          </p:cNvPicPr>
          <p:nvPr>
            <p:ph idx="1"/>
          </p:nvPr>
        </p:nvPicPr>
        <p:blipFill>
          <a:blip r:embed="rId2"/>
          <a:stretch>
            <a:fillRect/>
          </a:stretch>
        </p:blipFill>
        <p:spPr>
          <a:xfrm>
            <a:off x="7896416" y="1580051"/>
            <a:ext cx="2634712" cy="2100020"/>
          </a:xfrm>
        </p:spPr>
      </p:pic>
      <p:sp>
        <p:nvSpPr>
          <p:cNvPr id="7" name="ZoneTexte 6">
            <a:extLst>
              <a:ext uri="{FF2B5EF4-FFF2-40B4-BE49-F238E27FC236}">
                <a16:creationId xmlns:a16="http://schemas.microsoft.com/office/drawing/2014/main" id="{D9A286E2-AFCB-D402-4A5A-7EDFF335764C}"/>
              </a:ext>
            </a:extLst>
          </p:cNvPr>
          <p:cNvSpPr txBox="1"/>
          <p:nvPr/>
        </p:nvSpPr>
        <p:spPr>
          <a:xfrm>
            <a:off x="273584" y="4400786"/>
            <a:ext cx="10829581" cy="203132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La connexion de la seconde génératrice sur la bus n’est possible que si la tension qu’elle développe est supérieure de 0,5 Volt à celle du réseau ; </a:t>
            </a:r>
          </a:p>
          <a:p>
            <a:r>
              <a:rPr lang="fr-FR" dirty="0"/>
              <a:t>or, cette génératrice est régulée à 28 volts, les tensions réseau - génératrice sont identiques, la DDP est nulle. </a:t>
            </a:r>
          </a:p>
          <a:p>
            <a:r>
              <a:rPr lang="fr-FR" dirty="0"/>
              <a:t>La liaison semble irréalisable.</a:t>
            </a:r>
          </a:p>
          <a:p>
            <a:r>
              <a:rPr lang="fr-FR" dirty="0"/>
              <a:t>Nous étudierons dans un chapitre suivant le rôle du circuit d'équilibrage qui, dans le cas du couplage en parallèle des génératrices, assurera cette conjonction en créant le déséquilibre de tension nécessaire entre génératrice et réseau.</a:t>
            </a:r>
          </a:p>
        </p:txBody>
      </p:sp>
      <p:sp>
        <p:nvSpPr>
          <p:cNvPr id="3" name="ZoneTexte 2">
            <a:extLst>
              <a:ext uri="{FF2B5EF4-FFF2-40B4-BE49-F238E27FC236}">
                <a16:creationId xmlns:a16="http://schemas.microsoft.com/office/drawing/2014/main" id="{EB67FC03-778E-D2B1-1A38-664318A383F4}"/>
              </a:ext>
            </a:extLst>
          </p:cNvPr>
          <p:cNvSpPr txBox="1"/>
          <p:nvPr/>
        </p:nvSpPr>
        <p:spPr>
          <a:xfrm>
            <a:off x="187286" y="566038"/>
            <a:ext cx="1182109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dirty="0"/>
              <a:t>Fonctionnement: </a:t>
            </a:r>
            <a:r>
              <a:rPr lang="fr-FR" b="1" dirty="0"/>
              <a:t>Troisième cas - Une génératrice a été préalablement connectée sur la bus (tension bus égale à 28 Volts)</a:t>
            </a:r>
          </a:p>
        </p:txBody>
      </p:sp>
      <p:sp>
        <p:nvSpPr>
          <p:cNvPr id="4" name="ZoneTexte 3">
            <a:extLst>
              <a:ext uri="{FF2B5EF4-FFF2-40B4-BE49-F238E27FC236}">
                <a16:creationId xmlns:a16="http://schemas.microsoft.com/office/drawing/2014/main" id="{0340E1A0-A0CB-7792-8688-AD1D53569C87}"/>
              </a:ext>
            </a:extLst>
          </p:cNvPr>
          <p:cNvSpPr txBox="1"/>
          <p:nvPr/>
        </p:nvSpPr>
        <p:spPr>
          <a:xfrm>
            <a:off x="3643829" y="132549"/>
            <a:ext cx="442051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10 :CONJONCTEUR - DISJONCTEUR</a:t>
            </a:r>
          </a:p>
        </p:txBody>
      </p:sp>
      <p:pic>
        <p:nvPicPr>
          <p:cNvPr id="6" name="Espace réservé du contenu 4">
            <a:extLst>
              <a:ext uri="{FF2B5EF4-FFF2-40B4-BE49-F238E27FC236}">
                <a16:creationId xmlns:a16="http://schemas.microsoft.com/office/drawing/2014/main" id="{F9B43CAB-36A8-7CCF-060B-8B9CB5900710}"/>
              </a:ext>
            </a:extLst>
          </p:cNvPr>
          <p:cNvPicPr>
            <a:picLocks noChangeAspect="1"/>
          </p:cNvPicPr>
          <p:nvPr/>
        </p:nvPicPr>
        <p:blipFill>
          <a:blip r:embed="rId3"/>
          <a:stretch>
            <a:fillRect/>
          </a:stretch>
        </p:blipFill>
        <p:spPr>
          <a:xfrm>
            <a:off x="614270" y="1111369"/>
            <a:ext cx="6433851" cy="3075041"/>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401305254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74E1D9A0-F631-6765-9FDD-BA94A2F41F27}"/>
              </a:ext>
            </a:extLst>
          </p:cNvPr>
          <p:cNvPicPr>
            <a:picLocks noGrp="1" noChangeAspect="1"/>
          </p:cNvPicPr>
          <p:nvPr>
            <p:ph idx="1"/>
          </p:nvPr>
        </p:nvPicPr>
        <p:blipFill rotWithShape="1">
          <a:blip r:embed="rId2"/>
          <a:srcRect l="62002" t="18765"/>
          <a:stretch/>
        </p:blipFill>
        <p:spPr>
          <a:xfrm>
            <a:off x="8608305" y="2072794"/>
            <a:ext cx="1802036" cy="1649279"/>
          </a:xfrm>
        </p:spPr>
      </p:pic>
      <p:sp>
        <p:nvSpPr>
          <p:cNvPr id="13" name="ZoneTexte 12">
            <a:extLst>
              <a:ext uri="{FF2B5EF4-FFF2-40B4-BE49-F238E27FC236}">
                <a16:creationId xmlns:a16="http://schemas.microsoft.com/office/drawing/2014/main" id="{1326E96F-65EE-CB29-2494-4DA46BAA126F}"/>
              </a:ext>
            </a:extLst>
          </p:cNvPr>
          <p:cNvSpPr txBox="1"/>
          <p:nvPr/>
        </p:nvSpPr>
        <p:spPr>
          <a:xfrm>
            <a:off x="879513" y="5057682"/>
            <a:ext cx="10432973"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Quelle que soit la valeur de la tension aux bornes de la génératrice, il ne circulera aucun courant dans le relais différentiel polarisé.</a:t>
            </a:r>
          </a:p>
        </p:txBody>
      </p:sp>
      <p:sp>
        <p:nvSpPr>
          <p:cNvPr id="3" name="ZoneTexte 2">
            <a:extLst>
              <a:ext uri="{FF2B5EF4-FFF2-40B4-BE49-F238E27FC236}">
                <a16:creationId xmlns:a16="http://schemas.microsoft.com/office/drawing/2014/main" id="{BB5C558C-A69D-F309-0683-4D6F9C8BCE70}"/>
              </a:ext>
            </a:extLst>
          </p:cNvPr>
          <p:cNvSpPr txBox="1"/>
          <p:nvPr/>
        </p:nvSpPr>
        <p:spPr>
          <a:xfrm>
            <a:off x="3210039" y="623743"/>
            <a:ext cx="5288097"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dirty="0"/>
              <a:t>Fonctionnement: Quatrième cas - Bus isolée</a:t>
            </a:r>
            <a:endParaRPr lang="fr-FR" b="1" dirty="0"/>
          </a:p>
        </p:txBody>
      </p:sp>
      <p:sp>
        <p:nvSpPr>
          <p:cNvPr id="4" name="ZoneTexte 3">
            <a:extLst>
              <a:ext uri="{FF2B5EF4-FFF2-40B4-BE49-F238E27FC236}">
                <a16:creationId xmlns:a16="http://schemas.microsoft.com/office/drawing/2014/main" id="{46F62D1B-1414-FC1B-F97D-BDB2566F0C09}"/>
              </a:ext>
            </a:extLst>
          </p:cNvPr>
          <p:cNvSpPr txBox="1"/>
          <p:nvPr/>
        </p:nvSpPr>
        <p:spPr>
          <a:xfrm>
            <a:off x="3643829" y="132549"/>
            <a:ext cx="442051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10 :CONJONCTEUR - DISJONCTEUR</a:t>
            </a:r>
          </a:p>
        </p:txBody>
      </p:sp>
      <p:pic>
        <p:nvPicPr>
          <p:cNvPr id="6" name="Espace réservé du contenu 4">
            <a:extLst>
              <a:ext uri="{FF2B5EF4-FFF2-40B4-BE49-F238E27FC236}">
                <a16:creationId xmlns:a16="http://schemas.microsoft.com/office/drawing/2014/main" id="{B7F82A66-0FBF-EBE3-A22B-3A107FF21C30}"/>
              </a:ext>
            </a:extLst>
          </p:cNvPr>
          <p:cNvPicPr>
            <a:picLocks noChangeAspect="1"/>
          </p:cNvPicPr>
          <p:nvPr/>
        </p:nvPicPr>
        <p:blipFill>
          <a:blip r:embed="rId3"/>
          <a:stretch>
            <a:fillRect/>
          </a:stretch>
        </p:blipFill>
        <p:spPr>
          <a:xfrm>
            <a:off x="812574" y="1359914"/>
            <a:ext cx="6433851" cy="3075041"/>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1480846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A0DF7F4-11BA-D03F-25A6-3BE5993A56D3}"/>
              </a:ext>
            </a:extLst>
          </p:cNvPr>
          <p:cNvSpPr txBox="1"/>
          <p:nvPr/>
        </p:nvSpPr>
        <p:spPr>
          <a:xfrm>
            <a:off x="363557" y="1397675"/>
            <a:ext cx="11281272"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COURANT DE RETOUR</a:t>
            </a:r>
          </a:p>
          <a:p>
            <a:pPr algn="just"/>
            <a:r>
              <a:rPr lang="fr-FR" dirty="0"/>
              <a:t>Si la tension développée par la génératrice vient à décroître (cas d'un régulateur de tension défectueux), </a:t>
            </a:r>
          </a:p>
          <a:p>
            <a:pPr algn="just"/>
            <a:r>
              <a:rPr lang="fr-FR" dirty="0"/>
              <a:t>un courant de retour s'établit dans le sens bus - génératrice ; </a:t>
            </a:r>
          </a:p>
          <a:p>
            <a:pPr algn="just"/>
            <a:r>
              <a:rPr lang="fr-FR" dirty="0"/>
              <a:t>Dès qu’il est compris entre 15 et 25 ampères, la spire série produit un flux inverse proportionnel à ce courant, les polarités de la palette mobile changent, celle-ci bascule et coupe l'alimentation du contacteur principal qui s'ouvre.</a:t>
            </a:r>
          </a:p>
          <a:p>
            <a:pPr algn="just"/>
            <a:r>
              <a:rPr lang="fr-FR" dirty="0"/>
              <a:t>LA GENERATRICE EST DECONNECTEE DE LA BUS.</a:t>
            </a:r>
          </a:p>
        </p:txBody>
      </p:sp>
      <p:sp>
        <p:nvSpPr>
          <p:cNvPr id="3" name="ZoneTexte 2">
            <a:extLst>
              <a:ext uri="{FF2B5EF4-FFF2-40B4-BE49-F238E27FC236}">
                <a16:creationId xmlns:a16="http://schemas.microsoft.com/office/drawing/2014/main" id="{4986BAFC-385D-FA78-16A8-1C8BF301E693}"/>
              </a:ext>
            </a:extLst>
          </p:cNvPr>
          <p:cNvSpPr txBox="1"/>
          <p:nvPr/>
        </p:nvSpPr>
        <p:spPr>
          <a:xfrm>
            <a:off x="3643829" y="132549"/>
            <a:ext cx="442051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10 :CONJONCTEUR - DISJONCTEUR</a:t>
            </a:r>
          </a:p>
        </p:txBody>
      </p:sp>
    </p:spTree>
    <p:extLst>
      <p:ext uri="{BB962C8B-B14F-4D97-AF65-F5344CB8AC3E}">
        <p14:creationId xmlns:p14="http://schemas.microsoft.com/office/powerpoint/2010/main" val="214242141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Espace réservé du contenu 4">
            <a:extLst>
              <a:ext uri="{FF2B5EF4-FFF2-40B4-BE49-F238E27FC236}">
                <a16:creationId xmlns:a16="http://schemas.microsoft.com/office/drawing/2014/main" id="{A8184E88-00A4-1758-D4B4-56D8F358461B}"/>
              </a:ext>
            </a:extLst>
          </p:cNvPr>
          <p:cNvPicPr>
            <a:picLocks noChangeAspect="1"/>
          </p:cNvPicPr>
          <p:nvPr/>
        </p:nvPicPr>
        <p:blipFill>
          <a:blip r:embed="rId2"/>
          <a:stretch>
            <a:fillRect/>
          </a:stretch>
        </p:blipFill>
        <p:spPr>
          <a:xfrm>
            <a:off x="2585750" y="1304830"/>
            <a:ext cx="6433851" cy="3075041"/>
          </a:xfrm>
          <a:prstGeom prst="rect">
            <a:avLst/>
          </a:prstGeom>
        </p:spPr>
        <p:style>
          <a:lnRef idx="2">
            <a:schemeClr val="accent2"/>
          </a:lnRef>
          <a:fillRef idx="1">
            <a:schemeClr val="lt1"/>
          </a:fillRef>
          <a:effectRef idx="0">
            <a:schemeClr val="accent2"/>
          </a:effectRef>
          <a:fontRef idx="minor">
            <a:schemeClr val="dk1"/>
          </a:fontRef>
        </p:style>
      </p:pic>
      <p:sp>
        <p:nvSpPr>
          <p:cNvPr id="4" name="ZoneTexte 3">
            <a:extLst>
              <a:ext uri="{FF2B5EF4-FFF2-40B4-BE49-F238E27FC236}">
                <a16:creationId xmlns:a16="http://schemas.microsoft.com/office/drawing/2014/main" id="{1541B220-7A49-C1E3-A2B2-4B5A18D8681F}"/>
              </a:ext>
            </a:extLst>
          </p:cNvPr>
          <p:cNvSpPr txBox="1"/>
          <p:nvPr/>
        </p:nvSpPr>
        <p:spPr>
          <a:xfrm>
            <a:off x="360803" y="4786176"/>
            <a:ext cx="10883747"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Arial" panose="020B0604020202020204" pitchFamily="34" charset="0"/>
              <a:buChar char="•"/>
            </a:pPr>
            <a:r>
              <a:rPr lang="fr-FR" dirty="0"/>
              <a:t>C'est un filament de fer dans une atmosphère d’hydrogène </a:t>
            </a:r>
          </a:p>
          <a:p>
            <a:pPr marL="285750" indent="-285750" algn="just">
              <a:buFont typeface="Arial" panose="020B0604020202020204" pitchFamily="34" charset="0"/>
              <a:buChar char="•"/>
            </a:pPr>
            <a:r>
              <a:rPr lang="fr-FR" dirty="0"/>
              <a:t>Sa résistance croît lorsque la température augmente. </a:t>
            </a:r>
          </a:p>
          <a:p>
            <a:pPr marL="285750" indent="-285750" algn="just">
              <a:buFont typeface="Arial" panose="020B0604020202020204" pitchFamily="34" charset="0"/>
              <a:buChar char="•"/>
            </a:pPr>
            <a:r>
              <a:rPr lang="fr-FR" dirty="0"/>
              <a:t>Lorsque la DDP aux bornes du relais différentiel est importante, l'intensité traversant l'enroulement est élevée. </a:t>
            </a:r>
          </a:p>
          <a:p>
            <a:pPr marL="285750" indent="-285750" algn="just">
              <a:buFont typeface="Arial" panose="020B0604020202020204" pitchFamily="34" charset="0"/>
              <a:buChar char="•"/>
            </a:pPr>
            <a:r>
              <a:rPr lang="fr-FR" dirty="0"/>
              <a:t>La température du filament croît ce qui limite la valeur du courant </a:t>
            </a:r>
          </a:p>
          <a:p>
            <a:pPr marL="285750" indent="-285750" algn="just">
              <a:buFont typeface="Arial" panose="020B0604020202020204" pitchFamily="34" charset="0"/>
              <a:buChar char="•"/>
            </a:pPr>
            <a:r>
              <a:rPr lang="fr-FR" dirty="0"/>
              <a:t>Ce qui évite une détérioration de l'enroulement différentiel,</a:t>
            </a:r>
          </a:p>
        </p:txBody>
      </p:sp>
      <p:sp>
        <p:nvSpPr>
          <p:cNvPr id="7" name="ZoneTexte 6">
            <a:extLst>
              <a:ext uri="{FF2B5EF4-FFF2-40B4-BE49-F238E27FC236}">
                <a16:creationId xmlns:a16="http://schemas.microsoft.com/office/drawing/2014/main" id="{C20CBB99-1684-DA4D-5BC7-E88217124FFF}"/>
              </a:ext>
            </a:extLst>
          </p:cNvPr>
          <p:cNvSpPr txBox="1"/>
          <p:nvPr/>
        </p:nvSpPr>
        <p:spPr>
          <a:xfrm>
            <a:off x="4364975" y="710016"/>
            <a:ext cx="321968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a:t>ROLE DE LA LAMPE BALLAST</a:t>
            </a:r>
            <a:endParaRPr lang="fr-FR"/>
          </a:p>
        </p:txBody>
      </p:sp>
      <p:sp>
        <p:nvSpPr>
          <p:cNvPr id="8" name="ZoneTexte 7">
            <a:extLst>
              <a:ext uri="{FF2B5EF4-FFF2-40B4-BE49-F238E27FC236}">
                <a16:creationId xmlns:a16="http://schemas.microsoft.com/office/drawing/2014/main" id="{CB310452-F894-245D-4985-C907F43ABE13}"/>
              </a:ext>
            </a:extLst>
          </p:cNvPr>
          <p:cNvSpPr txBox="1"/>
          <p:nvPr/>
        </p:nvSpPr>
        <p:spPr>
          <a:xfrm>
            <a:off x="3643829" y="132549"/>
            <a:ext cx="442051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10 :CONJONCTEUR - DISJONCTEUR</a:t>
            </a:r>
          </a:p>
        </p:txBody>
      </p:sp>
    </p:spTree>
    <p:extLst>
      <p:ext uri="{BB962C8B-B14F-4D97-AF65-F5344CB8AC3E}">
        <p14:creationId xmlns:p14="http://schemas.microsoft.com/office/powerpoint/2010/main" val="72011718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E3DBFA3-2AEE-23CC-FD46-9D7F81C53942}"/>
              </a:ext>
            </a:extLst>
          </p:cNvPr>
          <p:cNvSpPr txBox="1"/>
          <p:nvPr/>
        </p:nvSpPr>
        <p:spPr>
          <a:xfrm>
            <a:off x="775313" y="1037806"/>
            <a:ext cx="10928732"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Association des éléments :</a:t>
            </a:r>
          </a:p>
          <a:p>
            <a:r>
              <a:rPr lang="fr-FR" dirty="0"/>
              <a:t>-	Génératrice.</a:t>
            </a:r>
          </a:p>
          <a:p>
            <a:r>
              <a:rPr lang="fr-FR" dirty="0"/>
              <a:t>-	Régulateur de tension.</a:t>
            </a:r>
          </a:p>
          <a:p>
            <a:r>
              <a:rPr lang="fr-FR" dirty="0"/>
              <a:t>-	Conjoncteur - disjoncteur différentiel polarisé.</a:t>
            </a:r>
          </a:p>
        </p:txBody>
      </p:sp>
      <p:sp>
        <p:nvSpPr>
          <p:cNvPr id="7" name="ZoneTexte 6">
            <a:extLst>
              <a:ext uri="{FF2B5EF4-FFF2-40B4-BE49-F238E27FC236}">
                <a16:creationId xmlns:a16="http://schemas.microsoft.com/office/drawing/2014/main" id="{5DB33AE1-6474-0C7E-2E39-50C9FB10F37C}"/>
              </a:ext>
            </a:extLst>
          </p:cNvPr>
          <p:cNvSpPr txBox="1"/>
          <p:nvPr/>
        </p:nvSpPr>
        <p:spPr>
          <a:xfrm>
            <a:off x="3731965" y="198036"/>
            <a:ext cx="445356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kern="0" dirty="0">
                <a:solidFill>
                  <a:srgbClr val="4472C4"/>
                </a:solidFill>
                <a:latin typeface="Calibri Light" panose="020F0302020204030204" pitchFamily="34" charset="0"/>
                <a:cs typeface="Times New Roman" panose="02020603050405020304" pitchFamily="18" charset="0"/>
              </a:rPr>
              <a:t>Chapitre 11 :CIRCUIT DE GENERATION DE BASE</a:t>
            </a:r>
          </a:p>
        </p:txBody>
      </p:sp>
      <p:pic>
        <p:nvPicPr>
          <p:cNvPr id="9" name="Image 8">
            <a:extLst>
              <a:ext uri="{FF2B5EF4-FFF2-40B4-BE49-F238E27FC236}">
                <a16:creationId xmlns:a16="http://schemas.microsoft.com/office/drawing/2014/main" id="{006E5699-E1D7-59A8-D0BB-552804C53A1D}"/>
              </a:ext>
            </a:extLst>
          </p:cNvPr>
          <p:cNvPicPr>
            <a:picLocks noChangeAspect="1"/>
          </p:cNvPicPr>
          <p:nvPr/>
        </p:nvPicPr>
        <p:blipFill>
          <a:blip r:embed="rId2"/>
          <a:stretch>
            <a:fillRect/>
          </a:stretch>
        </p:blipFill>
        <p:spPr>
          <a:xfrm>
            <a:off x="1949176" y="2374408"/>
            <a:ext cx="7007538" cy="4100890"/>
          </a:xfrm>
          <a:prstGeom prst="rect">
            <a:avLst/>
          </a:prstGeom>
        </p:spPr>
      </p:pic>
    </p:spTree>
    <p:extLst>
      <p:ext uri="{BB962C8B-B14F-4D97-AF65-F5344CB8AC3E}">
        <p14:creationId xmlns:p14="http://schemas.microsoft.com/office/powerpoint/2010/main" val="202294321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1E209ECE-E5D8-A514-20E7-B12930EDDA93}"/>
              </a:ext>
            </a:extLst>
          </p:cNvPr>
          <p:cNvSpPr txBox="1"/>
          <p:nvPr/>
        </p:nvSpPr>
        <p:spPr>
          <a:xfrm>
            <a:off x="474643" y="1043702"/>
            <a:ext cx="11324422"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On couple les génératrices en parallèle lorsque Ton veut disposer d'une puissance -électrique plus élevée. ,</a:t>
            </a:r>
          </a:p>
          <a:p>
            <a:r>
              <a:rPr lang="fr-FR" dirty="0"/>
              <a:t>Pour ce faire, il faut :</a:t>
            </a:r>
          </a:p>
          <a:p>
            <a:r>
              <a:rPr lang="fr-FR" dirty="0"/>
              <a:t>a) que les dynamos développent des tensions respectives identiques,</a:t>
            </a:r>
          </a:p>
          <a:p>
            <a:r>
              <a:rPr lang="fr-FR" dirty="0"/>
              <a:t>b) prévoir un dispositif d’équilibrage des débits.</a:t>
            </a:r>
          </a:p>
        </p:txBody>
      </p:sp>
      <p:sp>
        <p:nvSpPr>
          <p:cNvPr id="9" name="ZoneTexte 8">
            <a:extLst>
              <a:ext uri="{FF2B5EF4-FFF2-40B4-BE49-F238E27FC236}">
                <a16:creationId xmlns:a16="http://schemas.microsoft.com/office/drawing/2014/main" id="{03E7BF3A-1DC2-F2AF-A663-D20A138378C6}"/>
              </a:ext>
            </a:extLst>
          </p:cNvPr>
          <p:cNvSpPr txBox="1"/>
          <p:nvPr/>
        </p:nvSpPr>
        <p:spPr>
          <a:xfrm>
            <a:off x="3214172" y="277255"/>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kern="0" dirty="0">
                <a:solidFill>
                  <a:srgbClr val="4472C4"/>
                </a:solidFill>
                <a:latin typeface="Calibri Light" panose="020F0302020204030204" pitchFamily="34" charset="0"/>
                <a:cs typeface="Times New Roman" panose="02020603050405020304" pitchFamily="18" charset="0"/>
              </a:rPr>
              <a:t>Chapitre 12 :COUPLAGE EN PARALLELE DES DYNAMOS</a:t>
            </a:r>
          </a:p>
        </p:txBody>
      </p:sp>
      <p:sp>
        <p:nvSpPr>
          <p:cNvPr id="11" name="ZoneTexte 10">
            <a:extLst>
              <a:ext uri="{FF2B5EF4-FFF2-40B4-BE49-F238E27FC236}">
                <a16:creationId xmlns:a16="http://schemas.microsoft.com/office/drawing/2014/main" id="{B585B22A-A15D-5874-A11A-0E5156E34324}"/>
              </a:ext>
            </a:extLst>
          </p:cNvPr>
          <p:cNvSpPr txBox="1"/>
          <p:nvPr/>
        </p:nvSpPr>
        <p:spPr>
          <a:xfrm>
            <a:off x="474643" y="2554591"/>
            <a:ext cx="11324422"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ROLE DU CIRCUIT D'EQUILIBRAGE</a:t>
            </a:r>
          </a:p>
          <a:p>
            <a:r>
              <a:rPr lang="fr-FR" dirty="0"/>
              <a:t>1°) Permettre le couplage de la seconde génératrice sur le réseau.</a:t>
            </a:r>
          </a:p>
          <a:p>
            <a:r>
              <a:rPr lang="fr-FR" dirty="0"/>
              <a:t>2°) Assurer une </a:t>
            </a:r>
            <a:r>
              <a:rPr lang="fr-FR" dirty="0" err="1"/>
              <a:t>équirépartition</a:t>
            </a:r>
            <a:r>
              <a:rPr lang="fr-FR" dirty="0"/>
              <a:t> des charges, de façon qu’elles fonctionnent dans des conditions identiques de rendement et d'</a:t>
            </a:r>
            <a:r>
              <a:rPr lang="fr-FR" dirty="0" err="1"/>
              <a:t>échaufîement</a:t>
            </a:r>
            <a:r>
              <a:rPr lang="fr-FR" dirty="0"/>
              <a:t>.</a:t>
            </a:r>
          </a:p>
        </p:txBody>
      </p:sp>
    </p:spTree>
    <p:extLst>
      <p:ext uri="{BB962C8B-B14F-4D97-AF65-F5344CB8AC3E}">
        <p14:creationId xmlns:p14="http://schemas.microsoft.com/office/powerpoint/2010/main" val="347228421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F96D293F-C3B2-750C-F03F-9DB5E1E04427}"/>
              </a:ext>
            </a:extLst>
          </p:cNvPr>
          <p:cNvPicPr>
            <a:picLocks noGrp="1" noChangeAspect="1"/>
          </p:cNvPicPr>
          <p:nvPr>
            <p:ph idx="1"/>
          </p:nvPr>
        </p:nvPicPr>
        <p:blipFill>
          <a:blip r:embed="rId2"/>
          <a:stretch>
            <a:fillRect/>
          </a:stretch>
        </p:blipFill>
        <p:spPr>
          <a:xfrm>
            <a:off x="6096000" y="222484"/>
            <a:ext cx="5437298" cy="3206516"/>
          </a:xfrm>
        </p:spPr>
      </p:pic>
      <p:sp>
        <p:nvSpPr>
          <p:cNvPr id="9" name="ZoneTexte 8">
            <a:extLst>
              <a:ext uri="{FF2B5EF4-FFF2-40B4-BE49-F238E27FC236}">
                <a16:creationId xmlns:a16="http://schemas.microsoft.com/office/drawing/2014/main" id="{41FEF45A-899B-CADA-D78C-7B38DA147D7E}"/>
              </a:ext>
            </a:extLst>
          </p:cNvPr>
          <p:cNvSpPr txBox="1"/>
          <p:nvPr/>
        </p:nvSpPr>
        <p:spPr>
          <a:xfrm>
            <a:off x="582057" y="3084555"/>
            <a:ext cx="11027885" cy="341632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12.4	COUPLAGE DE LA SECONDE GENERATRICE SUR LE RESEAU</a:t>
            </a:r>
          </a:p>
          <a:p>
            <a:r>
              <a:rPr lang="fr-FR" dirty="0"/>
              <a:t>Considérons la génératrice </a:t>
            </a:r>
            <a:r>
              <a:rPr lang="fr-FR" dirty="0" err="1"/>
              <a:t>n°l</a:t>
            </a:r>
            <a:r>
              <a:rPr lang="fr-FR" dirty="0"/>
              <a:t> connectée sur la bus, la tension de celle-ci est de 28 V ± 0,5 V</a:t>
            </a:r>
          </a:p>
          <a:p>
            <a:r>
              <a:rPr lang="fr-FR" dirty="0"/>
              <a:t>Procédons au démarrage du moteur 2, la génératrice correspondante tourne ; </a:t>
            </a:r>
          </a:p>
          <a:p>
            <a:r>
              <a:rPr lang="fr-FR" dirty="0"/>
              <a:t>au fur et </a:t>
            </a:r>
            <a:r>
              <a:rPr lang="fr-FR" dirty="0" err="1"/>
              <a:t>àmesure</a:t>
            </a:r>
            <a:r>
              <a:rPr lang="fr-FR" dirty="0"/>
              <a:t> que se réalise l'amorçage sa tension croît progressivement.</a:t>
            </a:r>
          </a:p>
          <a:p>
            <a:r>
              <a:rPr lang="fr-FR" dirty="0"/>
              <a:t>12.5	FONCTIONNEMENT</a:t>
            </a:r>
          </a:p>
          <a:p>
            <a:r>
              <a:rPr lang="fr-FR" dirty="0"/>
              <a:t>Plaçons l'interrupteur de la génératrice n° 2 sur position "marche”.</a:t>
            </a:r>
          </a:p>
          <a:p>
            <a:r>
              <a:rPr lang="fr-FR" dirty="0"/>
              <a:t>Le circuit d'équilibrage reliant les points D de chaque génératrice constitue un circuit fermé.</a:t>
            </a:r>
          </a:p>
          <a:p>
            <a:r>
              <a:rPr lang="fr-FR" dirty="0"/>
              <a:t>Ce circuit comprend 2 bobines d'équilibrage, une par génératrice couplée magnétiquement avec la bobine de tension de chaque régulateur de tension.</a:t>
            </a:r>
          </a:p>
          <a:p>
            <a:r>
              <a:rPr lang="fr-FR" dirty="0"/>
              <a:t>La génératrice n° 1 connectée sur le réseau débite un courant d'intensité I qui se referme par la borne négative à travers la masse et l'enroulement série, créant aux bornes de ce dernier (entre points E et D) une DDP dont la valeur est proportionnelle à cette intensité.</a:t>
            </a:r>
          </a:p>
        </p:txBody>
      </p:sp>
    </p:spTree>
    <p:extLst>
      <p:ext uri="{BB962C8B-B14F-4D97-AF65-F5344CB8AC3E}">
        <p14:creationId xmlns:p14="http://schemas.microsoft.com/office/powerpoint/2010/main" val="26915097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7CD5F2-9C30-B323-6F5C-F640A893B0F4}"/>
              </a:ext>
            </a:extLst>
          </p:cNvPr>
          <p:cNvSpPr>
            <a:spLocks noGrp="1"/>
          </p:cNvSpPr>
          <p:nvPr>
            <p:ph type="title"/>
          </p:nvPr>
        </p:nvSpPr>
        <p:spPr/>
        <p:txBody>
          <a:bodyPr/>
          <a:lstStyle/>
          <a:p>
            <a:endParaRPr lang="fr-FR"/>
          </a:p>
        </p:txBody>
      </p:sp>
      <p:sp>
        <p:nvSpPr>
          <p:cNvPr id="5" name="ZoneTexte 4">
            <a:extLst>
              <a:ext uri="{FF2B5EF4-FFF2-40B4-BE49-F238E27FC236}">
                <a16:creationId xmlns:a16="http://schemas.microsoft.com/office/drawing/2014/main" id="{E2662D3A-6783-E53E-79C9-C0F48C47E5C6}"/>
              </a:ext>
            </a:extLst>
          </p:cNvPr>
          <p:cNvSpPr txBox="1"/>
          <p:nvPr/>
        </p:nvSpPr>
        <p:spPr>
          <a:xfrm>
            <a:off x="371819" y="145052"/>
            <a:ext cx="11372162"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LE POINT D ETANT NEGATIF PAR RAPPORT A LA MASSE</a:t>
            </a:r>
          </a:p>
          <a:p>
            <a:r>
              <a:rPr lang="fr-FR" dirty="0"/>
              <a:t>Exemple : - 2 VOLTS POUR UN COURANT DEBITE DE 200 A</a:t>
            </a:r>
          </a:p>
        </p:txBody>
      </p:sp>
      <p:sp>
        <p:nvSpPr>
          <p:cNvPr id="7" name="ZoneTexte 6">
            <a:extLst>
              <a:ext uri="{FF2B5EF4-FFF2-40B4-BE49-F238E27FC236}">
                <a16:creationId xmlns:a16="http://schemas.microsoft.com/office/drawing/2014/main" id="{41EA449B-2FD8-71B8-D256-49BB07086CC3}"/>
              </a:ext>
            </a:extLst>
          </p:cNvPr>
          <p:cNvSpPr txBox="1"/>
          <p:nvPr/>
        </p:nvSpPr>
        <p:spPr>
          <a:xfrm>
            <a:off x="224009" y="893938"/>
            <a:ext cx="11743981" cy="590931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La génératrice n° 2 ne débite aucun courant puisque n'étant pas encore connectée ; le potentiel de son point I) est donc équivalent à la masse»</a:t>
            </a:r>
          </a:p>
          <a:p>
            <a:r>
              <a:rPr lang="fr-FR" dirty="0"/>
              <a:t>Comparons les potentiels respectifs des 2 points D constituant les extrémités de la ligne d'équilibrage, on trouve :</a:t>
            </a:r>
          </a:p>
          <a:p>
            <a:r>
              <a:rPr lang="fr-FR" dirty="0"/>
              <a:t>-	-2 VOLTS POUR LA GENERATRICES!</a:t>
            </a:r>
          </a:p>
          <a:p>
            <a:r>
              <a:rPr lang="fr-FR" dirty="0"/>
              <a:t>-	MASSE POUR LA GENERATRICE N° 2</a:t>
            </a:r>
          </a:p>
          <a:p>
            <a:r>
              <a:rPr lang="fr-FR" dirty="0"/>
              <a:t>Cette DDP déterminera un courant circulant dans la ligne d’équilibrage dans le sens masse vers-2 Volts.</a:t>
            </a:r>
          </a:p>
          <a:p>
            <a:r>
              <a:rPr lang="fr-FR" dirty="0"/>
              <a:t>SOIT DE LA GENERATRICE QUI DEBITE LE MOINS VERS CELLE DEBITANT LE PLUS.</a:t>
            </a:r>
          </a:p>
          <a:p>
            <a:r>
              <a:rPr lang="fr-FR" dirty="0"/>
              <a:t>Ce courant traversera tout d'abord l'enroulement d'équilibrage de la génératrice non connectée (G2) ; le flux produit s’opposera à celui de sa bobine tension, la résultante des flux diminuera, déterminant la compression de la pile de carbone de son régulateur, ce qui entraînera une augmentation du courant inducteur, du flux, donc de la tension développée par cette génératrice.</a:t>
            </a:r>
          </a:p>
          <a:p>
            <a:r>
              <a:rPr lang="fr-FR" dirty="0"/>
              <a:t>A l’inverse de ce que nous venons de voir, le flux développé par la bobine d’équilibrage de la génératrice connectée (</a:t>
            </a:r>
            <a:r>
              <a:rPr lang="fr-FR" dirty="0" err="1"/>
              <a:t>Gl</a:t>
            </a:r>
            <a:r>
              <a:rPr lang="fr-FR" dirty="0"/>
              <a:t>) sera dirigé dans le même sens que celui de sa bobine de tension ; la résultante des flux augmentera, déterminant une décompression de la pile de carbone de son régulateur, ce qui entraînera une diminution du courant inducteur, du flux, donc de sa tension développée.</a:t>
            </a:r>
          </a:p>
          <a:p>
            <a:r>
              <a:rPr lang="fr-FR" dirty="0"/>
              <a:t>LE POTENTIEL DE LA BARRE-BUS CHUTERA.</a:t>
            </a:r>
          </a:p>
          <a:p>
            <a:r>
              <a:rPr lang="fr-FR" dirty="0"/>
              <a:t>Lorsque le déséquilibre des tensions sera de 0,5 Volt en faveur de la génératrice n° 2, l'enroulement différentiel polarisé du conjoncteur disjoncteur de la génératrice 2 sera traversé par un courant de sens convenable provoquant son excitation, la palette basculera et communiquera l'alimentation positive à la bobine du contacteur principal qui se fermera :</a:t>
            </a:r>
          </a:p>
          <a:p>
            <a:r>
              <a:rPr lang="fr-FR" dirty="0"/>
              <a:t>LA GENERATRICE N° 2 SERA CONNECTEE SUR LE RESEAU GRACE AU CIRCUIT D'EQUILIBRAGE.</a:t>
            </a:r>
          </a:p>
          <a:p>
            <a:r>
              <a:rPr lang="fr-FR" dirty="0"/>
              <a:t>Dans le cas de coupure de la ligne d’équilibrage, le couplage de la seconde génératrice serait impossible à réaliser.</a:t>
            </a:r>
          </a:p>
        </p:txBody>
      </p:sp>
    </p:spTree>
    <p:extLst>
      <p:ext uri="{BB962C8B-B14F-4D97-AF65-F5344CB8AC3E}">
        <p14:creationId xmlns:p14="http://schemas.microsoft.com/office/powerpoint/2010/main" val="81432211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82FD6AD-DF9B-D18E-EEDE-88C5BC4A886B}"/>
              </a:ext>
            </a:extLst>
          </p:cNvPr>
          <p:cNvSpPr txBox="1"/>
          <p:nvPr/>
        </p:nvSpPr>
        <p:spPr>
          <a:xfrm>
            <a:off x="550840" y="1004331"/>
            <a:ext cx="11391441"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Elles consistent essentiellement en quatre sortes de détection ou de protection.</a:t>
            </a:r>
          </a:p>
          <a:p>
            <a:pPr marL="342900" indent="-342900">
              <a:buFont typeface="+mj-lt"/>
              <a:buAutoNum type="arabicPeriod"/>
            </a:pPr>
            <a:r>
              <a:rPr lang="fr-FR" dirty="0"/>
              <a:t>Contre les surchauffes des dynamos.</a:t>
            </a:r>
          </a:p>
          <a:p>
            <a:pPr marL="342900" indent="-342900">
              <a:buFont typeface="+mj-lt"/>
              <a:buAutoNum type="arabicPeriod"/>
            </a:pPr>
            <a:r>
              <a:rPr lang="fr-FR" dirty="0"/>
              <a:t>Contre les surcharges (surintensités débitées).</a:t>
            </a:r>
          </a:p>
          <a:p>
            <a:pPr marL="342900" indent="-342900">
              <a:buFont typeface="+mj-lt"/>
              <a:buAutoNum type="arabicPeriod"/>
            </a:pPr>
            <a:r>
              <a:rPr lang="fr-FR" dirty="0"/>
              <a:t>Contre les courts-circuits sur les feeders.</a:t>
            </a:r>
          </a:p>
          <a:p>
            <a:pPr marL="342900" indent="-342900">
              <a:buFont typeface="+mj-lt"/>
              <a:buAutoNum type="arabicPeriod"/>
            </a:pPr>
            <a:r>
              <a:rPr lang="fr-FR" dirty="0"/>
              <a:t>Contre les surtensions génératrices.</a:t>
            </a:r>
          </a:p>
        </p:txBody>
      </p:sp>
      <p:sp>
        <p:nvSpPr>
          <p:cNvPr id="7" name="ZoneTexte 6">
            <a:extLst>
              <a:ext uri="{FF2B5EF4-FFF2-40B4-BE49-F238E27FC236}">
                <a16:creationId xmlns:a16="http://schemas.microsoft.com/office/drawing/2014/main" id="{515E446A-1B60-5AF1-A22F-FA924FA82FE3}"/>
              </a:ext>
            </a:extLst>
          </p:cNvPr>
          <p:cNvSpPr txBox="1"/>
          <p:nvPr/>
        </p:nvSpPr>
        <p:spPr>
          <a:xfrm>
            <a:off x="2235045" y="99129"/>
            <a:ext cx="802303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solidFill>
                  <a:srgbClr val="0070C0"/>
                </a:solidFill>
              </a:rPr>
              <a:t>Chapitre 13 : PROTECTIONS DES CIRCUITS DE GENERATION</a:t>
            </a:r>
          </a:p>
        </p:txBody>
      </p:sp>
      <p:sp>
        <p:nvSpPr>
          <p:cNvPr id="3" name="ZoneTexte 2">
            <a:extLst>
              <a:ext uri="{FF2B5EF4-FFF2-40B4-BE49-F238E27FC236}">
                <a16:creationId xmlns:a16="http://schemas.microsoft.com/office/drawing/2014/main" id="{794FCB1F-952C-1975-89B6-89228A239084}"/>
              </a:ext>
            </a:extLst>
          </p:cNvPr>
          <p:cNvSpPr txBox="1"/>
          <p:nvPr/>
        </p:nvSpPr>
        <p:spPr>
          <a:xfrm>
            <a:off x="550840" y="2714348"/>
            <a:ext cx="11391440" cy="369331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DETECTION DE SURCHAUFFE</a:t>
            </a:r>
          </a:p>
          <a:p>
            <a:r>
              <a:rPr lang="fr-FR" dirty="0"/>
              <a:t>La surchauffe génératrice peut être la conséquence :</a:t>
            </a:r>
          </a:p>
          <a:p>
            <a:pPr marL="342900" indent="-342900">
              <a:buFont typeface="+mj-lt"/>
              <a:buAutoNum type="alphaLcPeriod"/>
            </a:pPr>
            <a:r>
              <a:rPr lang="fr-FR" dirty="0"/>
              <a:t>d'une ventilation défaillante,</a:t>
            </a:r>
          </a:p>
          <a:p>
            <a:pPr marL="342900" indent="-342900">
              <a:buFont typeface="+mj-lt"/>
              <a:buAutoNum type="alphaLcPeriod"/>
            </a:pPr>
            <a:r>
              <a:rPr lang="fr-FR" dirty="0"/>
              <a:t>d'un frottement d'origine mécanique,</a:t>
            </a:r>
          </a:p>
          <a:p>
            <a:pPr marL="342900" indent="-342900">
              <a:buFont typeface="+mj-lt"/>
              <a:buAutoNum type="alphaLcPeriod"/>
            </a:pPr>
            <a:r>
              <a:rPr lang="fr-FR" dirty="0"/>
              <a:t>d’une surcharge permanente non détectée.</a:t>
            </a:r>
          </a:p>
          <a:p>
            <a:endParaRPr lang="fr-FR" b="1" dirty="0"/>
          </a:p>
          <a:p>
            <a:r>
              <a:rPr lang="fr-FR" b="1" dirty="0"/>
              <a:t>Elément de détection</a:t>
            </a:r>
          </a:p>
          <a:p>
            <a:pPr marL="285750" indent="-285750">
              <a:buFont typeface="Arial" panose="020B0604020202020204" pitchFamily="34" charset="0"/>
              <a:buChar char="•"/>
            </a:pPr>
            <a:r>
              <a:rPr lang="fr-FR" dirty="0"/>
              <a:t>Un bilame est vissé sur la carcasse de la génératrice ; </a:t>
            </a:r>
          </a:p>
          <a:p>
            <a:pPr marL="285750" indent="-285750">
              <a:buFont typeface="Arial" panose="020B0604020202020204" pitchFamily="34" charset="0"/>
              <a:buChar char="•"/>
            </a:pPr>
            <a:r>
              <a:rPr lang="fr-FR" dirty="0"/>
              <a:t>dès que la température atteint une valeur excessive, le bilame se déforme et détermine :</a:t>
            </a:r>
          </a:p>
          <a:p>
            <a:pPr marL="742950" lvl="1" indent="-285750">
              <a:buFont typeface="Courier New" panose="02070309020205020404" pitchFamily="49" charset="0"/>
              <a:buChar char="o"/>
            </a:pPr>
            <a:r>
              <a:rPr lang="fr-FR" dirty="0"/>
              <a:t>l’allumage d’un voyant rouge de signalisation sans provoquer la mise hors circuit de la génératrice.</a:t>
            </a:r>
          </a:p>
          <a:p>
            <a:pPr marL="742950" lvl="1" indent="-285750">
              <a:buFont typeface="Courier New" panose="02070309020205020404" pitchFamily="49" charset="0"/>
              <a:buChar char="o"/>
            </a:pPr>
            <a:r>
              <a:rPr lang="fr-FR" dirty="0"/>
              <a:t>déconnecter le réseau, </a:t>
            </a:r>
          </a:p>
          <a:p>
            <a:pPr marL="742950" lvl="1" indent="-285750">
              <a:buFont typeface="Courier New" panose="02070309020205020404" pitchFamily="49" charset="0"/>
              <a:buChar char="o"/>
            </a:pPr>
            <a:r>
              <a:rPr lang="fr-FR" dirty="0"/>
              <a:t>couper son circuit d’excitation (disjoncteur), </a:t>
            </a:r>
          </a:p>
          <a:p>
            <a:pPr lvl="1"/>
            <a:r>
              <a:rPr lang="fr-FR" dirty="0"/>
              <a:t>afin d’éliminer toute cause électrique de surchauffe.</a:t>
            </a:r>
          </a:p>
        </p:txBody>
      </p:sp>
    </p:spTree>
    <p:extLst>
      <p:ext uri="{BB962C8B-B14F-4D97-AF65-F5344CB8AC3E}">
        <p14:creationId xmlns:p14="http://schemas.microsoft.com/office/powerpoint/2010/main" val="3180186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Espace réservé du contenu 10">
            <a:extLst>
              <a:ext uri="{FF2B5EF4-FFF2-40B4-BE49-F238E27FC236}">
                <a16:creationId xmlns:a16="http://schemas.microsoft.com/office/drawing/2014/main" id="{EC1841A7-242F-7AEA-B567-579D8D99A6D9}"/>
              </a:ext>
            </a:extLst>
          </p:cNvPr>
          <p:cNvPicPr>
            <a:picLocks noGrp="1" noChangeAspect="1"/>
          </p:cNvPicPr>
          <p:nvPr>
            <p:ph idx="1"/>
          </p:nvPr>
        </p:nvPicPr>
        <p:blipFill>
          <a:blip r:embed="rId2"/>
          <a:stretch>
            <a:fillRect/>
          </a:stretch>
        </p:blipFill>
        <p:spPr>
          <a:xfrm>
            <a:off x="7397858" y="1690688"/>
            <a:ext cx="4277532" cy="2456481"/>
          </a:xfrm>
        </p:spPr>
      </p:pic>
      <p:sp>
        <p:nvSpPr>
          <p:cNvPr id="9" name="ZoneTexte 8">
            <a:extLst>
              <a:ext uri="{FF2B5EF4-FFF2-40B4-BE49-F238E27FC236}">
                <a16:creationId xmlns:a16="http://schemas.microsoft.com/office/drawing/2014/main" id="{A1ADEDCF-AB38-C67C-1EFF-22443C8A8DE6}"/>
              </a:ext>
            </a:extLst>
          </p:cNvPr>
          <p:cNvSpPr txBox="1"/>
          <p:nvPr/>
        </p:nvSpPr>
        <p:spPr>
          <a:xfrm>
            <a:off x="606846" y="4805174"/>
            <a:ext cx="4967689"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RHEOSTAT</a:t>
            </a:r>
          </a:p>
          <a:p>
            <a:r>
              <a:rPr lang="fr-FR" dirty="0"/>
              <a:t>C’est une résistance variable, branchée en série avec l’élément dont on veut contrôler l’intensité I.</a:t>
            </a:r>
          </a:p>
        </p:txBody>
      </p:sp>
      <p:pic>
        <p:nvPicPr>
          <p:cNvPr id="13" name="Image 12">
            <a:extLst>
              <a:ext uri="{FF2B5EF4-FFF2-40B4-BE49-F238E27FC236}">
                <a16:creationId xmlns:a16="http://schemas.microsoft.com/office/drawing/2014/main" id="{379F3E76-32D1-9135-2F45-504DF3EAD88E}"/>
              </a:ext>
            </a:extLst>
          </p:cNvPr>
          <p:cNvPicPr>
            <a:picLocks noChangeAspect="1"/>
          </p:cNvPicPr>
          <p:nvPr/>
        </p:nvPicPr>
        <p:blipFill>
          <a:blip r:embed="rId3"/>
          <a:stretch>
            <a:fillRect/>
          </a:stretch>
        </p:blipFill>
        <p:spPr>
          <a:xfrm>
            <a:off x="516610" y="2167322"/>
            <a:ext cx="5579390" cy="1534332"/>
          </a:xfrm>
          <a:prstGeom prst="rect">
            <a:avLst/>
          </a:prstGeom>
        </p:spPr>
      </p:pic>
      <p:sp>
        <p:nvSpPr>
          <p:cNvPr id="15" name="ZoneTexte 14">
            <a:extLst>
              <a:ext uri="{FF2B5EF4-FFF2-40B4-BE49-F238E27FC236}">
                <a16:creationId xmlns:a16="http://schemas.microsoft.com/office/drawing/2014/main" id="{39162D4F-AE58-4508-F9EA-55463B7CC854}"/>
              </a:ext>
            </a:extLst>
          </p:cNvPr>
          <p:cNvSpPr txBox="1"/>
          <p:nvPr/>
        </p:nvSpPr>
        <p:spPr>
          <a:xfrm>
            <a:off x="6243810" y="4666675"/>
            <a:ext cx="5341344"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POTENTIOMETRE (DIVISEUR DE TENSION)</a:t>
            </a:r>
          </a:p>
          <a:p>
            <a:r>
              <a:rPr lang="fr-FR" dirty="0"/>
              <a:t>Il permet d’appliquer à un récepteur, une tension déterminée en déplaçant le curseur. La valeur peut varier de 0 à la valeur U appliquée entre A et B.</a:t>
            </a:r>
          </a:p>
        </p:txBody>
      </p:sp>
    </p:spTree>
    <p:extLst>
      <p:ext uri="{BB962C8B-B14F-4D97-AF65-F5344CB8AC3E}">
        <p14:creationId xmlns:p14="http://schemas.microsoft.com/office/powerpoint/2010/main" val="328343218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15AFA509-E08F-2B2D-7CAC-006D428BCCCD}"/>
              </a:ext>
            </a:extLst>
          </p:cNvPr>
          <p:cNvSpPr txBox="1"/>
          <p:nvPr/>
        </p:nvSpPr>
        <p:spPr>
          <a:xfrm>
            <a:off x="747311" y="692740"/>
            <a:ext cx="10697378"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dirty="0"/>
              <a:t>SURCHARGE GENERATRICE</a:t>
            </a:r>
          </a:p>
          <a:p>
            <a:pPr marL="285750" indent="-285750">
              <a:buFont typeface="Arial" panose="020B0604020202020204" pitchFamily="34" charset="0"/>
              <a:buChar char="•"/>
            </a:pPr>
            <a:r>
              <a:rPr lang="fr-FR" dirty="0"/>
              <a:t>Elle résulte d’une surintensité fournie par une génératrice, </a:t>
            </a:r>
          </a:p>
          <a:p>
            <a:pPr marL="285750" indent="-285750">
              <a:buFont typeface="Arial" panose="020B0604020202020204" pitchFamily="34" charset="0"/>
              <a:buChar char="•"/>
            </a:pPr>
            <a:r>
              <a:rPr lang="fr-FR" dirty="0"/>
              <a:t>dans le cas où à l’issue de la perte de contrôle d’un second organe de génération, </a:t>
            </a:r>
          </a:p>
          <a:p>
            <a:pPr marL="285750" indent="-285750">
              <a:buFont typeface="Arial" panose="020B0604020202020204" pitchFamily="34" charset="0"/>
              <a:buChar char="•"/>
            </a:pPr>
            <a:r>
              <a:rPr lang="fr-FR" dirty="0"/>
              <a:t>le réseau n’aurait pas été délesté en conséquence.</a:t>
            </a:r>
          </a:p>
          <a:p>
            <a:pPr marL="285750" indent="-285750">
              <a:buFont typeface="Arial" panose="020B0604020202020204" pitchFamily="34" charset="0"/>
              <a:buChar char="•"/>
            </a:pPr>
            <a:r>
              <a:rPr lang="fr-FR" dirty="0"/>
              <a:t>Le schéma ci-après fait mention d’éléments détecteurs de surchauffe et de surcharge</a:t>
            </a:r>
          </a:p>
          <a:p>
            <a:pPr marL="285750" indent="-285750">
              <a:buFont typeface="Arial" panose="020B0604020202020204" pitchFamily="34" charset="0"/>
              <a:buChar char="•"/>
            </a:pPr>
            <a:r>
              <a:rPr lang="fr-FR" dirty="0"/>
              <a:t>avec possibilité de discriminer le défaut.</a:t>
            </a:r>
          </a:p>
        </p:txBody>
      </p:sp>
      <p:pic>
        <p:nvPicPr>
          <p:cNvPr id="9" name="Image 8">
            <a:extLst>
              <a:ext uri="{FF2B5EF4-FFF2-40B4-BE49-F238E27FC236}">
                <a16:creationId xmlns:a16="http://schemas.microsoft.com/office/drawing/2014/main" id="{48001DA9-FF38-7DE9-14D3-4EA9A7D8298C}"/>
              </a:ext>
            </a:extLst>
          </p:cNvPr>
          <p:cNvPicPr>
            <a:picLocks noChangeAspect="1"/>
          </p:cNvPicPr>
          <p:nvPr/>
        </p:nvPicPr>
        <p:blipFill>
          <a:blip r:embed="rId2"/>
          <a:stretch>
            <a:fillRect/>
          </a:stretch>
        </p:blipFill>
        <p:spPr>
          <a:xfrm>
            <a:off x="2235045" y="2870569"/>
            <a:ext cx="7157519" cy="3584422"/>
          </a:xfrm>
          <a:prstGeom prst="rect">
            <a:avLst/>
          </a:prstGeom>
        </p:spPr>
        <p:style>
          <a:lnRef idx="2">
            <a:schemeClr val="accent2"/>
          </a:lnRef>
          <a:fillRef idx="1">
            <a:schemeClr val="lt1"/>
          </a:fillRef>
          <a:effectRef idx="0">
            <a:schemeClr val="accent2"/>
          </a:effectRef>
          <a:fontRef idx="minor">
            <a:schemeClr val="dk1"/>
          </a:fontRef>
        </p:style>
      </p:pic>
      <p:sp>
        <p:nvSpPr>
          <p:cNvPr id="3" name="ZoneTexte 2">
            <a:extLst>
              <a:ext uri="{FF2B5EF4-FFF2-40B4-BE49-F238E27FC236}">
                <a16:creationId xmlns:a16="http://schemas.microsoft.com/office/drawing/2014/main" id="{962706F3-EECE-D144-3C66-378A82E1C7D4}"/>
              </a:ext>
            </a:extLst>
          </p:cNvPr>
          <p:cNvSpPr txBox="1"/>
          <p:nvPr/>
        </p:nvSpPr>
        <p:spPr>
          <a:xfrm>
            <a:off x="2235045" y="99129"/>
            <a:ext cx="802303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solidFill>
                  <a:srgbClr val="0070C0"/>
                </a:solidFill>
              </a:rPr>
              <a:t>Chapitre 13 : PROTECTIONS DES CIRCUITS DE GENERATION</a:t>
            </a:r>
          </a:p>
        </p:txBody>
      </p:sp>
    </p:spTree>
    <p:extLst>
      <p:ext uri="{BB962C8B-B14F-4D97-AF65-F5344CB8AC3E}">
        <p14:creationId xmlns:p14="http://schemas.microsoft.com/office/powerpoint/2010/main" val="337497943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a:extLst>
              <a:ext uri="{FF2B5EF4-FFF2-40B4-BE49-F238E27FC236}">
                <a16:creationId xmlns:a16="http://schemas.microsoft.com/office/drawing/2014/main" id="{2C184221-B577-A55C-BBE0-933D562D78AA}"/>
              </a:ext>
            </a:extLst>
          </p:cNvPr>
          <p:cNvPicPr>
            <a:picLocks noGrp="1" noChangeAspect="1"/>
          </p:cNvPicPr>
          <p:nvPr>
            <p:ph idx="1"/>
          </p:nvPr>
        </p:nvPicPr>
        <p:blipFill>
          <a:blip r:embed="rId2"/>
          <a:stretch>
            <a:fillRect/>
          </a:stretch>
        </p:blipFill>
        <p:spPr>
          <a:xfrm>
            <a:off x="2083529" y="678157"/>
            <a:ext cx="7605317" cy="3191517"/>
          </a:xfrm>
        </p:spPr>
        <p:style>
          <a:lnRef idx="2">
            <a:schemeClr val="accent2"/>
          </a:lnRef>
          <a:fillRef idx="1">
            <a:schemeClr val="lt1"/>
          </a:fillRef>
          <a:effectRef idx="0">
            <a:schemeClr val="accent2"/>
          </a:effectRef>
          <a:fontRef idx="minor">
            <a:schemeClr val="dk1"/>
          </a:fontRef>
        </p:style>
      </p:pic>
      <p:sp>
        <p:nvSpPr>
          <p:cNvPr id="5" name="ZoneTexte 4">
            <a:extLst>
              <a:ext uri="{FF2B5EF4-FFF2-40B4-BE49-F238E27FC236}">
                <a16:creationId xmlns:a16="http://schemas.microsoft.com/office/drawing/2014/main" id="{F787E06A-8247-014D-398E-A3A4828A095E}"/>
              </a:ext>
            </a:extLst>
          </p:cNvPr>
          <p:cNvSpPr txBox="1"/>
          <p:nvPr/>
        </p:nvSpPr>
        <p:spPr>
          <a:xfrm>
            <a:off x="405788" y="3953618"/>
            <a:ext cx="11380424"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a:t>On appelle feeder le câble qui assure la liaison du + génératrice avec la barre-bus.</a:t>
            </a:r>
          </a:p>
          <a:p>
            <a:pPr marL="285750" indent="-285750">
              <a:buFont typeface="Arial" panose="020B0604020202020204" pitchFamily="34" charset="0"/>
              <a:buChar char="•"/>
            </a:pPr>
            <a:r>
              <a:rPr lang="fr-FR" dirty="0"/>
              <a:t>Ce câble de puissance est traversé par l’intensité débitée, </a:t>
            </a:r>
          </a:p>
          <a:p>
            <a:pPr marL="285750" indent="-285750">
              <a:buFont typeface="Arial" panose="020B0604020202020204" pitchFamily="34" charset="0"/>
              <a:buChar char="•"/>
            </a:pPr>
            <a:r>
              <a:rPr lang="fr-FR" dirty="0"/>
              <a:t>Celle-ci pouvant atteindre plusieurs centaines d’ampères.</a:t>
            </a:r>
          </a:p>
          <a:p>
            <a:pPr marL="285750" indent="-285750">
              <a:buFont typeface="Arial" panose="020B0604020202020204" pitchFamily="34" charset="0"/>
              <a:buChar char="•"/>
            </a:pPr>
            <a:r>
              <a:rPr lang="fr-FR" dirty="0"/>
              <a:t>Un défaut de feeder est un court-circuit accidentel sur le feeder, </a:t>
            </a:r>
          </a:p>
          <a:p>
            <a:pPr marL="285750" indent="-285750">
              <a:buFont typeface="Arial" panose="020B0604020202020204" pitchFamily="34" charset="0"/>
              <a:buChar char="•"/>
            </a:pPr>
            <a:r>
              <a:rPr lang="fr-FR" dirty="0"/>
              <a:t>Il peut se traduire par une libération d’énergie considérable, susceptible d’engendrer l’incendie à bord.</a:t>
            </a:r>
          </a:p>
          <a:p>
            <a:pPr marL="285750" indent="-285750">
              <a:buFont typeface="Arial" panose="020B0604020202020204" pitchFamily="34" charset="0"/>
              <a:buChar char="•"/>
            </a:pPr>
            <a:r>
              <a:rPr lang="fr-FR" dirty="0"/>
              <a:t>Il faut donc prévoir un dispositif de protection permettant de se prémunir contre ce type de défaut.</a:t>
            </a:r>
          </a:p>
        </p:txBody>
      </p:sp>
      <p:sp>
        <p:nvSpPr>
          <p:cNvPr id="7" name="ZoneTexte 6">
            <a:extLst>
              <a:ext uri="{FF2B5EF4-FFF2-40B4-BE49-F238E27FC236}">
                <a16:creationId xmlns:a16="http://schemas.microsoft.com/office/drawing/2014/main" id="{44EC7129-7B04-6380-B019-2504DDF12E8C}"/>
              </a:ext>
            </a:extLst>
          </p:cNvPr>
          <p:cNvSpPr txBox="1"/>
          <p:nvPr/>
        </p:nvSpPr>
        <p:spPr>
          <a:xfrm>
            <a:off x="2850614" y="224881"/>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ctr">
              <a:spcBef>
                <a:spcPts val="1200"/>
              </a:spcBef>
              <a:buSzPts val="1600"/>
              <a:buFont typeface="+mj-lt"/>
              <a:buAutoNum type="arabicPeriod"/>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14 :DEFAUT DE FEEDER</a:t>
            </a:r>
          </a:p>
        </p:txBody>
      </p:sp>
    </p:spTree>
    <p:extLst>
      <p:ext uri="{BB962C8B-B14F-4D97-AF65-F5344CB8AC3E}">
        <p14:creationId xmlns:p14="http://schemas.microsoft.com/office/powerpoint/2010/main" val="25669889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a:extLst>
              <a:ext uri="{FF2B5EF4-FFF2-40B4-BE49-F238E27FC236}">
                <a16:creationId xmlns:a16="http://schemas.microsoft.com/office/drawing/2014/main" id="{2C184221-B577-A55C-BBE0-933D562D78AA}"/>
              </a:ext>
            </a:extLst>
          </p:cNvPr>
          <p:cNvPicPr>
            <a:picLocks noGrp="1" noChangeAspect="1"/>
          </p:cNvPicPr>
          <p:nvPr>
            <p:ph idx="1"/>
          </p:nvPr>
        </p:nvPicPr>
        <p:blipFill>
          <a:blip r:embed="rId2"/>
          <a:stretch>
            <a:fillRect/>
          </a:stretch>
        </p:blipFill>
        <p:spPr>
          <a:xfrm>
            <a:off x="2083529" y="678157"/>
            <a:ext cx="7605317" cy="3191517"/>
          </a:xfr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44EC7129-7B04-6380-B019-2504DDF12E8C}"/>
              </a:ext>
            </a:extLst>
          </p:cNvPr>
          <p:cNvSpPr txBox="1"/>
          <p:nvPr/>
        </p:nvSpPr>
        <p:spPr>
          <a:xfrm>
            <a:off x="2850614" y="224881"/>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ctr">
              <a:spcBef>
                <a:spcPts val="1200"/>
              </a:spcBef>
              <a:buSzPts val="1600"/>
              <a:buFont typeface="+mj-lt"/>
              <a:buAutoNum type="arabicPeriod"/>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14 :DEFAUT DE FEEDER</a:t>
            </a:r>
          </a:p>
        </p:txBody>
      </p:sp>
      <p:sp>
        <p:nvSpPr>
          <p:cNvPr id="11" name="ZoneTexte 10">
            <a:extLst>
              <a:ext uri="{FF2B5EF4-FFF2-40B4-BE49-F238E27FC236}">
                <a16:creationId xmlns:a16="http://schemas.microsoft.com/office/drawing/2014/main" id="{6C4EAD67-F697-0CD7-8E6C-CF73CBCAB5C5}"/>
              </a:ext>
            </a:extLst>
          </p:cNvPr>
          <p:cNvSpPr txBox="1"/>
          <p:nvPr/>
        </p:nvSpPr>
        <p:spPr>
          <a:xfrm>
            <a:off x="405788" y="3953618"/>
            <a:ext cx="11380424"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Le dispositif de détection comprend :</a:t>
            </a:r>
          </a:p>
          <a:p>
            <a:pPr marL="285750" indent="-285750">
              <a:buFontTx/>
              <a:buChar char="-"/>
            </a:pPr>
            <a:r>
              <a:rPr lang="fr-FR" dirty="0"/>
              <a:t>une spire série située à proximité de la bus, son rôle est de contrôler l’intensité du courant arrivant à la barre bus;</a:t>
            </a:r>
          </a:p>
          <a:p>
            <a:pPr marL="285750" indent="-285750">
              <a:buFontTx/>
              <a:buChar char="-"/>
            </a:pPr>
            <a:r>
              <a:rPr lang="fr-FR" dirty="0"/>
              <a:t>le flux produit est proportionnel au courant la traversant;</a:t>
            </a:r>
          </a:p>
          <a:p>
            <a:pPr marL="285750" indent="-285750">
              <a:buFontTx/>
              <a:buChar char="-"/>
            </a:pPr>
            <a:r>
              <a:rPr lang="fr-FR" dirty="0"/>
              <a:t>une bobine polarisée branchée en parallèle aux bornes de l’enroulement série de la dynamo;</a:t>
            </a:r>
          </a:p>
          <a:p>
            <a:pPr marL="285750" indent="-285750">
              <a:buFontTx/>
              <a:buChar char="-"/>
            </a:pPr>
            <a:r>
              <a:rPr lang="fr-FR" dirty="0"/>
              <a:t>le flux qu'elle développe est proportionnel à la chute de tension (</a:t>
            </a:r>
            <a:r>
              <a:rPr lang="fr-FR" b="1" dirty="0"/>
              <a:t>ri</a:t>
            </a:r>
            <a:r>
              <a:rPr lang="fr-FR" dirty="0"/>
              <a:t>) mesurée à ses bornes;</a:t>
            </a:r>
          </a:p>
          <a:p>
            <a:pPr marL="285750" indent="-285750">
              <a:buFontTx/>
              <a:buChar char="-"/>
            </a:pPr>
            <a:r>
              <a:rPr lang="fr-FR" dirty="0"/>
              <a:t>En l'absence de défaut, les deux flux sont égaux et opposés.</a:t>
            </a:r>
          </a:p>
          <a:p>
            <a:r>
              <a:rPr lang="fr-FR" dirty="0"/>
              <a:t>La résultante est nulle, en effet I(bus)= (I </a:t>
            </a:r>
            <a:r>
              <a:rPr lang="fr-FR" dirty="0" err="1"/>
              <a:t>Géné</a:t>
            </a:r>
            <a:r>
              <a:rPr lang="fr-FR" dirty="0"/>
              <a:t>) Aucune action magnétique n'est développée, les contacts de l'élément de détection sont normalement enclenchés.</a:t>
            </a:r>
          </a:p>
        </p:txBody>
      </p:sp>
    </p:spTree>
    <p:extLst>
      <p:ext uri="{BB962C8B-B14F-4D97-AF65-F5344CB8AC3E}">
        <p14:creationId xmlns:p14="http://schemas.microsoft.com/office/powerpoint/2010/main" val="336767486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A1588FB2-80BC-7F91-59EA-C85D61037425}"/>
              </a:ext>
            </a:extLst>
          </p:cNvPr>
          <p:cNvSpPr txBox="1"/>
          <p:nvPr/>
        </p:nvSpPr>
        <p:spPr>
          <a:xfrm>
            <a:off x="386508" y="4070550"/>
            <a:ext cx="11302388"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dirty="0"/>
              <a:t>Cas de masse accidentelle sur le feeder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Il s'établit un courant de court-circuit, d'intensité élevée, qui se dérive vers la masse et se referme sur la génératrice;</a:t>
            </a:r>
          </a:p>
          <a:p>
            <a:pPr marL="285750" indent="-285750">
              <a:buFont typeface="Arial" panose="020B0604020202020204" pitchFamily="34" charset="0"/>
              <a:buChar char="•"/>
            </a:pPr>
            <a:r>
              <a:rPr lang="fr-FR" dirty="0"/>
              <a:t>La bobine branchée en parallèle sur l'enroulement série produit un flux proportionnel à la chute de </a:t>
            </a:r>
            <a:r>
              <a:rPr lang="fr-FR" dirty="0" err="1"/>
              <a:t>tensio</a:t>
            </a:r>
            <a:r>
              <a:rPr lang="fr-FR" dirty="0"/>
              <a:t> appliquée à ses bornes;</a:t>
            </a:r>
          </a:p>
          <a:p>
            <a:pPr marL="285750" indent="-285750">
              <a:buFont typeface="Arial" panose="020B0604020202020204" pitchFamily="34" charset="0"/>
              <a:buChar char="•"/>
            </a:pPr>
            <a:r>
              <a:rPr lang="fr-FR" dirty="0"/>
              <a:t>Le flux de la spire série est nul si le court-circuit est franc;</a:t>
            </a:r>
          </a:p>
          <a:p>
            <a:pPr marL="285750" indent="-285750">
              <a:buFont typeface="Arial" panose="020B0604020202020204" pitchFamily="34" charset="0"/>
              <a:buChar char="•"/>
            </a:pPr>
            <a:r>
              <a:rPr lang="fr-FR" dirty="0"/>
              <a:t>Le déséquilibre qui en résulte provoque l'ouverture de l'ensemble des contacts de l'élément de détection, lequel reste verrouillé dans la position du défaut.</a:t>
            </a:r>
          </a:p>
        </p:txBody>
      </p:sp>
      <p:pic>
        <p:nvPicPr>
          <p:cNvPr id="9" name="Image 8">
            <a:extLst>
              <a:ext uri="{FF2B5EF4-FFF2-40B4-BE49-F238E27FC236}">
                <a16:creationId xmlns:a16="http://schemas.microsoft.com/office/drawing/2014/main" id="{8929CF95-C34A-164B-1174-CF2696E5EF36}"/>
              </a:ext>
            </a:extLst>
          </p:cNvPr>
          <p:cNvPicPr>
            <a:picLocks noChangeAspect="1"/>
          </p:cNvPicPr>
          <p:nvPr/>
        </p:nvPicPr>
        <p:blipFill>
          <a:blip r:embed="rId2"/>
          <a:stretch>
            <a:fillRect/>
          </a:stretch>
        </p:blipFill>
        <p:spPr>
          <a:xfrm>
            <a:off x="2015868" y="1287369"/>
            <a:ext cx="7767328" cy="2502361"/>
          </a:xfrm>
          <a:prstGeom prst="rect">
            <a:avLst/>
          </a:prstGeom>
        </p:spPr>
        <p:style>
          <a:lnRef idx="2">
            <a:schemeClr val="accent2"/>
          </a:lnRef>
          <a:fillRef idx="1">
            <a:schemeClr val="lt1"/>
          </a:fillRef>
          <a:effectRef idx="0">
            <a:schemeClr val="accent2"/>
          </a:effectRef>
          <a:fontRef idx="minor">
            <a:schemeClr val="dk1"/>
          </a:fontRef>
        </p:style>
      </p:pic>
      <p:sp>
        <p:nvSpPr>
          <p:cNvPr id="10" name="ZoneTexte 9">
            <a:extLst>
              <a:ext uri="{FF2B5EF4-FFF2-40B4-BE49-F238E27FC236}">
                <a16:creationId xmlns:a16="http://schemas.microsoft.com/office/drawing/2014/main" id="{B614FA2A-EDF4-80F4-3DEE-9F9ABD74F6B5}"/>
              </a:ext>
            </a:extLst>
          </p:cNvPr>
          <p:cNvSpPr txBox="1"/>
          <p:nvPr/>
        </p:nvSpPr>
        <p:spPr>
          <a:xfrm>
            <a:off x="2850614" y="224881"/>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14 :DEFAUT DE FEEDER</a:t>
            </a:r>
          </a:p>
        </p:txBody>
      </p:sp>
    </p:spTree>
    <p:extLst>
      <p:ext uri="{BB962C8B-B14F-4D97-AF65-F5344CB8AC3E}">
        <p14:creationId xmlns:p14="http://schemas.microsoft.com/office/powerpoint/2010/main" val="413027266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B35C7F0-38F9-86AC-FFEB-601641EEB40A}"/>
              </a:ext>
            </a:extLst>
          </p:cNvPr>
          <p:cNvSpPr txBox="1"/>
          <p:nvPr/>
        </p:nvSpPr>
        <p:spPr>
          <a:xfrm>
            <a:off x="218959" y="4090897"/>
            <a:ext cx="11754081"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a:t>Un défaut de surtension génératrice résulte en général, d'anomalies imputables au régulateur de tension;</a:t>
            </a:r>
          </a:p>
          <a:p>
            <a:pPr marL="285750" indent="-285750">
              <a:buFont typeface="Arial" panose="020B0604020202020204" pitchFamily="34" charset="0"/>
              <a:buChar char="•"/>
            </a:pPr>
            <a:r>
              <a:rPr lang="fr-FR" dirty="0"/>
              <a:t>Sur les avions modernes, les circuits de génération de bord sont pourvus de dispositifs dont le rôle est de protéger le réseau, ainsi que les organes de génération contre les défauts de ce type.</a:t>
            </a:r>
          </a:p>
        </p:txBody>
      </p:sp>
      <p:sp>
        <p:nvSpPr>
          <p:cNvPr id="7" name="ZoneTexte 6">
            <a:extLst>
              <a:ext uri="{FF2B5EF4-FFF2-40B4-BE49-F238E27FC236}">
                <a16:creationId xmlns:a16="http://schemas.microsoft.com/office/drawing/2014/main" id="{EC749F07-D11D-7C58-05C2-85E1B5BA0EB6}"/>
              </a:ext>
            </a:extLst>
          </p:cNvPr>
          <p:cNvSpPr txBox="1"/>
          <p:nvPr/>
        </p:nvSpPr>
        <p:spPr>
          <a:xfrm>
            <a:off x="4112503" y="140330"/>
            <a:ext cx="35111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DEFAUT DE SURTENSION</a:t>
            </a:r>
          </a:p>
        </p:txBody>
      </p:sp>
      <p:pic>
        <p:nvPicPr>
          <p:cNvPr id="3" name="Image 2">
            <a:extLst>
              <a:ext uri="{FF2B5EF4-FFF2-40B4-BE49-F238E27FC236}">
                <a16:creationId xmlns:a16="http://schemas.microsoft.com/office/drawing/2014/main" id="{29011C2D-D940-24CF-1F9C-C34E4F57F435}"/>
              </a:ext>
            </a:extLst>
          </p:cNvPr>
          <p:cNvPicPr>
            <a:picLocks noChangeAspect="1"/>
          </p:cNvPicPr>
          <p:nvPr/>
        </p:nvPicPr>
        <p:blipFill>
          <a:blip r:embed="rId2"/>
          <a:stretch>
            <a:fillRect/>
          </a:stretch>
        </p:blipFill>
        <p:spPr>
          <a:xfrm>
            <a:off x="2543389" y="813916"/>
            <a:ext cx="6649396" cy="2879426"/>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95979320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E7E740D-DA4F-0E09-88E8-2046E3A58933}"/>
              </a:ext>
            </a:extLst>
          </p:cNvPr>
          <p:cNvSpPr txBox="1"/>
          <p:nvPr/>
        </p:nvSpPr>
        <p:spPr>
          <a:xfrm>
            <a:off x="427821" y="4112677"/>
            <a:ext cx="11336357" cy="203132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ELEMENT DETECTEUR</a:t>
            </a:r>
          </a:p>
          <a:p>
            <a:pPr marL="285750" indent="-285750">
              <a:buFont typeface="Arial" panose="020B0604020202020204" pitchFamily="34" charset="0"/>
              <a:buChar char="•"/>
            </a:pPr>
            <a:r>
              <a:rPr lang="fr-FR" dirty="0"/>
              <a:t>Chaque circuit de génératrice est muni d'un relais de surtension (élément sensible), qui, branché en parallèle sur la génératrice, contrôle en permanence la tension développée.</a:t>
            </a:r>
          </a:p>
          <a:p>
            <a:pPr marL="285750" indent="-285750">
              <a:buFont typeface="Arial" panose="020B0604020202020204" pitchFamily="34" charset="0"/>
              <a:buChar char="•"/>
            </a:pPr>
            <a:r>
              <a:rPr lang="fr-FR" dirty="0"/>
              <a:t>Lorsque la génératrice est parfaitement régulée, ce relais n'est caractérisé par aucune action magnétique.</a:t>
            </a:r>
          </a:p>
          <a:p>
            <a:pPr marL="285750" indent="-285750">
              <a:buFont typeface="Arial" panose="020B0604020202020204" pitchFamily="34" charset="0"/>
              <a:buChar char="•"/>
            </a:pPr>
            <a:r>
              <a:rPr lang="fr-FR" dirty="0"/>
              <a:t>Dès que la tension génératrice atteint 33 Volts (seuil de sensibilité), ce relais s'excite provoquant la mise sous tension d'une bobine de déclenchement, </a:t>
            </a:r>
          </a:p>
          <a:p>
            <a:pPr marL="285750" indent="-285750">
              <a:buFont typeface="Arial" panose="020B0604020202020204" pitchFamily="34" charset="0"/>
              <a:buChar char="•"/>
            </a:pPr>
            <a:r>
              <a:rPr lang="fr-FR" dirty="0"/>
              <a:t>ce qui aura pour conséquence de déconnecter automatiquement la génératrice du réseau de bord.</a:t>
            </a:r>
          </a:p>
        </p:txBody>
      </p:sp>
      <p:sp>
        <p:nvSpPr>
          <p:cNvPr id="3" name="ZoneTexte 2">
            <a:extLst>
              <a:ext uri="{FF2B5EF4-FFF2-40B4-BE49-F238E27FC236}">
                <a16:creationId xmlns:a16="http://schemas.microsoft.com/office/drawing/2014/main" id="{9DB14DA6-A357-F252-A57D-6B8F93A70ADF}"/>
              </a:ext>
            </a:extLst>
          </p:cNvPr>
          <p:cNvSpPr txBox="1"/>
          <p:nvPr/>
        </p:nvSpPr>
        <p:spPr>
          <a:xfrm>
            <a:off x="4112503" y="140330"/>
            <a:ext cx="35111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DEFAUT DE SURTENSION</a:t>
            </a:r>
          </a:p>
        </p:txBody>
      </p:sp>
      <p:pic>
        <p:nvPicPr>
          <p:cNvPr id="4" name="Image 3">
            <a:extLst>
              <a:ext uri="{FF2B5EF4-FFF2-40B4-BE49-F238E27FC236}">
                <a16:creationId xmlns:a16="http://schemas.microsoft.com/office/drawing/2014/main" id="{0C3647B8-828D-3FE6-0481-AE6A2412B16C}"/>
              </a:ext>
            </a:extLst>
          </p:cNvPr>
          <p:cNvPicPr>
            <a:picLocks noChangeAspect="1"/>
          </p:cNvPicPr>
          <p:nvPr/>
        </p:nvPicPr>
        <p:blipFill>
          <a:blip r:embed="rId2"/>
          <a:stretch>
            <a:fillRect/>
          </a:stretch>
        </p:blipFill>
        <p:spPr>
          <a:xfrm>
            <a:off x="2543389" y="813916"/>
            <a:ext cx="6649396" cy="2879426"/>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5674725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3CBAB37-3C8A-D61A-A47C-A91981252494}"/>
              </a:ext>
            </a:extLst>
          </p:cNvPr>
          <p:cNvSpPr txBox="1"/>
          <p:nvPr/>
        </p:nvSpPr>
        <p:spPr>
          <a:xfrm>
            <a:off x="793214" y="1161165"/>
            <a:ext cx="11215172" cy="258532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L’équipement et l’</a:t>
            </a:r>
            <a:r>
              <a:rPr lang="fr-FR" dirty="0" err="1"/>
              <a:t>instruraentation</a:t>
            </a:r>
            <a:r>
              <a:rPr lang="fr-FR" dirty="0"/>
              <a:t> d’un avion nécessitent non seulement des alimentations en courant continu, mais également encourant alternatif à tension et à fréquence régulées.</a:t>
            </a:r>
          </a:p>
          <a:p>
            <a:r>
              <a:rPr lang="fr-FR" dirty="0"/>
              <a:t>quelques servitudes dont les alimentations sont assurées à partir du réseau alternatif.</a:t>
            </a:r>
          </a:p>
          <a:p>
            <a:r>
              <a:rPr lang="fr-FR" dirty="0"/>
              <a:t>- Les instruments de navigation.</a:t>
            </a:r>
          </a:p>
          <a:p>
            <a:r>
              <a:rPr lang="fr-FR" dirty="0"/>
              <a:t>- Les équipements radio.</a:t>
            </a:r>
          </a:p>
          <a:p>
            <a:r>
              <a:rPr lang="fr-FR" dirty="0"/>
              <a:t>- Le pilote automatique.</a:t>
            </a:r>
          </a:p>
          <a:p>
            <a:r>
              <a:rPr lang="fr-FR" dirty="0"/>
              <a:t>- Les jaugeurs.</a:t>
            </a:r>
          </a:p>
          <a:p>
            <a:r>
              <a:rPr lang="fr-FR" dirty="0"/>
              <a:t>- Certains dispositifs de détection incendie.</a:t>
            </a:r>
          </a:p>
          <a:p>
            <a:r>
              <a:rPr lang="fr-FR" dirty="0"/>
              <a:t>- Le radar.</a:t>
            </a:r>
          </a:p>
        </p:txBody>
      </p:sp>
      <p:sp>
        <p:nvSpPr>
          <p:cNvPr id="7" name="ZoneTexte 6">
            <a:extLst>
              <a:ext uri="{FF2B5EF4-FFF2-40B4-BE49-F238E27FC236}">
                <a16:creationId xmlns:a16="http://schemas.microsoft.com/office/drawing/2014/main" id="{E6226F9D-0FCB-CB2C-E427-5C30A16354EB}"/>
              </a:ext>
            </a:extLst>
          </p:cNvPr>
          <p:cNvSpPr txBox="1"/>
          <p:nvPr/>
        </p:nvSpPr>
        <p:spPr>
          <a:xfrm>
            <a:off x="2277737" y="217450"/>
            <a:ext cx="6833212"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Chapitre 16 :GENERATION DE COURANT ALTERNATIF</a:t>
            </a:r>
          </a:p>
        </p:txBody>
      </p:sp>
      <p:sp>
        <p:nvSpPr>
          <p:cNvPr id="3" name="ZoneTexte 2">
            <a:extLst>
              <a:ext uri="{FF2B5EF4-FFF2-40B4-BE49-F238E27FC236}">
                <a16:creationId xmlns:a16="http://schemas.microsoft.com/office/drawing/2014/main" id="{FFFC3CFA-ADF4-EF99-7C59-961497559AEB}"/>
              </a:ext>
            </a:extLst>
          </p:cNvPr>
          <p:cNvSpPr txBox="1"/>
          <p:nvPr/>
        </p:nvSpPr>
        <p:spPr>
          <a:xfrm>
            <a:off x="793213" y="4219507"/>
            <a:ext cx="11215171"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La génération de courant alternatif peut être obtenue :</a:t>
            </a:r>
          </a:p>
          <a:p>
            <a:r>
              <a:rPr lang="fr-FR" dirty="0"/>
              <a:t>- soit à partir d’alternateurs de bord directement entraînés par les réacteurs à travers un régulateur de vitesse (CSD),</a:t>
            </a:r>
          </a:p>
          <a:p>
            <a:r>
              <a:rPr lang="fr-FR" dirty="0"/>
              <a:t>- soit par l’APU dans certaines configurations,</a:t>
            </a:r>
          </a:p>
          <a:p>
            <a:r>
              <a:rPr lang="fr-FR" dirty="0"/>
              <a:t>- soit par le groupe de parc au sol.</a:t>
            </a:r>
          </a:p>
        </p:txBody>
      </p:sp>
    </p:spTree>
    <p:extLst>
      <p:ext uri="{BB962C8B-B14F-4D97-AF65-F5344CB8AC3E}">
        <p14:creationId xmlns:p14="http://schemas.microsoft.com/office/powerpoint/2010/main" val="12465739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249C2D33-6661-E64B-23BF-90E884D60F9A}"/>
              </a:ext>
            </a:extLst>
          </p:cNvPr>
          <p:cNvSpPr txBox="1"/>
          <p:nvPr/>
        </p:nvSpPr>
        <p:spPr>
          <a:xfrm>
            <a:off x="594912" y="1103549"/>
            <a:ext cx="11226188"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Sur les avions dont la génération primaire est assurée par des dynamos</a:t>
            </a:r>
          </a:p>
          <a:p>
            <a:pPr algn="just"/>
            <a:r>
              <a:rPr lang="fr-FR" dirty="0"/>
              <a:t>le courant alternatif est obtenu à partir de convertisseurs rotatifs de puissance élevée, régulés en tension et en fréquence </a:t>
            </a:r>
          </a:p>
          <a:p>
            <a:pPr algn="just"/>
            <a:r>
              <a:rPr lang="fr-FR" dirty="0"/>
              <a:t>mais de rendement faible, de Tordre de 55 %. (exemple : SE.210, F27, Mystère 20)</a:t>
            </a:r>
          </a:p>
        </p:txBody>
      </p:sp>
      <p:sp>
        <p:nvSpPr>
          <p:cNvPr id="3" name="ZoneTexte 2">
            <a:extLst>
              <a:ext uri="{FF2B5EF4-FFF2-40B4-BE49-F238E27FC236}">
                <a16:creationId xmlns:a16="http://schemas.microsoft.com/office/drawing/2014/main" id="{9B975653-CADF-6E1F-2CE9-E1985BEC301A}"/>
              </a:ext>
            </a:extLst>
          </p:cNvPr>
          <p:cNvSpPr txBox="1"/>
          <p:nvPr/>
        </p:nvSpPr>
        <p:spPr>
          <a:xfrm>
            <a:off x="2277737" y="217450"/>
            <a:ext cx="6833212"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Chapitre 16 :GENERATION DE COURANT ALTERNATIF</a:t>
            </a:r>
          </a:p>
        </p:txBody>
      </p:sp>
      <p:sp>
        <p:nvSpPr>
          <p:cNvPr id="5" name="ZoneTexte 4">
            <a:extLst>
              <a:ext uri="{FF2B5EF4-FFF2-40B4-BE49-F238E27FC236}">
                <a16:creationId xmlns:a16="http://schemas.microsoft.com/office/drawing/2014/main" id="{62149C53-7504-250E-C994-B2DE37CB8441}"/>
              </a:ext>
            </a:extLst>
          </p:cNvPr>
          <p:cNvSpPr txBox="1"/>
          <p:nvPr/>
        </p:nvSpPr>
        <p:spPr>
          <a:xfrm>
            <a:off x="594912" y="2565151"/>
            <a:ext cx="11226188"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La tendance est de leur substituer des machines statiques ou onduleurs, constitués pratiquement d’éléments électroniques ; </a:t>
            </a:r>
          </a:p>
          <a:p>
            <a:pPr algn="just"/>
            <a:r>
              <a:rPr lang="fr-FR" dirty="0"/>
              <a:t>ils sont actuellement fréquemment employés en raison notamment du gain de poids et de l’absence d’éléments mobiles, qui améliore considérablement leur rendement. </a:t>
            </a:r>
          </a:p>
          <a:p>
            <a:pPr algn="just"/>
            <a:r>
              <a:rPr lang="fr-FR" dirty="0"/>
              <a:t>Ils équipent également les avions qui disposent d’une génération primaire alternative, en tant que générateurs de secours, capables d’alimenter un nombre restreint de servitudes indispensables à la poursuite du vol en cas de défaillance des générateurs principaux. </a:t>
            </a:r>
          </a:p>
          <a:p>
            <a:pPr algn="just"/>
            <a:r>
              <a:rPr lang="fr-FR" dirty="0"/>
              <a:t>Leur alimentation est généralement assurée à partir de la batterie de bord.</a:t>
            </a:r>
          </a:p>
        </p:txBody>
      </p:sp>
      <p:sp>
        <p:nvSpPr>
          <p:cNvPr id="6" name="ZoneTexte 5">
            <a:extLst>
              <a:ext uri="{FF2B5EF4-FFF2-40B4-BE49-F238E27FC236}">
                <a16:creationId xmlns:a16="http://schemas.microsoft.com/office/drawing/2014/main" id="{E7C14F7C-025A-2130-E45A-DEDC09128F8C}"/>
              </a:ext>
            </a:extLst>
          </p:cNvPr>
          <p:cNvSpPr txBox="1"/>
          <p:nvPr/>
        </p:nvSpPr>
        <p:spPr>
          <a:xfrm>
            <a:off x="4117553" y="680891"/>
            <a:ext cx="3627304"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CONVERTISSEURS (INVERTER)</a:t>
            </a:r>
          </a:p>
        </p:txBody>
      </p:sp>
    </p:spTree>
    <p:extLst>
      <p:ext uri="{BB962C8B-B14F-4D97-AF65-F5344CB8AC3E}">
        <p14:creationId xmlns:p14="http://schemas.microsoft.com/office/powerpoint/2010/main" val="20321308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8C9F66A0-F55C-F15B-F88E-A1DDF13DBD5E}"/>
              </a:ext>
            </a:extLst>
          </p:cNvPr>
          <p:cNvSpPr txBox="1"/>
          <p:nvPr/>
        </p:nvSpPr>
        <p:spPr>
          <a:xfrm>
            <a:off x="362178" y="1862738"/>
            <a:ext cx="11138054"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Certains avions disposent de générateurs triphasés, à fréquence variable mais à tension régulée 115 V ± 2 V, destinés exclusivement à l’alimentation de charges résistives (effet Joule), telles que dégivrage, antigivrage. </a:t>
            </a:r>
          </a:p>
          <a:p>
            <a:r>
              <a:rPr lang="fr-FR" dirty="0"/>
              <a:t>Ces avions sont pourvus d’un réseau primaire continu 28 V, le réseau à fréquence variable venant en complément, ex : F27, ATR42, etc..</a:t>
            </a:r>
          </a:p>
        </p:txBody>
      </p:sp>
      <p:sp>
        <p:nvSpPr>
          <p:cNvPr id="3" name="ZoneTexte 2">
            <a:extLst>
              <a:ext uri="{FF2B5EF4-FFF2-40B4-BE49-F238E27FC236}">
                <a16:creationId xmlns:a16="http://schemas.microsoft.com/office/drawing/2014/main" id="{9B975653-CADF-6E1F-2CE9-E1985BEC301A}"/>
              </a:ext>
            </a:extLst>
          </p:cNvPr>
          <p:cNvSpPr txBox="1"/>
          <p:nvPr/>
        </p:nvSpPr>
        <p:spPr>
          <a:xfrm>
            <a:off x="2277737" y="217450"/>
            <a:ext cx="6833212"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Chapitre 16 :GENERATION DE COURANT ALTERNATIF</a:t>
            </a:r>
          </a:p>
        </p:txBody>
      </p:sp>
      <p:sp>
        <p:nvSpPr>
          <p:cNvPr id="6" name="ZoneTexte 5">
            <a:extLst>
              <a:ext uri="{FF2B5EF4-FFF2-40B4-BE49-F238E27FC236}">
                <a16:creationId xmlns:a16="http://schemas.microsoft.com/office/drawing/2014/main" id="{E7C14F7C-025A-2130-E45A-DEDC09128F8C}"/>
              </a:ext>
            </a:extLst>
          </p:cNvPr>
          <p:cNvSpPr txBox="1"/>
          <p:nvPr/>
        </p:nvSpPr>
        <p:spPr>
          <a:xfrm>
            <a:off x="4613312" y="718450"/>
            <a:ext cx="234934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PARTICULARITÉS</a:t>
            </a:r>
          </a:p>
        </p:txBody>
      </p:sp>
    </p:spTree>
    <p:extLst>
      <p:ext uri="{BB962C8B-B14F-4D97-AF65-F5344CB8AC3E}">
        <p14:creationId xmlns:p14="http://schemas.microsoft.com/office/powerpoint/2010/main" val="389406165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9912CC51-9A8A-BFF9-FC2D-E603949E89B4}"/>
              </a:ext>
            </a:extLst>
          </p:cNvPr>
          <p:cNvSpPr txBox="1"/>
          <p:nvPr/>
        </p:nvSpPr>
        <p:spPr>
          <a:xfrm>
            <a:off x="374574" y="1028343"/>
            <a:ext cx="11457542"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Sur les avions modernes, le courant alternatif tend à remplacer le courant continu, parce que les fortes puissances mises en jeu peuvent être transmises plus facilement et plus économiquement, lorsque les tensions développées par les générateurs sont plus élevées (115 V/200 V),</a:t>
            </a:r>
          </a:p>
          <a:p>
            <a:pPr algn="just"/>
            <a:r>
              <a:rPr lang="fr-FR" dirty="0"/>
              <a:t>De plus, les tensions alternatives sont plus facilement transformables donc adaptables à des besoins précis, grâce à l’emploi de transformateurs, appareils statiques à rendement élevé.</a:t>
            </a:r>
          </a:p>
          <a:p>
            <a:pPr algn="just"/>
            <a:r>
              <a:rPr lang="fr-FR" dirty="0"/>
              <a:t>Une autre contribution très importante à la généralisation du courant alternatif est la remarquable simplicité et la robustesse du moteur polyphasé à cage d’écureuil, qui ne comporte ni balais, ni contact frottant excluant tout parasite susceptible de perturber les récepteurs radio de bord.</a:t>
            </a:r>
          </a:p>
        </p:txBody>
      </p:sp>
      <p:sp>
        <p:nvSpPr>
          <p:cNvPr id="3" name="ZoneTexte 2">
            <a:extLst>
              <a:ext uri="{FF2B5EF4-FFF2-40B4-BE49-F238E27FC236}">
                <a16:creationId xmlns:a16="http://schemas.microsoft.com/office/drawing/2014/main" id="{19358CA5-FF26-D2D3-3D38-B8818082A100}"/>
              </a:ext>
            </a:extLst>
          </p:cNvPr>
          <p:cNvSpPr txBox="1"/>
          <p:nvPr/>
        </p:nvSpPr>
        <p:spPr>
          <a:xfrm>
            <a:off x="4018402" y="584614"/>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CONVERTISSEURS (INVERTER)</a:t>
            </a:r>
          </a:p>
        </p:txBody>
      </p:sp>
      <p:sp>
        <p:nvSpPr>
          <p:cNvPr id="4" name="ZoneTexte 3">
            <a:extLst>
              <a:ext uri="{FF2B5EF4-FFF2-40B4-BE49-F238E27FC236}">
                <a16:creationId xmlns:a16="http://schemas.microsoft.com/office/drawing/2014/main" id="{8B93D765-B8AD-C7F0-407C-E019A80651A3}"/>
              </a:ext>
            </a:extLst>
          </p:cNvPr>
          <p:cNvSpPr txBox="1"/>
          <p:nvPr/>
        </p:nvSpPr>
        <p:spPr>
          <a:xfrm>
            <a:off x="2679394" y="140885"/>
            <a:ext cx="6833212"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Chapitre 16 :GENERATION DE COURANT ALTERNATIF</a:t>
            </a:r>
          </a:p>
        </p:txBody>
      </p:sp>
    </p:spTree>
    <p:extLst>
      <p:ext uri="{BB962C8B-B14F-4D97-AF65-F5344CB8AC3E}">
        <p14:creationId xmlns:p14="http://schemas.microsoft.com/office/powerpoint/2010/main" val="1328825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 name="ZoneTexte 10">
                <a:extLst>
                  <a:ext uri="{FF2B5EF4-FFF2-40B4-BE49-F238E27FC236}">
                    <a16:creationId xmlns:a16="http://schemas.microsoft.com/office/drawing/2014/main" id="{C4058FCA-B7F8-58E3-8D34-E06C0B34D4D7}"/>
                  </a:ext>
                </a:extLst>
              </p:cNvPr>
              <p:cNvSpPr txBox="1"/>
              <p:nvPr/>
            </p:nvSpPr>
            <p:spPr>
              <a:xfrm>
                <a:off x="838200" y="4005855"/>
                <a:ext cx="10274300" cy="188917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GROUPEMENT EN SERIE</a:t>
                </a:r>
              </a:p>
              <a:p>
                <a:r>
                  <a:rPr lang="fr-FR" dirty="0"/>
                  <a:t>n éléments générateurs, chacun développe une FEM e</a:t>
                </a:r>
              </a:p>
              <a:p>
                <a:pPr algn="ctr"/>
                <a:r>
                  <a:rPr lang="fr-FR" b="1" dirty="0"/>
                  <a:t>E=ne</a:t>
                </a:r>
              </a:p>
              <a:p>
                <a:r>
                  <a:rPr lang="fr-FR" dirty="0"/>
                  <a:t>r la résistance interne de chaque générateur</a:t>
                </a:r>
              </a:p>
              <a:p>
                <a:r>
                  <a:rPr lang="fr-FR" dirty="0"/>
                  <a:t>R la résistance du circuit d’utilisation</a:t>
                </a:r>
              </a:p>
              <a:p>
                <a:r>
                  <a:rPr lang="fr-FR" dirty="0"/>
                  <a:t>Le courant débité est donné par la relation (Loi d’Ohm) : </a:t>
                </a:r>
                <a14:m>
                  <m:oMath xmlns:m="http://schemas.openxmlformats.org/officeDocument/2006/math">
                    <m:r>
                      <a:rPr lang="fr-FR" sz="2000" i="1" dirty="0" smtClean="0">
                        <a:latin typeface="Cambria Math" panose="02040503050406030204" pitchFamily="18" charset="0"/>
                      </a:rPr>
                      <m:t>𝐼</m:t>
                    </m:r>
                    <m:r>
                      <a:rPr lang="fr-FR" sz="2000" i="1" dirty="0" smtClean="0">
                        <a:latin typeface="Cambria Math" panose="02040503050406030204" pitchFamily="18" charset="0"/>
                      </a:rPr>
                      <m:t>=</m:t>
                    </m:r>
                    <m:f>
                      <m:fPr>
                        <m:ctrlPr>
                          <a:rPr lang="fr-FR" sz="2000" i="1" dirty="0" smtClean="0">
                            <a:latin typeface="Cambria Math" panose="02040503050406030204" pitchFamily="18" charset="0"/>
                          </a:rPr>
                        </m:ctrlPr>
                      </m:fPr>
                      <m:num>
                        <m:r>
                          <a:rPr lang="de-DE" sz="2000" b="0" i="1" dirty="0" smtClean="0">
                            <a:latin typeface="Cambria Math" panose="02040503050406030204" pitchFamily="18" charset="0"/>
                          </a:rPr>
                          <m:t>𝑛𝑒</m:t>
                        </m:r>
                      </m:num>
                      <m:den>
                        <m:r>
                          <a:rPr lang="de-DE" sz="2000" b="0" i="1" dirty="0" smtClean="0">
                            <a:latin typeface="Cambria Math" panose="02040503050406030204" pitchFamily="18" charset="0"/>
                          </a:rPr>
                          <m:t>𝑅</m:t>
                        </m:r>
                        <m:r>
                          <a:rPr lang="de-DE" sz="2000" b="0" i="1" dirty="0" smtClean="0">
                            <a:latin typeface="Cambria Math" panose="02040503050406030204" pitchFamily="18" charset="0"/>
                          </a:rPr>
                          <m:t>+</m:t>
                        </m:r>
                        <m:r>
                          <a:rPr lang="de-DE" sz="2000" b="0" i="1" dirty="0" smtClean="0">
                            <a:latin typeface="Cambria Math" panose="02040503050406030204" pitchFamily="18" charset="0"/>
                          </a:rPr>
                          <m:t>𝑛𝑟</m:t>
                        </m:r>
                      </m:den>
                    </m:f>
                  </m:oMath>
                </a14:m>
                <a:endParaRPr lang="fr-FR" sz="2000" dirty="0"/>
              </a:p>
            </p:txBody>
          </p:sp>
        </mc:Choice>
        <mc:Fallback>
          <p:sp>
            <p:nvSpPr>
              <p:cNvPr id="11" name="ZoneTexte 10">
                <a:extLst>
                  <a:ext uri="{FF2B5EF4-FFF2-40B4-BE49-F238E27FC236}">
                    <a16:creationId xmlns:a16="http://schemas.microsoft.com/office/drawing/2014/main" id="{C4058FCA-B7F8-58E3-8D34-E06C0B34D4D7}"/>
                  </a:ext>
                </a:extLst>
              </p:cNvPr>
              <p:cNvSpPr txBox="1">
                <a:spLocks noRot="1" noChangeAspect="1" noMove="1" noResize="1" noEditPoints="1" noAdjustHandles="1" noChangeArrowheads="1" noChangeShapeType="1" noTextEdit="1"/>
              </p:cNvSpPr>
              <p:nvPr/>
            </p:nvSpPr>
            <p:spPr>
              <a:xfrm>
                <a:off x="838200" y="4005855"/>
                <a:ext cx="10274300" cy="1889172"/>
              </a:xfrm>
              <a:prstGeom prst="rect">
                <a:avLst/>
              </a:prstGeom>
              <a:blipFill>
                <a:blip r:embed="rId2"/>
                <a:stretch>
                  <a:fillRect l="-474" t="-1282" b="-321"/>
                </a:stretch>
              </a:blipFill>
              <a:ln w="12700" cap="flat" cmpd="sng" algn="ctr">
                <a:solidFill>
                  <a:schemeClr val="accent2"/>
                </a:solidFill>
                <a:prstDash val="solid"/>
                <a:miter lim="800000"/>
              </a:ln>
              <a:effectLst/>
            </p:spPr>
            <p:txBody>
              <a:bodyPr/>
              <a:lstStyle/>
              <a:p>
                <a:r>
                  <a:rPr lang="fr-FR">
                    <a:noFill/>
                  </a:rPr>
                  <a:t> </a:t>
                </a:r>
              </a:p>
            </p:txBody>
          </p:sp>
        </mc:Fallback>
      </mc:AlternateContent>
      <p:pic>
        <p:nvPicPr>
          <p:cNvPr id="13" name="Image 12">
            <a:extLst>
              <a:ext uri="{FF2B5EF4-FFF2-40B4-BE49-F238E27FC236}">
                <a16:creationId xmlns:a16="http://schemas.microsoft.com/office/drawing/2014/main" id="{DF4D8B3C-680A-1FC3-4472-36459618123D}"/>
              </a:ext>
            </a:extLst>
          </p:cNvPr>
          <p:cNvPicPr>
            <a:picLocks noChangeAspect="1"/>
          </p:cNvPicPr>
          <p:nvPr/>
        </p:nvPicPr>
        <p:blipFill>
          <a:blip r:embed="rId3"/>
          <a:stretch>
            <a:fillRect/>
          </a:stretch>
        </p:blipFill>
        <p:spPr>
          <a:xfrm>
            <a:off x="3278645" y="1524567"/>
            <a:ext cx="4823955" cy="2481288"/>
          </a:xfrm>
          <a:prstGeom prst="rect">
            <a:avLst/>
          </a:prstGeom>
        </p:spPr>
        <p:style>
          <a:lnRef idx="2">
            <a:schemeClr val="accent2"/>
          </a:lnRef>
          <a:fillRef idx="1">
            <a:schemeClr val="lt1"/>
          </a:fillRef>
          <a:effectRef idx="0">
            <a:schemeClr val="accent2"/>
          </a:effectRef>
          <a:fontRef idx="minor">
            <a:schemeClr val="dk1"/>
          </a:fontRef>
        </p:style>
      </p:pic>
      <p:sp>
        <p:nvSpPr>
          <p:cNvPr id="15" name="ZoneTexte 14">
            <a:extLst>
              <a:ext uri="{FF2B5EF4-FFF2-40B4-BE49-F238E27FC236}">
                <a16:creationId xmlns:a16="http://schemas.microsoft.com/office/drawing/2014/main" id="{3EBC745C-CF2F-C0AC-4E26-99827E94423C}"/>
              </a:ext>
            </a:extLst>
          </p:cNvPr>
          <p:cNvSpPr txBox="1"/>
          <p:nvPr/>
        </p:nvSpPr>
        <p:spPr>
          <a:xfrm>
            <a:off x="4260850" y="932934"/>
            <a:ext cx="34290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ASSOCIATION DES GENERATEURS</a:t>
            </a:r>
          </a:p>
        </p:txBody>
      </p:sp>
    </p:spTree>
    <p:extLst>
      <p:ext uri="{BB962C8B-B14F-4D97-AF65-F5344CB8AC3E}">
        <p14:creationId xmlns:p14="http://schemas.microsoft.com/office/powerpoint/2010/main" val="89194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7C5AFEC-3EB5-5350-6F63-3378C97686F3}"/>
              </a:ext>
            </a:extLst>
          </p:cNvPr>
          <p:cNvSpPr txBox="1"/>
          <p:nvPr/>
        </p:nvSpPr>
        <p:spPr>
          <a:xfrm>
            <a:off x="2661492" y="145052"/>
            <a:ext cx="736385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18 :AVANTAGES ET INCONVENIENTS D’GENERATION ALTERNATIVE</a:t>
            </a: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95041F90-AA5E-8D79-5AEF-0108A387D2A2}"/>
                  </a:ext>
                </a:extLst>
              </p:cNvPr>
              <p:cNvSpPr txBox="1"/>
              <p:nvPr/>
            </p:nvSpPr>
            <p:spPr>
              <a:xfrm>
                <a:off x="648159" y="648638"/>
                <a:ext cx="10895682" cy="522104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AVANTAGES</a:t>
                </a:r>
              </a:p>
              <a:p>
                <a:r>
                  <a:rPr lang="fr-FR" b="1" dirty="0"/>
                  <a:t>An niveau du générateur</a:t>
                </a:r>
              </a:p>
              <a:p>
                <a:r>
                  <a:rPr lang="fr-FR" dirty="0"/>
                  <a:t>C’est un alternateur triphasé dont le rapport puissance/poids est plus élevé que celui d’une dynamo,</a:t>
                </a:r>
              </a:p>
              <a:p>
                <a:pPr marL="285750" indent="-285750">
                  <a:buFont typeface="Arial" panose="020B0604020202020204" pitchFamily="34" charset="0"/>
                  <a:buChar char="•"/>
                </a:pPr>
                <a:r>
                  <a:rPr lang="fr-FR" dirty="0"/>
                  <a:t>Dynamo 400 w/kg</a:t>
                </a:r>
              </a:p>
              <a:p>
                <a:pPr marL="285750" indent="-285750">
                  <a:buFont typeface="Arial" panose="020B0604020202020204" pitchFamily="34" charset="0"/>
                  <a:buChar char="•"/>
                </a:pPr>
                <a:r>
                  <a:rPr lang="fr-FR" dirty="0"/>
                  <a:t>Alternateur 1400 w/kg</a:t>
                </a:r>
              </a:p>
              <a:p>
                <a:r>
                  <a:rPr lang="fr-FR" dirty="0"/>
                  <a:t>machine plus simple dans sa réalisation et aucun contact frottant:</a:t>
                </a:r>
              </a:p>
              <a:p>
                <a:r>
                  <a:rPr lang="fr-FR" dirty="0"/>
                  <a:t>- pas de collecteur</a:t>
                </a:r>
              </a:p>
              <a:p>
                <a:r>
                  <a:rPr lang="fr-FR" dirty="0"/>
                  <a:t>- pas de bague	</a:t>
                </a:r>
              </a:p>
              <a:p>
                <a:r>
                  <a:rPr lang="fr-FR" dirty="0"/>
                  <a:t>- pas de balais</a:t>
                </a:r>
              </a:p>
              <a:p>
                <a:r>
                  <a:rPr lang="fr-FR" dirty="0"/>
                  <a:t>pas d’usure, pas d’entretien, pas de filtrage, parasites absents.</a:t>
                </a:r>
              </a:p>
              <a:p>
                <a:r>
                  <a:rPr lang="fr-FR" dirty="0"/>
                  <a:t>Puissance développée accrue : </a:t>
                </a:r>
                <a14:m>
                  <m:oMath xmlns:m="http://schemas.openxmlformats.org/officeDocument/2006/math">
                    <m:r>
                      <a:rPr lang="fr-FR" i="1" dirty="0" smtClean="0">
                        <a:latin typeface="Cambria Math" panose="02040503050406030204" pitchFamily="18" charset="0"/>
                      </a:rPr>
                      <m:t>𝑆</m:t>
                    </m:r>
                    <m:r>
                      <a:rPr lang="fr-FR" i="1" baseline="-25000" dirty="0">
                        <a:latin typeface="Cambria Math" panose="02040503050406030204" pitchFamily="18" charset="0"/>
                      </a:rPr>
                      <m:t>𝑉𝐴</m:t>
                    </m:r>
                    <m:r>
                      <a:rPr lang="fr-FR" i="1" dirty="0">
                        <a:latin typeface="Cambria Math" panose="02040503050406030204" pitchFamily="18" charset="0"/>
                      </a:rPr>
                      <m:t>=</m:t>
                    </m:r>
                    <m:r>
                      <a:rPr lang="fr-FR" i="1" dirty="0" smtClean="0">
                        <a:latin typeface="Cambria Math" panose="02040503050406030204" pitchFamily="18" charset="0"/>
                      </a:rPr>
                      <m:t>𝑈𝐼</m:t>
                    </m:r>
                    <m:rad>
                      <m:radPr>
                        <m:degHide m:val="on"/>
                        <m:ctrlPr>
                          <a:rPr lang="fr-FR" i="1" dirty="0" smtClean="0">
                            <a:latin typeface="Cambria Math" panose="02040503050406030204" pitchFamily="18" charset="0"/>
                          </a:rPr>
                        </m:ctrlPr>
                      </m:radPr>
                      <m:deg/>
                      <m:e>
                        <m:r>
                          <a:rPr lang="de-DE" b="0" i="1" dirty="0" smtClean="0">
                            <a:latin typeface="Cambria Math" panose="02040503050406030204" pitchFamily="18" charset="0"/>
                          </a:rPr>
                          <m:t>3</m:t>
                        </m:r>
                      </m:e>
                    </m:rad>
                  </m:oMath>
                </a14:m>
                <a:endParaRPr lang="fr-FR" dirty="0"/>
              </a:p>
              <a:p>
                <a:r>
                  <a:rPr lang="fr-FR" dirty="0"/>
                  <a:t>Le stator est de type étoile avec neutre, ce qui permet de fournir deux tensions directement exploitables, 200 v = U ; 115 v = .</a:t>
                </a:r>
              </a:p>
              <a:p>
                <a:r>
                  <a:rPr lang="fr-FR" dirty="0"/>
                  <a:t>L’amorçage de l’alternateur est autonome (aucune alimentation extérieure).</a:t>
                </a:r>
              </a:p>
              <a:p>
                <a:r>
                  <a:rPr lang="fr-FR" b="1" dirty="0"/>
                  <a:t>Distribution</a:t>
                </a:r>
              </a:p>
              <a:p>
                <a:r>
                  <a:rPr lang="fr-FR" dirty="0"/>
                  <a:t>Les tensions développées 115/200 v sont plus élevées qu’en courant continu (28 v) d’où l’intensité en ligne est réduite. Pour une même puissance fournie, les chutes de tensions:</a:t>
                </a:r>
              </a:p>
              <a:p>
                <a14:m>
                  <m:oMath xmlns:m="http://schemas.openxmlformats.org/officeDocument/2006/math">
                    <m:r>
                      <a:rPr lang="de-DE" b="0" i="1" smtClean="0">
                        <a:latin typeface="Cambria Math" panose="02040503050406030204" pitchFamily="18" charset="0"/>
                      </a:rPr>
                      <m:t>𝑅𝐼</m:t>
                    </m:r>
                    <m:r>
                      <a:rPr lang="de-DE" b="0" i="1" smtClean="0">
                        <a:latin typeface="Cambria Math" panose="02040503050406030204" pitchFamily="18" charset="0"/>
                      </a:rPr>
                      <m:t>, </m:t>
                    </m:r>
                    <m:r>
                      <a:rPr lang="de-DE" b="0" i="1" smtClean="0">
                        <a:latin typeface="Cambria Math" panose="02040503050406030204" pitchFamily="18" charset="0"/>
                      </a:rPr>
                      <m:t>𝐿</m:t>
                    </m:r>
                    <m:r>
                      <a:rPr lang="de-DE" b="0" i="1" smtClean="0">
                        <a:latin typeface="Cambria Math" panose="02040503050406030204" pitchFamily="18" charset="0"/>
                        <a:ea typeface="Cambria Math" panose="02040503050406030204" pitchFamily="18" charset="0"/>
                      </a:rPr>
                      <m:t>𝜔</m:t>
                    </m:r>
                    <m:r>
                      <a:rPr lang="de-DE" b="0" i="1" smtClean="0">
                        <a:latin typeface="Cambria Math" panose="02040503050406030204" pitchFamily="18" charset="0"/>
                        <a:ea typeface="Cambria Math" panose="02040503050406030204" pitchFamily="18" charset="0"/>
                      </a:rPr>
                      <m:t>𝐼</m:t>
                    </m:r>
                    <m:r>
                      <a:rPr lang="de-DE" b="0" i="1" smtClean="0">
                        <a:latin typeface="Cambria Math" panose="02040503050406030204" pitchFamily="18" charset="0"/>
                        <a:ea typeface="Cambria Math" panose="02040503050406030204" pitchFamily="18" charset="0"/>
                      </a:rPr>
                      <m:t>, </m:t>
                    </m:r>
                    <m:f>
                      <m:fPr>
                        <m:ctrlPr>
                          <a:rPr lang="de-DE" b="0"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𝐼</m:t>
                        </m:r>
                      </m:num>
                      <m:den>
                        <m:r>
                          <a:rPr lang="de-DE" b="0" i="1" smtClean="0">
                            <a:latin typeface="Cambria Math" panose="02040503050406030204" pitchFamily="18" charset="0"/>
                            <a:ea typeface="Cambria Math" panose="02040503050406030204" pitchFamily="18" charset="0"/>
                          </a:rPr>
                          <m:t>𝐶</m:t>
                        </m:r>
                        <m:r>
                          <a:rPr lang="de-DE" b="0" i="1" smtClean="0">
                            <a:latin typeface="Cambria Math" panose="02040503050406030204" pitchFamily="18" charset="0"/>
                            <a:ea typeface="Cambria Math" panose="02040503050406030204" pitchFamily="18" charset="0"/>
                          </a:rPr>
                          <m:t>𝜔</m:t>
                        </m:r>
                      </m:den>
                    </m:f>
                  </m:oMath>
                </a14:m>
                <a:r>
                  <a:rPr lang="fr-FR" dirty="0"/>
                  <a:t> . ZI sont réduites, les pertes par effet joule </a:t>
                </a:r>
                <a14:m>
                  <m:oMath xmlns:m="http://schemas.openxmlformats.org/officeDocument/2006/math">
                    <m:r>
                      <a:rPr lang="fr-FR" i="1" dirty="0" smtClean="0">
                        <a:latin typeface="Cambria Math" panose="02040503050406030204" pitchFamily="18" charset="0"/>
                      </a:rPr>
                      <m:t>𝑅</m:t>
                    </m:r>
                    <m:sSup>
                      <m:sSupPr>
                        <m:ctrlPr>
                          <a:rPr lang="fr-FR" i="1" dirty="0" smtClean="0">
                            <a:latin typeface="Cambria Math" panose="02040503050406030204" pitchFamily="18" charset="0"/>
                          </a:rPr>
                        </m:ctrlPr>
                      </m:sSupPr>
                      <m:e>
                        <m:r>
                          <a:rPr lang="de-DE" b="0" i="1" dirty="0" smtClean="0">
                            <a:latin typeface="Cambria Math" panose="02040503050406030204" pitchFamily="18" charset="0"/>
                          </a:rPr>
                          <m:t>𝐼</m:t>
                        </m:r>
                      </m:e>
                      <m:sup>
                        <m:r>
                          <a:rPr lang="de-DE" b="0" i="1" dirty="0" smtClean="0">
                            <a:latin typeface="Cambria Math" panose="02040503050406030204" pitchFamily="18" charset="0"/>
                          </a:rPr>
                          <m:t>2</m:t>
                        </m:r>
                      </m:sup>
                    </m:sSup>
                  </m:oMath>
                </a14:m>
                <a:r>
                  <a:rPr lang="fr-FR" dirty="0"/>
                  <a:t> également.</a:t>
                </a:r>
              </a:p>
            </p:txBody>
          </p:sp>
        </mc:Choice>
        <mc:Fallback xmlns="">
          <p:sp>
            <p:nvSpPr>
              <p:cNvPr id="7" name="ZoneTexte 6">
                <a:extLst>
                  <a:ext uri="{FF2B5EF4-FFF2-40B4-BE49-F238E27FC236}">
                    <a16:creationId xmlns:a16="http://schemas.microsoft.com/office/drawing/2014/main" id="{95041F90-AA5E-8D79-5AEF-0108A387D2A2}"/>
                  </a:ext>
                </a:extLst>
              </p:cNvPr>
              <p:cNvSpPr txBox="1">
                <a:spLocks noRot="1" noChangeAspect="1" noMove="1" noResize="1" noEditPoints="1" noAdjustHandles="1" noChangeArrowheads="1" noChangeShapeType="1" noTextEdit="1"/>
              </p:cNvSpPr>
              <p:nvPr/>
            </p:nvSpPr>
            <p:spPr>
              <a:xfrm>
                <a:off x="648159" y="648638"/>
                <a:ext cx="10895682" cy="5221045"/>
              </a:xfrm>
              <a:prstGeom prst="rect">
                <a:avLst/>
              </a:prstGeom>
              <a:blipFill>
                <a:blip r:embed="rId2"/>
                <a:stretch>
                  <a:fillRect l="-391" t="-466" r="-503"/>
                </a:stretch>
              </a:blipFill>
              <a:ln w="12700" cap="flat" cmpd="sng" algn="ctr">
                <a:solidFill>
                  <a:schemeClr val="accent2"/>
                </a:solidFill>
                <a:prstDash val="solid"/>
                <a:miter lim="800000"/>
              </a:ln>
              <a:effectLst/>
            </p:spPr>
            <p:txBody>
              <a:bodyPr/>
              <a:lstStyle/>
              <a:p>
                <a:r>
                  <a:rPr lang="fr-FR">
                    <a:noFill/>
                  </a:rPr>
                  <a:t> </a:t>
                </a:r>
              </a:p>
            </p:txBody>
          </p:sp>
        </mc:Fallback>
      </mc:AlternateContent>
    </p:spTree>
    <p:extLst>
      <p:ext uri="{BB962C8B-B14F-4D97-AF65-F5344CB8AC3E}">
        <p14:creationId xmlns:p14="http://schemas.microsoft.com/office/powerpoint/2010/main" val="248497158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B30B8C0-08A1-7433-02A7-4704184F219B}"/>
              </a:ext>
            </a:extLst>
          </p:cNvPr>
          <p:cNvSpPr txBox="1"/>
          <p:nvPr/>
        </p:nvSpPr>
        <p:spPr>
          <a:xfrm>
            <a:off x="587566" y="2357841"/>
            <a:ext cx="11016868" cy="258532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Arial" panose="020B0604020202020204" pitchFamily="34" charset="0"/>
              <a:buChar char="•"/>
            </a:pPr>
            <a:r>
              <a:rPr lang="fr-FR" dirty="0"/>
              <a:t>La section des conducteurs est plus faible d’où gain de poids sur les câblages, </a:t>
            </a:r>
          </a:p>
          <a:p>
            <a:pPr marL="285750" indent="-285750" algn="just">
              <a:buFont typeface="Arial" panose="020B0604020202020204" pitchFamily="34" charset="0"/>
              <a:buChar char="•"/>
            </a:pPr>
            <a:r>
              <a:rPr lang="fr-FR" dirty="0"/>
              <a:t>meilleur  rendement de </a:t>
            </a:r>
            <a:r>
              <a:rPr lang="fr-FR" dirty="0" err="1"/>
              <a:t>rinstallation</a:t>
            </a:r>
            <a:r>
              <a:rPr lang="fr-FR" dirty="0"/>
              <a:t>.</a:t>
            </a:r>
          </a:p>
          <a:p>
            <a:pPr marL="285750" indent="-285750" algn="just">
              <a:buFont typeface="Arial" panose="020B0604020202020204" pitchFamily="34" charset="0"/>
              <a:buChar char="•"/>
            </a:pPr>
            <a:r>
              <a:rPr lang="fr-FR" dirty="0"/>
              <a:t>Obtention facile de hautes et basses tensions par l’emploi de transformateurs statiques à haut rendement &gt; 90 %.</a:t>
            </a:r>
          </a:p>
          <a:p>
            <a:pPr marL="285750" indent="-285750" algn="just">
              <a:buFont typeface="Arial" panose="020B0604020202020204" pitchFamily="34" charset="0"/>
              <a:buChar char="•"/>
            </a:pPr>
            <a:r>
              <a:rPr lang="fr-FR" dirty="0"/>
              <a:t>Possibilité d’obtenir des tensions continues par l’emploi de TR (transfo-redresseurs).</a:t>
            </a:r>
          </a:p>
          <a:p>
            <a:pPr marL="285750" indent="-285750" algn="just">
              <a:buFont typeface="Arial" panose="020B0604020202020204" pitchFamily="34" charset="0"/>
              <a:buChar char="•"/>
            </a:pPr>
            <a:r>
              <a:rPr lang="fr-FR" dirty="0"/>
              <a:t>Mesures faciles d’intensités élevées par l’emploi de Tl (transfo d’intensité), ne présentant aucune difficulté d’installation.</a:t>
            </a:r>
          </a:p>
          <a:p>
            <a:pPr marL="285750" indent="-285750" algn="just">
              <a:buFont typeface="Arial" panose="020B0604020202020204" pitchFamily="34" charset="0"/>
              <a:buChar char="•"/>
            </a:pPr>
            <a:r>
              <a:rPr lang="fr-FR" dirty="0"/>
              <a:t>Possibilité de création de champs tournants à l’aide de bobinages statiques, alimentés en courants triphasés.</a:t>
            </a:r>
          </a:p>
          <a:p>
            <a:pPr marL="285750" indent="-285750" algn="just">
              <a:buFont typeface="Arial" panose="020B0604020202020204" pitchFamily="34" charset="0"/>
              <a:buChar char="•"/>
            </a:pPr>
            <a:r>
              <a:rPr lang="fr-FR" dirty="0"/>
              <a:t>Moteurs à courant alternatif de type asynchrone robustes, alimentation facile, peu de variations de vitesse avec la charge, encombrement réduit, gain de poids à la f = 400 Hz.</a:t>
            </a:r>
          </a:p>
        </p:txBody>
      </p:sp>
      <p:sp>
        <p:nvSpPr>
          <p:cNvPr id="3" name="ZoneTexte 2">
            <a:extLst>
              <a:ext uri="{FF2B5EF4-FFF2-40B4-BE49-F238E27FC236}">
                <a16:creationId xmlns:a16="http://schemas.microsoft.com/office/drawing/2014/main" id="{113AD780-D1E8-8944-D0C7-11DF4C3F8B55}"/>
              </a:ext>
            </a:extLst>
          </p:cNvPr>
          <p:cNvSpPr txBox="1"/>
          <p:nvPr/>
        </p:nvSpPr>
        <p:spPr>
          <a:xfrm>
            <a:off x="2661492" y="145052"/>
            <a:ext cx="736385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18 :AVANTAGES ET INCONVENIENTS D’GENERATION ALTERNATIVE</a:t>
            </a:r>
          </a:p>
        </p:txBody>
      </p:sp>
      <p:sp>
        <p:nvSpPr>
          <p:cNvPr id="6" name="ZoneTexte 5">
            <a:extLst>
              <a:ext uri="{FF2B5EF4-FFF2-40B4-BE49-F238E27FC236}">
                <a16:creationId xmlns:a16="http://schemas.microsoft.com/office/drawing/2014/main" id="{FFD8B080-98E2-E5E5-2B2C-0969BBF0FC91}"/>
              </a:ext>
            </a:extLst>
          </p:cNvPr>
          <p:cNvSpPr txBox="1"/>
          <p:nvPr/>
        </p:nvSpPr>
        <p:spPr>
          <a:xfrm>
            <a:off x="3159087" y="1251446"/>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AVANTAGES</a:t>
            </a:r>
          </a:p>
        </p:txBody>
      </p:sp>
    </p:spTree>
    <p:extLst>
      <p:ext uri="{BB962C8B-B14F-4D97-AF65-F5344CB8AC3E}">
        <p14:creationId xmlns:p14="http://schemas.microsoft.com/office/powerpoint/2010/main" val="100921165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F926C42-3A2A-BF02-8190-A0572C903197}"/>
              </a:ext>
            </a:extLst>
          </p:cNvPr>
          <p:cNvSpPr txBox="1"/>
          <p:nvPr/>
        </p:nvSpPr>
        <p:spPr>
          <a:xfrm>
            <a:off x="714259" y="1106090"/>
            <a:ext cx="11261075" cy="452431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dirty="0"/>
              <a:t>INCONVENIENTS</a:t>
            </a:r>
          </a:p>
          <a:p>
            <a:pPr marL="285750" indent="-285750" algn="just">
              <a:buFont typeface="Arial" panose="020B0604020202020204" pitchFamily="34" charset="0"/>
              <a:buChar char="•"/>
            </a:pPr>
            <a:r>
              <a:rPr lang="fr-FR" dirty="0"/>
              <a:t>La fréquence de l’alternateur dépend de sa vitesse de rotation</a:t>
            </a:r>
          </a:p>
          <a:p>
            <a:pPr marL="285750" indent="-285750" algn="just">
              <a:buFont typeface="Arial" panose="020B0604020202020204" pitchFamily="34" charset="0"/>
              <a:buChar char="•"/>
            </a:pPr>
            <a:r>
              <a:rPr lang="fr-FR" dirty="0"/>
              <a:t>Il y a lieu de prévoir un dispositif d’entraînement à vitesse constante, placé entre le réacteur et l’alternateur, disposant d’organes de commande et de contrôle.</a:t>
            </a:r>
          </a:p>
          <a:p>
            <a:pPr marL="285750" indent="-285750" algn="just">
              <a:buFont typeface="Arial" panose="020B0604020202020204" pitchFamily="34" charset="0"/>
              <a:buChar char="•"/>
            </a:pPr>
            <a:r>
              <a:rPr lang="fr-FR" dirty="0"/>
              <a:t>Le couplage en parallèle des alternateurs est une opération délicate qui requiert des conditions strictes telles que:</a:t>
            </a:r>
          </a:p>
          <a:p>
            <a:pPr marL="742950" lvl="1" indent="-285750" algn="just">
              <a:buFont typeface="Courier New" panose="02070309020205020404" pitchFamily="49" charset="0"/>
              <a:buChar char="o"/>
            </a:pPr>
            <a:r>
              <a:rPr lang="fr-FR" dirty="0"/>
              <a:t>égalité de tension,</a:t>
            </a:r>
          </a:p>
          <a:p>
            <a:pPr marL="742950" lvl="1" indent="-285750" algn="just">
              <a:buFont typeface="Courier New" panose="02070309020205020404" pitchFamily="49" charset="0"/>
              <a:buChar char="o"/>
            </a:pPr>
            <a:r>
              <a:rPr lang="fr-FR" dirty="0"/>
              <a:t>égalité de fréquence,</a:t>
            </a:r>
          </a:p>
          <a:p>
            <a:pPr marL="742950" lvl="1" indent="-285750" algn="just">
              <a:buFont typeface="Courier New" panose="02070309020205020404" pitchFamily="49" charset="0"/>
              <a:buChar char="o"/>
            </a:pPr>
            <a:r>
              <a:rPr lang="fr-FR" dirty="0"/>
              <a:t>ordre de phases (en courant triphasé),</a:t>
            </a:r>
          </a:p>
          <a:p>
            <a:pPr marL="742950" lvl="1" indent="-285750" algn="just">
              <a:buFont typeface="Courier New" panose="02070309020205020404" pitchFamily="49" charset="0"/>
              <a:buChar char="o"/>
            </a:pPr>
            <a:r>
              <a:rPr lang="fr-FR" dirty="0"/>
              <a:t>concordance de phases des tensions.</a:t>
            </a:r>
          </a:p>
          <a:p>
            <a:pPr marL="285750" indent="-285750" algn="just">
              <a:buFont typeface="Arial" panose="020B0604020202020204" pitchFamily="34" charset="0"/>
              <a:buChar char="•"/>
            </a:pPr>
            <a:r>
              <a:rPr lang="fr-FR" dirty="0"/>
              <a:t>Il faut dans ce type de couplage assurer une </a:t>
            </a:r>
            <a:r>
              <a:rPr lang="fr-FR" dirty="0" err="1"/>
              <a:t>équirépartition</a:t>
            </a:r>
            <a:r>
              <a:rPr lang="fr-FR" dirty="0"/>
              <a:t> des charges et tenir compte de la nature de ces charge (actives et réactives).</a:t>
            </a:r>
          </a:p>
          <a:p>
            <a:pPr marL="285750" indent="-285750" algn="just">
              <a:buFont typeface="Arial" panose="020B0604020202020204" pitchFamily="34" charset="0"/>
              <a:buChar char="•"/>
            </a:pPr>
            <a:r>
              <a:rPr lang="fr-FR" dirty="0"/>
              <a:t>Le couple des moteurs à courant alternatif est faible, peu utilisé en traction.</a:t>
            </a:r>
          </a:p>
          <a:p>
            <a:pPr marL="285750" indent="-285750" algn="just">
              <a:buFont typeface="Arial" panose="020B0604020202020204" pitchFamily="34" charset="0"/>
              <a:buChar char="•"/>
            </a:pPr>
            <a:r>
              <a:rPr lang="fr-FR" dirty="0"/>
              <a:t>L’intensité absorbée au démarrage est élevée ce qui nécessite parfois des dispositifs permettant de limiter cette intensité (démarrage étoile-triangle).</a:t>
            </a:r>
          </a:p>
          <a:p>
            <a:pPr marL="285750" indent="-285750" algn="just">
              <a:buFont typeface="Arial" panose="020B0604020202020204" pitchFamily="34" charset="0"/>
              <a:buChar char="•"/>
            </a:pPr>
            <a:r>
              <a:rPr lang="fr-FR" dirty="0"/>
              <a:t>Lors de l’utilisation de Tl, il faut prendre certaines précautions, à savoir ne jamais laisser l’enroulement secondaire à circuit ouvert en raison de la valeur élevée que peut prendre la FEM induite</a:t>
            </a:r>
          </a:p>
        </p:txBody>
      </p:sp>
      <p:sp>
        <p:nvSpPr>
          <p:cNvPr id="2" name="ZoneTexte 1">
            <a:extLst>
              <a:ext uri="{FF2B5EF4-FFF2-40B4-BE49-F238E27FC236}">
                <a16:creationId xmlns:a16="http://schemas.microsoft.com/office/drawing/2014/main" id="{E54FF85D-9799-C823-A818-40265026199F}"/>
              </a:ext>
            </a:extLst>
          </p:cNvPr>
          <p:cNvSpPr txBox="1"/>
          <p:nvPr/>
        </p:nvSpPr>
        <p:spPr>
          <a:xfrm>
            <a:off x="2661492" y="145052"/>
            <a:ext cx="736385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18 :AVANTAGES ET INCONVENIENTS D’GENERATION ALTERNATIVE</a:t>
            </a:r>
          </a:p>
        </p:txBody>
      </p:sp>
    </p:spTree>
    <p:extLst>
      <p:ext uri="{BB962C8B-B14F-4D97-AF65-F5344CB8AC3E}">
        <p14:creationId xmlns:p14="http://schemas.microsoft.com/office/powerpoint/2010/main" val="5015224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416805C-26C6-7D81-8AF9-F2433EC565B0}"/>
              </a:ext>
            </a:extLst>
          </p:cNvPr>
          <p:cNvSpPr txBox="1"/>
          <p:nvPr/>
        </p:nvSpPr>
        <p:spPr>
          <a:xfrm>
            <a:off x="757409" y="4109922"/>
            <a:ext cx="10859874"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Arial" panose="020B0604020202020204" pitchFamily="34" charset="0"/>
              <a:buChar char="•"/>
            </a:pPr>
            <a:r>
              <a:rPr lang="fr-FR" dirty="0"/>
              <a:t>Les progrès techniques des matériaux dans la construction des alternateurs permettent d’obtenir un rendement massique plus avantageux. </a:t>
            </a:r>
          </a:p>
          <a:p>
            <a:pPr marL="285750" indent="-285750" algn="just">
              <a:buFont typeface="Arial" panose="020B0604020202020204" pitchFamily="34" charset="0"/>
              <a:buChar char="•"/>
            </a:pPr>
            <a:r>
              <a:rPr lang="fr-FR" dirty="0"/>
              <a:t>La maîtrise et la mise en œuvre des amplificateurs magnétiques et des transistors ont été autant de facteurs qui ont contribué largement au choix d’une génération alternative</a:t>
            </a:r>
          </a:p>
        </p:txBody>
      </p:sp>
      <p:sp>
        <p:nvSpPr>
          <p:cNvPr id="4" name="ZoneTexte 3">
            <a:extLst>
              <a:ext uri="{FF2B5EF4-FFF2-40B4-BE49-F238E27FC236}">
                <a16:creationId xmlns:a16="http://schemas.microsoft.com/office/drawing/2014/main" id="{21E4CAA3-3FA7-022D-B396-EA0BF0AB8B2A}"/>
              </a:ext>
            </a:extLst>
          </p:cNvPr>
          <p:cNvSpPr txBox="1"/>
          <p:nvPr/>
        </p:nvSpPr>
        <p:spPr>
          <a:xfrm>
            <a:off x="757410" y="1016950"/>
            <a:ext cx="10859876"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Arial" panose="020B0604020202020204" pitchFamily="34" charset="0"/>
              <a:buChar char="•"/>
            </a:pPr>
            <a:r>
              <a:rPr lang="fr-FR" dirty="0"/>
              <a:t>Jusqu’à ces dernières années, on préférait une génération de type courant continu ; </a:t>
            </a:r>
          </a:p>
          <a:p>
            <a:pPr marL="285750" indent="-285750" algn="just">
              <a:buFont typeface="Arial" panose="020B0604020202020204" pitchFamily="34" charset="0"/>
              <a:buChar char="•"/>
            </a:pPr>
            <a:r>
              <a:rPr lang="fr-FR" dirty="0"/>
              <a:t>on disposait alors d’un réseau principal à courant continu alimenté à partir de dynamos et d’un réseau secondaire à courant alternatif alimenté à partir de groupes convertisseurs</a:t>
            </a:r>
          </a:p>
          <a:p>
            <a:pPr algn="just"/>
            <a:r>
              <a:rPr lang="fr-FR" dirty="0"/>
              <a:t>	Exemple :SE.210-F27« Mystère 20.</a:t>
            </a:r>
          </a:p>
        </p:txBody>
      </p:sp>
      <p:sp>
        <p:nvSpPr>
          <p:cNvPr id="7" name="ZoneTexte 6">
            <a:extLst>
              <a:ext uri="{FF2B5EF4-FFF2-40B4-BE49-F238E27FC236}">
                <a16:creationId xmlns:a16="http://schemas.microsoft.com/office/drawing/2014/main" id="{F0850B5C-E6CA-92C4-DD88-365BDB10EDB6}"/>
              </a:ext>
            </a:extLst>
          </p:cNvPr>
          <p:cNvSpPr txBox="1"/>
          <p:nvPr/>
        </p:nvSpPr>
        <p:spPr>
          <a:xfrm>
            <a:off x="757409" y="2277592"/>
            <a:ext cx="10859875"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Arial" panose="020B0604020202020204" pitchFamily="34" charset="0"/>
              <a:buChar char="•"/>
            </a:pPr>
            <a:r>
              <a:rPr lang="fr-FR"/>
              <a:t>Mais les dynamos, par leur principe même, produisent des étincelles aux balais (parasites), d’autant plus importantes que la puissance générée est grande, et sont de plus favorisées par l’atmosphère humide. </a:t>
            </a:r>
          </a:p>
          <a:p>
            <a:pPr marL="285750" indent="-285750" algn="just">
              <a:buFont typeface="Arial" panose="020B0604020202020204" pitchFamily="34" charset="0"/>
              <a:buChar char="•"/>
            </a:pPr>
            <a:r>
              <a:rPr lang="fr-FR" dirty="0"/>
              <a:t>Cela entraîne une usure plus rapide des balais, du collecteur. </a:t>
            </a:r>
          </a:p>
          <a:p>
            <a:pPr marL="285750" indent="-285750" algn="just">
              <a:buFont typeface="Arial" panose="020B0604020202020204" pitchFamily="34" charset="0"/>
              <a:buChar char="•"/>
            </a:pPr>
            <a:r>
              <a:rPr lang="fr-FR" dirty="0"/>
              <a:t>Ces machines demandent par conséquent une surveillance périodique, c’est pourquoi on s’est orienté vers une génération alternative.</a:t>
            </a:r>
          </a:p>
        </p:txBody>
      </p:sp>
      <p:sp>
        <p:nvSpPr>
          <p:cNvPr id="8" name="ZoneTexte 7">
            <a:extLst>
              <a:ext uri="{FF2B5EF4-FFF2-40B4-BE49-F238E27FC236}">
                <a16:creationId xmlns:a16="http://schemas.microsoft.com/office/drawing/2014/main" id="{BDC8AD6C-914A-1F84-FDD9-1EB98385017D}"/>
              </a:ext>
            </a:extLst>
          </p:cNvPr>
          <p:cNvSpPr txBox="1"/>
          <p:nvPr/>
        </p:nvSpPr>
        <p:spPr>
          <a:xfrm>
            <a:off x="2661492" y="145052"/>
            <a:ext cx="736385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AVANTAGES ET INCONVENIENTS D’GENERATION ALTERNATIVE</a:t>
            </a:r>
          </a:p>
        </p:txBody>
      </p:sp>
    </p:spTree>
    <p:extLst>
      <p:ext uri="{BB962C8B-B14F-4D97-AF65-F5344CB8AC3E}">
        <p14:creationId xmlns:p14="http://schemas.microsoft.com/office/powerpoint/2010/main" val="101866765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B62C76C-473F-6E5A-F2C9-E72BBE6D1F1E}"/>
              </a:ext>
            </a:extLst>
          </p:cNvPr>
          <p:cNvSpPr txBox="1"/>
          <p:nvPr/>
        </p:nvSpPr>
        <p:spPr>
          <a:xfrm>
            <a:off x="749147" y="793820"/>
            <a:ext cx="11226188"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FREQUENCE 400 Hz</a:t>
            </a:r>
          </a:p>
          <a:p>
            <a:r>
              <a:rPr lang="fr-FR" dirty="0"/>
              <a:t>Elle est déterminée par la vitesse de rotation de l’alternateur, c’est-à-dire l’entraînement à</a:t>
            </a:r>
          </a:p>
        </p:txBody>
      </p:sp>
      <p:sp>
        <p:nvSpPr>
          <p:cNvPr id="7" name="ZoneTexte 6">
            <a:extLst>
              <a:ext uri="{FF2B5EF4-FFF2-40B4-BE49-F238E27FC236}">
                <a16:creationId xmlns:a16="http://schemas.microsoft.com/office/drawing/2014/main" id="{A367299F-D368-EF8A-751C-112829E197AA}"/>
              </a:ext>
            </a:extLst>
          </p:cNvPr>
          <p:cNvSpPr txBox="1"/>
          <p:nvPr/>
        </p:nvSpPr>
        <p:spPr>
          <a:xfrm>
            <a:off x="4111586" y="134823"/>
            <a:ext cx="3968827"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Chapitre 19 :PARAMETRES UTILISES</a:t>
            </a:r>
          </a:p>
        </p:txBody>
      </p:sp>
      <p:sp>
        <p:nvSpPr>
          <p:cNvPr id="9" name="ZoneTexte 8">
            <a:extLst>
              <a:ext uri="{FF2B5EF4-FFF2-40B4-BE49-F238E27FC236}">
                <a16:creationId xmlns:a16="http://schemas.microsoft.com/office/drawing/2014/main" id="{338B6832-B8F2-DE70-92A6-0F0D6063321A}"/>
              </a:ext>
            </a:extLst>
          </p:cNvPr>
          <p:cNvSpPr txBox="1"/>
          <p:nvPr/>
        </p:nvSpPr>
        <p:spPr>
          <a:xfrm>
            <a:off x="749147" y="1623412"/>
            <a:ext cx="11226188"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TENSIONS ALTERNATIVES</a:t>
            </a:r>
          </a:p>
          <a:p>
            <a:r>
              <a:rPr lang="fr-FR" b="1" dirty="0"/>
              <a:t>Hautes tensions</a:t>
            </a:r>
          </a:p>
          <a:p>
            <a:r>
              <a:rPr lang="fr-FR" dirty="0"/>
              <a:t>Elles sont obtenues directement au niveau du stator de l’alternateur triphasé.</a:t>
            </a:r>
          </a:p>
          <a:p>
            <a:r>
              <a:rPr lang="fr-FR" dirty="0"/>
              <a:t>115 V entre phases et neutre.</a:t>
            </a:r>
          </a:p>
          <a:p>
            <a:r>
              <a:rPr lang="fr-FR" dirty="0"/>
              <a:t>200 V entré phases.</a:t>
            </a:r>
          </a:p>
          <a:p>
            <a:r>
              <a:rPr lang="fr-FR" b="1" dirty="0"/>
              <a:t>Basses tensions</a:t>
            </a:r>
          </a:p>
          <a:p>
            <a:r>
              <a:rPr lang="fr-FR" dirty="0"/>
              <a:t>Elles sont obtenues à partir de transformateurs abaisseurs ou d’auto-transfos :</a:t>
            </a:r>
          </a:p>
          <a:p>
            <a:r>
              <a:rPr lang="fr-FR" dirty="0"/>
              <a:t>26 V ~ ou 28 V ~ selon le type d’avion.</a:t>
            </a:r>
          </a:p>
        </p:txBody>
      </p:sp>
      <p:sp>
        <p:nvSpPr>
          <p:cNvPr id="11" name="ZoneTexte 10">
            <a:extLst>
              <a:ext uri="{FF2B5EF4-FFF2-40B4-BE49-F238E27FC236}">
                <a16:creationId xmlns:a16="http://schemas.microsoft.com/office/drawing/2014/main" id="{951EC0AA-E109-F3AE-8EBD-F7889C42D362}"/>
              </a:ext>
            </a:extLst>
          </p:cNvPr>
          <p:cNvSpPr txBox="1"/>
          <p:nvPr/>
        </p:nvSpPr>
        <p:spPr>
          <a:xfrm>
            <a:off x="749147" y="4231171"/>
            <a:ext cx="11226188"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TENSIONS REDRESSEES</a:t>
            </a:r>
          </a:p>
          <a:p>
            <a:r>
              <a:rPr lang="fr-FR" dirty="0"/>
              <a:t>Elles sont obtenues à partir de TR qui transforment le 115 V / 200 V en 28 V redressé.</a:t>
            </a:r>
          </a:p>
        </p:txBody>
      </p:sp>
      <p:sp>
        <p:nvSpPr>
          <p:cNvPr id="13" name="ZoneTexte 12">
            <a:extLst>
              <a:ext uri="{FF2B5EF4-FFF2-40B4-BE49-F238E27FC236}">
                <a16:creationId xmlns:a16="http://schemas.microsoft.com/office/drawing/2014/main" id="{720F7167-86A6-2A37-9194-A0449DF728A2}"/>
              </a:ext>
            </a:extLst>
          </p:cNvPr>
          <p:cNvSpPr txBox="1"/>
          <p:nvPr/>
        </p:nvSpPr>
        <p:spPr>
          <a:xfrm>
            <a:off x="749147" y="5176937"/>
            <a:ext cx="11226188"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BATTERIE 24 V</a:t>
            </a:r>
          </a:p>
          <a:p>
            <a:r>
              <a:rPr lang="fr-FR" dirty="0"/>
              <a:t>En cas de perte totale des générateurs de courant alternatif, une batterie de bord permet</a:t>
            </a:r>
          </a:p>
          <a:p>
            <a:r>
              <a:rPr lang="fr-FR" dirty="0"/>
              <a:t>l’alimentation d’un nombre restreint de servitudes </a:t>
            </a:r>
          </a:p>
        </p:txBody>
      </p:sp>
    </p:spTree>
    <p:extLst>
      <p:ext uri="{BB962C8B-B14F-4D97-AF65-F5344CB8AC3E}">
        <p14:creationId xmlns:p14="http://schemas.microsoft.com/office/powerpoint/2010/main" val="388133731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1086F79-B8DF-12B3-C0F1-E9C03E841565}"/>
              </a:ext>
            </a:extLst>
          </p:cNvPr>
          <p:cNvSpPr txBox="1"/>
          <p:nvPr/>
        </p:nvSpPr>
        <p:spPr>
          <a:xfrm>
            <a:off x="2343838" y="277254"/>
            <a:ext cx="761541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lgn="ctr">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TABLEAU RECAPITULATIF DES TENSIONS UTILISEES A BORD</a:t>
            </a:r>
          </a:p>
        </p:txBody>
      </p:sp>
      <p:graphicFrame>
        <p:nvGraphicFramePr>
          <p:cNvPr id="6" name="Tableau 5">
            <a:extLst>
              <a:ext uri="{FF2B5EF4-FFF2-40B4-BE49-F238E27FC236}">
                <a16:creationId xmlns:a16="http://schemas.microsoft.com/office/drawing/2014/main" id="{06BBE591-9A6E-7576-D192-4F1EB61D5F68}"/>
              </a:ext>
            </a:extLst>
          </p:cNvPr>
          <p:cNvGraphicFramePr>
            <a:graphicFrameLocks noGrp="1"/>
          </p:cNvGraphicFramePr>
          <p:nvPr>
            <p:extLst>
              <p:ext uri="{D42A27DB-BD31-4B8C-83A1-F6EECF244321}">
                <p14:modId xmlns:p14="http://schemas.microsoft.com/office/powerpoint/2010/main" val="3797776835"/>
              </p:ext>
            </p:extLst>
          </p:nvPr>
        </p:nvGraphicFramePr>
        <p:xfrm>
          <a:off x="3032572" y="1967943"/>
          <a:ext cx="5950585" cy="3117818"/>
        </p:xfrm>
        <a:graphic>
          <a:graphicData uri="http://schemas.openxmlformats.org/drawingml/2006/table">
            <a:tbl>
              <a:tblPr>
                <a:tableStyleId>{5940675A-B579-460E-94D1-54222C63F5DA}</a:tableStyleId>
              </a:tblPr>
              <a:tblGrid>
                <a:gridCol w="2978785">
                  <a:extLst>
                    <a:ext uri="{9D8B030D-6E8A-4147-A177-3AD203B41FA5}">
                      <a16:colId xmlns:a16="http://schemas.microsoft.com/office/drawing/2014/main" val="3688219757"/>
                    </a:ext>
                  </a:extLst>
                </a:gridCol>
                <a:gridCol w="2971800">
                  <a:extLst>
                    <a:ext uri="{9D8B030D-6E8A-4147-A177-3AD203B41FA5}">
                      <a16:colId xmlns:a16="http://schemas.microsoft.com/office/drawing/2014/main" val="1655377171"/>
                    </a:ext>
                  </a:extLst>
                </a:gridCol>
              </a:tblGrid>
              <a:tr h="361315">
                <a:tc>
                  <a:txBody>
                    <a:bodyPr/>
                    <a:lstStyle/>
                    <a:p>
                      <a:pPr indent="-1295400" algn="ctr">
                        <a:lnSpc>
                          <a:spcPct val="100000"/>
                        </a:lnSpc>
                        <a:spcAft>
                          <a:spcPts val="0"/>
                        </a:spcAft>
                      </a:pPr>
                      <a:r>
                        <a:rPr lang="fr-FR" sz="1800" b="1" spc="-50">
                          <a:effectLst/>
                        </a:rPr>
                        <a:t>TENSIONS</a:t>
                      </a:r>
                      <a:endParaRPr lang="fr-FR" sz="1800" b="1" spc="-50">
                        <a:effectLst/>
                        <a:latin typeface="Times New Roman" panose="02020603050405020304" pitchFamily="18" charset="0"/>
                        <a:ea typeface="Times New Roman" panose="02020603050405020304" pitchFamily="18" charset="0"/>
                      </a:endParaRPr>
                    </a:p>
                  </a:txBody>
                  <a:tcPr marL="6350" marR="6350" marT="0" marB="0" anchor="ctr"/>
                </a:tc>
                <a:tc>
                  <a:txBody>
                    <a:bodyPr/>
                    <a:lstStyle/>
                    <a:p>
                      <a:pPr indent="-1295400" algn="ctr">
                        <a:lnSpc>
                          <a:spcPct val="100000"/>
                        </a:lnSpc>
                        <a:spcAft>
                          <a:spcPts val="0"/>
                        </a:spcAft>
                      </a:pPr>
                      <a:r>
                        <a:rPr lang="fr-FR" sz="1800" b="1" spc="-50" dirty="0">
                          <a:effectLst/>
                        </a:rPr>
                        <a:t>SOURCES D’ENERGIE</a:t>
                      </a:r>
                      <a:endParaRPr lang="fr-FR" sz="1800" b="1" spc="-50" dirty="0">
                        <a:effectLst/>
                        <a:latin typeface="Times New Roman" panose="02020603050405020304" pitchFamily="18" charset="0"/>
                        <a:ea typeface="Times New Roman" panose="02020603050405020304" pitchFamily="18" charset="0"/>
                      </a:endParaRPr>
                    </a:p>
                  </a:txBody>
                  <a:tcPr marL="6350" marR="6350" marT="0" marB="0" anchor="ctr"/>
                </a:tc>
                <a:extLst>
                  <a:ext uri="{0D108BD9-81ED-4DB2-BD59-A6C34878D82A}">
                    <a16:rowId xmlns:a16="http://schemas.microsoft.com/office/drawing/2014/main" val="4070485123"/>
                  </a:ext>
                </a:extLst>
              </a:tr>
              <a:tr h="345440">
                <a:tc>
                  <a:txBody>
                    <a:bodyPr/>
                    <a:lstStyle/>
                    <a:p>
                      <a:pPr indent="-1295400" algn="l">
                        <a:lnSpc>
                          <a:spcPct val="100000"/>
                        </a:lnSpc>
                        <a:spcAft>
                          <a:spcPts val="0"/>
                        </a:spcAft>
                      </a:pPr>
                      <a:r>
                        <a:rPr lang="fr-FR" sz="1800" spc="-50">
                          <a:effectLst/>
                        </a:rPr>
                        <a:t>200 V-115 V triphasé</a:t>
                      </a:r>
                      <a:endParaRPr lang="fr-FR" sz="1800" spc="-50">
                        <a:effectLst/>
                        <a:latin typeface="Times New Roman" panose="02020603050405020304" pitchFamily="18" charset="0"/>
                        <a:ea typeface="Times New Roman" panose="02020603050405020304" pitchFamily="18" charset="0"/>
                      </a:endParaRPr>
                    </a:p>
                  </a:txBody>
                  <a:tcPr marL="6350" marR="6350" marT="0" marB="0" anchor="ctr"/>
                </a:tc>
                <a:tc>
                  <a:txBody>
                    <a:bodyPr/>
                    <a:lstStyle/>
                    <a:p>
                      <a:pPr indent="-1295400" algn="l">
                        <a:lnSpc>
                          <a:spcPct val="100000"/>
                        </a:lnSpc>
                        <a:spcAft>
                          <a:spcPts val="0"/>
                        </a:spcAft>
                      </a:pPr>
                      <a:r>
                        <a:rPr lang="fr-FR" sz="1800" spc="-50">
                          <a:effectLst/>
                        </a:rPr>
                        <a:t>Alternateur de bord</a:t>
                      </a:r>
                      <a:endParaRPr lang="fr-FR" sz="1800" spc="-50">
                        <a:effectLst/>
                        <a:latin typeface="Times New Roman" panose="02020603050405020304" pitchFamily="18" charset="0"/>
                        <a:ea typeface="Times New Roman" panose="02020603050405020304" pitchFamily="18" charset="0"/>
                      </a:endParaRPr>
                    </a:p>
                  </a:txBody>
                  <a:tcPr marL="6350" marR="6350" marT="0" marB="0" anchor="ctr"/>
                </a:tc>
                <a:extLst>
                  <a:ext uri="{0D108BD9-81ED-4DB2-BD59-A6C34878D82A}">
                    <a16:rowId xmlns:a16="http://schemas.microsoft.com/office/drawing/2014/main" val="1537804100"/>
                  </a:ext>
                </a:extLst>
              </a:tr>
              <a:tr h="335915">
                <a:tc>
                  <a:txBody>
                    <a:bodyPr/>
                    <a:lstStyle/>
                    <a:p>
                      <a:pPr indent="-1295400" algn="l">
                        <a:lnSpc>
                          <a:spcPct val="100000"/>
                        </a:lnSpc>
                        <a:spcAft>
                          <a:spcPts val="0"/>
                        </a:spcAft>
                      </a:pPr>
                      <a:r>
                        <a:rPr lang="fr-FR" sz="1800" spc="-50">
                          <a:effectLst/>
                        </a:rPr>
                        <a:t>200 V - 115 V triphasé</a:t>
                      </a:r>
                      <a:endParaRPr lang="fr-FR" sz="1800" spc="-50">
                        <a:effectLst/>
                        <a:latin typeface="Times New Roman" panose="02020603050405020304" pitchFamily="18" charset="0"/>
                        <a:ea typeface="Times New Roman" panose="02020603050405020304" pitchFamily="18" charset="0"/>
                      </a:endParaRPr>
                    </a:p>
                  </a:txBody>
                  <a:tcPr marL="6350" marR="6350" marT="0" marB="0" anchor="ctr"/>
                </a:tc>
                <a:tc>
                  <a:txBody>
                    <a:bodyPr/>
                    <a:lstStyle/>
                    <a:p>
                      <a:pPr indent="-1295400" algn="l">
                        <a:lnSpc>
                          <a:spcPct val="100000"/>
                        </a:lnSpc>
                        <a:spcAft>
                          <a:spcPts val="0"/>
                        </a:spcAft>
                      </a:pPr>
                      <a:r>
                        <a:rPr lang="fr-FR" sz="1800" spc="-50">
                          <a:effectLst/>
                        </a:rPr>
                        <a:t>Alternateur APU</a:t>
                      </a:r>
                      <a:endParaRPr lang="fr-FR" sz="1800" spc="-50">
                        <a:effectLst/>
                        <a:latin typeface="Times New Roman" panose="02020603050405020304" pitchFamily="18" charset="0"/>
                        <a:ea typeface="Times New Roman" panose="02020603050405020304" pitchFamily="18" charset="0"/>
                      </a:endParaRPr>
                    </a:p>
                  </a:txBody>
                  <a:tcPr marL="6350" marR="6350" marT="0" marB="0" anchor="ctr"/>
                </a:tc>
                <a:extLst>
                  <a:ext uri="{0D108BD9-81ED-4DB2-BD59-A6C34878D82A}">
                    <a16:rowId xmlns:a16="http://schemas.microsoft.com/office/drawing/2014/main" val="2586450549"/>
                  </a:ext>
                </a:extLst>
              </a:tr>
              <a:tr h="342900">
                <a:tc>
                  <a:txBody>
                    <a:bodyPr/>
                    <a:lstStyle/>
                    <a:p>
                      <a:pPr indent="-1295400" algn="l">
                        <a:lnSpc>
                          <a:spcPct val="100000"/>
                        </a:lnSpc>
                        <a:spcAft>
                          <a:spcPts val="0"/>
                        </a:spcAft>
                      </a:pPr>
                      <a:r>
                        <a:rPr lang="fr-FR" sz="1800" spc="-50">
                          <a:effectLst/>
                        </a:rPr>
                        <a:t>200 V -115 V triphasé</a:t>
                      </a:r>
                      <a:endParaRPr lang="fr-FR" sz="1800" spc="-50">
                        <a:effectLst/>
                        <a:latin typeface="Times New Roman" panose="02020603050405020304" pitchFamily="18" charset="0"/>
                        <a:ea typeface="Times New Roman" panose="02020603050405020304" pitchFamily="18" charset="0"/>
                      </a:endParaRPr>
                    </a:p>
                  </a:txBody>
                  <a:tcPr marL="6350" marR="6350" marT="0" marB="0" anchor="ctr"/>
                </a:tc>
                <a:tc>
                  <a:txBody>
                    <a:bodyPr/>
                    <a:lstStyle/>
                    <a:p>
                      <a:pPr indent="-1295400" algn="l">
                        <a:lnSpc>
                          <a:spcPct val="100000"/>
                        </a:lnSpc>
                        <a:spcAft>
                          <a:spcPts val="0"/>
                        </a:spcAft>
                      </a:pPr>
                      <a:r>
                        <a:rPr lang="fr-FR" sz="1800" spc="-50">
                          <a:effectLst/>
                        </a:rPr>
                        <a:t>Groupe de parc</a:t>
                      </a:r>
                      <a:endParaRPr lang="fr-FR" sz="1800" spc="-50">
                        <a:effectLst/>
                        <a:latin typeface="Times New Roman" panose="02020603050405020304" pitchFamily="18" charset="0"/>
                        <a:ea typeface="Times New Roman" panose="02020603050405020304" pitchFamily="18" charset="0"/>
                      </a:endParaRPr>
                    </a:p>
                  </a:txBody>
                  <a:tcPr marL="6350" marR="6350" marT="0" marB="0" anchor="ctr"/>
                </a:tc>
                <a:extLst>
                  <a:ext uri="{0D108BD9-81ED-4DB2-BD59-A6C34878D82A}">
                    <a16:rowId xmlns:a16="http://schemas.microsoft.com/office/drawing/2014/main" val="2220530202"/>
                  </a:ext>
                </a:extLst>
              </a:tr>
              <a:tr h="397510">
                <a:tc>
                  <a:txBody>
                    <a:bodyPr/>
                    <a:lstStyle/>
                    <a:p>
                      <a:pPr indent="-1295400" algn="l">
                        <a:lnSpc>
                          <a:spcPct val="100000"/>
                        </a:lnSpc>
                        <a:spcAft>
                          <a:spcPts val="0"/>
                        </a:spcAft>
                      </a:pPr>
                      <a:r>
                        <a:rPr lang="fr-FR" sz="1800" spc="-50" dirty="0">
                          <a:effectLst/>
                        </a:rPr>
                        <a:t>28 V alternatif</a:t>
                      </a:r>
                      <a:endParaRPr lang="fr-FR" sz="1800" spc="-50" dirty="0">
                        <a:effectLst/>
                        <a:latin typeface="Times New Roman" panose="02020603050405020304" pitchFamily="18" charset="0"/>
                        <a:ea typeface="Times New Roman" panose="02020603050405020304" pitchFamily="18" charset="0"/>
                      </a:endParaRPr>
                    </a:p>
                  </a:txBody>
                  <a:tcPr marL="6350" marR="6350" marT="0" marB="0" anchor="ctr"/>
                </a:tc>
                <a:tc>
                  <a:txBody>
                    <a:bodyPr/>
                    <a:lstStyle/>
                    <a:p>
                      <a:pPr indent="-1295400" algn="l">
                        <a:lnSpc>
                          <a:spcPct val="100000"/>
                        </a:lnSpc>
                        <a:spcAft>
                          <a:spcPts val="0"/>
                        </a:spcAft>
                      </a:pPr>
                      <a:r>
                        <a:rPr lang="fr-FR" sz="1800" kern="1200" spc="-50" dirty="0">
                          <a:solidFill>
                            <a:schemeClr val="tx1"/>
                          </a:solidFill>
                          <a:effectLst/>
                          <a:latin typeface="+mn-lt"/>
                          <a:ea typeface="+mn-ea"/>
                          <a:cs typeface="+mn-cs"/>
                        </a:rPr>
                        <a:t>Transformateur abaisseur</a:t>
                      </a:r>
                    </a:p>
                  </a:txBody>
                  <a:tcPr marL="6350" marR="6350" marT="0" marB="0" anchor="b"/>
                </a:tc>
                <a:extLst>
                  <a:ext uri="{0D108BD9-81ED-4DB2-BD59-A6C34878D82A}">
                    <a16:rowId xmlns:a16="http://schemas.microsoft.com/office/drawing/2014/main" val="3569399628"/>
                  </a:ext>
                </a:extLst>
              </a:tr>
              <a:tr h="413353">
                <a:tc>
                  <a:txBody>
                    <a:bodyPr/>
                    <a:lstStyle/>
                    <a:p>
                      <a:pPr indent="-1295400" algn="l">
                        <a:lnSpc>
                          <a:spcPct val="100000"/>
                        </a:lnSpc>
                        <a:spcAft>
                          <a:spcPts val="0"/>
                        </a:spcAft>
                      </a:pPr>
                      <a:r>
                        <a:rPr lang="fr-FR" sz="1800" spc="-50" dirty="0">
                          <a:effectLst/>
                        </a:rPr>
                        <a:t>26 V alternatif</a:t>
                      </a:r>
                      <a:endParaRPr lang="fr-FR" sz="1800" spc="-5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1295400" algn="l">
                        <a:lnSpc>
                          <a:spcPct val="100000"/>
                        </a:lnSpc>
                        <a:spcAft>
                          <a:spcPts val="0"/>
                        </a:spcAft>
                      </a:pPr>
                      <a:r>
                        <a:rPr lang="fr-FR" sz="1800" spc="-50">
                          <a:effectLst/>
                        </a:rPr>
                        <a:t>Auto-transformateur</a:t>
                      </a:r>
                      <a:endParaRPr lang="fr-FR" sz="1800" spc="-50">
                        <a:effectLst/>
                        <a:latin typeface="Times New Roman" panose="02020603050405020304" pitchFamily="18" charset="0"/>
                        <a:ea typeface="Times New Roman" panose="02020603050405020304" pitchFamily="18" charset="0"/>
                      </a:endParaRPr>
                    </a:p>
                  </a:txBody>
                  <a:tcPr marL="6350" marR="6350" marT="0" marB="0" anchor="ctr"/>
                </a:tc>
                <a:extLst>
                  <a:ext uri="{0D108BD9-81ED-4DB2-BD59-A6C34878D82A}">
                    <a16:rowId xmlns:a16="http://schemas.microsoft.com/office/drawing/2014/main" val="2977776793"/>
                  </a:ext>
                </a:extLst>
              </a:tr>
              <a:tr h="498475">
                <a:tc>
                  <a:txBody>
                    <a:bodyPr/>
                    <a:lstStyle/>
                    <a:p>
                      <a:pPr indent="-1295400" algn="l">
                        <a:lnSpc>
                          <a:spcPct val="100000"/>
                        </a:lnSpc>
                        <a:spcAft>
                          <a:spcPts val="0"/>
                        </a:spcAft>
                      </a:pPr>
                      <a:r>
                        <a:rPr lang="fr-FR" sz="1800" spc="-50">
                          <a:effectLst/>
                        </a:rPr>
                        <a:t>28 V continu</a:t>
                      </a:r>
                      <a:endParaRPr lang="fr-FR" sz="1800" spc="-50">
                        <a:effectLst/>
                        <a:latin typeface="Times New Roman" panose="02020603050405020304" pitchFamily="18" charset="0"/>
                        <a:ea typeface="Times New Roman" panose="02020603050405020304" pitchFamily="18" charset="0"/>
                      </a:endParaRPr>
                    </a:p>
                  </a:txBody>
                  <a:tcPr marL="6350" marR="6350" marT="0" marB="0" anchor="ctr"/>
                </a:tc>
                <a:tc>
                  <a:txBody>
                    <a:bodyPr/>
                    <a:lstStyle/>
                    <a:p>
                      <a:pPr indent="-1295400" algn="l">
                        <a:lnSpc>
                          <a:spcPct val="100000"/>
                        </a:lnSpc>
                        <a:spcAft>
                          <a:spcPts val="0"/>
                        </a:spcAft>
                      </a:pPr>
                      <a:r>
                        <a:rPr lang="fr-FR" sz="1800" spc="-50">
                          <a:effectLst/>
                        </a:rPr>
                        <a:t>Transformateur-redresseur</a:t>
                      </a:r>
                      <a:endParaRPr lang="fr-FR" sz="1800" spc="-5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136091389"/>
                  </a:ext>
                </a:extLst>
              </a:tr>
              <a:tr h="422910">
                <a:tc>
                  <a:txBody>
                    <a:bodyPr/>
                    <a:lstStyle/>
                    <a:p>
                      <a:pPr indent="-1295400" algn="l">
                        <a:lnSpc>
                          <a:spcPct val="100000"/>
                        </a:lnSpc>
                        <a:spcAft>
                          <a:spcPts val="0"/>
                        </a:spcAft>
                      </a:pPr>
                      <a:r>
                        <a:rPr lang="fr-FR" sz="1800" spc="-50">
                          <a:effectLst/>
                        </a:rPr>
                        <a:t>24 V continu</a:t>
                      </a:r>
                      <a:endParaRPr lang="fr-FR" sz="18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indent="-1295400" algn="l">
                        <a:lnSpc>
                          <a:spcPct val="100000"/>
                        </a:lnSpc>
                        <a:spcAft>
                          <a:spcPts val="0"/>
                        </a:spcAft>
                      </a:pPr>
                      <a:r>
                        <a:rPr lang="fr-FR" sz="1800" spc="-50" dirty="0">
                          <a:effectLst/>
                        </a:rPr>
                        <a:t>Batterie de bord</a:t>
                      </a:r>
                      <a:endParaRPr lang="fr-FR" sz="1800" spc="-50" dirty="0">
                        <a:effectLst/>
                        <a:latin typeface="Times New Roman" panose="02020603050405020304" pitchFamily="18" charset="0"/>
                        <a:ea typeface="Times New Roman" panose="02020603050405020304" pitchFamily="18" charset="0"/>
                      </a:endParaRPr>
                    </a:p>
                  </a:txBody>
                  <a:tcPr marL="6350" marR="6350" marT="0" marB="0" anchor="ctr"/>
                </a:tc>
                <a:extLst>
                  <a:ext uri="{0D108BD9-81ED-4DB2-BD59-A6C34878D82A}">
                    <a16:rowId xmlns:a16="http://schemas.microsoft.com/office/drawing/2014/main" val="632032515"/>
                  </a:ext>
                </a:extLst>
              </a:tr>
            </a:tbl>
          </a:graphicData>
        </a:graphic>
      </p:graphicFrame>
    </p:spTree>
    <p:extLst>
      <p:ext uri="{BB962C8B-B14F-4D97-AF65-F5344CB8AC3E}">
        <p14:creationId xmlns:p14="http://schemas.microsoft.com/office/powerpoint/2010/main" val="130256799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1866C4F-8CF5-4326-1BCD-3D6CF828758B}"/>
              </a:ext>
            </a:extLst>
          </p:cNvPr>
          <p:cNvSpPr txBox="1"/>
          <p:nvPr/>
        </p:nvSpPr>
        <p:spPr>
          <a:xfrm>
            <a:off x="705998" y="2102887"/>
            <a:ext cx="10515600" cy="203132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buFont typeface="+mj-lt"/>
              <a:buAutoNum type="arabicPeriod"/>
            </a:pPr>
            <a:r>
              <a:rPr lang="fr-FR" dirty="0"/>
              <a:t>La distribution doit s’effectuer sous une tension constante, </a:t>
            </a:r>
          </a:p>
          <a:p>
            <a:pPr marL="742950" lvl="1" indent="-285750">
              <a:buFont typeface="Arial" panose="020B0604020202020204" pitchFamily="34" charset="0"/>
              <a:buChar char="•"/>
            </a:pPr>
            <a:r>
              <a:rPr lang="fr-FR" dirty="0"/>
              <a:t>d’où l’emploi d’un régulateur de tension (un par alternateur). </a:t>
            </a:r>
          </a:p>
          <a:p>
            <a:pPr marL="742950" lvl="1" indent="-285750">
              <a:buFont typeface="Arial" panose="020B0604020202020204" pitchFamily="34" charset="0"/>
              <a:buChar char="•"/>
            </a:pPr>
            <a:r>
              <a:rPr lang="fr-FR" dirty="0"/>
              <a:t>Son rôle est de limiter les écarts de tension développés en fonction des charges.</a:t>
            </a:r>
          </a:p>
          <a:p>
            <a:pPr marL="342900" indent="-342900">
              <a:buFont typeface="+mj-lt"/>
              <a:buAutoNum type="arabicPeriod"/>
            </a:pPr>
            <a:r>
              <a:rPr lang="fr-FR" dirty="0"/>
              <a:t>La fréquence développée doit être constante quel que soit le régime moteur, d’où la nécessité d’un régulateur de vitesse (CSD) </a:t>
            </a:r>
          </a:p>
          <a:p>
            <a:pPr marL="342900" indent="-342900">
              <a:buFont typeface="+mj-lt"/>
              <a:buAutoNum type="arabicPeriod"/>
            </a:pPr>
            <a:r>
              <a:rPr lang="fr-FR" dirty="0"/>
              <a:t>L’</a:t>
            </a:r>
            <a:r>
              <a:rPr lang="fr-FR" dirty="0" err="1"/>
              <a:t>équirépartition</a:t>
            </a:r>
            <a:r>
              <a:rPr lang="fr-FR" dirty="0"/>
              <a:t> des charges doit être assurée, afin d’optimiser le rendement lors du couplage en parallèle des alternateurs.</a:t>
            </a:r>
          </a:p>
        </p:txBody>
      </p:sp>
      <p:sp>
        <p:nvSpPr>
          <p:cNvPr id="7" name="ZoneTexte 6">
            <a:extLst>
              <a:ext uri="{FF2B5EF4-FFF2-40B4-BE49-F238E27FC236}">
                <a16:creationId xmlns:a16="http://schemas.microsoft.com/office/drawing/2014/main" id="{E84D11DC-DF5D-8A3E-8927-C9E37DDA96F3}"/>
              </a:ext>
            </a:extLst>
          </p:cNvPr>
          <p:cNvSpPr txBox="1"/>
          <p:nvPr/>
        </p:nvSpPr>
        <p:spPr>
          <a:xfrm>
            <a:off x="3875183" y="206433"/>
            <a:ext cx="467390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PRINCIPE D’UNE DISTRIBUTION ALTERNATIVE</a:t>
            </a:r>
          </a:p>
        </p:txBody>
      </p:sp>
    </p:spTree>
    <p:extLst>
      <p:ext uri="{BB962C8B-B14F-4D97-AF65-F5344CB8AC3E}">
        <p14:creationId xmlns:p14="http://schemas.microsoft.com/office/powerpoint/2010/main" val="326584316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4AF60670-5797-13C2-9E78-D6C5E4F6852F}"/>
                  </a:ext>
                </a:extLst>
              </p:cNvPr>
              <p:cNvSpPr txBox="1"/>
              <p:nvPr/>
            </p:nvSpPr>
            <p:spPr>
              <a:xfrm>
                <a:off x="838200" y="1955092"/>
                <a:ext cx="10916798" cy="325595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Deux types de charges sont à considérer.</a:t>
                </a:r>
              </a:p>
              <a:p>
                <a:pPr marL="342900" indent="-342900">
                  <a:buFont typeface="+mj-lt"/>
                  <a:buAutoNum type="alphaLcPeriod"/>
                </a:pPr>
                <a:r>
                  <a:rPr lang="fr-FR" dirty="0"/>
                  <a:t>Les charges actives (servitudes de type résistif) se traduisant par un effet Joule dès qu’elles sont parcourues par un courant (chauffage) </a:t>
                </a:r>
                <a:r>
                  <a:rPr lang="fr-FR" dirty="0" err="1"/>
                  <a:t>Wj</a:t>
                </a:r>
                <a:r>
                  <a:rPr lang="fr-FR" dirty="0"/>
                  <a:t> = RI</a:t>
                </a:r>
                <a:r>
                  <a:rPr lang="fr-FR" baseline="30000" dirty="0"/>
                  <a:t>2</a:t>
                </a:r>
                <a:r>
                  <a:rPr lang="fr-FR" dirty="0"/>
                  <a:t>t, la puissance dissipée est appelée puissance active ou réelle. Elle s’exprime en watt et se mesure avec un wattmètre.</a:t>
                </a:r>
              </a:p>
              <a:p>
                <a:pPr marL="342900" indent="-342900">
                  <a:buFont typeface="+mj-lt"/>
                  <a:buAutoNum type="alphaLcPeriod"/>
                </a:pPr>
                <a:r>
                  <a:rPr lang="fr-FR" dirty="0"/>
                  <a:t>Les charges réactives (servitudes de type inductif ou capacitif). Elles se traduisent par des effets magnétiques ou électrostatiques (transformateurs, TR, TI, moteurs), les puissances magnétisantes ou électrostatiques sont appelées puissances réactives, </a:t>
                </a:r>
                <a14:m>
                  <m:oMath xmlns:m="http://schemas.openxmlformats.org/officeDocument/2006/math">
                    <m:r>
                      <a:rPr lang="de-DE" b="0" i="1" smtClean="0">
                        <a:latin typeface="Cambria Math" panose="02040503050406030204" pitchFamily="18" charset="0"/>
                      </a:rPr>
                      <m:t>𝐿</m:t>
                    </m:r>
                    <m:r>
                      <a:rPr lang="de-DE" b="0" i="1" smtClean="0">
                        <a:latin typeface="Cambria Math" panose="02040503050406030204" pitchFamily="18" charset="0"/>
                        <a:ea typeface="Cambria Math" panose="02040503050406030204" pitchFamily="18" charset="0"/>
                      </a:rPr>
                      <m:t>𝜔</m:t>
                    </m:r>
                    <m:r>
                      <a:rPr lang="de-DE" b="0" i="1" smtClean="0">
                        <a:latin typeface="Cambria Math" panose="02040503050406030204" pitchFamily="18" charset="0"/>
                        <a:ea typeface="Cambria Math" panose="02040503050406030204" pitchFamily="18" charset="0"/>
                      </a:rPr>
                      <m:t>𝐼</m:t>
                    </m:r>
                    <m:r>
                      <a:rPr lang="de-DE" b="0" i="1" smtClean="0">
                        <a:latin typeface="Cambria Math" panose="02040503050406030204" pitchFamily="18" charset="0"/>
                        <a:ea typeface="Cambria Math" panose="02040503050406030204" pitchFamily="18" charset="0"/>
                      </a:rPr>
                      <m:t>, </m:t>
                    </m:r>
                    <m:f>
                      <m:fPr>
                        <m:ctrlPr>
                          <a:rPr lang="de-DE" b="0"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𝐼</m:t>
                        </m:r>
                      </m:num>
                      <m:den>
                        <m:r>
                          <a:rPr lang="de-DE" b="0" i="1" smtClean="0">
                            <a:latin typeface="Cambria Math" panose="02040503050406030204" pitchFamily="18" charset="0"/>
                            <a:ea typeface="Cambria Math" panose="02040503050406030204" pitchFamily="18" charset="0"/>
                          </a:rPr>
                          <m:t>𝐶</m:t>
                        </m:r>
                        <m:r>
                          <a:rPr lang="de-DE" b="0" i="1" smtClean="0">
                            <a:latin typeface="Cambria Math" panose="02040503050406030204" pitchFamily="18" charset="0"/>
                            <a:ea typeface="Cambria Math" panose="02040503050406030204" pitchFamily="18" charset="0"/>
                          </a:rPr>
                          <m:t>𝜔</m:t>
                        </m:r>
                      </m:den>
                    </m:f>
                  </m:oMath>
                </a14:m>
                <a:r>
                  <a:rPr lang="fr-FR" dirty="0"/>
                  <a:t> </a:t>
                </a:r>
              </a:p>
              <a:p>
                <a:pPr marL="363538"/>
                <a:r>
                  <a:rPr lang="fr-FR" dirty="0"/>
                  <a:t>Elles s’expriment en VARS, (volt-ampère réactif) et se mesurent avec un varmètre.</a:t>
                </a:r>
              </a:p>
              <a:p>
                <a:pPr marL="363538"/>
                <a:r>
                  <a:rPr lang="fr-FR" dirty="0"/>
                  <a:t>Ce type de puissance ne donne pas lieu à un dégagement calorifique.</a:t>
                </a:r>
              </a:p>
              <a:p>
                <a:pPr marL="363538"/>
                <a:r>
                  <a:rPr lang="fr-FR" dirty="0"/>
                  <a:t>Exemple</a:t>
                </a:r>
              </a:p>
              <a:p>
                <a:pPr marL="363538"/>
                <a:r>
                  <a:rPr lang="fr-FR" dirty="0"/>
                  <a:t>Un moteur sous tension absorbe simultanément des puissances actives et réactives.</a:t>
                </a:r>
              </a:p>
            </p:txBody>
          </p:sp>
        </mc:Choice>
        <mc:Fallback xmlns="">
          <p:sp>
            <p:nvSpPr>
              <p:cNvPr id="7" name="ZoneTexte 6">
                <a:extLst>
                  <a:ext uri="{FF2B5EF4-FFF2-40B4-BE49-F238E27FC236}">
                    <a16:creationId xmlns:a16="http://schemas.microsoft.com/office/drawing/2014/main" id="{4AF60670-5797-13C2-9E78-D6C5E4F6852F}"/>
                  </a:ext>
                </a:extLst>
              </p:cNvPr>
              <p:cNvSpPr txBox="1">
                <a:spLocks noRot="1" noChangeAspect="1" noMove="1" noResize="1" noEditPoints="1" noAdjustHandles="1" noChangeArrowheads="1" noChangeShapeType="1" noTextEdit="1"/>
              </p:cNvSpPr>
              <p:nvPr/>
            </p:nvSpPr>
            <p:spPr>
              <a:xfrm>
                <a:off x="838200" y="1955092"/>
                <a:ext cx="10916798" cy="3255956"/>
              </a:xfrm>
              <a:prstGeom prst="rect">
                <a:avLst/>
              </a:prstGeom>
              <a:blipFill>
                <a:blip r:embed="rId2"/>
                <a:stretch>
                  <a:fillRect l="-446" t="-933" r="-223" b="-1866"/>
                </a:stretch>
              </a:blipFill>
              <a:ln w="12700" cap="flat" cmpd="sng" algn="ctr">
                <a:solidFill>
                  <a:schemeClr val="accent2"/>
                </a:solidFill>
                <a:prstDash val="solid"/>
                <a:miter lim="800000"/>
              </a:ln>
              <a:effectLst/>
            </p:spPr>
            <p:txBody>
              <a:bodyPr/>
              <a:lstStyle/>
              <a:p>
                <a:r>
                  <a:rPr lang="fr-FR">
                    <a:noFill/>
                  </a:rPr>
                  <a:t> </a:t>
                </a:r>
              </a:p>
            </p:txBody>
          </p:sp>
        </mc:Fallback>
      </mc:AlternateContent>
      <p:sp>
        <p:nvSpPr>
          <p:cNvPr id="9" name="ZoneTexte 8">
            <a:extLst>
              <a:ext uri="{FF2B5EF4-FFF2-40B4-BE49-F238E27FC236}">
                <a16:creationId xmlns:a16="http://schemas.microsoft.com/office/drawing/2014/main" id="{4667EC4A-2F08-2EE8-D850-00158AA1AB6E}"/>
              </a:ext>
            </a:extLst>
          </p:cNvPr>
          <p:cNvSpPr txBox="1"/>
          <p:nvPr/>
        </p:nvSpPr>
        <p:spPr>
          <a:xfrm>
            <a:off x="4591279" y="140331"/>
            <a:ext cx="2558667"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NATURE DES CHARGES</a:t>
            </a:r>
          </a:p>
        </p:txBody>
      </p:sp>
    </p:spTree>
    <p:extLst>
      <p:ext uri="{BB962C8B-B14F-4D97-AF65-F5344CB8AC3E}">
        <p14:creationId xmlns:p14="http://schemas.microsoft.com/office/powerpoint/2010/main" val="128685752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4077949-7235-77F5-B779-F97D0A6D3CF6}"/>
              </a:ext>
            </a:extLst>
          </p:cNvPr>
          <p:cNvSpPr txBox="1"/>
          <p:nvPr/>
        </p:nvSpPr>
        <p:spPr>
          <a:xfrm>
            <a:off x="488826" y="355203"/>
            <a:ext cx="11282695" cy="33855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spcBef>
                <a:spcPts val="1200"/>
              </a:spcBef>
              <a:buSzPts val="1600"/>
            </a:pPr>
            <a:r>
              <a:rPr lang="fr-FR" sz="16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21 : SYNOPTIQUE D’UN CIRCUIT DE GENERATION ET DE DISTRIBUTION DE COURANT </a:t>
            </a:r>
            <a:r>
              <a:rPr lang="fr-FR" sz="1600" kern="0" dirty="0">
                <a:solidFill>
                  <a:srgbClr val="0070C0"/>
                </a:solidFill>
                <a:effectLst/>
                <a:latin typeface="Calibri Light" panose="020F0302020204030204" pitchFamily="34" charset="0"/>
                <a:ea typeface="Times New Roman" panose="02020603050405020304" pitchFamily="18" charset="0"/>
                <a:cs typeface="Times New Roman" panose="02020603050405020304" pitchFamily="18" charset="0"/>
              </a:rPr>
              <a:t>ALTERNATIF </a:t>
            </a:r>
            <a:r>
              <a:rPr lang="fr-FR" sz="1200" dirty="0">
                <a:solidFill>
                  <a:srgbClr val="0070C0"/>
                </a:solidFill>
                <a:effectLst/>
                <a:latin typeface="DejaVu Sans" panose="020B0603030804020204" pitchFamily="34" charset="0"/>
                <a:ea typeface="DejaVu Sans" panose="020B0603030804020204" pitchFamily="34" charset="0"/>
              </a:rPr>
              <a:t>TYPE B-727</a:t>
            </a:r>
          </a:p>
        </p:txBody>
      </p:sp>
      <p:graphicFrame>
        <p:nvGraphicFramePr>
          <p:cNvPr id="6" name="Tableau 5">
            <a:extLst>
              <a:ext uri="{FF2B5EF4-FFF2-40B4-BE49-F238E27FC236}">
                <a16:creationId xmlns:a16="http://schemas.microsoft.com/office/drawing/2014/main" id="{6716F95F-4040-51CF-3882-D2EDF2F1F894}"/>
              </a:ext>
            </a:extLst>
          </p:cNvPr>
          <p:cNvGraphicFramePr>
            <a:graphicFrameLocks noGrp="1"/>
          </p:cNvGraphicFramePr>
          <p:nvPr>
            <p:extLst>
              <p:ext uri="{D42A27DB-BD31-4B8C-83A1-F6EECF244321}">
                <p14:modId xmlns:p14="http://schemas.microsoft.com/office/powerpoint/2010/main" val="1535092890"/>
              </p:ext>
            </p:extLst>
          </p:nvPr>
        </p:nvGraphicFramePr>
        <p:xfrm>
          <a:off x="538403" y="1323324"/>
          <a:ext cx="11183543" cy="3443812"/>
        </p:xfrm>
        <a:graphic>
          <a:graphicData uri="http://schemas.openxmlformats.org/drawingml/2006/table">
            <a:tbl>
              <a:tblPr>
                <a:tableStyleId>{5940675A-B579-460E-94D1-54222C63F5DA}</a:tableStyleId>
              </a:tblPr>
              <a:tblGrid>
                <a:gridCol w="2298267">
                  <a:extLst>
                    <a:ext uri="{9D8B030D-6E8A-4147-A177-3AD203B41FA5}">
                      <a16:colId xmlns:a16="http://schemas.microsoft.com/office/drawing/2014/main" val="3853250557"/>
                    </a:ext>
                  </a:extLst>
                </a:gridCol>
                <a:gridCol w="8885276">
                  <a:extLst>
                    <a:ext uri="{9D8B030D-6E8A-4147-A177-3AD203B41FA5}">
                      <a16:colId xmlns:a16="http://schemas.microsoft.com/office/drawing/2014/main" val="357532152"/>
                    </a:ext>
                  </a:extLst>
                </a:gridCol>
              </a:tblGrid>
              <a:tr h="258445">
                <a:tc>
                  <a:txBody>
                    <a:bodyPr/>
                    <a:lstStyle/>
                    <a:p>
                      <a:pPr marL="330200" indent="-1295400" algn="l">
                        <a:lnSpc>
                          <a:spcPct val="100000"/>
                        </a:lnSpc>
                        <a:spcAft>
                          <a:spcPts val="0"/>
                        </a:spcAft>
                      </a:pPr>
                      <a:r>
                        <a:rPr lang="fr-FR" sz="1800" spc="-50" dirty="0">
                          <a:effectLst/>
                        </a:rPr>
                        <a:t>GTR</a:t>
                      </a:r>
                      <a:endParaRPr lang="fr-FR" sz="1800" spc="-50" dirty="0">
                        <a:effectLst/>
                        <a:latin typeface="+mn-lt"/>
                        <a:ea typeface="Times New Roman" panose="02020603050405020304" pitchFamily="18" charset="0"/>
                      </a:endParaRPr>
                    </a:p>
                  </a:txBody>
                  <a:tcPr marL="6350" marR="6350" marT="0" marB="0"/>
                </a:tc>
                <a:tc>
                  <a:txBody>
                    <a:bodyPr/>
                    <a:lstStyle/>
                    <a:p>
                      <a:pPr indent="-1295400" algn="just">
                        <a:lnSpc>
                          <a:spcPct val="100000"/>
                        </a:lnSpc>
                        <a:spcAft>
                          <a:spcPts val="0"/>
                        </a:spcAft>
                      </a:pPr>
                      <a:r>
                        <a:rPr lang="fr-FR" sz="1800" spc="-50">
                          <a:effectLst/>
                        </a:rPr>
                        <a:t>Fournit la poussée réacteur.</a:t>
                      </a:r>
                      <a:endParaRPr lang="fr-FR" sz="1800" spc="-50">
                        <a:effectLst/>
                        <a:latin typeface="+mn-lt"/>
                        <a:ea typeface="Times New Roman" panose="02020603050405020304" pitchFamily="18" charset="0"/>
                      </a:endParaRPr>
                    </a:p>
                  </a:txBody>
                  <a:tcPr marL="6350" marR="6350" marT="0" marB="0"/>
                </a:tc>
                <a:extLst>
                  <a:ext uri="{0D108BD9-81ED-4DB2-BD59-A6C34878D82A}">
                    <a16:rowId xmlns:a16="http://schemas.microsoft.com/office/drawing/2014/main" val="325878846"/>
                  </a:ext>
                </a:extLst>
              </a:tr>
              <a:tr h="0">
                <a:tc>
                  <a:txBody>
                    <a:bodyPr/>
                    <a:lstStyle/>
                    <a:p>
                      <a:pPr marL="330200" indent="-1295400" algn="l">
                        <a:lnSpc>
                          <a:spcPct val="100000"/>
                        </a:lnSpc>
                        <a:spcAft>
                          <a:spcPts val="0"/>
                        </a:spcAft>
                      </a:pPr>
                      <a:r>
                        <a:rPr lang="fr-FR" sz="1800" spc="-50">
                          <a:effectLst/>
                        </a:rPr>
                        <a:t>Boîtier N2</a:t>
                      </a:r>
                      <a:endParaRPr lang="fr-FR" sz="1800" spc="-50">
                        <a:effectLst/>
                        <a:latin typeface="+mn-lt"/>
                        <a:ea typeface="Times New Roman" panose="02020603050405020304" pitchFamily="18" charset="0"/>
                      </a:endParaRPr>
                    </a:p>
                  </a:txBody>
                  <a:tcPr marL="6350" marR="6350" marT="0" marB="0" anchor="ctr"/>
                </a:tc>
                <a:tc>
                  <a:txBody>
                    <a:bodyPr/>
                    <a:lstStyle/>
                    <a:p>
                      <a:pPr indent="-1295400" algn="just">
                        <a:lnSpc>
                          <a:spcPct val="100000"/>
                        </a:lnSpc>
                        <a:spcAft>
                          <a:spcPts val="0"/>
                        </a:spcAft>
                      </a:pPr>
                      <a:r>
                        <a:rPr lang="fr-FR" sz="1800" spc="-50">
                          <a:effectLst/>
                        </a:rPr>
                        <a:t>Relais d'accessoires où s’effectue la prise de mouvement.</a:t>
                      </a:r>
                      <a:endParaRPr lang="fr-FR" sz="1800" spc="-50">
                        <a:effectLst/>
                        <a:latin typeface="+mn-lt"/>
                        <a:ea typeface="Times New Roman" panose="02020603050405020304" pitchFamily="18" charset="0"/>
                      </a:endParaRPr>
                    </a:p>
                  </a:txBody>
                  <a:tcPr marL="6350" marR="6350" marT="0" marB="0" anchor="ctr"/>
                </a:tc>
                <a:extLst>
                  <a:ext uri="{0D108BD9-81ED-4DB2-BD59-A6C34878D82A}">
                    <a16:rowId xmlns:a16="http://schemas.microsoft.com/office/drawing/2014/main" val="3054936696"/>
                  </a:ext>
                </a:extLst>
              </a:tr>
              <a:tr h="699770">
                <a:tc>
                  <a:txBody>
                    <a:bodyPr/>
                    <a:lstStyle/>
                    <a:p>
                      <a:pPr marL="330200" indent="-1295400" algn="l">
                        <a:lnSpc>
                          <a:spcPct val="100000"/>
                        </a:lnSpc>
                        <a:spcAft>
                          <a:spcPts val="0"/>
                        </a:spcAft>
                      </a:pPr>
                      <a:r>
                        <a:rPr lang="fr-FR" sz="1800" spc="-50" dirty="0">
                          <a:effectLst/>
                        </a:rPr>
                        <a:t>CSD</a:t>
                      </a:r>
                      <a:endParaRPr lang="fr-FR" sz="1800" spc="-50" dirty="0">
                        <a:effectLst/>
                        <a:latin typeface="+mn-lt"/>
                        <a:ea typeface="Times New Roman" panose="02020603050405020304" pitchFamily="18" charset="0"/>
                      </a:endParaRPr>
                    </a:p>
                  </a:txBody>
                  <a:tcPr marL="6350" marR="6350" marT="0" marB="0"/>
                </a:tc>
                <a:tc>
                  <a:txBody>
                    <a:bodyPr/>
                    <a:lstStyle/>
                    <a:p>
                      <a:pPr indent="-1295400" algn="just">
                        <a:lnSpc>
                          <a:spcPct val="100000"/>
                        </a:lnSpc>
                        <a:spcAft>
                          <a:spcPts val="0"/>
                        </a:spcAft>
                      </a:pPr>
                      <a:r>
                        <a:rPr lang="fr-FR" sz="1800" spc="-50" dirty="0">
                          <a:effectLst/>
                        </a:rPr>
                        <a:t>Entraînement à vitesse constante 6 000 t/min ± 2 %. </a:t>
                      </a:r>
                    </a:p>
                    <a:p>
                      <a:pPr indent="-1295400" algn="just">
                        <a:lnSpc>
                          <a:spcPct val="100000"/>
                        </a:lnSpc>
                        <a:spcAft>
                          <a:spcPts val="0"/>
                        </a:spcAft>
                      </a:pPr>
                      <a:r>
                        <a:rPr lang="fr-FR" sz="1800" spc="-50" dirty="0">
                          <a:effectLst/>
                        </a:rPr>
                        <a:t>Assure également l’équilibrage des charges actives lors du couplage en parallèle des alternateurs.</a:t>
                      </a:r>
                      <a:endParaRPr lang="fr-FR" sz="1800" spc="-50" dirty="0">
                        <a:effectLst/>
                        <a:latin typeface="+mn-lt"/>
                        <a:ea typeface="Times New Roman" panose="02020603050405020304" pitchFamily="18" charset="0"/>
                      </a:endParaRPr>
                    </a:p>
                  </a:txBody>
                  <a:tcPr marL="6350" marR="6350" marT="0" marB="0" anchor="ctr"/>
                </a:tc>
                <a:extLst>
                  <a:ext uri="{0D108BD9-81ED-4DB2-BD59-A6C34878D82A}">
                    <a16:rowId xmlns:a16="http://schemas.microsoft.com/office/drawing/2014/main" val="536554434"/>
                  </a:ext>
                </a:extLst>
              </a:tr>
              <a:tr h="279569">
                <a:tc>
                  <a:txBody>
                    <a:bodyPr/>
                    <a:lstStyle/>
                    <a:p>
                      <a:pPr marL="330200" indent="-1295400" algn="l">
                        <a:lnSpc>
                          <a:spcPct val="100000"/>
                        </a:lnSpc>
                        <a:spcAft>
                          <a:spcPts val="0"/>
                        </a:spcAft>
                      </a:pPr>
                      <a:r>
                        <a:rPr lang="fr-FR" sz="1800" spc="-50">
                          <a:effectLst/>
                        </a:rPr>
                        <a:t>Alternateur</a:t>
                      </a:r>
                      <a:endParaRPr lang="fr-FR" sz="1800" spc="-50">
                        <a:effectLst/>
                        <a:latin typeface="+mn-lt"/>
                        <a:ea typeface="Times New Roman" panose="02020603050405020304" pitchFamily="18" charset="0"/>
                      </a:endParaRPr>
                    </a:p>
                  </a:txBody>
                  <a:tcPr marL="6350" marR="6350" marT="0" marB="0" anchor="ctr"/>
                </a:tc>
                <a:tc>
                  <a:txBody>
                    <a:bodyPr/>
                    <a:lstStyle/>
                    <a:p>
                      <a:pPr indent="-1295400" algn="just">
                        <a:lnSpc>
                          <a:spcPct val="100000"/>
                        </a:lnSpc>
                        <a:spcAft>
                          <a:spcPts val="0"/>
                        </a:spcAft>
                      </a:pPr>
                      <a:r>
                        <a:rPr lang="fr-FR" sz="1800" spc="-50" dirty="0">
                          <a:effectLst/>
                        </a:rPr>
                        <a:t>Fournit la puissance électrique sur le réseau -sous les tensions 115/200 v.</a:t>
                      </a:r>
                      <a:endParaRPr lang="fr-FR" sz="1800" spc="-50" dirty="0">
                        <a:effectLst/>
                        <a:latin typeface="+mn-lt"/>
                        <a:ea typeface="Times New Roman" panose="02020603050405020304" pitchFamily="18" charset="0"/>
                      </a:endParaRPr>
                    </a:p>
                  </a:txBody>
                  <a:tcPr marL="6350" marR="6350" marT="0" marB="0" anchor="ctr"/>
                </a:tc>
                <a:extLst>
                  <a:ext uri="{0D108BD9-81ED-4DB2-BD59-A6C34878D82A}">
                    <a16:rowId xmlns:a16="http://schemas.microsoft.com/office/drawing/2014/main" val="3327828054"/>
                  </a:ext>
                </a:extLst>
              </a:tr>
              <a:tr h="635635">
                <a:tc>
                  <a:txBody>
                    <a:bodyPr/>
                    <a:lstStyle/>
                    <a:p>
                      <a:pPr marL="330200" indent="-1295400" algn="l">
                        <a:lnSpc>
                          <a:spcPct val="100000"/>
                        </a:lnSpc>
                        <a:spcAft>
                          <a:spcPts val="0"/>
                        </a:spcAft>
                      </a:pPr>
                      <a:r>
                        <a:rPr lang="fr-FR" sz="1800" spc="-50">
                          <a:effectLst/>
                        </a:rPr>
                        <a:t>Relais d’excitation</a:t>
                      </a:r>
                      <a:endParaRPr lang="fr-FR" sz="1800" spc="-50">
                        <a:effectLst/>
                        <a:latin typeface="+mn-lt"/>
                        <a:ea typeface="Times New Roman" panose="02020603050405020304" pitchFamily="18" charset="0"/>
                      </a:endParaRPr>
                    </a:p>
                  </a:txBody>
                  <a:tcPr marL="6350" marR="6350" marT="0" marB="0"/>
                </a:tc>
                <a:tc>
                  <a:txBody>
                    <a:bodyPr/>
                    <a:lstStyle/>
                    <a:p>
                      <a:pPr indent="-1295400" algn="just">
                        <a:lnSpc>
                          <a:spcPct val="100000"/>
                        </a:lnSpc>
                        <a:spcAft>
                          <a:spcPts val="0"/>
                        </a:spcAft>
                      </a:pPr>
                      <a:r>
                        <a:rPr lang="fr-FR" sz="1800" spc="-50" dirty="0">
                          <a:effectLst/>
                        </a:rPr>
                        <a:t>GCR (</a:t>
                      </a:r>
                      <a:r>
                        <a:rPr lang="fr-FR" sz="1800" spc="-50" dirty="0" err="1">
                          <a:effectLst/>
                        </a:rPr>
                        <a:t>Generator</a:t>
                      </a:r>
                      <a:r>
                        <a:rPr lang="fr-FR" sz="1800" spc="-50" dirty="0">
                          <a:effectLst/>
                        </a:rPr>
                        <a:t> </a:t>
                      </a:r>
                      <a:r>
                        <a:rPr lang="fr-FR" sz="1800" spc="-50" dirty="0" err="1">
                          <a:effectLst/>
                        </a:rPr>
                        <a:t>fîeld</a:t>
                      </a:r>
                      <a:r>
                        <a:rPr lang="fr-FR" sz="1800" spc="-50" dirty="0">
                          <a:effectLst/>
                        </a:rPr>
                        <a:t> Control Relay) assure l’amorçage de l’alternateur ou le désamorçage, en cas de défaut du circuit de génération.</a:t>
                      </a:r>
                      <a:endParaRPr lang="fr-FR" sz="1800" spc="-50" dirty="0">
                        <a:effectLst/>
                        <a:latin typeface="+mn-lt"/>
                        <a:ea typeface="Times New Roman" panose="02020603050405020304" pitchFamily="18" charset="0"/>
                      </a:endParaRPr>
                    </a:p>
                  </a:txBody>
                  <a:tcPr marL="6350" marR="6350" marT="0" marB="0" anchor="b"/>
                </a:tc>
                <a:extLst>
                  <a:ext uri="{0D108BD9-81ED-4DB2-BD59-A6C34878D82A}">
                    <a16:rowId xmlns:a16="http://schemas.microsoft.com/office/drawing/2014/main" val="1621793414"/>
                  </a:ext>
                </a:extLst>
              </a:tr>
              <a:tr h="635635">
                <a:tc>
                  <a:txBody>
                    <a:bodyPr/>
                    <a:lstStyle/>
                    <a:p>
                      <a:pPr algn="l">
                        <a:lnSpc>
                          <a:spcPct val="100000"/>
                        </a:lnSpc>
                        <a:spcBef>
                          <a:spcPts val="0"/>
                        </a:spcBef>
                        <a:spcAft>
                          <a:spcPts val="0"/>
                        </a:spcAft>
                      </a:pPr>
                      <a:r>
                        <a:rPr lang="fr-FR" sz="1800" spc="-50" dirty="0">
                          <a:effectLst/>
                        </a:rPr>
                        <a:t>Régulateur de tension</a:t>
                      </a:r>
                      <a:endParaRPr lang="fr-FR" sz="1800" spc="-50" dirty="0">
                        <a:effectLst/>
                        <a:latin typeface="+mn-lt"/>
                        <a:ea typeface="Times New Roman" panose="02020603050405020304" pitchFamily="18" charset="0"/>
                      </a:endParaRPr>
                    </a:p>
                  </a:txBody>
                  <a:tcPr marL="0" marR="0" marT="0" marB="0"/>
                </a:tc>
                <a:tc>
                  <a:txBody>
                    <a:bodyPr/>
                    <a:lstStyle/>
                    <a:p>
                      <a:pPr algn="l">
                        <a:lnSpc>
                          <a:spcPct val="100000"/>
                        </a:lnSpc>
                        <a:spcBef>
                          <a:spcPts val="0"/>
                        </a:spcBef>
                        <a:spcAft>
                          <a:spcPts val="0"/>
                        </a:spcAft>
                      </a:pPr>
                      <a:r>
                        <a:rPr lang="fr-FR" sz="1800" spc="-50" dirty="0">
                          <a:effectLst/>
                        </a:rPr>
                        <a:t>Limite les écarts de tension aux bornes de l’alternateur en fonction des variations de charges imposées. </a:t>
                      </a:r>
                    </a:p>
                    <a:p>
                      <a:pPr algn="l">
                        <a:lnSpc>
                          <a:spcPct val="100000"/>
                        </a:lnSpc>
                        <a:spcBef>
                          <a:spcPts val="0"/>
                        </a:spcBef>
                        <a:spcAft>
                          <a:spcPts val="0"/>
                        </a:spcAft>
                      </a:pPr>
                      <a:r>
                        <a:rPr lang="fr-FR" sz="1800" spc="-50" dirty="0">
                          <a:effectLst/>
                        </a:rPr>
                        <a:t>Il assure également l'équilibrage des charges réactives lors du couplage des alternateurs.</a:t>
                      </a:r>
                      <a:endParaRPr lang="fr-FR" sz="1800" dirty="0">
                        <a:latin typeface="+mn-lt"/>
                      </a:endParaRPr>
                    </a:p>
                  </a:txBody>
                  <a:tcPr/>
                </a:tc>
                <a:extLst>
                  <a:ext uri="{0D108BD9-81ED-4DB2-BD59-A6C34878D82A}">
                    <a16:rowId xmlns:a16="http://schemas.microsoft.com/office/drawing/2014/main" val="3751870944"/>
                  </a:ext>
                </a:extLst>
              </a:tr>
              <a:tr h="365798">
                <a:tc>
                  <a:txBody>
                    <a:bodyPr/>
                    <a:lstStyle/>
                    <a:p>
                      <a:pPr indent="-1295400" algn="l">
                        <a:lnSpc>
                          <a:spcPct val="100000"/>
                        </a:lnSpc>
                        <a:spcBef>
                          <a:spcPts val="0"/>
                        </a:spcBef>
                        <a:spcAft>
                          <a:spcPts val="0"/>
                        </a:spcAft>
                      </a:pPr>
                      <a:r>
                        <a:rPr lang="fr-FR" sz="1800" spc="-50" dirty="0">
                          <a:effectLst/>
                        </a:rPr>
                        <a:t>Relais de ligne</a:t>
                      </a:r>
                      <a:endParaRPr lang="fr-FR" sz="1800" spc="-50" dirty="0">
                        <a:effectLst/>
                        <a:latin typeface="+mn-lt"/>
                        <a:ea typeface="Times New Roman" panose="02020603050405020304" pitchFamily="18" charset="0"/>
                      </a:endParaRPr>
                    </a:p>
                  </a:txBody>
                  <a:tcPr marL="6350" marR="6350" marT="0" marB="0" anchor="ctr"/>
                </a:tc>
                <a:tc>
                  <a:txBody>
                    <a:bodyPr/>
                    <a:lstStyle/>
                    <a:p>
                      <a:pPr marL="139700" indent="-1295400" algn="l">
                        <a:lnSpc>
                          <a:spcPct val="100000"/>
                        </a:lnSpc>
                        <a:spcBef>
                          <a:spcPts val="0"/>
                        </a:spcBef>
                        <a:spcAft>
                          <a:spcPts val="0"/>
                        </a:spcAft>
                      </a:pPr>
                      <a:r>
                        <a:rPr lang="fr-FR" sz="1800" spc="-50" dirty="0">
                          <a:effectLst/>
                        </a:rPr>
                        <a:t>GCB (</a:t>
                      </a:r>
                      <a:r>
                        <a:rPr lang="fr-FR" sz="1800" spc="-50" dirty="0" err="1">
                          <a:effectLst/>
                        </a:rPr>
                        <a:t>Generator</a:t>
                      </a:r>
                      <a:r>
                        <a:rPr lang="fr-FR" sz="1800" spc="-50" dirty="0">
                          <a:effectLst/>
                        </a:rPr>
                        <a:t> Circuit </a:t>
                      </a:r>
                      <a:r>
                        <a:rPr lang="fr-FR" sz="1800" spc="-50" dirty="0" err="1">
                          <a:effectLst/>
                        </a:rPr>
                        <a:t>Breacker</a:t>
                      </a:r>
                      <a:r>
                        <a:rPr lang="fr-FR" sz="1800" spc="-50" dirty="0">
                          <a:effectLst/>
                        </a:rPr>
                        <a:t>) connecte ou déconnecte l'alternateur de sa bus propre.</a:t>
                      </a:r>
                      <a:endParaRPr lang="fr-FR" sz="1800" spc="-50" dirty="0">
                        <a:effectLst/>
                        <a:latin typeface="+mn-lt"/>
                        <a:ea typeface="Times New Roman" panose="02020603050405020304" pitchFamily="18" charset="0"/>
                      </a:endParaRPr>
                    </a:p>
                  </a:txBody>
                  <a:tcPr marL="6350" marR="6350" marT="0" marB="0"/>
                </a:tc>
                <a:extLst>
                  <a:ext uri="{0D108BD9-81ED-4DB2-BD59-A6C34878D82A}">
                    <a16:rowId xmlns:a16="http://schemas.microsoft.com/office/drawing/2014/main" val="761231554"/>
                  </a:ext>
                </a:extLst>
              </a:tr>
            </a:tbl>
          </a:graphicData>
        </a:graphic>
      </p:graphicFrame>
      <p:sp>
        <p:nvSpPr>
          <p:cNvPr id="3" name="ZoneTexte 2">
            <a:extLst>
              <a:ext uri="{FF2B5EF4-FFF2-40B4-BE49-F238E27FC236}">
                <a16:creationId xmlns:a16="http://schemas.microsoft.com/office/drawing/2014/main" id="{BD7F7EC9-6535-835A-BFF6-C28B48E000B4}"/>
              </a:ext>
            </a:extLst>
          </p:cNvPr>
          <p:cNvSpPr txBox="1"/>
          <p:nvPr/>
        </p:nvSpPr>
        <p:spPr>
          <a:xfrm>
            <a:off x="4078536" y="720060"/>
            <a:ext cx="403492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ROLE DES ELEMENTS DU CIRCUIT</a:t>
            </a:r>
          </a:p>
        </p:txBody>
      </p:sp>
    </p:spTree>
    <p:extLst>
      <p:ext uri="{BB962C8B-B14F-4D97-AF65-F5344CB8AC3E}">
        <p14:creationId xmlns:p14="http://schemas.microsoft.com/office/powerpoint/2010/main" val="213551453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Tableau 6">
                <a:extLst>
                  <a:ext uri="{FF2B5EF4-FFF2-40B4-BE49-F238E27FC236}">
                    <a16:creationId xmlns:a16="http://schemas.microsoft.com/office/drawing/2014/main" id="{AD11CBB9-0D55-DF4A-0086-281E2F4518F6}"/>
                  </a:ext>
                </a:extLst>
              </p:cNvPr>
              <p:cNvGraphicFramePr>
                <a:graphicFrameLocks noGrp="1"/>
              </p:cNvGraphicFramePr>
              <p:nvPr>
                <p:extLst>
                  <p:ext uri="{D42A27DB-BD31-4B8C-83A1-F6EECF244321}">
                    <p14:modId xmlns:p14="http://schemas.microsoft.com/office/powerpoint/2010/main" val="4084567342"/>
                  </p:ext>
                </p:extLst>
              </p:nvPr>
            </p:nvGraphicFramePr>
            <p:xfrm>
              <a:off x="504228" y="1440035"/>
              <a:ext cx="11183543" cy="4179669"/>
            </p:xfrm>
            <a:graphic>
              <a:graphicData uri="http://schemas.openxmlformats.org/drawingml/2006/table">
                <a:tbl>
                  <a:tblPr>
                    <a:tableStyleId>{616DA210-FB5B-4158-B5E0-FEB733F419BA}</a:tableStyleId>
                  </a:tblPr>
                  <a:tblGrid>
                    <a:gridCol w="2298267">
                      <a:extLst>
                        <a:ext uri="{9D8B030D-6E8A-4147-A177-3AD203B41FA5}">
                          <a16:colId xmlns:a16="http://schemas.microsoft.com/office/drawing/2014/main" val="3620148666"/>
                        </a:ext>
                      </a:extLst>
                    </a:gridCol>
                    <a:gridCol w="8885276">
                      <a:extLst>
                        <a:ext uri="{9D8B030D-6E8A-4147-A177-3AD203B41FA5}">
                          <a16:colId xmlns:a16="http://schemas.microsoft.com/office/drawing/2014/main" val="4217644943"/>
                        </a:ext>
                      </a:extLst>
                    </a:gridCol>
                  </a:tblGrid>
                  <a:tr h="635635">
                    <a:tc>
                      <a:txBody>
                        <a:bodyPr/>
                        <a:lstStyle/>
                        <a:p>
                          <a:pPr marR="165100" indent="-1295400" algn="l">
                            <a:lnSpc>
                              <a:spcPct val="100000"/>
                            </a:lnSpc>
                            <a:spcBef>
                              <a:spcPts val="0"/>
                            </a:spcBef>
                            <a:spcAft>
                              <a:spcPts val="0"/>
                            </a:spcAft>
                          </a:pPr>
                          <a:r>
                            <a:rPr lang="fr-FR" sz="1800" spc="-50" dirty="0">
                              <a:effectLst/>
                            </a:rPr>
                            <a:t>Relais de couplage</a:t>
                          </a:r>
                          <a:endParaRPr lang="fr-FR" sz="1800" spc="-50" dirty="0">
                            <a:effectLst/>
                            <a:latin typeface="+mn-lt"/>
                            <a:ea typeface="Times New Roman" panose="02020603050405020304" pitchFamily="18" charset="0"/>
                          </a:endParaRPr>
                        </a:p>
                      </a:txBody>
                      <a:tcPr marL="6350" marR="6350" marT="0" marB="0"/>
                    </a:tc>
                    <a:tc>
                      <a:txBody>
                        <a:bodyPr/>
                        <a:lstStyle/>
                        <a:p>
                          <a:pPr marL="139700" indent="-1295400" algn="l">
                            <a:lnSpc>
                              <a:spcPct val="100000"/>
                            </a:lnSpc>
                            <a:spcBef>
                              <a:spcPts val="0"/>
                            </a:spcBef>
                            <a:spcAft>
                              <a:spcPts val="0"/>
                            </a:spcAft>
                          </a:pPr>
                          <a:r>
                            <a:rPr lang="fr-FR" sz="1800" spc="-50" dirty="0">
                              <a:effectLst/>
                            </a:rPr>
                            <a:t>BTB (Bus Tie Breaker) assure la liaison des bus propre 1 - 2 - 3 ou les isole par l'intermédiaire d’une bus de couplage.</a:t>
                          </a:r>
                          <a:endParaRPr lang="fr-FR" sz="1800" spc="-50" dirty="0">
                            <a:effectLst/>
                            <a:latin typeface="+mn-lt"/>
                            <a:ea typeface="Times New Roman" panose="02020603050405020304" pitchFamily="18" charset="0"/>
                          </a:endParaRPr>
                        </a:p>
                      </a:txBody>
                      <a:tcPr marL="6350" marR="6350" marT="0" marB="0" anchor="ctr"/>
                    </a:tc>
                    <a:extLst>
                      <a:ext uri="{0D108BD9-81ED-4DB2-BD59-A6C34878D82A}">
                        <a16:rowId xmlns:a16="http://schemas.microsoft.com/office/drawing/2014/main" val="2078481381"/>
                      </a:ext>
                    </a:extLst>
                  </a:tr>
                  <a:tr h="351055">
                    <a:tc>
                      <a:txBody>
                        <a:bodyPr/>
                        <a:lstStyle/>
                        <a:p>
                          <a:pPr indent="-1295400" algn="l">
                            <a:lnSpc>
                              <a:spcPct val="100000"/>
                            </a:lnSpc>
                            <a:spcBef>
                              <a:spcPts val="0"/>
                            </a:spcBef>
                            <a:spcAft>
                              <a:spcPts val="0"/>
                            </a:spcAft>
                          </a:pPr>
                          <a:r>
                            <a:rPr lang="fr-FR" sz="1800" spc="-50" dirty="0">
                              <a:effectLst/>
                            </a:rPr>
                            <a:t>Transfo 115/28 v</a:t>
                          </a:r>
                          <a:endParaRPr lang="fr-FR" sz="1800" spc="-50" dirty="0">
                            <a:effectLst/>
                            <a:latin typeface="+mn-lt"/>
                            <a:ea typeface="Times New Roman" panose="02020603050405020304" pitchFamily="18" charset="0"/>
                          </a:endParaRPr>
                        </a:p>
                      </a:txBody>
                      <a:tcPr marL="6350" marR="6350" marT="0" marB="0" anchor="ctr"/>
                    </a:tc>
                    <a:tc>
                      <a:txBody>
                        <a:bodyPr/>
                        <a:lstStyle/>
                        <a:p>
                          <a:pPr marL="139700" indent="-1295400" algn="l">
                            <a:lnSpc>
                              <a:spcPct val="100000"/>
                            </a:lnSpc>
                            <a:spcBef>
                              <a:spcPts val="0"/>
                            </a:spcBef>
                            <a:spcAft>
                              <a:spcPts val="0"/>
                            </a:spcAft>
                          </a:pPr>
                          <a:r>
                            <a:rPr lang="fr-FR" sz="1800" spc="-50" dirty="0">
                              <a:effectLst/>
                            </a:rPr>
                            <a:t>Il abaisse la tension de 115 à 28 v</a:t>
                          </a:r>
                          <a14:m>
                            <m:oMath xmlns:m="http://schemas.openxmlformats.org/officeDocument/2006/math">
                              <m:r>
                                <a:rPr lang="fr-FR" sz="1800" i="1" spc="-50" smtClean="0">
                                  <a:effectLst/>
                                  <a:latin typeface="Cambria Math" panose="02040503050406030204" pitchFamily="18" charset="0"/>
                                  <a:ea typeface="Cambria Math" panose="02040503050406030204" pitchFamily="18" charset="0"/>
                                </a:rPr>
                                <m:t>~</m:t>
                              </m:r>
                            </m:oMath>
                          </a14:m>
                          <a:r>
                            <a:rPr lang="fr-FR" sz="1800" spc="-50" dirty="0">
                              <a:effectLst/>
                            </a:rPr>
                            <a:t> (ou 26 v</a:t>
                          </a:r>
                          <a14:m>
                            <m:oMath xmlns:m="http://schemas.openxmlformats.org/officeDocument/2006/math">
                              <m:r>
                                <a:rPr lang="fr-FR" sz="1800" i="1" spc="-50" smtClean="0">
                                  <a:effectLst/>
                                  <a:latin typeface="Cambria Math" panose="02040503050406030204" pitchFamily="18" charset="0"/>
                                  <a:ea typeface="Cambria Math" panose="02040503050406030204" pitchFamily="18" charset="0"/>
                                </a:rPr>
                                <m:t>~</m:t>
                              </m:r>
                            </m:oMath>
                          </a14:m>
                          <a:r>
                            <a:rPr lang="fr-FR" sz="1800" spc="-50" dirty="0">
                              <a:effectLst/>
                            </a:rPr>
                            <a:t>  selon les avions).</a:t>
                          </a:r>
                          <a:endParaRPr lang="fr-FR" sz="1800" spc="-50" dirty="0">
                            <a:effectLst/>
                            <a:latin typeface="+mn-lt"/>
                            <a:ea typeface="Times New Roman" panose="02020603050405020304" pitchFamily="18" charset="0"/>
                          </a:endParaRPr>
                        </a:p>
                      </a:txBody>
                      <a:tcPr marL="6350" marR="6350" marT="0" marB="0" anchor="ctr"/>
                    </a:tc>
                    <a:extLst>
                      <a:ext uri="{0D108BD9-81ED-4DB2-BD59-A6C34878D82A}">
                        <a16:rowId xmlns:a16="http://schemas.microsoft.com/office/drawing/2014/main" val="2760747375"/>
                      </a:ext>
                    </a:extLst>
                  </a:tr>
                  <a:tr h="330506">
                    <a:tc>
                      <a:txBody>
                        <a:bodyPr/>
                        <a:lstStyle/>
                        <a:p>
                          <a:pPr marR="165100" indent="-1295400" algn="l">
                            <a:lnSpc>
                              <a:spcPct val="100000"/>
                            </a:lnSpc>
                            <a:spcBef>
                              <a:spcPts val="0"/>
                            </a:spcBef>
                            <a:spcAft>
                              <a:spcPts val="0"/>
                            </a:spcAft>
                          </a:pPr>
                          <a:r>
                            <a:rPr lang="fr-FR" sz="1800" spc="-50" dirty="0">
                              <a:effectLst/>
                            </a:rPr>
                            <a:t>Transfo-redresseur</a:t>
                          </a:r>
                          <a:endParaRPr lang="fr-FR" sz="1800" spc="-50" dirty="0">
                            <a:effectLst/>
                            <a:latin typeface="+mn-lt"/>
                            <a:ea typeface="Times New Roman" panose="02020603050405020304" pitchFamily="18" charset="0"/>
                          </a:endParaRPr>
                        </a:p>
                      </a:txBody>
                      <a:tcPr marL="6350" marR="6350" marT="0" marB="0" anchor="ctr"/>
                    </a:tc>
                    <a:tc>
                      <a:txBody>
                        <a:bodyPr/>
                        <a:lstStyle/>
                        <a:p>
                          <a:pPr marL="139700" indent="-1295400" algn="l">
                            <a:lnSpc>
                              <a:spcPct val="100000"/>
                            </a:lnSpc>
                            <a:spcBef>
                              <a:spcPts val="0"/>
                            </a:spcBef>
                            <a:spcAft>
                              <a:spcPts val="0"/>
                            </a:spcAft>
                          </a:pPr>
                          <a:r>
                            <a:rPr lang="fr-FR" sz="1800" spc="-50" dirty="0">
                              <a:effectLst/>
                            </a:rPr>
                            <a:t>Il permet d’obtenir du 28 v continu à partir du 115 v </a:t>
                          </a:r>
                          <a14:m>
                            <m:oMath xmlns:m="http://schemas.openxmlformats.org/officeDocument/2006/math">
                              <m:r>
                                <a:rPr lang="fr-FR" sz="1800" i="1" spc="-50" smtClean="0">
                                  <a:effectLst/>
                                  <a:latin typeface="Cambria Math" panose="02040503050406030204" pitchFamily="18" charset="0"/>
                                  <a:ea typeface="Cambria Math" panose="02040503050406030204" pitchFamily="18" charset="0"/>
                                </a:rPr>
                                <m:t>~</m:t>
                              </m:r>
                            </m:oMath>
                          </a14:m>
                          <a:r>
                            <a:rPr lang="fr-FR" sz="1800" spc="-50" dirty="0">
                              <a:effectLst/>
                            </a:rPr>
                            <a:t> appliqué.</a:t>
                          </a:r>
                          <a:endParaRPr lang="fr-FR" sz="1800" spc="-50" dirty="0">
                            <a:effectLst/>
                            <a:latin typeface="+mn-lt"/>
                            <a:ea typeface="Times New Roman" panose="02020603050405020304" pitchFamily="18" charset="0"/>
                          </a:endParaRPr>
                        </a:p>
                      </a:txBody>
                      <a:tcPr marL="6350" marR="6350" marT="0" marB="0" anchor="ctr"/>
                    </a:tc>
                    <a:extLst>
                      <a:ext uri="{0D108BD9-81ED-4DB2-BD59-A6C34878D82A}">
                        <a16:rowId xmlns:a16="http://schemas.microsoft.com/office/drawing/2014/main" val="2282748959"/>
                      </a:ext>
                    </a:extLst>
                  </a:tr>
                  <a:tr h="393593">
                    <a:tc>
                      <a:txBody>
                        <a:bodyPr/>
                        <a:lstStyle/>
                        <a:p>
                          <a:pPr indent="-1295400" algn="l">
                            <a:lnSpc>
                              <a:spcPct val="100000"/>
                            </a:lnSpc>
                            <a:spcBef>
                              <a:spcPts val="0"/>
                            </a:spcBef>
                            <a:spcAft>
                              <a:spcPts val="0"/>
                            </a:spcAft>
                          </a:pPr>
                          <a:r>
                            <a:rPr lang="fr-FR" sz="1800" spc="-50">
                              <a:effectLst/>
                            </a:rPr>
                            <a:t>Batterie de bord</a:t>
                          </a:r>
                          <a:endParaRPr lang="fr-FR" sz="1800" spc="-50">
                            <a:effectLst/>
                            <a:latin typeface="+mn-lt"/>
                            <a:ea typeface="Times New Roman" panose="02020603050405020304" pitchFamily="18" charset="0"/>
                          </a:endParaRPr>
                        </a:p>
                      </a:txBody>
                      <a:tcPr marL="6350" marR="6350" marT="0" marB="0" anchor="ctr"/>
                    </a:tc>
                    <a:tc>
                      <a:txBody>
                        <a:bodyPr/>
                        <a:lstStyle/>
                        <a:p>
                          <a:pPr marL="139700" indent="-1295400" algn="l">
                            <a:lnSpc>
                              <a:spcPct val="100000"/>
                            </a:lnSpc>
                            <a:spcBef>
                              <a:spcPts val="0"/>
                            </a:spcBef>
                            <a:spcAft>
                              <a:spcPts val="0"/>
                            </a:spcAft>
                          </a:pPr>
                          <a:r>
                            <a:rPr lang="fr-FR" sz="1800" spc="-50" dirty="0">
                              <a:effectLst/>
                            </a:rPr>
                            <a:t>Source d’énergie de secours développant une tension minimale de 24 v continu.</a:t>
                          </a:r>
                          <a:endParaRPr lang="fr-FR" sz="1800" spc="-50" dirty="0">
                            <a:effectLst/>
                            <a:latin typeface="+mn-lt"/>
                            <a:ea typeface="Times New Roman" panose="02020603050405020304" pitchFamily="18" charset="0"/>
                          </a:endParaRPr>
                        </a:p>
                      </a:txBody>
                      <a:tcPr marL="6350" marR="6350" marT="0" marB="0" anchor="b"/>
                    </a:tc>
                    <a:extLst>
                      <a:ext uri="{0D108BD9-81ED-4DB2-BD59-A6C34878D82A}">
                        <a16:rowId xmlns:a16="http://schemas.microsoft.com/office/drawing/2014/main" val="1094999031"/>
                      </a:ext>
                    </a:extLst>
                  </a:tr>
                  <a:tr h="635635">
                    <a:tc>
                      <a:txBody>
                        <a:bodyPr/>
                        <a:lstStyle/>
                        <a:p>
                          <a:pPr marR="165100" indent="-1295400" algn="l">
                            <a:lnSpc>
                              <a:spcPct val="100000"/>
                            </a:lnSpc>
                            <a:spcBef>
                              <a:spcPts val="0"/>
                            </a:spcBef>
                            <a:spcAft>
                              <a:spcPts val="0"/>
                            </a:spcAft>
                          </a:pPr>
                          <a:r>
                            <a:rPr lang="fr-FR" dirty="0"/>
                            <a:t>APU	</a:t>
                          </a:r>
                          <a:endParaRPr lang="fr-FR" sz="1800" spc="-50" dirty="0">
                            <a:effectLst/>
                            <a:latin typeface="+mn-lt"/>
                            <a:ea typeface="Times New Roman" panose="02020603050405020304" pitchFamily="18" charset="0"/>
                          </a:endParaRPr>
                        </a:p>
                      </a:txBody>
                      <a:tcPr marL="6350" marR="6350" marT="0" marB="0" anchor="ctr"/>
                    </a:tc>
                    <a:tc>
                      <a:txBody>
                        <a:bodyPr/>
                        <a:lstStyle/>
                        <a:p>
                          <a:pPr marL="176213" marR="0" lvl="0"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t>Source auxiliaire d’énergie embarquée, elle fournit:</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fr-FR" dirty="0"/>
                            <a:t>l’air sous pression pour le conditionnement d’air, et le démarrage de l’avion, </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fr-FR" dirty="0"/>
                            <a:t>l’énergie électrique à partir d’un alternateur de puissance identique à celle d’un alternateur de bord. </a:t>
                          </a:r>
                        </a:p>
                        <a:p>
                          <a:pPr marL="176213" marR="0" lvl="0"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t>La connexion sur la bus de couplage se fait par le relais de ligne APU.</a:t>
                          </a:r>
                          <a:endParaRPr lang="fr-FR" sz="1800" spc="-50" dirty="0">
                            <a:effectLst/>
                            <a:latin typeface="+mn-lt"/>
                            <a:ea typeface="Times New Roman" panose="02020603050405020304" pitchFamily="18" charset="0"/>
                          </a:endParaRPr>
                        </a:p>
                      </a:txBody>
                      <a:tcPr marL="6350" marR="6350" marT="0" marB="0" anchor="b"/>
                    </a:tc>
                    <a:extLst>
                      <a:ext uri="{0D108BD9-81ED-4DB2-BD59-A6C34878D82A}">
                        <a16:rowId xmlns:a16="http://schemas.microsoft.com/office/drawing/2014/main" val="180634638"/>
                      </a:ext>
                    </a:extLst>
                  </a:tr>
                  <a:tr h="635635">
                    <a:tc>
                      <a:txBody>
                        <a:bodyPr/>
                        <a:lstStyle/>
                        <a:p>
                          <a:pPr indent="-1295400" algn="l">
                            <a:lnSpc>
                              <a:spcPct val="100000"/>
                            </a:lnSpc>
                            <a:spcBef>
                              <a:spcPts val="0"/>
                            </a:spcBef>
                            <a:spcAft>
                              <a:spcPts val="0"/>
                            </a:spcAft>
                          </a:pPr>
                          <a:r>
                            <a:rPr lang="fr-FR" dirty="0"/>
                            <a:t>Groupe de parc</a:t>
                          </a:r>
                        </a:p>
                        <a:p>
                          <a:pPr indent="-1295400" algn="l">
                            <a:lnSpc>
                              <a:spcPct val="100000"/>
                            </a:lnSpc>
                            <a:spcBef>
                              <a:spcPts val="0"/>
                            </a:spcBef>
                            <a:spcAft>
                              <a:spcPts val="0"/>
                            </a:spcAft>
                          </a:pPr>
                          <a:r>
                            <a:rPr lang="fr-FR" dirty="0"/>
                            <a:t>115/200 v</a:t>
                          </a:r>
                          <a:endParaRPr lang="fr-FR" sz="1800" spc="-50" dirty="0">
                            <a:effectLst/>
                            <a:latin typeface="+mn-lt"/>
                            <a:ea typeface="Times New Roman" panose="02020603050405020304" pitchFamily="18" charset="0"/>
                          </a:endParaRPr>
                        </a:p>
                      </a:txBody>
                      <a:tcPr marL="6350" marR="6350" marT="0" marB="0" anchor="ctr"/>
                    </a:tc>
                    <a:tc>
                      <a:txBody>
                        <a:bodyPr/>
                        <a:lstStyle/>
                        <a:p>
                          <a:pPr marL="139700" marR="0" lvl="0" indent="-1295400" algn="l" defTabSz="914400" rtl="0" eaLnBrk="1" fontAlgn="auto" latinLnBrk="0" hangingPunct="1">
                            <a:lnSpc>
                              <a:spcPct val="100000"/>
                            </a:lnSpc>
                            <a:spcBef>
                              <a:spcPts val="0"/>
                            </a:spcBef>
                            <a:spcAft>
                              <a:spcPts val="0"/>
                            </a:spcAft>
                            <a:buClrTx/>
                            <a:buSzTx/>
                            <a:buFontTx/>
                            <a:buNone/>
                            <a:tabLst/>
                            <a:defRPr/>
                          </a:pPr>
                          <a:r>
                            <a:rPr lang="fr-FR" dirty="0"/>
                            <a:t>C’est une source d’énergie utilisée au sol, qui assure l’alimentation du réseau de bord, dès la fermeture du relais de groupe de parc, ce qui a pour effet de connecter le GP sur la bus de couplage.</a:t>
                          </a:r>
                        </a:p>
                        <a:p>
                          <a:pPr marL="139700" indent="-1295400" algn="l">
                            <a:lnSpc>
                              <a:spcPct val="100000"/>
                            </a:lnSpc>
                            <a:spcBef>
                              <a:spcPts val="0"/>
                            </a:spcBef>
                            <a:spcAft>
                              <a:spcPts val="0"/>
                            </a:spcAft>
                          </a:pPr>
                          <a:endParaRPr lang="fr-FR" sz="1800" spc="-50" dirty="0">
                            <a:effectLst/>
                            <a:latin typeface="+mn-lt"/>
                            <a:ea typeface="Times New Roman" panose="02020603050405020304" pitchFamily="18" charset="0"/>
                          </a:endParaRPr>
                        </a:p>
                      </a:txBody>
                      <a:tcPr marL="6350" marR="6350" marT="0" marB="0" anchor="b"/>
                    </a:tc>
                    <a:extLst>
                      <a:ext uri="{0D108BD9-81ED-4DB2-BD59-A6C34878D82A}">
                        <a16:rowId xmlns:a16="http://schemas.microsoft.com/office/drawing/2014/main" val="3994850775"/>
                      </a:ext>
                    </a:extLst>
                  </a:tr>
                </a:tbl>
              </a:graphicData>
            </a:graphic>
          </p:graphicFrame>
        </mc:Choice>
        <mc:Fallback xmlns="">
          <p:graphicFrame>
            <p:nvGraphicFramePr>
              <p:cNvPr id="7" name="Tableau 6">
                <a:extLst>
                  <a:ext uri="{FF2B5EF4-FFF2-40B4-BE49-F238E27FC236}">
                    <a16:creationId xmlns:a16="http://schemas.microsoft.com/office/drawing/2014/main" id="{AD11CBB9-0D55-DF4A-0086-281E2F4518F6}"/>
                  </a:ext>
                </a:extLst>
              </p:cNvPr>
              <p:cNvGraphicFramePr>
                <a:graphicFrameLocks noGrp="1"/>
              </p:cNvGraphicFramePr>
              <p:nvPr>
                <p:extLst>
                  <p:ext uri="{D42A27DB-BD31-4B8C-83A1-F6EECF244321}">
                    <p14:modId xmlns:p14="http://schemas.microsoft.com/office/powerpoint/2010/main" val="4084567342"/>
                  </p:ext>
                </p:extLst>
              </p:nvPr>
            </p:nvGraphicFramePr>
            <p:xfrm>
              <a:off x="504228" y="1440035"/>
              <a:ext cx="11183543" cy="4179669"/>
            </p:xfrm>
            <a:graphic>
              <a:graphicData uri="http://schemas.openxmlformats.org/drawingml/2006/table">
                <a:tbl>
                  <a:tblPr>
                    <a:tableStyleId>{616DA210-FB5B-4158-B5E0-FEB733F419BA}</a:tableStyleId>
                  </a:tblPr>
                  <a:tblGrid>
                    <a:gridCol w="2298267">
                      <a:extLst>
                        <a:ext uri="{9D8B030D-6E8A-4147-A177-3AD203B41FA5}">
                          <a16:colId xmlns:a16="http://schemas.microsoft.com/office/drawing/2014/main" val="3620148666"/>
                        </a:ext>
                      </a:extLst>
                    </a:gridCol>
                    <a:gridCol w="8885276">
                      <a:extLst>
                        <a:ext uri="{9D8B030D-6E8A-4147-A177-3AD203B41FA5}">
                          <a16:colId xmlns:a16="http://schemas.microsoft.com/office/drawing/2014/main" val="4217644943"/>
                        </a:ext>
                      </a:extLst>
                    </a:gridCol>
                  </a:tblGrid>
                  <a:tr h="635635">
                    <a:tc>
                      <a:txBody>
                        <a:bodyPr/>
                        <a:lstStyle/>
                        <a:p>
                          <a:pPr marR="165100" indent="-1295400" algn="l">
                            <a:lnSpc>
                              <a:spcPct val="100000"/>
                            </a:lnSpc>
                            <a:spcBef>
                              <a:spcPts val="0"/>
                            </a:spcBef>
                            <a:spcAft>
                              <a:spcPts val="0"/>
                            </a:spcAft>
                          </a:pPr>
                          <a:r>
                            <a:rPr lang="fr-FR" sz="1800" spc="-50" dirty="0">
                              <a:effectLst/>
                            </a:rPr>
                            <a:t>Relais de couplage</a:t>
                          </a:r>
                          <a:endParaRPr lang="fr-FR" sz="1800" spc="-50" dirty="0">
                            <a:effectLst/>
                            <a:latin typeface="+mn-lt"/>
                            <a:ea typeface="Times New Roman" panose="02020603050405020304" pitchFamily="18" charset="0"/>
                          </a:endParaRPr>
                        </a:p>
                      </a:txBody>
                      <a:tcPr marL="6350" marR="6350" marT="0" marB="0"/>
                    </a:tc>
                    <a:tc>
                      <a:txBody>
                        <a:bodyPr/>
                        <a:lstStyle/>
                        <a:p>
                          <a:pPr marL="139700" indent="-1295400" algn="l">
                            <a:lnSpc>
                              <a:spcPct val="100000"/>
                            </a:lnSpc>
                            <a:spcBef>
                              <a:spcPts val="0"/>
                            </a:spcBef>
                            <a:spcAft>
                              <a:spcPts val="0"/>
                            </a:spcAft>
                          </a:pPr>
                          <a:r>
                            <a:rPr lang="fr-FR" sz="1800" spc="-50" dirty="0">
                              <a:effectLst/>
                            </a:rPr>
                            <a:t>BTB (Bus Tie Breaker) assure la liaison des bus propre 1 - 2 - 3 ou les isole par l'intermédiaire d’une bus de couplage.</a:t>
                          </a:r>
                          <a:endParaRPr lang="fr-FR" sz="1800" spc="-50" dirty="0">
                            <a:effectLst/>
                            <a:latin typeface="+mn-lt"/>
                            <a:ea typeface="Times New Roman" panose="02020603050405020304" pitchFamily="18" charset="0"/>
                          </a:endParaRPr>
                        </a:p>
                      </a:txBody>
                      <a:tcPr marL="6350" marR="6350" marT="0" marB="0" anchor="ctr"/>
                    </a:tc>
                    <a:extLst>
                      <a:ext uri="{0D108BD9-81ED-4DB2-BD59-A6C34878D82A}">
                        <a16:rowId xmlns:a16="http://schemas.microsoft.com/office/drawing/2014/main" val="2078481381"/>
                      </a:ext>
                    </a:extLst>
                  </a:tr>
                  <a:tr h="351055">
                    <a:tc>
                      <a:txBody>
                        <a:bodyPr/>
                        <a:lstStyle/>
                        <a:p>
                          <a:pPr indent="-1295400" algn="l">
                            <a:lnSpc>
                              <a:spcPct val="100000"/>
                            </a:lnSpc>
                            <a:spcBef>
                              <a:spcPts val="0"/>
                            </a:spcBef>
                            <a:spcAft>
                              <a:spcPts val="0"/>
                            </a:spcAft>
                          </a:pPr>
                          <a:r>
                            <a:rPr lang="fr-FR" sz="1800" spc="-50" dirty="0">
                              <a:effectLst/>
                            </a:rPr>
                            <a:t>Transfo 115/28 v</a:t>
                          </a:r>
                          <a:endParaRPr lang="fr-FR" sz="1800" spc="-50" dirty="0">
                            <a:effectLst/>
                            <a:latin typeface="+mn-lt"/>
                            <a:ea typeface="Times New Roman" panose="02020603050405020304" pitchFamily="18" charset="0"/>
                          </a:endParaRPr>
                        </a:p>
                      </a:txBody>
                      <a:tcPr marL="6350" marR="6350" marT="0" marB="0" anchor="ctr"/>
                    </a:tc>
                    <a:tc>
                      <a:txBody>
                        <a:bodyPr/>
                        <a:lstStyle/>
                        <a:p>
                          <a:endParaRPr lang="fr-FR"/>
                        </a:p>
                      </a:txBody>
                      <a:tcPr marL="6350" marR="6350" marT="0" marB="0" anchor="ctr">
                        <a:blipFill>
                          <a:blip r:embed="rId2"/>
                          <a:stretch>
                            <a:fillRect l="-25908" t="-201724" r="-137" b="-906897"/>
                          </a:stretch>
                        </a:blipFill>
                      </a:tcPr>
                    </a:tc>
                    <a:extLst>
                      <a:ext uri="{0D108BD9-81ED-4DB2-BD59-A6C34878D82A}">
                        <a16:rowId xmlns:a16="http://schemas.microsoft.com/office/drawing/2014/main" val="2760747375"/>
                      </a:ext>
                    </a:extLst>
                  </a:tr>
                  <a:tr h="330506">
                    <a:tc>
                      <a:txBody>
                        <a:bodyPr/>
                        <a:lstStyle/>
                        <a:p>
                          <a:pPr marR="165100" indent="-1295400" algn="l">
                            <a:lnSpc>
                              <a:spcPct val="100000"/>
                            </a:lnSpc>
                            <a:spcBef>
                              <a:spcPts val="0"/>
                            </a:spcBef>
                            <a:spcAft>
                              <a:spcPts val="0"/>
                            </a:spcAft>
                          </a:pPr>
                          <a:r>
                            <a:rPr lang="fr-FR" sz="1800" spc="-50" dirty="0">
                              <a:effectLst/>
                            </a:rPr>
                            <a:t>Transfo-redresseur</a:t>
                          </a:r>
                          <a:endParaRPr lang="fr-FR" sz="1800" spc="-50" dirty="0">
                            <a:effectLst/>
                            <a:latin typeface="+mn-lt"/>
                            <a:ea typeface="Times New Roman" panose="02020603050405020304" pitchFamily="18" charset="0"/>
                          </a:endParaRPr>
                        </a:p>
                      </a:txBody>
                      <a:tcPr marL="6350" marR="6350" marT="0" marB="0" anchor="ctr"/>
                    </a:tc>
                    <a:tc>
                      <a:txBody>
                        <a:bodyPr/>
                        <a:lstStyle/>
                        <a:p>
                          <a:endParaRPr lang="fr-FR"/>
                        </a:p>
                      </a:txBody>
                      <a:tcPr marL="6350" marR="6350" marT="0" marB="0" anchor="ctr">
                        <a:blipFill>
                          <a:blip r:embed="rId2"/>
                          <a:stretch>
                            <a:fillRect l="-25908" t="-324074" r="-137" b="-874074"/>
                          </a:stretch>
                        </a:blipFill>
                      </a:tcPr>
                    </a:tc>
                    <a:extLst>
                      <a:ext uri="{0D108BD9-81ED-4DB2-BD59-A6C34878D82A}">
                        <a16:rowId xmlns:a16="http://schemas.microsoft.com/office/drawing/2014/main" val="2282748959"/>
                      </a:ext>
                    </a:extLst>
                  </a:tr>
                  <a:tr h="393593">
                    <a:tc>
                      <a:txBody>
                        <a:bodyPr/>
                        <a:lstStyle/>
                        <a:p>
                          <a:pPr indent="-1295400" algn="l">
                            <a:lnSpc>
                              <a:spcPct val="100000"/>
                            </a:lnSpc>
                            <a:spcBef>
                              <a:spcPts val="0"/>
                            </a:spcBef>
                            <a:spcAft>
                              <a:spcPts val="0"/>
                            </a:spcAft>
                          </a:pPr>
                          <a:r>
                            <a:rPr lang="fr-FR" sz="1800" spc="-50">
                              <a:effectLst/>
                            </a:rPr>
                            <a:t>Batterie de bord</a:t>
                          </a:r>
                          <a:endParaRPr lang="fr-FR" sz="1800" spc="-50">
                            <a:effectLst/>
                            <a:latin typeface="+mn-lt"/>
                            <a:ea typeface="Times New Roman" panose="02020603050405020304" pitchFamily="18" charset="0"/>
                          </a:endParaRPr>
                        </a:p>
                      </a:txBody>
                      <a:tcPr marL="6350" marR="6350" marT="0" marB="0" anchor="ctr"/>
                    </a:tc>
                    <a:tc>
                      <a:txBody>
                        <a:bodyPr/>
                        <a:lstStyle/>
                        <a:p>
                          <a:pPr marL="139700" indent="-1295400" algn="l">
                            <a:lnSpc>
                              <a:spcPct val="100000"/>
                            </a:lnSpc>
                            <a:spcBef>
                              <a:spcPts val="0"/>
                            </a:spcBef>
                            <a:spcAft>
                              <a:spcPts val="0"/>
                            </a:spcAft>
                          </a:pPr>
                          <a:r>
                            <a:rPr lang="fr-FR" sz="1800" spc="-50" dirty="0">
                              <a:effectLst/>
                            </a:rPr>
                            <a:t>Source d’énergie de secours développant une tension minimale de 24 v continu.</a:t>
                          </a:r>
                          <a:endParaRPr lang="fr-FR" sz="1800" spc="-50" dirty="0">
                            <a:effectLst/>
                            <a:latin typeface="+mn-lt"/>
                            <a:ea typeface="Times New Roman" panose="02020603050405020304" pitchFamily="18" charset="0"/>
                          </a:endParaRPr>
                        </a:p>
                      </a:txBody>
                      <a:tcPr marL="6350" marR="6350" marT="0" marB="0" anchor="b"/>
                    </a:tc>
                    <a:extLst>
                      <a:ext uri="{0D108BD9-81ED-4DB2-BD59-A6C34878D82A}">
                        <a16:rowId xmlns:a16="http://schemas.microsoft.com/office/drawing/2014/main" val="1094999031"/>
                      </a:ext>
                    </a:extLst>
                  </a:tr>
                  <a:tr h="1371600">
                    <a:tc>
                      <a:txBody>
                        <a:bodyPr/>
                        <a:lstStyle/>
                        <a:p>
                          <a:pPr marR="165100" indent="-1295400" algn="l">
                            <a:lnSpc>
                              <a:spcPct val="100000"/>
                            </a:lnSpc>
                            <a:spcBef>
                              <a:spcPts val="0"/>
                            </a:spcBef>
                            <a:spcAft>
                              <a:spcPts val="0"/>
                            </a:spcAft>
                          </a:pPr>
                          <a:r>
                            <a:rPr lang="fr-FR" dirty="0"/>
                            <a:t>APU	</a:t>
                          </a:r>
                          <a:endParaRPr lang="fr-FR" sz="1800" spc="-50" dirty="0">
                            <a:effectLst/>
                            <a:latin typeface="+mn-lt"/>
                            <a:ea typeface="Times New Roman" panose="02020603050405020304" pitchFamily="18" charset="0"/>
                          </a:endParaRPr>
                        </a:p>
                      </a:txBody>
                      <a:tcPr marL="6350" marR="6350" marT="0" marB="0" anchor="ctr"/>
                    </a:tc>
                    <a:tc>
                      <a:txBody>
                        <a:bodyPr/>
                        <a:lstStyle/>
                        <a:p>
                          <a:pPr marL="176213" marR="0" lvl="0"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t>Source auxiliaire d’énergie embarquée, elle fournit:</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fr-FR" dirty="0"/>
                            <a:t>l’air sous pression pour le conditionnement d’air, et le démarrage de l’avion, </a:t>
                          </a:r>
                        </a:p>
                        <a:p>
                          <a:pPr marL="285750" marR="0" lvl="0" indent="-28575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lang="fr-FR" dirty="0"/>
                            <a:t>l’énergie électrique à partir d’un alternateur de puissance identique à celle d’un alternateur de bord. </a:t>
                          </a:r>
                        </a:p>
                        <a:p>
                          <a:pPr marL="176213" marR="0" lvl="0"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dirty="0"/>
                            <a:t>La connexion sur la bus de couplage se fait par le relais de ligne APU.</a:t>
                          </a:r>
                          <a:endParaRPr lang="fr-FR" sz="1800" spc="-50" dirty="0">
                            <a:effectLst/>
                            <a:latin typeface="+mn-lt"/>
                            <a:ea typeface="Times New Roman" panose="02020603050405020304" pitchFamily="18" charset="0"/>
                          </a:endParaRPr>
                        </a:p>
                      </a:txBody>
                      <a:tcPr marL="6350" marR="6350" marT="0" marB="0" anchor="b"/>
                    </a:tc>
                    <a:extLst>
                      <a:ext uri="{0D108BD9-81ED-4DB2-BD59-A6C34878D82A}">
                        <a16:rowId xmlns:a16="http://schemas.microsoft.com/office/drawing/2014/main" val="180634638"/>
                      </a:ext>
                    </a:extLst>
                  </a:tr>
                  <a:tr h="1097280">
                    <a:tc>
                      <a:txBody>
                        <a:bodyPr/>
                        <a:lstStyle/>
                        <a:p>
                          <a:pPr indent="-1295400" algn="l">
                            <a:lnSpc>
                              <a:spcPct val="100000"/>
                            </a:lnSpc>
                            <a:spcBef>
                              <a:spcPts val="0"/>
                            </a:spcBef>
                            <a:spcAft>
                              <a:spcPts val="0"/>
                            </a:spcAft>
                          </a:pPr>
                          <a:r>
                            <a:rPr lang="fr-FR" dirty="0"/>
                            <a:t>Groupe de parc</a:t>
                          </a:r>
                        </a:p>
                        <a:p>
                          <a:pPr indent="-1295400" algn="l">
                            <a:lnSpc>
                              <a:spcPct val="100000"/>
                            </a:lnSpc>
                            <a:spcBef>
                              <a:spcPts val="0"/>
                            </a:spcBef>
                            <a:spcAft>
                              <a:spcPts val="0"/>
                            </a:spcAft>
                          </a:pPr>
                          <a:r>
                            <a:rPr lang="fr-FR" dirty="0"/>
                            <a:t>115/200 v</a:t>
                          </a:r>
                          <a:endParaRPr lang="fr-FR" sz="1800" spc="-50" dirty="0">
                            <a:effectLst/>
                            <a:latin typeface="+mn-lt"/>
                            <a:ea typeface="Times New Roman" panose="02020603050405020304" pitchFamily="18" charset="0"/>
                          </a:endParaRPr>
                        </a:p>
                      </a:txBody>
                      <a:tcPr marL="6350" marR="6350" marT="0" marB="0" anchor="ctr"/>
                    </a:tc>
                    <a:tc>
                      <a:txBody>
                        <a:bodyPr/>
                        <a:lstStyle/>
                        <a:p>
                          <a:pPr marL="139700" marR="0" lvl="0" indent="-1295400" algn="l" defTabSz="914400" rtl="0" eaLnBrk="1" fontAlgn="auto" latinLnBrk="0" hangingPunct="1">
                            <a:lnSpc>
                              <a:spcPct val="100000"/>
                            </a:lnSpc>
                            <a:spcBef>
                              <a:spcPts val="0"/>
                            </a:spcBef>
                            <a:spcAft>
                              <a:spcPts val="0"/>
                            </a:spcAft>
                            <a:buClrTx/>
                            <a:buSzTx/>
                            <a:buFontTx/>
                            <a:buNone/>
                            <a:tabLst/>
                            <a:defRPr/>
                          </a:pPr>
                          <a:r>
                            <a:rPr lang="fr-FR" dirty="0"/>
                            <a:t>C’est une source d’énergie utilisée au sol, qui assure l’alimentation du réseau de bord, dès la fermeture du relais de groupe de parc, ce qui a pour effet de connecter le GP sur la bus de couplage.</a:t>
                          </a:r>
                        </a:p>
                        <a:p>
                          <a:pPr marL="139700" indent="-1295400" algn="l">
                            <a:lnSpc>
                              <a:spcPct val="100000"/>
                            </a:lnSpc>
                            <a:spcBef>
                              <a:spcPts val="0"/>
                            </a:spcBef>
                            <a:spcAft>
                              <a:spcPts val="0"/>
                            </a:spcAft>
                          </a:pPr>
                          <a:endParaRPr lang="fr-FR" sz="1800" spc="-50" dirty="0">
                            <a:effectLst/>
                            <a:latin typeface="+mn-lt"/>
                            <a:ea typeface="Times New Roman" panose="02020603050405020304" pitchFamily="18" charset="0"/>
                          </a:endParaRPr>
                        </a:p>
                      </a:txBody>
                      <a:tcPr marL="6350" marR="6350" marT="0" marB="0" anchor="b"/>
                    </a:tc>
                    <a:extLst>
                      <a:ext uri="{0D108BD9-81ED-4DB2-BD59-A6C34878D82A}">
                        <a16:rowId xmlns:a16="http://schemas.microsoft.com/office/drawing/2014/main" val="3994850775"/>
                      </a:ext>
                    </a:extLst>
                  </a:tr>
                </a:tbl>
              </a:graphicData>
            </a:graphic>
          </p:graphicFrame>
        </mc:Fallback>
      </mc:AlternateContent>
      <p:sp>
        <p:nvSpPr>
          <p:cNvPr id="8" name="ZoneTexte 7">
            <a:extLst>
              <a:ext uri="{FF2B5EF4-FFF2-40B4-BE49-F238E27FC236}">
                <a16:creationId xmlns:a16="http://schemas.microsoft.com/office/drawing/2014/main" id="{777CAE1D-534D-D595-6E2E-0266BB220095}"/>
              </a:ext>
            </a:extLst>
          </p:cNvPr>
          <p:cNvSpPr txBox="1"/>
          <p:nvPr/>
        </p:nvSpPr>
        <p:spPr>
          <a:xfrm>
            <a:off x="488826" y="355203"/>
            <a:ext cx="11282695" cy="33855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spcBef>
                <a:spcPts val="1200"/>
              </a:spcBef>
              <a:buSzPts val="1600"/>
            </a:pPr>
            <a:r>
              <a:rPr lang="fr-FR" sz="16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21 : SYNOPTIQUE D’UN CIRCUIT DE GENERATION ET DE DISTRIBUTION DE COURANT </a:t>
            </a:r>
            <a:r>
              <a:rPr lang="fr-FR" sz="1600" kern="0" dirty="0">
                <a:solidFill>
                  <a:srgbClr val="0070C0"/>
                </a:solidFill>
                <a:effectLst/>
                <a:latin typeface="Calibri Light" panose="020F0302020204030204" pitchFamily="34" charset="0"/>
                <a:ea typeface="Times New Roman" panose="02020603050405020304" pitchFamily="18" charset="0"/>
                <a:cs typeface="Times New Roman" panose="02020603050405020304" pitchFamily="18" charset="0"/>
              </a:rPr>
              <a:t>ALTERNATIF </a:t>
            </a:r>
            <a:r>
              <a:rPr lang="fr-FR" sz="1200" dirty="0">
                <a:solidFill>
                  <a:srgbClr val="0070C0"/>
                </a:solidFill>
                <a:effectLst/>
                <a:latin typeface="DejaVu Sans" panose="020B0603030804020204" pitchFamily="34" charset="0"/>
                <a:ea typeface="DejaVu Sans" panose="020B0603030804020204" pitchFamily="34" charset="0"/>
              </a:rPr>
              <a:t>TYPE B-727</a:t>
            </a:r>
          </a:p>
        </p:txBody>
      </p:sp>
      <p:sp>
        <p:nvSpPr>
          <p:cNvPr id="9" name="ZoneTexte 8">
            <a:extLst>
              <a:ext uri="{FF2B5EF4-FFF2-40B4-BE49-F238E27FC236}">
                <a16:creationId xmlns:a16="http://schemas.microsoft.com/office/drawing/2014/main" id="{96F0DB57-976E-0541-7B54-6BFF31367688}"/>
              </a:ext>
            </a:extLst>
          </p:cNvPr>
          <p:cNvSpPr txBox="1"/>
          <p:nvPr/>
        </p:nvSpPr>
        <p:spPr>
          <a:xfrm>
            <a:off x="4078536" y="720060"/>
            <a:ext cx="403492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ROLE DES ELEMENTS DU CIRCUIT</a:t>
            </a:r>
          </a:p>
        </p:txBody>
      </p:sp>
    </p:spTree>
    <p:extLst>
      <p:ext uri="{BB962C8B-B14F-4D97-AF65-F5344CB8AC3E}">
        <p14:creationId xmlns:p14="http://schemas.microsoft.com/office/powerpoint/2010/main" val="42529851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5F9184-07BE-CFFE-27C8-8A4FFA76FD6F}"/>
              </a:ext>
            </a:extLst>
          </p:cNvPr>
          <p:cNvSpPr>
            <a:spLocks noGrp="1"/>
          </p:cNvSpPr>
          <p:nvPr>
            <p:ph type="title"/>
          </p:nvPr>
        </p:nvSpPr>
        <p:spPr/>
        <p:txBody>
          <a:bodyPr/>
          <a:lstStyle/>
          <a:p>
            <a:endParaRPr lang="fr-FR"/>
          </a:p>
        </p:txBody>
      </p:sp>
      <mc:AlternateContent xmlns:mc="http://schemas.openxmlformats.org/markup-compatibility/2006">
        <mc:Choice xmlns:a14="http://schemas.microsoft.com/office/drawing/2010/main" Requires="a14">
          <p:sp>
            <p:nvSpPr>
              <p:cNvPr id="5" name="ZoneTexte 4">
                <a:extLst>
                  <a:ext uri="{FF2B5EF4-FFF2-40B4-BE49-F238E27FC236}">
                    <a16:creationId xmlns:a16="http://schemas.microsoft.com/office/drawing/2014/main" id="{E0AFBDD6-2191-6A13-88AE-2FF4AB3CF0B4}"/>
                  </a:ext>
                </a:extLst>
              </p:cNvPr>
              <p:cNvSpPr txBox="1"/>
              <p:nvPr/>
            </p:nvSpPr>
            <p:spPr>
              <a:xfrm>
                <a:off x="635000" y="2598914"/>
                <a:ext cx="8115300" cy="215886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BGROUPEMENT EN PARALLELE</a:t>
                </a:r>
              </a:p>
              <a:p>
                <a:r>
                  <a:rPr lang="fr-FR" dirty="0"/>
                  <a:t>La FEM du groupement est celle d’un élément (e).</a:t>
                </a:r>
              </a:p>
              <a:p>
                <a:r>
                  <a:rPr lang="fr-FR" dirty="0"/>
                  <a:t>La résistance équivalente du groupement générateur </a:t>
                </a:r>
              </a:p>
              <a:p>
                <a:r>
                  <a:rPr lang="fr-FR" dirty="0"/>
                  <a:t>est :</a:t>
                </a:r>
              </a:p>
              <a:p>
                <a:r>
                  <a:rPr lang="fr-FR" dirty="0"/>
                  <a:t>Req=r/n</a:t>
                </a:r>
              </a:p>
              <a:p>
                <a:r>
                  <a:rPr lang="fr-FR" dirty="0"/>
                  <a:t>Le courant débité par le groupe est donné par la relation : </a:t>
                </a:r>
                <a14:m>
                  <m:oMath xmlns:m="http://schemas.openxmlformats.org/officeDocument/2006/math">
                    <m:r>
                      <a:rPr lang="fr-FR" sz="1800" i="1" dirty="0" smtClean="0">
                        <a:latin typeface="Cambria Math" panose="02040503050406030204" pitchFamily="18" charset="0"/>
                      </a:rPr>
                      <m:t>𝐼</m:t>
                    </m:r>
                    <m:r>
                      <a:rPr lang="fr-FR" sz="1800" i="1" dirty="0" smtClean="0">
                        <a:latin typeface="Cambria Math" panose="02040503050406030204" pitchFamily="18" charset="0"/>
                      </a:rPr>
                      <m:t>=</m:t>
                    </m:r>
                    <m:f>
                      <m:fPr>
                        <m:ctrlPr>
                          <a:rPr lang="fr-FR" sz="1800" i="1" dirty="0" smtClean="0">
                            <a:latin typeface="Cambria Math" panose="02040503050406030204" pitchFamily="18" charset="0"/>
                          </a:rPr>
                        </m:ctrlPr>
                      </m:fPr>
                      <m:num>
                        <m:r>
                          <a:rPr lang="de-DE" sz="1800" b="0" i="1" dirty="0" smtClean="0">
                            <a:latin typeface="Cambria Math" panose="02040503050406030204" pitchFamily="18" charset="0"/>
                          </a:rPr>
                          <m:t>𝑒</m:t>
                        </m:r>
                      </m:num>
                      <m:den>
                        <m:r>
                          <a:rPr lang="de-DE" sz="1800" b="0" i="1" dirty="0" smtClean="0">
                            <a:latin typeface="Cambria Math" panose="02040503050406030204" pitchFamily="18" charset="0"/>
                          </a:rPr>
                          <m:t>𝑅</m:t>
                        </m:r>
                        <m:r>
                          <a:rPr lang="de-DE" sz="1800" b="0" i="1" dirty="0" smtClean="0">
                            <a:latin typeface="Cambria Math" panose="02040503050406030204" pitchFamily="18" charset="0"/>
                          </a:rPr>
                          <m:t>+</m:t>
                        </m:r>
                        <m:r>
                          <a:rPr lang="de-DE" sz="1800" b="0" i="1" dirty="0" smtClean="0">
                            <a:latin typeface="Cambria Math" panose="02040503050406030204" pitchFamily="18" charset="0"/>
                          </a:rPr>
                          <m:t>𝑟</m:t>
                        </m:r>
                        <m:r>
                          <a:rPr lang="de-DE" sz="1800" b="0" i="1" dirty="0" smtClean="0">
                            <a:latin typeface="Cambria Math" panose="02040503050406030204" pitchFamily="18" charset="0"/>
                          </a:rPr>
                          <m:t>/</m:t>
                        </m:r>
                        <m:r>
                          <a:rPr lang="de-DE" sz="1800" b="0" i="1" dirty="0" smtClean="0">
                            <a:latin typeface="Cambria Math" panose="02040503050406030204" pitchFamily="18" charset="0"/>
                          </a:rPr>
                          <m:t>𝑛</m:t>
                        </m:r>
                      </m:den>
                    </m:f>
                  </m:oMath>
                </a14:m>
                <a:endParaRPr lang="fr-FR" dirty="0"/>
              </a:p>
              <a:p>
                <a:r>
                  <a:rPr lang="fr-FR" dirty="0"/>
                  <a:t>n</a:t>
                </a:r>
              </a:p>
            </p:txBody>
          </p:sp>
        </mc:Choice>
        <mc:Fallback>
          <p:sp>
            <p:nvSpPr>
              <p:cNvPr id="5" name="ZoneTexte 4">
                <a:extLst>
                  <a:ext uri="{FF2B5EF4-FFF2-40B4-BE49-F238E27FC236}">
                    <a16:creationId xmlns:a16="http://schemas.microsoft.com/office/drawing/2014/main" id="{E0AFBDD6-2191-6A13-88AE-2FF4AB3CF0B4}"/>
                  </a:ext>
                </a:extLst>
              </p:cNvPr>
              <p:cNvSpPr txBox="1">
                <a:spLocks noRot="1" noChangeAspect="1" noMove="1" noResize="1" noEditPoints="1" noAdjustHandles="1" noChangeArrowheads="1" noChangeShapeType="1" noTextEdit="1"/>
              </p:cNvSpPr>
              <p:nvPr/>
            </p:nvSpPr>
            <p:spPr>
              <a:xfrm>
                <a:off x="635000" y="2598914"/>
                <a:ext cx="8115300" cy="2158861"/>
              </a:xfrm>
              <a:prstGeom prst="rect">
                <a:avLst/>
              </a:prstGeom>
              <a:blipFill>
                <a:blip r:embed="rId2"/>
                <a:stretch>
                  <a:fillRect l="-525" t="-1124" b="-3371"/>
                </a:stretch>
              </a:blipFill>
              <a:ln w="12700" cap="flat" cmpd="sng" algn="ctr">
                <a:solidFill>
                  <a:schemeClr val="accent2"/>
                </a:solidFill>
                <a:prstDash val="solid"/>
                <a:miter lim="800000"/>
              </a:ln>
              <a:effectLst/>
            </p:spPr>
            <p:txBody>
              <a:bodyPr/>
              <a:lstStyle/>
              <a:p>
                <a:r>
                  <a:rPr lang="fr-FR">
                    <a:noFill/>
                  </a:rPr>
                  <a:t> </a:t>
                </a:r>
              </a:p>
            </p:txBody>
          </p:sp>
        </mc:Fallback>
      </mc:AlternateContent>
      <p:pic>
        <p:nvPicPr>
          <p:cNvPr id="7" name="Image 6">
            <a:extLst>
              <a:ext uri="{FF2B5EF4-FFF2-40B4-BE49-F238E27FC236}">
                <a16:creationId xmlns:a16="http://schemas.microsoft.com/office/drawing/2014/main" id="{40C2F6F7-0765-E6FF-3D83-A85F8A40A109}"/>
              </a:ext>
            </a:extLst>
          </p:cNvPr>
          <p:cNvPicPr>
            <a:picLocks noChangeAspect="1"/>
          </p:cNvPicPr>
          <p:nvPr/>
        </p:nvPicPr>
        <p:blipFill>
          <a:blip r:embed="rId3"/>
          <a:stretch>
            <a:fillRect/>
          </a:stretch>
        </p:blipFill>
        <p:spPr>
          <a:xfrm>
            <a:off x="9222352" y="1690688"/>
            <a:ext cx="2789695" cy="3975315"/>
          </a:xfrm>
          <a:prstGeom prst="rect">
            <a:avLst/>
          </a:prstGeom>
        </p:spPr>
      </p:pic>
    </p:spTree>
    <p:extLst>
      <p:ext uri="{BB962C8B-B14F-4D97-AF65-F5344CB8AC3E}">
        <p14:creationId xmlns:p14="http://schemas.microsoft.com/office/powerpoint/2010/main" val="426020977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2F23C5E5-AD68-34E3-DF93-69C4AC52C429}"/>
              </a:ext>
            </a:extLst>
          </p:cNvPr>
          <p:cNvPicPr>
            <a:picLocks noChangeAspect="1"/>
          </p:cNvPicPr>
          <p:nvPr/>
        </p:nvPicPr>
        <p:blipFill>
          <a:blip r:embed="rId2"/>
          <a:stretch>
            <a:fillRect/>
          </a:stretch>
        </p:blipFill>
        <p:spPr>
          <a:xfrm rot="5400000">
            <a:off x="3016965" y="-1297237"/>
            <a:ext cx="6569365" cy="9452473"/>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381904960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F23F666-CC6A-D9F7-3DB9-70CBDE5E8A32}"/>
              </a:ext>
            </a:extLst>
          </p:cNvPr>
          <p:cNvSpPr txBox="1"/>
          <p:nvPr/>
        </p:nvSpPr>
        <p:spPr>
          <a:xfrm>
            <a:off x="587566" y="2579945"/>
            <a:ext cx="11016868"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lvl="0" indent="-285750" algn="just">
              <a:buClr>
                <a:srgbClr val="000000"/>
              </a:buClr>
              <a:buSzPts val="1200"/>
              <a:buFont typeface="Arial" panose="020B0604020202020204" pitchFamily="34" charset="0"/>
              <a:buChar char="•"/>
              <a:tabLst>
                <a:tab pos="291465" algn="l"/>
              </a:tabLst>
            </a:pPr>
            <a:r>
              <a:rPr lang="fr-FR" u="none" strike="noStrike" spc="-50" dirty="0">
                <a:effectLst/>
                <a:ea typeface="Times New Roman" panose="02020603050405020304" pitchFamily="18" charset="0"/>
                <a:cs typeface="Times New Roman" panose="02020603050405020304" pitchFamily="18" charset="0"/>
              </a:rPr>
              <a:t>Chaque alternateur peut fonctionner isolément, en alimentant sa propre bus (relais de ligne fermé, relais de couplage ouvert).</a:t>
            </a:r>
          </a:p>
          <a:p>
            <a:pPr marL="285750" lvl="0" indent="-285750" algn="just">
              <a:buClr>
                <a:srgbClr val="000000"/>
              </a:buClr>
              <a:buSzPts val="1200"/>
              <a:buFont typeface="Arial" panose="020B0604020202020204" pitchFamily="34" charset="0"/>
              <a:buChar char="•"/>
              <a:tabLst>
                <a:tab pos="291465" algn="l"/>
              </a:tabLst>
            </a:pPr>
            <a:r>
              <a:rPr lang="fr-FR" u="none" strike="noStrike" spc="-50" dirty="0">
                <a:effectLst/>
                <a:ea typeface="Times New Roman" panose="02020603050405020304" pitchFamily="18" charset="0"/>
                <a:cs typeface="Times New Roman" panose="02020603050405020304" pitchFamily="18" charset="0"/>
              </a:rPr>
              <a:t>Les alternateurs peuvent fonctionner en parallèle (relais de ligne fermés, relais de couplage fermés) ; </a:t>
            </a:r>
          </a:p>
          <a:p>
            <a:pPr marL="285750" lvl="0" indent="-285750" algn="just">
              <a:buClr>
                <a:srgbClr val="000000"/>
              </a:buClr>
              <a:buSzPts val="1200"/>
              <a:buFont typeface="Arial" panose="020B0604020202020204" pitchFamily="34" charset="0"/>
              <a:buChar char="•"/>
              <a:tabLst>
                <a:tab pos="291465" algn="l"/>
              </a:tabLst>
            </a:pPr>
            <a:r>
              <a:rPr lang="fr-FR" u="none" strike="noStrike" spc="-50" dirty="0">
                <a:effectLst/>
                <a:ea typeface="Times New Roman" panose="02020603050405020304" pitchFamily="18" charset="0"/>
                <a:cs typeface="Times New Roman" panose="02020603050405020304" pitchFamily="18" charset="0"/>
              </a:rPr>
              <a:t>en cas de panne d’un générateur, sa propre bus reste alimentée par les autres sources d’énergie à travers les contacts fermés des relais de couplage.</a:t>
            </a:r>
          </a:p>
          <a:p>
            <a:pPr marL="285750" lvl="0" indent="-285750" algn="just">
              <a:buClr>
                <a:srgbClr val="000000"/>
              </a:buClr>
              <a:buSzPts val="1200"/>
              <a:buFont typeface="Arial" panose="020B0604020202020204" pitchFamily="34" charset="0"/>
              <a:buChar char="•"/>
              <a:tabLst>
                <a:tab pos="291465" algn="l"/>
              </a:tabLst>
            </a:pPr>
            <a:r>
              <a:rPr lang="fr-FR" u="none" strike="noStrike" spc="-50" dirty="0">
                <a:effectLst/>
                <a:ea typeface="Times New Roman" panose="02020603050405020304" pitchFamily="18" charset="0"/>
                <a:cs typeface="Times New Roman" panose="02020603050405020304" pitchFamily="18" charset="0"/>
              </a:rPr>
              <a:t>L’alimentation du réseau de bord peut s’effectuer à partir de l’alternateur APU au sol ou en vol (relais de ligne APU fermé relais de couplage fermés).</a:t>
            </a:r>
          </a:p>
          <a:p>
            <a:pPr marL="285750" lvl="0" indent="-285750" algn="just">
              <a:buClr>
                <a:srgbClr val="000000"/>
              </a:buClr>
              <a:buSzPts val="1200"/>
              <a:buFont typeface="Arial" panose="020B0604020202020204" pitchFamily="34" charset="0"/>
              <a:buChar char="•"/>
              <a:tabLst>
                <a:tab pos="291465" algn="l"/>
              </a:tabLst>
            </a:pPr>
            <a:r>
              <a:rPr lang="fr-FR" u="none" strike="noStrike" spc="-50" dirty="0">
                <a:effectLst/>
                <a:ea typeface="Times New Roman" panose="02020603050405020304" pitchFamily="18" charset="0"/>
                <a:cs typeface="Times New Roman" panose="02020603050405020304" pitchFamily="18" charset="0"/>
              </a:rPr>
              <a:t>Au sol l’alimentation du réseau peut se faire à partir du groupe de parc (relais de GP fermé, relais de couplage fermés).</a:t>
            </a:r>
          </a:p>
        </p:txBody>
      </p:sp>
      <p:sp>
        <p:nvSpPr>
          <p:cNvPr id="3" name="ZoneTexte 2">
            <a:extLst>
              <a:ext uri="{FF2B5EF4-FFF2-40B4-BE49-F238E27FC236}">
                <a16:creationId xmlns:a16="http://schemas.microsoft.com/office/drawing/2014/main" id="{B3D34EC0-5527-A089-3A24-E1A8430D2BD6}"/>
              </a:ext>
            </a:extLst>
          </p:cNvPr>
          <p:cNvSpPr txBox="1"/>
          <p:nvPr/>
        </p:nvSpPr>
        <p:spPr>
          <a:xfrm>
            <a:off x="488826" y="355203"/>
            <a:ext cx="11282695" cy="33855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spcBef>
                <a:spcPts val="1200"/>
              </a:spcBef>
              <a:buSzPts val="1600"/>
            </a:pPr>
            <a:r>
              <a:rPr lang="fr-FR" sz="16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21 : SYNOPTIQUE D’UN CIRCUIT DE GENERATION ET DE DISTRIBUTION DE COURANT </a:t>
            </a:r>
            <a:r>
              <a:rPr lang="fr-FR" sz="1600" kern="0" dirty="0">
                <a:solidFill>
                  <a:srgbClr val="0070C0"/>
                </a:solidFill>
                <a:effectLst/>
                <a:latin typeface="Calibri Light" panose="020F0302020204030204" pitchFamily="34" charset="0"/>
                <a:ea typeface="Times New Roman" panose="02020603050405020304" pitchFamily="18" charset="0"/>
                <a:cs typeface="Times New Roman" panose="02020603050405020304" pitchFamily="18" charset="0"/>
              </a:rPr>
              <a:t>ALTERNATIF </a:t>
            </a:r>
            <a:r>
              <a:rPr lang="fr-FR" sz="1200" dirty="0">
                <a:solidFill>
                  <a:srgbClr val="0070C0"/>
                </a:solidFill>
                <a:effectLst/>
                <a:latin typeface="DejaVu Sans" panose="020B0603030804020204" pitchFamily="34" charset="0"/>
                <a:ea typeface="DejaVu Sans" panose="020B0603030804020204" pitchFamily="34" charset="0"/>
              </a:rPr>
              <a:t>TYPE B-727</a:t>
            </a:r>
          </a:p>
        </p:txBody>
      </p:sp>
      <p:sp>
        <p:nvSpPr>
          <p:cNvPr id="6" name="ZoneTexte 5">
            <a:extLst>
              <a:ext uri="{FF2B5EF4-FFF2-40B4-BE49-F238E27FC236}">
                <a16:creationId xmlns:a16="http://schemas.microsoft.com/office/drawing/2014/main" id="{2D79FB63-F4DC-88CD-D00B-F5082CEDD00E}"/>
              </a:ext>
            </a:extLst>
          </p:cNvPr>
          <p:cNvSpPr txBox="1"/>
          <p:nvPr/>
        </p:nvSpPr>
        <p:spPr>
          <a:xfrm>
            <a:off x="4238740" y="799302"/>
            <a:ext cx="3131545"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lgn="ctr"/>
            <a:r>
              <a:rPr lang="fr-FR" b="1" dirty="0">
                <a:solidFill>
                  <a:srgbClr val="2F5496"/>
                </a:solidFill>
                <a:effectLst/>
                <a:ea typeface="Times New Roman" panose="02020603050405020304" pitchFamily="18" charset="0"/>
                <a:cs typeface="Times New Roman" panose="02020603050405020304" pitchFamily="18" charset="0"/>
              </a:rPr>
              <a:t>POSSIBILITES GENERALES</a:t>
            </a:r>
          </a:p>
        </p:txBody>
      </p:sp>
    </p:spTree>
    <p:extLst>
      <p:ext uri="{BB962C8B-B14F-4D97-AF65-F5344CB8AC3E}">
        <p14:creationId xmlns:p14="http://schemas.microsoft.com/office/powerpoint/2010/main" val="35701158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DF949CB1-9710-CC38-A4D1-8955E69105A1}"/>
                  </a:ext>
                </a:extLst>
              </p:cNvPr>
              <p:cNvSpPr txBox="1"/>
              <p:nvPr/>
            </p:nvSpPr>
            <p:spPr>
              <a:xfrm>
                <a:off x="822338" y="1582340"/>
                <a:ext cx="10615670" cy="369331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En règle générale, on dispose de deux réseaux de distribution.</a:t>
                </a:r>
              </a:p>
              <a:p>
                <a:pPr marL="285750" indent="-285750">
                  <a:buFont typeface="Wingdings" panose="05000000000000000000" pitchFamily="2" charset="2"/>
                  <a:buChar char="q"/>
                </a:pPr>
                <a:r>
                  <a:rPr lang="fr-FR" dirty="0"/>
                  <a:t>Un réseau principal qui comprend:</a:t>
                </a:r>
              </a:p>
              <a:p>
                <a:pPr marL="742950" lvl="1" indent="-285750">
                  <a:buFont typeface="Arial" panose="020B0604020202020204" pitchFamily="34" charset="0"/>
                  <a:buChar char="•"/>
                </a:pPr>
                <a:r>
                  <a:rPr lang="fr-FR" dirty="0"/>
                  <a:t> Les bus principales 1, 2, 3 alimentées par chaque alternateur.</a:t>
                </a:r>
              </a:p>
              <a:p>
                <a:pPr marL="742950" lvl="1" indent="-285750">
                  <a:buFont typeface="Arial" panose="020B0604020202020204" pitchFamily="34" charset="0"/>
                  <a:buChar char="•"/>
                </a:pPr>
                <a:r>
                  <a:rPr lang="fr-FR" dirty="0"/>
                  <a:t>un réseau de bus auxiliaires. </a:t>
                </a:r>
              </a:p>
              <a:p>
                <a:pPr marL="742950" lvl="1" indent="-285750">
                  <a:buFont typeface="Arial" panose="020B0604020202020204" pitchFamily="34" charset="0"/>
                  <a:buChar char="•"/>
                </a:pPr>
                <a:r>
                  <a:rPr lang="fr-FR" dirty="0"/>
                  <a:t>Les tensions disponibles sont:</a:t>
                </a:r>
              </a:p>
              <a:p>
                <a:pPr marL="1200150" lvl="2" indent="-285750">
                  <a:buFont typeface="Wingdings" panose="05000000000000000000" pitchFamily="2" charset="2"/>
                  <a:buChar char="ü"/>
                </a:pPr>
                <a:r>
                  <a:rPr lang="fr-FR" dirty="0"/>
                  <a:t>115/200 v, le 28 v </a:t>
                </a:r>
                <a14:m>
                  <m:oMath xmlns:m="http://schemas.openxmlformats.org/officeDocument/2006/math">
                    <m:r>
                      <a:rPr lang="fr-FR" i="1" spc="-50" smtClean="0">
                        <a:effectLst/>
                        <a:latin typeface="Cambria Math" panose="02040503050406030204" pitchFamily="18" charset="0"/>
                        <a:ea typeface="Cambria Math" panose="02040503050406030204" pitchFamily="18" charset="0"/>
                      </a:rPr>
                      <m:t>~</m:t>
                    </m:r>
                  </m:oMath>
                </a14:m>
                <a:r>
                  <a:rPr lang="fr-FR" dirty="0"/>
                  <a:t> étant obtenu par transfo-abaisseurs </a:t>
                </a:r>
              </a:p>
              <a:p>
                <a:pPr marL="1200150" lvl="2" indent="-285750">
                  <a:buFont typeface="Wingdings" panose="05000000000000000000" pitchFamily="2" charset="2"/>
                  <a:buChar char="ü"/>
                </a:pPr>
                <a:r>
                  <a:rPr lang="fr-FR" dirty="0"/>
                  <a:t>28 v continu par TR (transfo-redresseur).</a:t>
                </a:r>
              </a:p>
              <a:p>
                <a:pPr marL="285750" indent="-285750">
                  <a:buFont typeface="Wingdings" panose="05000000000000000000" pitchFamily="2" charset="2"/>
                  <a:buChar char="q"/>
                </a:pPr>
                <a:r>
                  <a:rPr lang="fr-FR" dirty="0"/>
                  <a:t>Un réseau essentiel avec priorité d’alimentation qui comprend une bus essentielle alimentée à partir d’un sélecteur, par n’importe quelle source d’énergie alternative :</a:t>
                </a:r>
              </a:p>
              <a:p>
                <a:pPr marL="742950" lvl="1" indent="-285750">
                  <a:buFont typeface="Courier New" panose="02070309020205020404" pitchFamily="49" charset="0"/>
                  <a:buChar char="o"/>
                </a:pPr>
                <a:r>
                  <a:rPr lang="fr-FR" dirty="0"/>
                  <a:t>Alternateurs 1,2,3 - APU - Groupe de parc</a:t>
                </a:r>
              </a:p>
              <a:p>
                <a:pPr marL="742950" lvl="1" indent="-285750">
                  <a:buFont typeface="Courier New" panose="02070309020205020404" pitchFamily="49" charset="0"/>
                  <a:buChar char="o"/>
                </a:pPr>
                <a:r>
                  <a:rPr lang="fr-FR" dirty="0"/>
                  <a:t>La tension disponible est de 115 v triphasés.</a:t>
                </a:r>
              </a:p>
              <a:p>
                <a:pPr marL="742950" lvl="1" indent="-285750">
                  <a:buFont typeface="Courier New" panose="02070309020205020404" pitchFamily="49" charset="0"/>
                  <a:buChar char="o"/>
                </a:pPr>
                <a:r>
                  <a:rPr lang="fr-FR" dirty="0"/>
                  <a:t>Des transfo-abaisseurs, ainsi que des TR permettent d’obtenir des tensions de 28 v </a:t>
                </a:r>
                <a14:m>
                  <m:oMath xmlns:m="http://schemas.openxmlformats.org/officeDocument/2006/math">
                    <m:r>
                      <a:rPr lang="fr-FR" i="1" spc="-50" smtClean="0">
                        <a:effectLst/>
                        <a:latin typeface="Cambria Math" panose="02040503050406030204" pitchFamily="18" charset="0"/>
                        <a:ea typeface="Cambria Math" panose="02040503050406030204" pitchFamily="18" charset="0"/>
                      </a:rPr>
                      <m:t>~</m:t>
                    </m:r>
                  </m:oMath>
                </a14:m>
                <a:r>
                  <a:rPr lang="fr-FR" dirty="0"/>
                  <a:t> et 28 continu sur le réseau essentiel auxiliaire.</a:t>
                </a:r>
              </a:p>
            </p:txBody>
          </p:sp>
        </mc:Choice>
        <mc:Fallback xmlns="">
          <p:sp>
            <p:nvSpPr>
              <p:cNvPr id="7" name="ZoneTexte 6">
                <a:extLst>
                  <a:ext uri="{FF2B5EF4-FFF2-40B4-BE49-F238E27FC236}">
                    <a16:creationId xmlns:a16="http://schemas.microsoft.com/office/drawing/2014/main" id="{DF949CB1-9710-CC38-A4D1-8955E69105A1}"/>
                  </a:ext>
                </a:extLst>
              </p:cNvPr>
              <p:cNvSpPr txBox="1">
                <a:spLocks noRot="1" noChangeAspect="1" noMove="1" noResize="1" noEditPoints="1" noAdjustHandles="1" noChangeArrowheads="1" noChangeShapeType="1" noTextEdit="1"/>
              </p:cNvSpPr>
              <p:nvPr/>
            </p:nvSpPr>
            <p:spPr>
              <a:xfrm>
                <a:off x="822338" y="1582340"/>
                <a:ext cx="10615670" cy="3693319"/>
              </a:xfrm>
              <a:prstGeom prst="rect">
                <a:avLst/>
              </a:prstGeom>
              <a:blipFill>
                <a:blip r:embed="rId2"/>
                <a:stretch>
                  <a:fillRect l="-459" t="-824" b="-1647"/>
                </a:stretch>
              </a:blipFill>
              <a:ln w="12700" cap="flat" cmpd="sng" algn="ctr">
                <a:solidFill>
                  <a:schemeClr val="accent2"/>
                </a:solidFill>
                <a:prstDash val="solid"/>
                <a:miter lim="800000"/>
              </a:ln>
              <a:effectLst/>
            </p:spPr>
            <p:txBody>
              <a:bodyPr/>
              <a:lstStyle/>
              <a:p>
                <a:r>
                  <a:rPr lang="fr-FR">
                    <a:noFill/>
                  </a:rPr>
                  <a:t> </a:t>
                </a:r>
              </a:p>
            </p:txBody>
          </p:sp>
        </mc:Fallback>
      </mc:AlternateContent>
      <p:sp>
        <p:nvSpPr>
          <p:cNvPr id="3" name="ZoneTexte 2">
            <a:extLst>
              <a:ext uri="{FF2B5EF4-FFF2-40B4-BE49-F238E27FC236}">
                <a16:creationId xmlns:a16="http://schemas.microsoft.com/office/drawing/2014/main" id="{22BB1999-B804-6F6A-F722-FCC695DAA307}"/>
              </a:ext>
            </a:extLst>
          </p:cNvPr>
          <p:cNvSpPr txBox="1"/>
          <p:nvPr/>
        </p:nvSpPr>
        <p:spPr>
          <a:xfrm>
            <a:off x="488826" y="355203"/>
            <a:ext cx="11282695" cy="33855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spcBef>
                <a:spcPts val="1200"/>
              </a:spcBef>
              <a:buSzPts val="1600"/>
            </a:pPr>
            <a:r>
              <a:rPr lang="fr-FR" sz="16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21 : SYNOPTIQUE D’UN CIRCUIT DE GENERATION ET DE DISTRIBUTION DE COURANT </a:t>
            </a:r>
            <a:r>
              <a:rPr lang="fr-FR" sz="1600" b="1" kern="0" dirty="0">
                <a:solidFill>
                  <a:srgbClr val="0070C0"/>
                </a:solidFill>
                <a:effectLst/>
                <a:latin typeface="Calibri Light" panose="020F0302020204030204" pitchFamily="34" charset="0"/>
                <a:ea typeface="Times New Roman" panose="02020603050405020304" pitchFamily="18" charset="0"/>
                <a:cs typeface="Times New Roman" panose="02020603050405020304" pitchFamily="18" charset="0"/>
              </a:rPr>
              <a:t>ALTERNATIF </a:t>
            </a:r>
            <a:r>
              <a:rPr lang="fr-FR" sz="1200" b="1" dirty="0">
                <a:solidFill>
                  <a:srgbClr val="0070C0"/>
                </a:solidFill>
                <a:effectLst/>
                <a:latin typeface="DejaVu Sans" panose="020B0603030804020204" pitchFamily="34" charset="0"/>
                <a:ea typeface="DejaVu Sans" panose="020B0603030804020204" pitchFamily="34" charset="0"/>
              </a:rPr>
              <a:t>TYPE B-727</a:t>
            </a:r>
          </a:p>
        </p:txBody>
      </p:sp>
      <p:sp>
        <p:nvSpPr>
          <p:cNvPr id="5" name="ZoneTexte 4">
            <a:extLst>
              <a:ext uri="{FF2B5EF4-FFF2-40B4-BE49-F238E27FC236}">
                <a16:creationId xmlns:a16="http://schemas.microsoft.com/office/drawing/2014/main" id="{ACFF59AE-0931-F26D-A265-166C7D3E5F30}"/>
              </a:ext>
            </a:extLst>
          </p:cNvPr>
          <p:cNvSpPr txBox="1"/>
          <p:nvPr/>
        </p:nvSpPr>
        <p:spPr>
          <a:xfrm>
            <a:off x="4474685" y="830973"/>
            <a:ext cx="2922224"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RESEAUX DE DISTRTOUTION</a:t>
            </a:r>
          </a:p>
        </p:txBody>
      </p:sp>
    </p:spTree>
    <p:extLst>
      <p:ext uri="{BB962C8B-B14F-4D97-AF65-F5344CB8AC3E}">
        <p14:creationId xmlns:p14="http://schemas.microsoft.com/office/powerpoint/2010/main" val="414945382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44248F9B-9FB5-049C-291C-25FD8B4FF6D6}"/>
              </a:ext>
            </a:extLst>
          </p:cNvPr>
          <p:cNvPicPr>
            <a:picLocks noGrp="1" noChangeAspect="1"/>
          </p:cNvPicPr>
          <p:nvPr>
            <p:ph idx="1"/>
          </p:nvPr>
        </p:nvPicPr>
        <p:blipFill>
          <a:blip r:embed="rId2"/>
          <a:stretch>
            <a:fillRect/>
          </a:stretch>
        </p:blipFill>
        <p:spPr>
          <a:xfrm rot="5400000">
            <a:off x="3009978" y="-1485822"/>
            <a:ext cx="6172043" cy="10515601"/>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29382311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99162AB-BFFB-A16A-F9D5-D6F14417C471}"/>
              </a:ext>
            </a:extLst>
          </p:cNvPr>
          <p:cNvSpPr txBox="1"/>
          <p:nvPr/>
        </p:nvSpPr>
        <p:spPr>
          <a:xfrm>
            <a:off x="1057619" y="2554591"/>
            <a:ext cx="9926198"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Arial" panose="020B0604020202020204" pitchFamily="34" charset="0"/>
              <a:buChar char="•"/>
            </a:pPr>
            <a:r>
              <a:rPr lang="fr-FR" dirty="0"/>
              <a:t>Elle est de type cadmium nickel, </a:t>
            </a:r>
          </a:p>
          <a:p>
            <a:pPr marL="285750" indent="-285750" algn="just">
              <a:buFont typeface="Arial" panose="020B0604020202020204" pitchFamily="34" charset="0"/>
              <a:buChar char="•"/>
            </a:pPr>
            <a:r>
              <a:rPr lang="fr-FR" dirty="0"/>
              <a:t>capacité 22 Ah, </a:t>
            </a:r>
          </a:p>
          <a:p>
            <a:pPr marL="285750" indent="-285750" algn="just">
              <a:buFont typeface="Arial" panose="020B0604020202020204" pitchFamily="34" charset="0"/>
              <a:buChar char="•"/>
            </a:pPr>
            <a:r>
              <a:rPr lang="fr-FR" dirty="0"/>
              <a:t>tension 24 v en utilisation. </a:t>
            </a:r>
          </a:p>
          <a:p>
            <a:pPr marL="285750" indent="-285750" algn="just">
              <a:buFont typeface="Arial" panose="020B0604020202020204" pitchFamily="34" charset="0"/>
              <a:buChar char="•"/>
            </a:pPr>
            <a:r>
              <a:rPr lang="fr-FR" dirty="0"/>
              <a:t>Elle est normalement rechargée en vol à partir d’un TR ; </a:t>
            </a:r>
          </a:p>
          <a:p>
            <a:pPr marL="285750" indent="-285750" algn="just">
              <a:buFont typeface="Arial" panose="020B0604020202020204" pitchFamily="34" charset="0"/>
              <a:buChar char="•"/>
            </a:pPr>
            <a:r>
              <a:rPr lang="fr-FR" dirty="0"/>
              <a:t>éventuellement à partir du réseau alternatif, via un chargeur qui assure une alimentation continue adaptée.</a:t>
            </a:r>
          </a:p>
        </p:txBody>
      </p:sp>
      <p:sp>
        <p:nvSpPr>
          <p:cNvPr id="3" name="ZoneTexte 2">
            <a:extLst>
              <a:ext uri="{FF2B5EF4-FFF2-40B4-BE49-F238E27FC236}">
                <a16:creationId xmlns:a16="http://schemas.microsoft.com/office/drawing/2014/main" id="{763D87EE-B0D0-46C4-DE5F-E41742EDE2F2}"/>
              </a:ext>
            </a:extLst>
          </p:cNvPr>
          <p:cNvSpPr txBox="1"/>
          <p:nvPr/>
        </p:nvSpPr>
        <p:spPr>
          <a:xfrm>
            <a:off x="488826" y="355203"/>
            <a:ext cx="11282695" cy="33855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spcBef>
                <a:spcPts val="1200"/>
              </a:spcBef>
              <a:buSzPts val="1600"/>
            </a:pPr>
            <a:r>
              <a:rPr lang="fr-FR" sz="16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21 : SYNOPTIQUE D’UN CIRCUIT DE GENERATION ET DE DISTRIBUTION DE COURANT </a:t>
            </a:r>
            <a:r>
              <a:rPr lang="fr-FR" sz="1600" kern="0" dirty="0">
                <a:solidFill>
                  <a:srgbClr val="0070C0"/>
                </a:solidFill>
                <a:effectLst/>
                <a:latin typeface="Calibri Light" panose="020F0302020204030204" pitchFamily="34" charset="0"/>
                <a:ea typeface="Times New Roman" panose="02020603050405020304" pitchFamily="18" charset="0"/>
                <a:cs typeface="Times New Roman" panose="02020603050405020304" pitchFamily="18" charset="0"/>
              </a:rPr>
              <a:t>ALTERNATIF </a:t>
            </a:r>
            <a:r>
              <a:rPr lang="fr-FR" sz="1200" dirty="0">
                <a:solidFill>
                  <a:srgbClr val="0070C0"/>
                </a:solidFill>
                <a:effectLst/>
                <a:latin typeface="DejaVu Sans" panose="020B0603030804020204" pitchFamily="34" charset="0"/>
                <a:ea typeface="DejaVu Sans" panose="020B0603030804020204" pitchFamily="34" charset="0"/>
              </a:rPr>
              <a:t>TYPE B-727</a:t>
            </a:r>
          </a:p>
        </p:txBody>
      </p:sp>
      <p:sp>
        <p:nvSpPr>
          <p:cNvPr id="6" name="ZoneTexte 5">
            <a:extLst>
              <a:ext uri="{FF2B5EF4-FFF2-40B4-BE49-F238E27FC236}">
                <a16:creationId xmlns:a16="http://schemas.microsoft.com/office/drawing/2014/main" id="{7762E2C0-BE34-3FCB-1A0C-5F36532FE702}"/>
              </a:ext>
            </a:extLst>
          </p:cNvPr>
          <p:cNvSpPr txBox="1"/>
          <p:nvPr/>
        </p:nvSpPr>
        <p:spPr>
          <a:xfrm>
            <a:off x="4690431" y="899682"/>
            <a:ext cx="203353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BATTERIE DE BORD</a:t>
            </a:r>
          </a:p>
        </p:txBody>
      </p:sp>
    </p:spTree>
    <p:extLst>
      <p:ext uri="{BB962C8B-B14F-4D97-AF65-F5344CB8AC3E}">
        <p14:creationId xmlns:p14="http://schemas.microsoft.com/office/powerpoint/2010/main" val="54357324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75AE820-BDCB-6FE3-5E7C-B7083F02C70B}"/>
              </a:ext>
            </a:extLst>
          </p:cNvPr>
          <p:cNvSpPr txBox="1"/>
          <p:nvPr/>
        </p:nvSpPr>
        <p:spPr>
          <a:xfrm>
            <a:off x="752818" y="1276624"/>
            <a:ext cx="10906699" cy="295786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50000"/>
              </a:lnSpc>
            </a:pPr>
            <a:r>
              <a:rPr lang="fr-FR" dirty="0"/>
              <a:t>ALIMENTATION SECOURS</a:t>
            </a:r>
          </a:p>
          <a:p>
            <a:pPr marL="285750" indent="-285750">
              <a:lnSpc>
                <a:spcPct val="150000"/>
              </a:lnSpc>
              <a:buFont typeface="Arial" panose="020B0604020202020204" pitchFamily="34" charset="0"/>
              <a:buChar char="•"/>
            </a:pPr>
            <a:r>
              <a:rPr lang="fr-FR" dirty="0"/>
              <a:t>En cas de panne totale des générateurs principaux, le sélecteur de bus essentielle comporte une position secours, qui permet d’alimenter un relais de bus de secours à partir de la batterie.</a:t>
            </a:r>
          </a:p>
          <a:p>
            <a:pPr marL="285750" indent="-285750">
              <a:lnSpc>
                <a:spcPct val="150000"/>
              </a:lnSpc>
              <a:buFont typeface="Arial" panose="020B0604020202020204" pitchFamily="34" charset="0"/>
              <a:buChar char="•"/>
            </a:pPr>
            <a:r>
              <a:rPr lang="fr-FR" dirty="0"/>
              <a:t>La fermeture des contacts de ce relais assure :</a:t>
            </a:r>
          </a:p>
          <a:p>
            <a:pPr marL="742950" lvl="1" indent="-285750">
              <a:lnSpc>
                <a:spcPct val="150000"/>
              </a:lnSpc>
              <a:buFont typeface="Courier New" panose="02070309020205020404" pitchFamily="49" charset="0"/>
              <a:buChar char="o"/>
            </a:pPr>
            <a:r>
              <a:rPr lang="fr-FR" dirty="0"/>
              <a:t>le démarrage du convertisseur statique, lui-même alimenté par la batterie de bord,</a:t>
            </a:r>
          </a:p>
          <a:p>
            <a:pPr marL="742950" lvl="1" indent="-285750">
              <a:lnSpc>
                <a:spcPct val="150000"/>
              </a:lnSpc>
              <a:buFont typeface="Courier New" panose="02070309020205020404" pitchFamily="49" charset="0"/>
              <a:buChar char="o"/>
            </a:pPr>
            <a:r>
              <a:rPr lang="fr-FR" dirty="0"/>
              <a:t>l’alimentation en 115 v ~ monophasés d’une bus de secours ~ par le convertisseur.</a:t>
            </a:r>
          </a:p>
          <a:p>
            <a:pPr marL="285750" indent="-285750">
              <a:lnSpc>
                <a:spcPct val="150000"/>
              </a:lnSpc>
              <a:buFont typeface="Arial" panose="020B0604020202020204" pitchFamily="34" charset="0"/>
              <a:buChar char="•"/>
            </a:pPr>
            <a:r>
              <a:rPr lang="fr-FR" dirty="0"/>
              <a:t>A noter que le convertisseur statique alimente directement et en permanence, l’horizon secours </a:t>
            </a:r>
            <a:r>
              <a:rPr lang="fr-FR" dirty="0" err="1"/>
              <a:t>Sféna</a:t>
            </a:r>
            <a:r>
              <a:rPr lang="fr-FR" dirty="0"/>
              <a:t>. </a:t>
            </a:r>
          </a:p>
        </p:txBody>
      </p:sp>
      <p:sp>
        <p:nvSpPr>
          <p:cNvPr id="3" name="ZoneTexte 2">
            <a:extLst>
              <a:ext uri="{FF2B5EF4-FFF2-40B4-BE49-F238E27FC236}">
                <a16:creationId xmlns:a16="http://schemas.microsoft.com/office/drawing/2014/main" id="{D022722F-56DC-810E-D11A-A73F24C8F925}"/>
              </a:ext>
            </a:extLst>
          </p:cNvPr>
          <p:cNvSpPr txBox="1"/>
          <p:nvPr/>
        </p:nvSpPr>
        <p:spPr>
          <a:xfrm>
            <a:off x="642650" y="278084"/>
            <a:ext cx="10906699" cy="33855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6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21 : SYNOPTIQUE D’UN CIRCUIT DE GENERATION ET DE DISTRIBUTION DE COURANT </a:t>
            </a:r>
            <a:r>
              <a:rPr lang="fr-FR" sz="1600" kern="0" dirty="0">
                <a:solidFill>
                  <a:srgbClr val="0070C0"/>
                </a:solidFill>
                <a:effectLst/>
                <a:latin typeface="Calibri Light" panose="020F0302020204030204" pitchFamily="34" charset="0"/>
                <a:ea typeface="Times New Roman" panose="02020603050405020304" pitchFamily="18" charset="0"/>
                <a:cs typeface="Times New Roman" panose="02020603050405020304" pitchFamily="18" charset="0"/>
              </a:rPr>
              <a:t>ALTERNATIF </a:t>
            </a:r>
            <a:r>
              <a:rPr lang="fr-FR" sz="1200" dirty="0">
                <a:solidFill>
                  <a:srgbClr val="0070C0"/>
                </a:solidFill>
                <a:effectLst/>
                <a:latin typeface="DejaVu Sans" panose="020B0603030804020204" pitchFamily="34" charset="0"/>
                <a:ea typeface="DejaVu Sans" panose="020B0603030804020204" pitchFamily="34" charset="0"/>
              </a:rPr>
              <a:t>TYPE B-727</a:t>
            </a:r>
          </a:p>
        </p:txBody>
      </p:sp>
      <p:sp>
        <p:nvSpPr>
          <p:cNvPr id="7" name="ZoneTexte 6">
            <a:extLst>
              <a:ext uri="{FF2B5EF4-FFF2-40B4-BE49-F238E27FC236}">
                <a16:creationId xmlns:a16="http://schemas.microsoft.com/office/drawing/2014/main" id="{2751BD69-7B34-D3E4-39DF-96C307238C44}"/>
              </a:ext>
            </a:extLst>
          </p:cNvPr>
          <p:cNvSpPr txBox="1"/>
          <p:nvPr/>
        </p:nvSpPr>
        <p:spPr>
          <a:xfrm>
            <a:off x="752818" y="4478973"/>
            <a:ext cx="10515599"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BUS SOL OU PARC</a:t>
            </a:r>
          </a:p>
          <a:p>
            <a:endParaRPr lang="fr-FR" dirty="0"/>
          </a:p>
          <a:p>
            <a:r>
              <a:rPr lang="fr-FR" dirty="0"/>
              <a:t>Certains avions disposent d’une bus destinée aux opérations sol, qui ne nécessitent pas</a:t>
            </a:r>
          </a:p>
          <a:p>
            <a:r>
              <a:rPr lang="fr-FR" dirty="0"/>
              <a:t>l’alimentation de l’ensemble du réseau de bord ; son branchement se fait directement par le</a:t>
            </a:r>
          </a:p>
          <a:p>
            <a:r>
              <a:rPr lang="fr-FR" dirty="0"/>
              <a:t>groupe de parc</a:t>
            </a:r>
          </a:p>
        </p:txBody>
      </p:sp>
    </p:spTree>
    <p:extLst>
      <p:ext uri="{BB962C8B-B14F-4D97-AF65-F5344CB8AC3E}">
        <p14:creationId xmlns:p14="http://schemas.microsoft.com/office/powerpoint/2010/main" val="123313177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BBC75DF-8F12-7A0F-45CB-EFEBB9BE695F}"/>
              </a:ext>
            </a:extLst>
          </p:cNvPr>
          <p:cNvSpPr txBox="1"/>
          <p:nvPr/>
        </p:nvSpPr>
        <p:spPr>
          <a:xfrm>
            <a:off x="642650" y="1139581"/>
            <a:ext cx="10648720" cy="341632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BUS DE DEMARRAGE</a:t>
            </a:r>
          </a:p>
          <a:p>
            <a:pPr algn="just"/>
            <a:r>
              <a:rPr lang="fr-FR" dirty="0"/>
              <a:t>Elle est utilisée pour les moteurs de propulsion à démarrage électrique. Elle peut être alimentée par le groupe de parc ou par les batteries.</a:t>
            </a:r>
          </a:p>
          <a:p>
            <a:pPr algn="just"/>
            <a:endParaRPr lang="fr-FR" dirty="0"/>
          </a:p>
          <a:p>
            <a:pPr algn="just"/>
            <a:r>
              <a:rPr lang="fr-FR" dirty="0"/>
              <a:t>BUS DE TRANSFERT</a:t>
            </a:r>
          </a:p>
          <a:p>
            <a:pPr algn="just"/>
            <a:r>
              <a:rPr lang="fr-FR" dirty="0"/>
              <a:t>On la rencontre sur les </a:t>
            </a:r>
            <a:r>
              <a:rPr lang="fr-FR" dirty="0" err="1"/>
              <a:t>bi-réacteurs</a:t>
            </a:r>
            <a:r>
              <a:rPr lang="fr-FR" dirty="0"/>
              <a:t> moyens et gros porteurs actuels, elle ne relie jamais deux machines entre elles. Son rôle est de réalimenter une partie du réseau de bord lorsqu’une machine est défaillante.</a:t>
            </a:r>
          </a:p>
          <a:p>
            <a:pPr algn="just"/>
            <a:endParaRPr lang="fr-FR" dirty="0"/>
          </a:p>
          <a:p>
            <a:pPr algn="just"/>
            <a:r>
              <a:rPr lang="fr-FR" dirty="0"/>
              <a:t>BUS DE SECOURS (Emergency) Hot bus batterie</a:t>
            </a:r>
          </a:p>
          <a:p>
            <a:pPr algn="just"/>
            <a:r>
              <a:rPr lang="fr-FR" dirty="0"/>
              <a:t>Les bus derniers secours sont exclusivement alimentées par les batteries, ce qui permet </a:t>
            </a:r>
            <a:r>
              <a:rPr lang="fr-FR" dirty="0" err="1"/>
              <a:t>ralimentation</a:t>
            </a:r>
            <a:r>
              <a:rPr lang="fr-FR" dirty="0"/>
              <a:t> des percuteurs des bouteilles d’extinction et l’éclairage secours. Dans ce cas les circuits normaux et essentiels sont mis hors service pour éviter les risques d’incendie en cas de crash.</a:t>
            </a:r>
          </a:p>
        </p:txBody>
      </p:sp>
      <p:sp>
        <p:nvSpPr>
          <p:cNvPr id="6" name="ZoneTexte 5">
            <a:extLst>
              <a:ext uri="{FF2B5EF4-FFF2-40B4-BE49-F238E27FC236}">
                <a16:creationId xmlns:a16="http://schemas.microsoft.com/office/drawing/2014/main" id="{F625B330-AA52-030B-C88A-D4C56C2A29C5}"/>
              </a:ext>
            </a:extLst>
          </p:cNvPr>
          <p:cNvSpPr txBox="1"/>
          <p:nvPr/>
        </p:nvSpPr>
        <p:spPr>
          <a:xfrm>
            <a:off x="642650" y="278084"/>
            <a:ext cx="10906699" cy="33855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6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21 : SYNOPTIQUE D’UN CIRCUIT DE GENERATION ET DE DISTRIBUTION DE COURANT </a:t>
            </a:r>
            <a:r>
              <a:rPr lang="fr-FR" sz="1600" kern="0" dirty="0">
                <a:solidFill>
                  <a:srgbClr val="0070C0"/>
                </a:solidFill>
                <a:effectLst/>
                <a:latin typeface="Calibri Light" panose="020F0302020204030204" pitchFamily="34" charset="0"/>
                <a:ea typeface="Times New Roman" panose="02020603050405020304" pitchFamily="18" charset="0"/>
                <a:cs typeface="Times New Roman" panose="02020603050405020304" pitchFamily="18" charset="0"/>
              </a:rPr>
              <a:t>ALTERNATIF </a:t>
            </a:r>
            <a:r>
              <a:rPr lang="fr-FR" sz="1200" dirty="0">
                <a:solidFill>
                  <a:srgbClr val="0070C0"/>
                </a:solidFill>
                <a:effectLst/>
                <a:latin typeface="DejaVu Sans" panose="020B0603030804020204" pitchFamily="34" charset="0"/>
                <a:ea typeface="DejaVu Sans" panose="020B0603030804020204" pitchFamily="34" charset="0"/>
              </a:rPr>
              <a:t>TYPE B-727</a:t>
            </a:r>
          </a:p>
        </p:txBody>
      </p:sp>
    </p:spTree>
    <p:extLst>
      <p:ext uri="{BB962C8B-B14F-4D97-AF65-F5344CB8AC3E}">
        <p14:creationId xmlns:p14="http://schemas.microsoft.com/office/powerpoint/2010/main" val="133318136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12771FFE-4003-7B1A-982A-BB52F3B2B365}"/>
              </a:ext>
            </a:extLst>
          </p:cNvPr>
          <p:cNvSpPr txBox="1"/>
          <p:nvPr/>
        </p:nvSpPr>
        <p:spPr>
          <a:xfrm>
            <a:off x="838200" y="1335029"/>
            <a:ext cx="10836349"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APPAREILS DE MESURES EQUIPANT LE CIRCUIT</a:t>
            </a:r>
          </a:p>
          <a:p>
            <a:pPr marL="285750" indent="-285750">
              <a:buFont typeface="Arial" panose="020B0604020202020204" pitchFamily="34" charset="0"/>
              <a:buChar char="•"/>
            </a:pPr>
            <a:r>
              <a:rPr lang="fr-FR" dirty="0"/>
              <a:t>Un voltmètre courant continu avec sélecteur.</a:t>
            </a:r>
          </a:p>
          <a:p>
            <a:pPr marL="285750" indent="-285750">
              <a:buFont typeface="Arial" panose="020B0604020202020204" pitchFamily="34" charset="0"/>
              <a:buChar char="•"/>
            </a:pPr>
            <a:r>
              <a:rPr lang="fr-FR" dirty="0"/>
              <a:t>Un ampèremètre continu pour la mesure des courants de charge et de décharge batterie.</a:t>
            </a:r>
          </a:p>
          <a:p>
            <a:pPr marL="285750" indent="-285750">
              <a:buFont typeface="Arial" panose="020B0604020202020204" pitchFamily="34" charset="0"/>
              <a:buChar char="•"/>
            </a:pPr>
            <a:r>
              <a:rPr lang="fr-FR" dirty="0"/>
              <a:t>Un voltmètre courant alternatif avec sélecteur.</a:t>
            </a:r>
          </a:p>
          <a:p>
            <a:pPr marL="285750" indent="-285750">
              <a:buFont typeface="Arial" panose="020B0604020202020204" pitchFamily="34" charset="0"/>
              <a:buChar char="•"/>
            </a:pPr>
            <a:r>
              <a:rPr lang="fr-FR" dirty="0"/>
              <a:t>Un fréquencemètre avec sélecteur.</a:t>
            </a:r>
          </a:p>
          <a:p>
            <a:pPr marL="285750" indent="-285750">
              <a:buFont typeface="Arial" panose="020B0604020202020204" pitchFamily="34" charset="0"/>
              <a:buChar char="•"/>
            </a:pPr>
            <a:r>
              <a:rPr lang="fr-FR" dirty="0"/>
              <a:t>Un wattmètre par alternateur, pour le contrôle des puissances actives et </a:t>
            </a:r>
            <a:r>
              <a:rPr lang="fr-FR" dirty="0" err="1"/>
              <a:t>équirépartition</a:t>
            </a:r>
            <a:r>
              <a:rPr lang="fr-FR" dirty="0"/>
              <a:t> de celles-ci.</a:t>
            </a:r>
          </a:p>
          <a:p>
            <a:pPr marL="285750" indent="-285750">
              <a:buFont typeface="Arial" panose="020B0604020202020204" pitchFamily="34" charset="0"/>
              <a:buChar char="•"/>
            </a:pPr>
            <a:r>
              <a:rPr lang="fr-FR" dirty="0"/>
              <a:t>Un varmètre par alternateur, pour le contrôle des puissances réactives et </a:t>
            </a:r>
            <a:r>
              <a:rPr lang="fr-FR" dirty="0" err="1"/>
              <a:t>équirépartition</a:t>
            </a:r>
            <a:r>
              <a:rPr lang="fr-FR" dirty="0"/>
              <a:t> de celles-ci.</a:t>
            </a:r>
          </a:p>
          <a:p>
            <a:pPr marL="285750" indent="-285750">
              <a:buFont typeface="Arial" panose="020B0604020202020204" pitchFamily="34" charset="0"/>
              <a:buChar char="•"/>
            </a:pPr>
            <a:r>
              <a:rPr lang="fr-FR" dirty="0"/>
              <a:t>Des lampes de synchronisation assurant le contrôle du couplage en parallèle des alternateurs</a:t>
            </a:r>
          </a:p>
        </p:txBody>
      </p:sp>
    </p:spTree>
    <p:extLst>
      <p:ext uri="{BB962C8B-B14F-4D97-AF65-F5344CB8AC3E}">
        <p14:creationId xmlns:p14="http://schemas.microsoft.com/office/powerpoint/2010/main" val="14159676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D0F36F1A-32CE-2FC1-18AF-A93A7CC39FC8}"/>
              </a:ext>
            </a:extLst>
          </p:cNvPr>
          <p:cNvSpPr txBox="1"/>
          <p:nvPr/>
        </p:nvSpPr>
        <p:spPr>
          <a:xfrm>
            <a:off x="372737" y="4777220"/>
            <a:ext cx="11138053"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Il comprend :</a:t>
            </a:r>
          </a:p>
          <a:p>
            <a:pPr marL="285750" indent="-285750">
              <a:buFont typeface="Arial" panose="020B0604020202020204" pitchFamily="34" charset="0"/>
              <a:buChar char="•"/>
            </a:pPr>
            <a:r>
              <a:rPr lang="fr-FR" dirty="0"/>
              <a:t>un alternateur principal à induit fixe,</a:t>
            </a:r>
          </a:p>
          <a:p>
            <a:pPr marL="285750" indent="-285750">
              <a:buFont typeface="Arial" panose="020B0604020202020204" pitchFamily="34" charset="0"/>
              <a:buChar char="•"/>
            </a:pPr>
            <a:r>
              <a:rPr lang="fr-FR" dirty="0"/>
              <a:t>un alternateur d’excitation ou auxiliaire à induit tournant.</a:t>
            </a:r>
          </a:p>
          <a:p>
            <a:r>
              <a:rPr lang="fr-FR" dirty="0"/>
              <a:t>Les rotors de ces deux machines sont sur un même arbre, l’ensemble est monobloc, entraîné par le GTR à travers le régulateur de vitesse (CSD).</a:t>
            </a:r>
          </a:p>
        </p:txBody>
      </p:sp>
      <p:sp>
        <p:nvSpPr>
          <p:cNvPr id="7" name="ZoneTexte 6">
            <a:extLst>
              <a:ext uri="{FF2B5EF4-FFF2-40B4-BE49-F238E27FC236}">
                <a16:creationId xmlns:a16="http://schemas.microsoft.com/office/drawing/2014/main" id="{AE68D464-A3D2-AAAC-1B5C-A237898EDF95}"/>
              </a:ext>
            </a:extLst>
          </p:cNvPr>
          <p:cNvSpPr txBox="1"/>
          <p:nvPr/>
        </p:nvSpPr>
        <p:spPr>
          <a:xfrm>
            <a:off x="3412474" y="140331"/>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Chapitre 22 :ALTERNATEUR DE BORD</a:t>
            </a:r>
          </a:p>
        </p:txBody>
      </p:sp>
      <p:sp>
        <p:nvSpPr>
          <p:cNvPr id="9" name="ZoneTexte 8">
            <a:extLst>
              <a:ext uri="{FF2B5EF4-FFF2-40B4-BE49-F238E27FC236}">
                <a16:creationId xmlns:a16="http://schemas.microsoft.com/office/drawing/2014/main" id="{6CA7AEAA-69BA-99F3-68C2-D578AB72CFD2}"/>
              </a:ext>
            </a:extLst>
          </p:cNvPr>
          <p:cNvSpPr txBox="1"/>
          <p:nvPr/>
        </p:nvSpPr>
        <p:spPr>
          <a:xfrm>
            <a:off x="372737" y="1031097"/>
            <a:ext cx="11138053" cy="341632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Ces alternateurs équipent tous les avions de ligne actuels moyens et gros porteurs.</a:t>
            </a:r>
          </a:p>
          <a:p>
            <a:r>
              <a:rPr lang="fr-FR" dirty="0"/>
              <a:t>Ce sont des machines très évoluées et soigneusement étudiées, en particulier vis à vis de la fiabilité, et du rendement massique (rapport puissance / poids).</a:t>
            </a:r>
          </a:p>
          <a:p>
            <a:r>
              <a:rPr lang="fr-FR" dirty="0"/>
              <a:t>L’alternateur est constitué de deux machines distinctes, ce qui permet d’éviter tous contacts </a:t>
            </a:r>
            <a:r>
              <a:rPr lang="fr-FR" dirty="0" err="1"/>
              <a:t>frottants</a:t>
            </a:r>
            <a:r>
              <a:rPr lang="fr-FR" dirty="0"/>
              <a:t> d’où :</a:t>
            </a:r>
          </a:p>
          <a:p>
            <a:pPr marL="285750" indent="-285750">
              <a:buFont typeface="Arial" panose="020B0604020202020204" pitchFamily="34" charset="0"/>
              <a:buChar char="•"/>
            </a:pPr>
            <a:r>
              <a:rPr lang="fr-FR" dirty="0"/>
              <a:t>pas de bagues collectrices,</a:t>
            </a:r>
          </a:p>
          <a:p>
            <a:pPr marL="285750" indent="-285750">
              <a:buFont typeface="Arial" panose="020B0604020202020204" pitchFamily="34" charset="0"/>
              <a:buChar char="•"/>
            </a:pPr>
            <a:r>
              <a:rPr lang="fr-FR" dirty="0"/>
              <a:t>pas de balais,</a:t>
            </a:r>
          </a:p>
          <a:p>
            <a:pPr marL="285750" indent="-285750">
              <a:buFont typeface="Arial" panose="020B0604020202020204" pitchFamily="34" charset="0"/>
              <a:buChar char="•"/>
            </a:pPr>
            <a:r>
              <a:rPr lang="fr-FR" dirty="0"/>
              <a:t>pas d’usure,</a:t>
            </a:r>
          </a:p>
          <a:p>
            <a:pPr marL="285750" indent="-285750">
              <a:buFont typeface="Arial" panose="020B0604020202020204" pitchFamily="34" charset="0"/>
              <a:buChar char="•"/>
            </a:pPr>
            <a:r>
              <a:rPr lang="fr-FR" dirty="0"/>
              <a:t>pas d’entretien,</a:t>
            </a:r>
          </a:p>
          <a:p>
            <a:pPr marL="285750" indent="-285750">
              <a:buFont typeface="Arial" panose="020B0604020202020204" pitchFamily="34" charset="0"/>
              <a:buChar char="•"/>
            </a:pPr>
            <a:r>
              <a:rPr lang="fr-FR" dirty="0"/>
              <a:t>absence de parasites susceptibles d’affecter le fonctionnement des récepteurs radio et équipements électroniques,</a:t>
            </a:r>
          </a:p>
          <a:p>
            <a:pPr marL="285750" indent="-285750">
              <a:buFont typeface="Arial" panose="020B0604020202020204" pitchFamily="34" charset="0"/>
              <a:buChar char="•"/>
            </a:pPr>
            <a:r>
              <a:rPr lang="fr-FR" dirty="0"/>
              <a:t>pas de dispositifs de filtrage lourds et encombrants.</a:t>
            </a:r>
          </a:p>
          <a:p>
            <a:pPr marL="285750" indent="-285750">
              <a:buFont typeface="Arial" panose="020B0604020202020204" pitchFamily="34" charset="0"/>
              <a:buChar char="•"/>
            </a:pPr>
            <a:r>
              <a:rPr lang="fr-FR" dirty="0"/>
              <a:t>l’amorçage de l’alternateur est autonome, et ne requiert aucune alimentation extérieure.</a:t>
            </a:r>
          </a:p>
        </p:txBody>
      </p:sp>
    </p:spTree>
    <p:extLst>
      <p:ext uri="{BB962C8B-B14F-4D97-AF65-F5344CB8AC3E}">
        <p14:creationId xmlns:p14="http://schemas.microsoft.com/office/powerpoint/2010/main" val="29605742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A3E7D96-067E-9EA9-AD9F-FC31FE19A37D}"/>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369999FE-6162-5E0D-D8A7-746FB108EE5C}"/>
              </a:ext>
            </a:extLst>
          </p:cNvPr>
          <p:cNvPicPr>
            <a:picLocks noGrp="1" noChangeAspect="1"/>
          </p:cNvPicPr>
          <p:nvPr>
            <p:ph idx="1"/>
          </p:nvPr>
        </p:nvPicPr>
        <p:blipFill>
          <a:blip r:embed="rId2"/>
          <a:stretch>
            <a:fillRect/>
          </a:stretch>
        </p:blipFill>
        <p:spPr>
          <a:xfrm>
            <a:off x="3004886" y="1825625"/>
            <a:ext cx="6182228" cy="4351338"/>
          </a:xfrm>
        </p:spPr>
      </p:pic>
    </p:spTree>
    <p:extLst>
      <p:ext uri="{BB962C8B-B14F-4D97-AF65-F5344CB8AC3E}">
        <p14:creationId xmlns:p14="http://schemas.microsoft.com/office/powerpoint/2010/main" val="2956774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C80A5C3-BA59-7B14-CD21-4A2623ECE2CF}"/>
              </a:ext>
            </a:extLst>
          </p:cNvPr>
          <p:cNvSpPr txBox="1"/>
          <p:nvPr/>
        </p:nvSpPr>
        <p:spPr>
          <a:xfrm>
            <a:off x="838200" y="1720840"/>
            <a:ext cx="10985500"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On appelle aimants, certains corps capables d’attirer certains métaux tels que le fer, le nickel, le cobalt. </a:t>
            </a:r>
          </a:p>
          <a:p>
            <a:r>
              <a:rPr lang="fr-FR" dirty="0"/>
              <a:t>Ces métaux peuvent aussi s’aimanter. On les appelle corps magnétiques ; </a:t>
            </a:r>
          </a:p>
          <a:p>
            <a:r>
              <a:rPr lang="fr-FR" dirty="0"/>
              <a:t>d’autres corps tels que le Pb, le Cu, l’Alu ne s’aimantent pas, ils sont dits non magnétiques.</a:t>
            </a:r>
          </a:p>
          <a:p>
            <a:r>
              <a:rPr lang="fr-FR" dirty="0"/>
              <a:t>Le fer, le nickel, le cobalt sont des aimants naturels.</a:t>
            </a:r>
          </a:p>
        </p:txBody>
      </p:sp>
      <p:sp>
        <p:nvSpPr>
          <p:cNvPr id="7" name="ZoneTexte 6">
            <a:extLst>
              <a:ext uri="{FF2B5EF4-FFF2-40B4-BE49-F238E27FC236}">
                <a16:creationId xmlns:a16="http://schemas.microsoft.com/office/drawing/2014/main" id="{31F4B33D-7EBE-6619-5A5A-C5EA8E7DC1F0}"/>
              </a:ext>
            </a:extLst>
          </p:cNvPr>
          <p:cNvSpPr txBox="1"/>
          <p:nvPr/>
        </p:nvSpPr>
        <p:spPr>
          <a:xfrm>
            <a:off x="4038600" y="681037"/>
            <a:ext cx="41148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MAGNETISME - ELECTROMAGNETTSME</a:t>
            </a:r>
          </a:p>
        </p:txBody>
      </p:sp>
      <p:sp>
        <p:nvSpPr>
          <p:cNvPr id="9" name="ZoneTexte 8">
            <a:extLst>
              <a:ext uri="{FF2B5EF4-FFF2-40B4-BE49-F238E27FC236}">
                <a16:creationId xmlns:a16="http://schemas.microsoft.com/office/drawing/2014/main" id="{2B2F7985-3D72-58E9-5E2F-385D539B226B}"/>
              </a:ext>
            </a:extLst>
          </p:cNvPr>
          <p:cNvSpPr txBox="1"/>
          <p:nvPr/>
        </p:nvSpPr>
        <p:spPr>
          <a:xfrm>
            <a:off x="838200" y="3688140"/>
            <a:ext cx="10985500"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ACTIONS MECANIQUES ENTRE PÔLES </a:t>
            </a:r>
          </a:p>
          <a:p>
            <a:r>
              <a:rPr lang="fr-FR" dirty="0"/>
              <a:t> Si Ton met en présence 2 aimants par leurs extrémités, on constate que :</a:t>
            </a:r>
          </a:p>
          <a:p>
            <a:r>
              <a:rPr lang="fr-FR" dirty="0"/>
              <a:t>-	les pôles de mêmes noms se repoussent,</a:t>
            </a:r>
          </a:p>
          <a:p>
            <a:r>
              <a:rPr lang="fr-FR" dirty="0"/>
              <a:t>-	les pôles de noms contraires s’attirent</a:t>
            </a:r>
          </a:p>
          <a:p>
            <a:r>
              <a:rPr lang="fr-FR" dirty="0"/>
              <a:t>Rappelons également, qu’on ne peut isoler un pôle Nord d’un pôle Sud. Si l’on fractionne</a:t>
            </a:r>
          </a:p>
          <a:p>
            <a:r>
              <a:rPr lang="fr-FR" dirty="0"/>
              <a:t>un aimant on obtient autant d’aimants que de fractions réalisées.</a:t>
            </a:r>
          </a:p>
        </p:txBody>
      </p:sp>
      <p:pic>
        <p:nvPicPr>
          <p:cNvPr id="11" name="Image 10">
            <a:extLst>
              <a:ext uri="{FF2B5EF4-FFF2-40B4-BE49-F238E27FC236}">
                <a16:creationId xmlns:a16="http://schemas.microsoft.com/office/drawing/2014/main" id="{A96EFEE7-700D-57E4-B907-918219F905C1}"/>
              </a:ext>
            </a:extLst>
          </p:cNvPr>
          <p:cNvPicPr>
            <a:picLocks noChangeAspect="1"/>
          </p:cNvPicPr>
          <p:nvPr/>
        </p:nvPicPr>
        <p:blipFill>
          <a:blip r:embed="rId2"/>
          <a:stretch>
            <a:fillRect/>
          </a:stretch>
        </p:blipFill>
        <p:spPr>
          <a:xfrm>
            <a:off x="2332495" y="4462651"/>
            <a:ext cx="7222210" cy="2301498"/>
          </a:xfrm>
          <a:prstGeom prst="rect">
            <a:avLst/>
          </a:prstGeom>
        </p:spPr>
      </p:pic>
    </p:spTree>
    <p:extLst>
      <p:ext uri="{BB962C8B-B14F-4D97-AF65-F5344CB8AC3E}">
        <p14:creationId xmlns:p14="http://schemas.microsoft.com/office/powerpoint/2010/main" val="361199859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BDFF03-A29F-43DC-6761-23C95E242D00}"/>
              </a:ext>
            </a:extLst>
          </p:cNvPr>
          <p:cNvSpPr>
            <a:spLocks noGrp="1"/>
          </p:cNvSpPr>
          <p:nvPr>
            <p:ph type="title"/>
          </p:nvPr>
        </p:nvSpPr>
        <p:spPr/>
        <p:txBody>
          <a:bodyPr/>
          <a:lstStyle/>
          <a:p>
            <a:endParaRPr lang="fr-FR"/>
          </a:p>
        </p:txBody>
      </p:sp>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8F5E4DAB-3A9C-E4C2-BC86-14102832617E}"/>
                  </a:ext>
                </a:extLst>
              </p:cNvPr>
              <p:cNvSpPr txBox="1"/>
              <p:nvPr/>
            </p:nvSpPr>
            <p:spPr>
              <a:xfrm>
                <a:off x="705997" y="2060386"/>
                <a:ext cx="10515599" cy="3442417"/>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De type traditionnel, il comprend un rotor ou inducteur à 8 pôles, alimenté en courant continu, par l’alternateur d’excitation, à travers un pont de diodes logé dans l’arbre d’entraînement</a:t>
                </a:r>
              </a:p>
              <a:p>
                <a:pPr algn="just"/>
                <a:r>
                  <a:rPr lang="fr-FR" dirty="0"/>
                  <a:t>Le stator ou induit est de type triphasé, les enroulements sont couplés en étoile, point neutre relié à la masse ; la rotation du rotor engendre des variations de flux au niveau du stator qui devient le siège de FEM induites triphasées chargées d’alimenter le réseau.</a:t>
                </a:r>
              </a:p>
              <a:p>
                <a:pPr algn="just"/>
                <a:r>
                  <a:rPr lang="fr-FR" dirty="0"/>
                  <a:t>Caractéristiques électriques</a:t>
                </a:r>
              </a:p>
              <a:p>
                <a:pPr algn="just"/>
                <a:r>
                  <a:rPr lang="fr-FR" dirty="0"/>
                  <a:t>Puissance développée 	S = </a:t>
                </a:r>
                <a14:m>
                  <m:oMath xmlns:m="http://schemas.openxmlformats.org/officeDocument/2006/math">
                    <m:r>
                      <a:rPr lang="fr-FR" i="1" dirty="0" smtClean="0">
                        <a:latin typeface="Cambria Math" panose="02040503050406030204" pitchFamily="18" charset="0"/>
                      </a:rPr>
                      <m:t>𝑈</m:t>
                    </m:r>
                    <m:r>
                      <a:rPr lang="de-DE" b="0" i="1" dirty="0" smtClean="0">
                        <a:latin typeface="Cambria Math" panose="02040503050406030204" pitchFamily="18" charset="0"/>
                      </a:rPr>
                      <m:t>𝐼</m:t>
                    </m:r>
                    <m:rad>
                      <m:radPr>
                        <m:degHide m:val="on"/>
                        <m:ctrlPr>
                          <a:rPr lang="de-DE" b="0" i="1" dirty="0" smtClean="0">
                            <a:latin typeface="Cambria Math" panose="02040503050406030204" pitchFamily="18" charset="0"/>
                          </a:rPr>
                        </m:ctrlPr>
                      </m:radPr>
                      <m:deg/>
                      <m:e>
                        <m:r>
                          <a:rPr lang="de-DE" b="0" i="1" dirty="0" smtClean="0">
                            <a:latin typeface="Cambria Math" panose="02040503050406030204" pitchFamily="18" charset="0"/>
                          </a:rPr>
                          <m:t>3</m:t>
                        </m:r>
                      </m:e>
                    </m:rad>
                    <m:r>
                      <a:rPr lang="fr-FR" i="1" dirty="0" smtClean="0">
                        <a:latin typeface="Cambria Math" panose="02040503050406030204" pitchFamily="18" charset="0"/>
                      </a:rPr>
                      <m:t> </m:t>
                    </m:r>
                  </m:oMath>
                </a14:m>
                <a:r>
                  <a:rPr lang="fr-FR" dirty="0"/>
                  <a:t>	40 KVA sur B-727</a:t>
                </a:r>
              </a:p>
              <a:p>
                <a:pPr algn="just"/>
                <a:r>
                  <a:rPr lang="fr-FR" spc="-50" dirty="0">
                    <a:latin typeface="Times New Roman" panose="02020603050405020304" pitchFamily="18" charset="0"/>
                    <a:ea typeface="Times New Roman" panose="02020603050405020304" pitchFamily="18" charset="0"/>
                    <a:cs typeface="Times New Roman" panose="02020603050405020304" pitchFamily="18" charset="0"/>
                  </a:rPr>
                  <a:t>Tensions développées	</a:t>
                </a:r>
                <a:r>
                  <a:rPr lang="fr-FR" dirty="0"/>
                  <a:t>U = 200 v entre phases</a:t>
                </a:r>
              </a:p>
              <a:p>
                <a:pPr algn="just"/>
                <a:r>
                  <a:rPr lang="fr-FR" spc="-50" dirty="0">
                    <a:latin typeface="Times New Roman" panose="02020603050405020304" pitchFamily="18" charset="0"/>
                    <a:ea typeface="Times New Roman" panose="02020603050405020304" pitchFamily="18" charset="0"/>
                  </a:rPr>
                  <a:t>			</a:t>
                </a:r>
                <a:r>
                  <a:rPr lang="fr-FR" dirty="0"/>
                  <a:t>V =115 v entre phases et neutre</a:t>
                </a:r>
              </a:p>
              <a:p>
                <a:pPr algn="just"/>
                <a:r>
                  <a:rPr lang="fr-FR" spc="-50" dirty="0">
                    <a:latin typeface="Times New Roman" panose="02020603050405020304" pitchFamily="18" charset="0"/>
                    <a:ea typeface="Times New Roman" panose="02020603050405020304" pitchFamily="18" charset="0"/>
                  </a:rPr>
                  <a:t>Vitesse de rotation		</a:t>
                </a:r>
                <a:r>
                  <a:rPr lang="fr-FR" dirty="0"/>
                  <a:t>n = 6 000 t/min</a:t>
                </a:r>
              </a:p>
              <a:p>
                <a:pPr algn="just"/>
                <a:r>
                  <a:rPr lang="fr-FR" sz="1800" b="0" i="0" u="none" strike="noStrike" spc="-50" dirty="0">
                    <a:effectLst/>
                    <a:latin typeface="Times New Roman" panose="02020603050405020304" pitchFamily="18" charset="0"/>
                    <a:ea typeface="Times New Roman" panose="02020603050405020304" pitchFamily="18" charset="0"/>
                    <a:cs typeface="Times New Roman" panose="02020603050405020304" pitchFamily="18" charset="0"/>
                  </a:rPr>
                  <a:t>Fréquence fournie		</a:t>
                </a:r>
                <a:r>
                  <a:rPr lang="fr-FR" dirty="0"/>
                  <a:t>f=400 Hz</a:t>
                </a:r>
              </a:p>
              <a:p>
                <a:pPr algn="just"/>
                <a:r>
                  <a:rPr lang="fr-FR" dirty="0"/>
                  <a:t>cos</a:t>
                </a:r>
                <a14:m>
                  <m:oMath xmlns:m="http://schemas.openxmlformats.org/officeDocument/2006/math">
                    <m:r>
                      <a:rPr lang="fr-FR" i="1" smtClean="0">
                        <a:latin typeface="Cambria Math" panose="02040503050406030204" pitchFamily="18" charset="0"/>
                        <a:ea typeface="Cambria Math" panose="02040503050406030204" pitchFamily="18" charset="0"/>
                      </a:rPr>
                      <m:t>𝜑</m:t>
                    </m:r>
                  </m:oMath>
                </a14:m>
                <a:r>
                  <a:rPr lang="fr-FR" dirty="0"/>
                  <a:t> propre		0,9 </a:t>
                </a:r>
              </a:p>
            </p:txBody>
          </p:sp>
        </mc:Choice>
        <mc:Fallback xmlns="">
          <p:sp>
            <p:nvSpPr>
              <p:cNvPr id="7" name="ZoneTexte 6">
                <a:extLst>
                  <a:ext uri="{FF2B5EF4-FFF2-40B4-BE49-F238E27FC236}">
                    <a16:creationId xmlns:a16="http://schemas.microsoft.com/office/drawing/2014/main" id="{8F5E4DAB-3A9C-E4C2-BC86-14102832617E}"/>
                  </a:ext>
                </a:extLst>
              </p:cNvPr>
              <p:cNvSpPr txBox="1">
                <a:spLocks noRot="1" noChangeAspect="1" noMove="1" noResize="1" noEditPoints="1" noAdjustHandles="1" noChangeArrowheads="1" noChangeShapeType="1" noTextEdit="1"/>
              </p:cNvSpPr>
              <p:nvPr/>
            </p:nvSpPr>
            <p:spPr>
              <a:xfrm>
                <a:off x="705997" y="2060386"/>
                <a:ext cx="10515599" cy="3442417"/>
              </a:xfrm>
              <a:prstGeom prst="rect">
                <a:avLst/>
              </a:prstGeom>
              <a:blipFill>
                <a:blip r:embed="rId2"/>
                <a:stretch>
                  <a:fillRect l="-463" t="-882" r="-405" b="-1587"/>
                </a:stretch>
              </a:blipFill>
              <a:ln w="12700" cap="flat" cmpd="sng" algn="ctr">
                <a:solidFill>
                  <a:schemeClr val="accent2"/>
                </a:solidFill>
                <a:prstDash val="solid"/>
                <a:miter lim="800000"/>
              </a:ln>
              <a:effectLst/>
            </p:spPr>
            <p:txBody>
              <a:bodyPr/>
              <a:lstStyle/>
              <a:p>
                <a:r>
                  <a:rPr lang="fr-FR">
                    <a:noFill/>
                  </a:rPr>
                  <a:t> </a:t>
                </a:r>
              </a:p>
            </p:txBody>
          </p:sp>
        </mc:Fallback>
      </mc:AlternateContent>
    </p:spTree>
    <p:extLst>
      <p:ext uri="{BB962C8B-B14F-4D97-AF65-F5344CB8AC3E}">
        <p14:creationId xmlns:p14="http://schemas.microsoft.com/office/powerpoint/2010/main" val="359850855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02EEB4CF-A618-659D-9B41-751343837470}"/>
                  </a:ext>
                </a:extLst>
              </p:cNvPr>
              <p:cNvSpPr txBox="1"/>
              <p:nvPr/>
            </p:nvSpPr>
            <p:spPr>
              <a:xfrm>
                <a:off x="583894" y="821651"/>
                <a:ext cx="11325340" cy="452431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De puissance réduite, son rôle est de fournir le courant inducteur nécessaire au fonctionnement de l’</a:t>
                </a:r>
                <a:r>
                  <a:rPr lang="fr-FR" dirty="0" err="1"/>
                  <a:t>altenateur</a:t>
                </a:r>
                <a:r>
                  <a:rPr lang="fr-FR" dirty="0"/>
                  <a:t> principal.</a:t>
                </a:r>
              </a:p>
              <a:p>
                <a:pPr algn="just"/>
                <a:r>
                  <a:rPr lang="fr-FR" dirty="0"/>
                  <a:t>Il comprend :</a:t>
                </a:r>
              </a:p>
              <a:p>
                <a:pPr algn="just"/>
                <a:r>
                  <a:rPr lang="fr-FR" dirty="0"/>
                  <a:t>un rotor ou induit triphasé, dont les enroulements sont couplés en étoile ; </a:t>
                </a:r>
              </a:p>
              <a:p>
                <a:pPr algn="just"/>
                <a:r>
                  <a:rPr lang="fr-FR" dirty="0"/>
                  <a:t>il alimente à travers six diodes au silicium le rotor de l’</a:t>
                </a:r>
                <a:r>
                  <a:rPr lang="fr-FR" dirty="0" err="1"/>
                  <a:t>altenateur</a:t>
                </a:r>
                <a:r>
                  <a:rPr lang="fr-FR" dirty="0"/>
                  <a:t> principal. </a:t>
                </a:r>
              </a:p>
              <a:p>
                <a:pPr algn="just"/>
                <a:r>
                  <a:rPr lang="fr-FR" dirty="0"/>
                  <a:t>Un condensateur branché à la sortie du pont permet d’améliorer la tension de sortie par réduction du taux d’ondulation.</a:t>
                </a:r>
              </a:p>
              <a:p>
                <a:pPr algn="just"/>
                <a:r>
                  <a:rPr lang="fr-FR" dirty="0"/>
                  <a:t>un stator ou inducteur alimenté en courant continu par le régulateur de tension. </a:t>
                </a:r>
              </a:p>
              <a:p>
                <a:pPr algn="just"/>
                <a:r>
                  <a:rPr lang="fr-FR" dirty="0"/>
                  <a:t>Il comporte :</a:t>
                </a:r>
              </a:p>
              <a:p>
                <a:pPr marL="285750" indent="-285750" algn="just">
                  <a:buFont typeface="Arial" panose="020B0604020202020204" pitchFamily="34" charset="0"/>
                  <a:buChar char="•"/>
                </a:pPr>
                <a:r>
                  <a:rPr lang="fr-FR" dirty="0"/>
                  <a:t>un enroulement principal d’excitation (producteur de flux),</a:t>
                </a:r>
              </a:p>
              <a:p>
                <a:pPr marL="285750" indent="-285750" algn="just">
                  <a:buFont typeface="Arial" panose="020B0604020202020204" pitchFamily="34" charset="0"/>
                  <a:buChar char="•"/>
                </a:pPr>
                <a:r>
                  <a:rPr lang="fr-FR" dirty="0"/>
                  <a:t>un enroulement auxiliaire en série avec une thermistance permettant d’obtenir un flux total d’excitation pratiquement constant, quelles que soient les variations de températures,</a:t>
                </a:r>
              </a:p>
              <a:p>
                <a:pPr marL="285750" indent="-285750" algn="just">
                  <a:buFont typeface="Arial" panose="020B0604020202020204" pitchFamily="34" charset="0"/>
                  <a:buChar char="•"/>
                </a:pPr>
                <a:r>
                  <a:rPr lang="fr-FR" dirty="0"/>
                  <a:t>un enroulement de stabilité : En liaison avec le régulateur de tension. But : chaque fois qu’il se produit une </a:t>
                </a:r>
                <a14:m>
                  <m:oMath xmlns:m="http://schemas.openxmlformats.org/officeDocument/2006/math">
                    <m:r>
                      <a:rPr lang="fr-FR" i="1" dirty="0" smtClean="0">
                        <a:latin typeface="Cambria Math" panose="02040503050406030204" pitchFamily="18" charset="0"/>
                        <a:ea typeface="Cambria Math" panose="02040503050406030204" pitchFamily="18" charset="0"/>
                      </a:rPr>
                      <m:t>∆</m:t>
                    </m:r>
                    <m:r>
                      <m:rPr>
                        <m:sty m:val="p"/>
                      </m:rPr>
                      <a:rPr lang="el-GR" i="1" dirty="0" smtClean="0">
                        <a:latin typeface="Cambria Math" panose="02040503050406030204" pitchFamily="18" charset="0"/>
                        <a:ea typeface="Cambria Math" panose="02040503050406030204" pitchFamily="18" charset="0"/>
                      </a:rPr>
                      <m:t>Φ</m:t>
                    </m:r>
                  </m:oMath>
                </a14:m>
                <a:r>
                  <a:rPr lang="fr-FR" dirty="0"/>
                  <a:t> dans les enroulements, principal et auxiliaire, un courant induit prend naissance dans cet enroulement. Ce signal appliqué au régulateur de tension crée une action d’amortissement qui s’oppose aux brusques variations de tension du régulateur.</a:t>
                </a:r>
              </a:p>
            </p:txBody>
          </p:sp>
        </mc:Choice>
        <mc:Fallback xmlns="">
          <p:sp>
            <p:nvSpPr>
              <p:cNvPr id="5" name="ZoneTexte 4">
                <a:extLst>
                  <a:ext uri="{FF2B5EF4-FFF2-40B4-BE49-F238E27FC236}">
                    <a16:creationId xmlns:a16="http://schemas.microsoft.com/office/drawing/2014/main" id="{02EEB4CF-A618-659D-9B41-751343837470}"/>
                  </a:ext>
                </a:extLst>
              </p:cNvPr>
              <p:cNvSpPr txBox="1">
                <a:spLocks noRot="1" noChangeAspect="1" noMove="1" noResize="1" noEditPoints="1" noAdjustHandles="1" noChangeArrowheads="1" noChangeShapeType="1" noTextEdit="1"/>
              </p:cNvSpPr>
              <p:nvPr/>
            </p:nvSpPr>
            <p:spPr>
              <a:xfrm>
                <a:off x="583894" y="821651"/>
                <a:ext cx="11325340" cy="4524315"/>
              </a:xfrm>
              <a:prstGeom prst="rect">
                <a:avLst/>
              </a:prstGeom>
              <a:blipFill>
                <a:blip r:embed="rId2"/>
                <a:stretch>
                  <a:fillRect l="-430" t="-672" r="-376" b="-1075"/>
                </a:stretch>
              </a:blipFill>
              <a:ln w="12700" cap="flat" cmpd="sng" algn="ctr">
                <a:solidFill>
                  <a:schemeClr val="accent2"/>
                </a:solidFill>
                <a:prstDash val="solid"/>
                <a:miter lim="800000"/>
              </a:ln>
              <a:effectLst/>
            </p:spPr>
            <p:txBody>
              <a:bodyPr/>
              <a:lstStyle/>
              <a:p>
                <a:r>
                  <a:rPr lang="fr-FR">
                    <a:noFill/>
                  </a:rPr>
                  <a:t> </a:t>
                </a:r>
              </a:p>
            </p:txBody>
          </p:sp>
        </mc:Fallback>
      </mc:AlternateContent>
      <p:sp>
        <p:nvSpPr>
          <p:cNvPr id="7" name="ZoneTexte 6">
            <a:extLst>
              <a:ext uri="{FF2B5EF4-FFF2-40B4-BE49-F238E27FC236}">
                <a16:creationId xmlns:a16="http://schemas.microsoft.com/office/drawing/2014/main" id="{758F2B50-598D-883D-894B-808181AFF023}"/>
              </a:ext>
            </a:extLst>
          </p:cNvPr>
          <p:cNvSpPr txBox="1"/>
          <p:nvPr/>
        </p:nvSpPr>
        <p:spPr>
          <a:xfrm>
            <a:off x="4470094" y="175320"/>
            <a:ext cx="294425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ALTERNATEUR D’EXCITATION</a:t>
            </a:r>
          </a:p>
        </p:txBody>
      </p:sp>
    </p:spTree>
    <p:extLst>
      <p:ext uri="{BB962C8B-B14F-4D97-AF65-F5344CB8AC3E}">
        <p14:creationId xmlns:p14="http://schemas.microsoft.com/office/powerpoint/2010/main" val="162214825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3E3155-CE95-BF87-8413-751D5B981717}"/>
              </a:ext>
            </a:extLst>
          </p:cNvPr>
          <p:cNvSpPr>
            <a:spLocks noGrp="1"/>
          </p:cNvSpPr>
          <p:nvPr>
            <p:ph type="title"/>
          </p:nvPr>
        </p:nvSpPr>
        <p:spPr/>
        <p:txBody>
          <a:bodyPr/>
          <a:lstStyle/>
          <a:p>
            <a:endParaRPr lang="fr-FR"/>
          </a:p>
        </p:txBody>
      </p:sp>
      <p:sp>
        <p:nvSpPr>
          <p:cNvPr id="7" name="ZoneTexte 6">
            <a:extLst>
              <a:ext uri="{FF2B5EF4-FFF2-40B4-BE49-F238E27FC236}">
                <a16:creationId xmlns:a16="http://schemas.microsoft.com/office/drawing/2014/main" id="{ADED6406-DA06-EF79-5D5E-CC9CBB9CCEC8}"/>
              </a:ext>
            </a:extLst>
          </p:cNvPr>
          <p:cNvSpPr txBox="1"/>
          <p:nvPr/>
        </p:nvSpPr>
        <p:spPr>
          <a:xfrm>
            <a:off x="1156771" y="2554591"/>
            <a:ext cx="9595692"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AIMANTS PERMANENTS</a:t>
            </a:r>
          </a:p>
          <a:p>
            <a:r>
              <a:rPr lang="fr-FR" dirty="0"/>
              <a:t>Au nombre de six, ils sont montés sur la carcasse de l’alternateur dans les inter-pôles. </a:t>
            </a:r>
          </a:p>
          <a:p>
            <a:r>
              <a:rPr lang="fr-FR" dirty="0"/>
              <a:t>Ils permettent de réaliser l’amorçage de l’</a:t>
            </a:r>
            <a:r>
              <a:rPr lang="fr-FR" dirty="0" err="1"/>
              <a:t>altemateur</a:t>
            </a:r>
            <a:r>
              <a:rPr lang="fr-FR" dirty="0"/>
              <a:t>, sans recours à une source extérieure</a:t>
            </a:r>
          </a:p>
          <a:p>
            <a:r>
              <a:rPr lang="fr-FR" dirty="0"/>
              <a:t>d’alimentation.</a:t>
            </a:r>
          </a:p>
        </p:txBody>
      </p:sp>
    </p:spTree>
    <p:extLst>
      <p:ext uri="{BB962C8B-B14F-4D97-AF65-F5344CB8AC3E}">
        <p14:creationId xmlns:p14="http://schemas.microsoft.com/office/powerpoint/2010/main" val="413333703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C1A4ED6-73A5-38A5-DE67-7303133F7562}"/>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7EA77D2F-41FC-AE8E-35A5-8966750F9D60}"/>
              </a:ext>
            </a:extLst>
          </p:cNvPr>
          <p:cNvPicPr>
            <a:picLocks noGrp="1" noChangeAspect="1"/>
          </p:cNvPicPr>
          <p:nvPr>
            <p:ph idx="1"/>
          </p:nvPr>
        </p:nvPicPr>
        <p:blipFill>
          <a:blip r:embed="rId2"/>
          <a:stretch>
            <a:fillRect/>
          </a:stretch>
        </p:blipFill>
        <p:spPr>
          <a:xfrm>
            <a:off x="3593981" y="1825625"/>
            <a:ext cx="5004038" cy="4351338"/>
          </a:xfrm>
        </p:spPr>
      </p:pic>
    </p:spTree>
    <p:extLst>
      <p:ext uri="{BB962C8B-B14F-4D97-AF65-F5344CB8AC3E}">
        <p14:creationId xmlns:p14="http://schemas.microsoft.com/office/powerpoint/2010/main" val="425439372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D083EAED-2434-E667-6D2D-EA838CB9C36C}"/>
              </a:ext>
            </a:extLst>
          </p:cNvPr>
          <p:cNvPicPr>
            <a:picLocks noGrp="1" noChangeAspect="1"/>
          </p:cNvPicPr>
          <p:nvPr>
            <p:ph idx="1"/>
          </p:nvPr>
        </p:nvPicPr>
        <p:blipFill>
          <a:blip r:embed="rId2"/>
          <a:stretch>
            <a:fillRect/>
          </a:stretch>
        </p:blipFill>
        <p:spPr>
          <a:xfrm rot="5400000">
            <a:off x="2899500" y="-1610525"/>
            <a:ext cx="5823793" cy="10256702"/>
          </a:xfrm>
        </p:spPr>
      </p:pic>
    </p:spTree>
    <p:extLst>
      <p:ext uri="{BB962C8B-B14F-4D97-AF65-F5344CB8AC3E}">
        <p14:creationId xmlns:p14="http://schemas.microsoft.com/office/powerpoint/2010/main" val="317176010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B338687-4B0D-F1BF-9A6D-EDA7797105F4}"/>
              </a:ext>
            </a:extLst>
          </p:cNvPr>
          <p:cNvSpPr txBox="1"/>
          <p:nvPr/>
        </p:nvSpPr>
        <p:spPr>
          <a:xfrm>
            <a:off x="837281" y="1500103"/>
            <a:ext cx="10697379" cy="286232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C'est un module transistorisé qui contrôle le courant d'excitation de l'alternateur auxiliaire et, par voie de conséquence, la tension de sortie de l'alternateur principal. En effet, celle-ci peut varier en fonction des charges imposées. </a:t>
            </a:r>
          </a:p>
          <a:p>
            <a:pPr algn="just"/>
            <a:r>
              <a:rPr lang="fr-FR" dirty="0"/>
              <a:t>Il assure l'équilibrage des charges réactives lors du couplage en parallèle des alternateurs, grâce à une boucle d'équilibrage prévue à cet effet, qui agit sur le courant d'excitation au niveau du régulateur de tension de chaque alternateur.</a:t>
            </a:r>
          </a:p>
          <a:p>
            <a:pPr algn="just"/>
            <a:r>
              <a:rPr lang="fr-FR" dirty="0"/>
              <a:t>Il reçoit des signaux proportionnels</a:t>
            </a:r>
          </a:p>
          <a:p>
            <a:pPr marL="285750" indent="-285750" algn="just">
              <a:buFont typeface="Arial" panose="020B0604020202020204" pitchFamily="34" charset="0"/>
              <a:buChar char="•"/>
            </a:pPr>
            <a:r>
              <a:rPr lang="fr-FR" dirty="0"/>
              <a:t>à la tension développée par l'alternateur,</a:t>
            </a:r>
          </a:p>
          <a:p>
            <a:pPr marL="285750" indent="-285750" algn="just">
              <a:buFont typeface="Arial" panose="020B0604020202020204" pitchFamily="34" charset="0"/>
              <a:buChar char="•"/>
            </a:pPr>
            <a:r>
              <a:rPr lang="fr-FR" dirty="0"/>
              <a:t>à la charge de l'alternateur,</a:t>
            </a:r>
          </a:p>
          <a:p>
            <a:pPr marL="285750" indent="-285750" algn="just">
              <a:buFont typeface="Arial" panose="020B0604020202020204" pitchFamily="34" charset="0"/>
              <a:buChar char="•"/>
            </a:pPr>
            <a:r>
              <a:rPr lang="fr-FR" dirty="0"/>
              <a:t>aux déséquilibres des charges réactives.</a:t>
            </a:r>
          </a:p>
        </p:txBody>
      </p:sp>
      <p:sp>
        <p:nvSpPr>
          <p:cNvPr id="7" name="ZoneTexte 6">
            <a:extLst>
              <a:ext uri="{FF2B5EF4-FFF2-40B4-BE49-F238E27FC236}">
                <a16:creationId xmlns:a16="http://schemas.microsoft.com/office/drawing/2014/main" id="{0A6710FC-BE7E-A3E8-DC2A-40640D750674}"/>
              </a:ext>
            </a:extLst>
          </p:cNvPr>
          <p:cNvSpPr txBox="1"/>
          <p:nvPr/>
        </p:nvSpPr>
        <p:spPr>
          <a:xfrm>
            <a:off x="4547211" y="151348"/>
            <a:ext cx="2845107"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REGULATEUR DE TENSION</a:t>
            </a:r>
          </a:p>
        </p:txBody>
      </p:sp>
    </p:spTree>
    <p:extLst>
      <p:ext uri="{BB962C8B-B14F-4D97-AF65-F5344CB8AC3E}">
        <p14:creationId xmlns:p14="http://schemas.microsoft.com/office/powerpoint/2010/main" val="220774323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AA9AFAE-E2B5-A97B-D1E8-B41DA99EE4DC}"/>
              </a:ext>
            </a:extLst>
          </p:cNvPr>
          <p:cNvSpPr txBox="1"/>
          <p:nvPr/>
        </p:nvSpPr>
        <p:spPr>
          <a:xfrm>
            <a:off x="638979" y="1128659"/>
            <a:ext cx="11226188" cy="4247317"/>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Il comprend :</a:t>
            </a:r>
          </a:p>
          <a:p>
            <a:pPr marL="285750" indent="-285750">
              <a:buFont typeface="Arial" panose="020B0604020202020204" pitchFamily="34" charset="0"/>
              <a:buChar char="•"/>
            </a:pPr>
            <a:r>
              <a:rPr lang="fr-FR" dirty="0"/>
              <a:t>des circuits électroniques de commande des relais d'excitation, de ligne, de couplage,</a:t>
            </a:r>
          </a:p>
          <a:p>
            <a:pPr marL="285750" indent="-285750">
              <a:buFont typeface="Arial" panose="020B0604020202020204" pitchFamily="34" charset="0"/>
              <a:buChar char="•"/>
            </a:pPr>
            <a:r>
              <a:rPr lang="fr-FR" dirty="0"/>
              <a:t>des circuits électroniques de protection qui contrôlent le fonctionnement de l'alternateur ainsi que de la ligne de distribution.</a:t>
            </a:r>
          </a:p>
          <a:p>
            <a:r>
              <a:rPr lang="fr-FR" dirty="0"/>
              <a:t>Ses fonctions sont :</a:t>
            </a:r>
          </a:p>
          <a:p>
            <a:r>
              <a:rPr lang="fr-FR" dirty="0"/>
              <a:t>d’autoriser la fermeture du relais de ligne si pour le premier alternateur :</a:t>
            </a:r>
          </a:p>
          <a:p>
            <a:pPr marL="285750" indent="-285750">
              <a:buFont typeface="Arial" panose="020B0604020202020204" pitchFamily="34" charset="0"/>
              <a:buChar char="•"/>
            </a:pPr>
            <a:r>
              <a:rPr lang="fr-FR" dirty="0"/>
              <a:t>le relais d'excitation est fermé,</a:t>
            </a:r>
          </a:p>
          <a:p>
            <a:pPr marL="285750" indent="-285750">
              <a:buFont typeface="Arial" panose="020B0604020202020204" pitchFamily="34" charset="0"/>
              <a:buChar char="•"/>
            </a:pPr>
            <a:r>
              <a:rPr lang="fr-FR" dirty="0"/>
              <a:t>la fréquence correcte,</a:t>
            </a:r>
          </a:p>
          <a:p>
            <a:pPr marL="285750" indent="-285750">
              <a:buFont typeface="Arial" panose="020B0604020202020204" pitchFamily="34" charset="0"/>
              <a:buChar char="•"/>
            </a:pPr>
            <a:r>
              <a:rPr lang="fr-FR" dirty="0"/>
              <a:t>la tension correcte, et la bus correspondante non alimentée.</a:t>
            </a:r>
          </a:p>
          <a:p>
            <a:r>
              <a:rPr lang="fr-FR" dirty="0"/>
              <a:t>Pour les alternateurs suivants : il faut que les conditions de couplage soient réunies, (mêmes tensions, mêmes fréquences, mêmes phases, même ordre de phases).</a:t>
            </a:r>
          </a:p>
          <a:p>
            <a:r>
              <a:rPr lang="fr-FR" dirty="0"/>
              <a:t>En cas de défaut: provoque l'ouverture du ou des relais alternateur (excitation, ligne, couplage) selon la nature</a:t>
            </a:r>
          </a:p>
          <a:p>
            <a:r>
              <a:rPr lang="fr-FR" dirty="0"/>
              <a:t>du défaut.</a:t>
            </a:r>
          </a:p>
          <a:p>
            <a:r>
              <a:rPr lang="fr-FR" dirty="0"/>
              <a:t>Le panneau de contrôle assure également l'alimentation du panneau de signalisation des défauts ce qui se traduit par l'allumage d'étiquettes lumineuses, indiquant les causes du déclenchement de l'alternateur</a:t>
            </a:r>
          </a:p>
        </p:txBody>
      </p:sp>
      <p:sp>
        <p:nvSpPr>
          <p:cNvPr id="7" name="ZoneTexte 6">
            <a:extLst>
              <a:ext uri="{FF2B5EF4-FFF2-40B4-BE49-F238E27FC236}">
                <a16:creationId xmlns:a16="http://schemas.microsoft.com/office/drawing/2014/main" id="{1F4146BA-3349-C238-9B7D-E915918AF9BC}"/>
              </a:ext>
            </a:extLst>
          </p:cNvPr>
          <p:cNvSpPr txBox="1"/>
          <p:nvPr/>
        </p:nvSpPr>
        <p:spPr>
          <a:xfrm>
            <a:off x="4425567" y="91789"/>
            <a:ext cx="3340865"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PANNEAU DE CONTROLE</a:t>
            </a:r>
          </a:p>
        </p:txBody>
      </p:sp>
    </p:spTree>
    <p:extLst>
      <p:ext uri="{BB962C8B-B14F-4D97-AF65-F5344CB8AC3E}">
        <p14:creationId xmlns:p14="http://schemas.microsoft.com/office/powerpoint/2010/main" val="18667886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2E5758C2-9138-CA2B-0556-E6BBD960A7F0}"/>
              </a:ext>
            </a:extLst>
          </p:cNvPr>
          <p:cNvPicPr>
            <a:picLocks noGrp="1" noChangeAspect="1"/>
          </p:cNvPicPr>
          <p:nvPr>
            <p:ph idx="1"/>
          </p:nvPr>
        </p:nvPicPr>
        <p:blipFill>
          <a:blip r:embed="rId2"/>
          <a:stretch>
            <a:fillRect/>
          </a:stretch>
        </p:blipFill>
        <p:spPr>
          <a:xfrm rot="5400000">
            <a:off x="3771609" y="-11763"/>
            <a:ext cx="5539313" cy="7425368"/>
          </a:xfr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E6E381A5-41E4-7F60-E064-601598C566A0}"/>
              </a:ext>
            </a:extLst>
          </p:cNvPr>
          <p:cNvSpPr txBox="1"/>
          <p:nvPr/>
        </p:nvSpPr>
        <p:spPr>
          <a:xfrm>
            <a:off x="2828581" y="387423"/>
            <a:ext cx="716371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SYNOPTIQUE D'UNE GENERATION DE COURANT ALTERNATIF </a:t>
            </a:r>
          </a:p>
        </p:txBody>
      </p:sp>
    </p:spTree>
    <p:extLst>
      <p:ext uri="{BB962C8B-B14F-4D97-AF65-F5344CB8AC3E}">
        <p14:creationId xmlns:p14="http://schemas.microsoft.com/office/powerpoint/2010/main" val="107880512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A59EEAA-9E45-361E-5870-55F8EBC59198}"/>
              </a:ext>
            </a:extLst>
          </p:cNvPr>
          <p:cNvSpPr txBox="1"/>
          <p:nvPr/>
        </p:nvSpPr>
        <p:spPr>
          <a:xfrm>
            <a:off x="394771" y="1536296"/>
            <a:ext cx="11402458"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On dispose d'un régulateur de tension par alternateur,</a:t>
            </a:r>
          </a:p>
          <a:p>
            <a:r>
              <a:rPr lang="fr-FR" dirty="0"/>
              <a:t>Son rôle est de :</a:t>
            </a:r>
          </a:p>
          <a:p>
            <a:pPr marL="285750" indent="-285750">
              <a:buFont typeface="Arial" panose="020B0604020202020204" pitchFamily="34" charset="0"/>
              <a:buChar char="•"/>
            </a:pPr>
            <a:r>
              <a:rPr lang="fr-FR" dirty="0"/>
              <a:t>limiter les écarts de tension développée à 115/200 V ± 2 V en fonction des charges imposées (alternateur seul),</a:t>
            </a:r>
          </a:p>
          <a:p>
            <a:pPr marL="285750" indent="-285750">
              <a:buFont typeface="Arial" panose="020B0604020202020204" pitchFamily="34" charset="0"/>
              <a:buChar char="•"/>
            </a:pPr>
            <a:r>
              <a:rPr lang="fr-FR" dirty="0"/>
              <a:t>assurer une </a:t>
            </a:r>
            <a:r>
              <a:rPr lang="fr-FR" dirty="0" err="1"/>
              <a:t>équirépartition</a:t>
            </a:r>
            <a:r>
              <a:rPr lang="fr-FR" dirty="0"/>
              <a:t> des charges réactives entre les alternateurs, lorsque ceux-ci fonctionnent en parallèle, grâce à l'action d'une boucle d'équilibrage prévue à cet effet.</a:t>
            </a:r>
          </a:p>
        </p:txBody>
      </p:sp>
      <p:sp>
        <p:nvSpPr>
          <p:cNvPr id="3" name="ZoneTexte 2">
            <a:extLst>
              <a:ext uri="{FF2B5EF4-FFF2-40B4-BE49-F238E27FC236}">
                <a16:creationId xmlns:a16="http://schemas.microsoft.com/office/drawing/2014/main" id="{CC46BC2B-4FBD-B2D8-E0CD-E0AB8EE9E348}"/>
              </a:ext>
            </a:extLst>
          </p:cNvPr>
          <p:cNvSpPr txBox="1"/>
          <p:nvPr/>
        </p:nvSpPr>
        <p:spPr>
          <a:xfrm>
            <a:off x="4547212" y="151347"/>
            <a:ext cx="2602735"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Régulateur de tension </a:t>
            </a:r>
          </a:p>
        </p:txBody>
      </p:sp>
    </p:spTree>
    <p:extLst>
      <p:ext uri="{BB962C8B-B14F-4D97-AF65-F5344CB8AC3E}">
        <p14:creationId xmlns:p14="http://schemas.microsoft.com/office/powerpoint/2010/main" val="322113008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44B75A42-EEFF-756F-3141-6B51DED2D819}"/>
                  </a:ext>
                </a:extLst>
              </p:cNvPr>
              <p:cNvSpPr txBox="1"/>
              <p:nvPr/>
            </p:nvSpPr>
            <p:spPr>
              <a:xfrm>
                <a:off x="493923" y="862070"/>
                <a:ext cx="11402458" cy="20649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Cas de fonctionnement d'un alternateur seul sur le réseau</a:t>
                </a:r>
              </a:p>
              <a:p>
                <a:r>
                  <a:rPr lang="fr-FR" dirty="0"/>
                  <a:t>On sait qu'à excitation constante et à vitesse constant, si l'on augmente la charge aux bornes de l'alternateur, il en résulte une baisse de sa tension </a:t>
                </a:r>
                <a14:m>
                  <m:oMath xmlns:m="http://schemas.openxmlformats.org/officeDocument/2006/math">
                    <m:acc>
                      <m:accPr>
                        <m:chr m:val="⃗"/>
                        <m:ctrlPr>
                          <a:rPr lang="fr-FR" i="1" dirty="0" smtClean="0">
                            <a:latin typeface="Cambria Math" panose="02040503050406030204" pitchFamily="18" charset="0"/>
                          </a:rPr>
                        </m:ctrlPr>
                      </m:accPr>
                      <m:e>
                        <m:r>
                          <a:rPr lang="de-DE" b="0" i="1" dirty="0" smtClean="0">
                            <a:latin typeface="Cambria Math" panose="02040503050406030204" pitchFamily="18" charset="0"/>
                          </a:rPr>
                          <m:t>𝑈</m:t>
                        </m:r>
                      </m:e>
                    </m:acc>
                    <m:r>
                      <a:rPr lang="fr-FR" i="1" dirty="0" smtClean="0">
                        <a:latin typeface="Cambria Math" panose="02040503050406030204" pitchFamily="18" charset="0"/>
                      </a:rPr>
                      <m:t>=</m:t>
                    </m:r>
                    <m:acc>
                      <m:accPr>
                        <m:chr m:val="⃗"/>
                        <m:ctrlPr>
                          <a:rPr lang="fr-FR" i="1" dirty="0">
                            <a:latin typeface="Cambria Math" panose="02040503050406030204" pitchFamily="18" charset="0"/>
                          </a:rPr>
                        </m:ctrlPr>
                      </m:accPr>
                      <m:e>
                        <m:r>
                          <a:rPr lang="de-DE" b="0" i="1" dirty="0" smtClean="0">
                            <a:latin typeface="Cambria Math" panose="02040503050406030204" pitchFamily="18" charset="0"/>
                          </a:rPr>
                          <m:t>𝐸</m:t>
                        </m:r>
                      </m:e>
                    </m:acc>
                    <m:r>
                      <a:rPr lang="fr-FR" i="1" dirty="0" smtClean="0">
                        <a:latin typeface="Cambria Math" panose="02040503050406030204" pitchFamily="18" charset="0"/>
                      </a:rPr>
                      <m:t>−</m:t>
                    </m:r>
                    <m:acc>
                      <m:accPr>
                        <m:chr m:val="⃗"/>
                        <m:ctrlPr>
                          <a:rPr lang="fr-FR" i="1" dirty="0">
                            <a:latin typeface="Cambria Math" panose="02040503050406030204" pitchFamily="18" charset="0"/>
                          </a:rPr>
                        </m:ctrlPr>
                      </m:accPr>
                      <m:e>
                        <m:r>
                          <a:rPr lang="de-DE" b="0" i="1" dirty="0" smtClean="0">
                            <a:latin typeface="Cambria Math" panose="02040503050406030204" pitchFamily="18" charset="0"/>
                          </a:rPr>
                          <m:t>𝑍𝐼</m:t>
                        </m:r>
                      </m:e>
                    </m:acc>
                  </m:oMath>
                </a14:m>
                <a:r>
                  <a:rPr lang="fr-FR" dirty="0"/>
                  <a:t>.</a:t>
                </a:r>
              </a:p>
              <a:p>
                <a:r>
                  <a:rPr lang="fr-FR" dirty="0"/>
                  <a:t>C'est la caractéristique en charge </a:t>
                </a:r>
                <a14:m>
                  <m:oMath xmlns:m="http://schemas.openxmlformats.org/officeDocument/2006/math">
                    <m:r>
                      <a:rPr lang="fr-FR" i="1" dirty="0" smtClean="0">
                        <a:latin typeface="Cambria Math" panose="02040503050406030204" pitchFamily="18" charset="0"/>
                      </a:rPr>
                      <m:t>𝑈</m:t>
                    </m:r>
                    <m:r>
                      <a:rPr lang="fr-FR" i="1" dirty="0" smtClean="0">
                        <a:latin typeface="Cambria Math" panose="02040503050406030204" pitchFamily="18" charset="0"/>
                      </a:rPr>
                      <m:t> = </m:t>
                    </m:r>
                    <m:r>
                      <a:rPr lang="fr-FR" i="1" dirty="0" smtClean="0">
                        <a:latin typeface="Cambria Math" panose="02040503050406030204" pitchFamily="18" charset="0"/>
                      </a:rPr>
                      <m:t>𝑓</m:t>
                    </m:r>
                    <m:r>
                      <a:rPr lang="fr-FR" i="1" dirty="0" smtClean="0">
                        <a:latin typeface="Cambria Math" panose="02040503050406030204" pitchFamily="18" charset="0"/>
                      </a:rPr>
                      <m:t>(</m:t>
                    </m:r>
                    <m:r>
                      <a:rPr lang="fr-FR" i="1" dirty="0" smtClean="0">
                        <a:latin typeface="Cambria Math" panose="02040503050406030204" pitchFamily="18" charset="0"/>
                      </a:rPr>
                      <m:t>𝐼</m:t>
                    </m:r>
                    <m:r>
                      <a:rPr lang="fr-FR" i="1" dirty="0" smtClean="0">
                        <a:latin typeface="Cambria Math" panose="02040503050406030204" pitchFamily="18" charset="0"/>
                      </a:rPr>
                      <m:t>),  </m:t>
                    </m:r>
                    <m:r>
                      <a:rPr lang="fr-FR" i="1" dirty="0" smtClean="0">
                        <a:latin typeface="Cambria Math" panose="02040503050406030204" pitchFamily="18" charset="0"/>
                      </a:rPr>
                      <m:t>𝑛</m:t>
                    </m:r>
                    <m:r>
                      <a:rPr lang="fr-FR" i="1" dirty="0" smtClean="0">
                        <a:latin typeface="Cambria Math" panose="02040503050406030204" pitchFamily="18" charset="0"/>
                      </a:rPr>
                      <m:t> = </m:t>
                    </m:r>
                    <m:r>
                      <a:rPr lang="fr-FR" i="1" dirty="0" err="1">
                        <a:latin typeface="Cambria Math" panose="02040503050406030204" pitchFamily="18" charset="0"/>
                      </a:rPr>
                      <m:t>𝑐𝑡𝑒</m:t>
                    </m:r>
                  </m:oMath>
                </a14:m>
                <a:endParaRPr lang="fr-FR" dirty="0"/>
              </a:p>
              <a:p>
                <a:r>
                  <a:rPr lang="fr-FR" dirty="0"/>
                  <a:t>On doit compenser les variations de tension provoquées par les variations en charge, en réglant convenablement le courant d’excitation (i). </a:t>
                </a:r>
              </a:p>
              <a:p>
                <a:r>
                  <a:rPr lang="fr-FR" dirty="0"/>
                  <a:t>C'est le rôle du régulateur. (Rappelons que: </a:t>
                </a:r>
                <a14:m>
                  <m:oMath xmlns:m="http://schemas.openxmlformats.org/officeDocument/2006/math">
                    <m:r>
                      <a:rPr lang="fr-FR" i="1" dirty="0" smtClean="0">
                        <a:latin typeface="Cambria Math" panose="02040503050406030204" pitchFamily="18" charset="0"/>
                      </a:rPr>
                      <m:t>𝐸</m:t>
                    </m:r>
                    <m:r>
                      <a:rPr lang="fr-FR" i="1" dirty="0" smtClean="0">
                        <a:latin typeface="Cambria Math" panose="02040503050406030204" pitchFamily="18" charset="0"/>
                      </a:rPr>
                      <m:t> = </m:t>
                    </m:r>
                    <m:r>
                      <a:rPr lang="fr-FR" i="1" dirty="0" err="1">
                        <a:latin typeface="Cambria Math" panose="02040503050406030204" pitchFamily="18" charset="0"/>
                      </a:rPr>
                      <m:t>𝐾</m:t>
                    </m:r>
                    <m:r>
                      <a:rPr lang="fr-FR" i="1" dirty="0" err="1">
                        <a:latin typeface="Cambria Math" panose="02040503050406030204" pitchFamily="18" charset="0"/>
                      </a:rPr>
                      <m:t>.</m:t>
                    </m:r>
                    <m:r>
                      <a:rPr lang="fr-FR" i="1" dirty="0" err="1">
                        <a:latin typeface="Cambria Math" panose="02040503050406030204" pitchFamily="18" charset="0"/>
                      </a:rPr>
                      <m:t>𝑝</m:t>
                    </m:r>
                    <m:r>
                      <a:rPr lang="fr-FR" i="1" dirty="0" err="1">
                        <a:latin typeface="Cambria Math" panose="02040503050406030204" pitchFamily="18" charset="0"/>
                      </a:rPr>
                      <m:t>.</m:t>
                    </m:r>
                    <m:r>
                      <a:rPr lang="fr-FR" i="1" dirty="0" err="1">
                        <a:latin typeface="Cambria Math" panose="02040503050406030204" pitchFamily="18" charset="0"/>
                      </a:rPr>
                      <m:t>𝑛</m:t>
                    </m:r>
                    <m:r>
                      <a:rPr lang="fr-FR" i="1" dirty="0">
                        <a:latin typeface="Cambria Math" panose="02040503050406030204" pitchFamily="18" charset="0"/>
                      </a:rPr>
                      <m:t> </m:t>
                    </m:r>
                    <m:r>
                      <a:rPr lang="fr-FR" i="1" dirty="0">
                        <a:latin typeface="Cambria Math" panose="02040503050406030204" pitchFamily="18" charset="0"/>
                      </a:rPr>
                      <m:t>𝑁</m:t>
                    </m:r>
                    <m:r>
                      <m:rPr>
                        <m:sty m:val="p"/>
                      </m:rPr>
                      <a:rPr lang="el-GR" i="1" dirty="0" smtClean="0">
                        <a:latin typeface="Cambria Math" panose="02040503050406030204" pitchFamily="18" charset="0"/>
                        <a:ea typeface="Cambria Math" panose="02040503050406030204" pitchFamily="18" charset="0"/>
                      </a:rPr>
                      <m:t>Φ</m:t>
                    </m:r>
                  </m:oMath>
                </a14:m>
                <a:r>
                  <a:rPr lang="fr-FR" dirty="0"/>
                  <a:t>). </a:t>
                </a:r>
              </a:p>
            </p:txBody>
          </p:sp>
        </mc:Choice>
        <mc:Fallback xmlns="">
          <p:sp>
            <p:nvSpPr>
              <p:cNvPr id="7" name="ZoneTexte 6">
                <a:extLst>
                  <a:ext uri="{FF2B5EF4-FFF2-40B4-BE49-F238E27FC236}">
                    <a16:creationId xmlns:a16="http://schemas.microsoft.com/office/drawing/2014/main" id="{44B75A42-EEFF-756F-3141-6B51DED2D819}"/>
                  </a:ext>
                </a:extLst>
              </p:cNvPr>
              <p:cNvSpPr txBox="1">
                <a:spLocks noRot="1" noChangeAspect="1" noMove="1" noResize="1" noEditPoints="1" noAdjustHandles="1" noChangeArrowheads="1" noChangeShapeType="1" noTextEdit="1"/>
              </p:cNvSpPr>
              <p:nvPr/>
            </p:nvSpPr>
            <p:spPr>
              <a:xfrm>
                <a:off x="493923" y="862070"/>
                <a:ext cx="11402458" cy="2064924"/>
              </a:xfrm>
              <a:prstGeom prst="rect">
                <a:avLst/>
              </a:prstGeom>
              <a:blipFill>
                <a:blip r:embed="rId2"/>
                <a:stretch>
                  <a:fillRect l="-374" t="-1173" b="-3519"/>
                </a:stretch>
              </a:blipFill>
              <a:ln w="12700" cap="flat" cmpd="sng" algn="ctr">
                <a:solidFill>
                  <a:schemeClr val="accent2"/>
                </a:solidFill>
                <a:prstDash val="solid"/>
                <a:miter lim="800000"/>
              </a:ln>
              <a:effectLst/>
            </p:spPr>
            <p:txBody>
              <a:bodyPr/>
              <a:lstStyle/>
              <a:p>
                <a:r>
                  <a:rPr lang="fr-FR">
                    <a:noFill/>
                  </a:rPr>
                  <a:t> </a:t>
                </a:r>
              </a:p>
            </p:txBody>
          </p:sp>
        </mc:Fallback>
      </mc:AlternateContent>
      <p:sp>
        <p:nvSpPr>
          <p:cNvPr id="3" name="ZoneTexte 2">
            <a:extLst>
              <a:ext uri="{FF2B5EF4-FFF2-40B4-BE49-F238E27FC236}">
                <a16:creationId xmlns:a16="http://schemas.microsoft.com/office/drawing/2014/main" id="{CC46BC2B-4FBD-B2D8-E0CD-E0AB8EE9E348}"/>
              </a:ext>
            </a:extLst>
          </p:cNvPr>
          <p:cNvSpPr txBox="1"/>
          <p:nvPr/>
        </p:nvSpPr>
        <p:spPr>
          <a:xfrm>
            <a:off x="4547212" y="151347"/>
            <a:ext cx="2602735"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Régulateur de tension </a:t>
            </a:r>
          </a:p>
        </p:txBody>
      </p:sp>
      <p:pic>
        <p:nvPicPr>
          <p:cNvPr id="2" name="Espace réservé du contenu 4">
            <a:extLst>
              <a:ext uri="{FF2B5EF4-FFF2-40B4-BE49-F238E27FC236}">
                <a16:creationId xmlns:a16="http://schemas.microsoft.com/office/drawing/2014/main" id="{08DF94EE-C1B0-1DF3-2D04-A653E2608321}"/>
              </a:ext>
            </a:extLst>
          </p:cNvPr>
          <p:cNvPicPr>
            <a:picLocks noGrp="1" noChangeAspect="1"/>
          </p:cNvPicPr>
          <p:nvPr>
            <p:ph idx="1"/>
          </p:nvPr>
        </p:nvPicPr>
        <p:blipFill>
          <a:blip r:embed="rId3"/>
          <a:stretch>
            <a:fillRect/>
          </a:stretch>
        </p:blipFill>
        <p:spPr>
          <a:xfrm>
            <a:off x="3051985" y="3268385"/>
            <a:ext cx="5408970" cy="2856765"/>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18997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88533E-DBB3-536A-AE56-8C8ABFE2DD7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94DE0618-7E52-030B-F768-6C52AFBB7114}"/>
              </a:ext>
            </a:extLst>
          </p:cNvPr>
          <p:cNvSpPr>
            <a:spLocks noGrp="1"/>
          </p:cNvSpPr>
          <p:nvPr>
            <p:ph idx="1"/>
          </p:nvPr>
        </p:nvSpPr>
        <p:spPr/>
        <p:txBody>
          <a:bodyPr/>
          <a:lstStyle/>
          <a:p>
            <a:endParaRPr lang="fr-FR"/>
          </a:p>
        </p:txBody>
      </p:sp>
      <p:sp>
        <p:nvSpPr>
          <p:cNvPr id="5" name="ZoneTexte 4">
            <a:extLst>
              <a:ext uri="{FF2B5EF4-FFF2-40B4-BE49-F238E27FC236}">
                <a16:creationId xmlns:a16="http://schemas.microsoft.com/office/drawing/2014/main" id="{328524B2-F769-894C-CF38-4442F21D41A3}"/>
              </a:ext>
            </a:extLst>
          </p:cNvPr>
          <p:cNvSpPr txBox="1"/>
          <p:nvPr/>
        </p:nvSpPr>
        <p:spPr>
          <a:xfrm>
            <a:off x="723900" y="1859340"/>
            <a:ext cx="10629900"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ACTIONS MECANIQUES ENTRE PÔLES </a:t>
            </a:r>
          </a:p>
          <a:p>
            <a:r>
              <a:rPr lang="fr-FR" dirty="0"/>
              <a:t>Si on met en présence 2 aimants par leurs extrémités, on constate que :</a:t>
            </a:r>
          </a:p>
          <a:p>
            <a:pPr marL="285750" indent="-285750">
              <a:buFont typeface="Arial" panose="020B0604020202020204" pitchFamily="34" charset="0"/>
              <a:buChar char="•"/>
            </a:pPr>
            <a:r>
              <a:rPr lang="fr-FR" dirty="0"/>
              <a:t>les pôles de mêmes noms se repoussent,</a:t>
            </a:r>
          </a:p>
          <a:p>
            <a:pPr marL="285750" indent="-285750">
              <a:buFont typeface="Arial" panose="020B0604020202020204" pitchFamily="34" charset="0"/>
              <a:buChar char="•"/>
            </a:pPr>
            <a:r>
              <a:rPr lang="fr-FR" dirty="0"/>
              <a:t>les pôles de noms contraires s’attirent</a:t>
            </a:r>
          </a:p>
        </p:txBody>
      </p:sp>
    </p:spTree>
    <p:extLst>
      <p:ext uri="{BB962C8B-B14F-4D97-AF65-F5344CB8AC3E}">
        <p14:creationId xmlns:p14="http://schemas.microsoft.com/office/powerpoint/2010/main" val="233319311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6C48F7E-F815-B355-95D6-37B54508B34B}"/>
              </a:ext>
            </a:extLst>
          </p:cNvPr>
          <p:cNvPicPr>
            <a:picLocks noGrp="1" noChangeAspect="1"/>
          </p:cNvPicPr>
          <p:nvPr>
            <p:ph idx="1"/>
          </p:nvPr>
        </p:nvPicPr>
        <p:blipFill rotWithShape="1">
          <a:blip r:embed="rId2"/>
          <a:srcRect t="5136"/>
          <a:stretch/>
        </p:blipFill>
        <p:spPr>
          <a:xfrm>
            <a:off x="2677099" y="845329"/>
            <a:ext cx="6444867" cy="5475246"/>
          </a:xfrm>
        </p:spPr>
        <p:style>
          <a:lnRef idx="2">
            <a:schemeClr val="accent2"/>
          </a:lnRef>
          <a:fillRef idx="1">
            <a:schemeClr val="lt1"/>
          </a:fillRef>
          <a:effectRef idx="0">
            <a:schemeClr val="accent2"/>
          </a:effectRef>
          <a:fontRef idx="minor">
            <a:schemeClr val="dk1"/>
          </a:fontRef>
        </p:style>
      </p:pic>
      <p:sp>
        <p:nvSpPr>
          <p:cNvPr id="9" name="ZoneTexte 8">
            <a:extLst>
              <a:ext uri="{FF2B5EF4-FFF2-40B4-BE49-F238E27FC236}">
                <a16:creationId xmlns:a16="http://schemas.microsoft.com/office/drawing/2014/main" id="{38DD2657-D4C8-F19B-128D-3C9A9AFDF982}"/>
              </a:ext>
            </a:extLst>
          </p:cNvPr>
          <p:cNvSpPr txBox="1"/>
          <p:nvPr/>
        </p:nvSpPr>
        <p:spPr>
          <a:xfrm>
            <a:off x="3666585" y="311705"/>
            <a:ext cx="520271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REGULATEUR DE TENSION SCHEMA DE PRINCIPE</a:t>
            </a:r>
          </a:p>
        </p:txBody>
      </p:sp>
    </p:spTree>
    <p:extLst>
      <p:ext uri="{BB962C8B-B14F-4D97-AF65-F5344CB8AC3E}">
        <p14:creationId xmlns:p14="http://schemas.microsoft.com/office/powerpoint/2010/main" val="273776369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ZoneTexte 6">
                <a:extLst>
                  <a:ext uri="{FF2B5EF4-FFF2-40B4-BE49-F238E27FC236}">
                    <a16:creationId xmlns:a16="http://schemas.microsoft.com/office/drawing/2014/main" id="{3A44419B-3357-274E-C5DE-A26D17764F28}"/>
                  </a:ext>
                </a:extLst>
              </p:cNvPr>
              <p:cNvSpPr txBox="1"/>
              <p:nvPr/>
            </p:nvSpPr>
            <p:spPr>
              <a:xfrm>
                <a:off x="348867" y="1129483"/>
                <a:ext cx="7847682" cy="4037837"/>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Un transformateur de tension est essentiellement constitué d'un circuit </a:t>
                </a:r>
                <a:r>
                  <a:rPr lang="fr-FR" dirty="0" err="1"/>
                  <a:t>ferro-magnétique</a:t>
                </a:r>
                <a:r>
                  <a:rPr lang="fr-FR" dirty="0"/>
                  <a:t> feuilleté, entouré de deux bobinages de NI et N2 spires appelés respectivement primaire et  secondaire.</a:t>
                </a:r>
              </a:p>
              <a:p>
                <a:r>
                  <a:rPr lang="fr-FR" dirty="0"/>
                  <a:t>Le primaire est relié au réseau alternatif lequel développe une tension U1 ~</a:t>
                </a:r>
              </a:p>
              <a:p>
                <a:r>
                  <a:rPr lang="fr-FR" dirty="0"/>
                  <a:t>Au secondaire apparaît une tension : </a:t>
                </a:r>
                <a14:m>
                  <m:oMath xmlns:m="http://schemas.openxmlformats.org/officeDocument/2006/math">
                    <m:r>
                      <a:rPr lang="de-DE" b="0" i="1" smtClean="0">
                        <a:latin typeface="Cambria Math" panose="02040503050406030204" pitchFamily="18" charset="0"/>
                      </a:rPr>
                      <m:t>𝑈</m:t>
                    </m:r>
                    <m:r>
                      <a:rPr lang="de-DE" b="0" i="1" smtClean="0">
                        <a:latin typeface="Cambria Math" panose="02040503050406030204" pitchFamily="18" charset="0"/>
                      </a:rPr>
                      <m:t>2=</m:t>
                    </m:r>
                    <m:f>
                      <m:fPr>
                        <m:ctrlPr>
                          <a:rPr lang="de-DE" i="1" smtClean="0">
                            <a:latin typeface="Cambria Math" panose="02040503050406030204" pitchFamily="18" charset="0"/>
                          </a:rPr>
                        </m:ctrlPr>
                      </m:fPr>
                      <m:num>
                        <m:r>
                          <a:rPr lang="de-DE" b="0" i="1" smtClean="0">
                            <a:latin typeface="Cambria Math" panose="02040503050406030204" pitchFamily="18" charset="0"/>
                          </a:rPr>
                          <m:t>𝑁</m:t>
                        </m:r>
                        <m:r>
                          <a:rPr lang="de-DE" b="0" i="1" smtClean="0">
                            <a:latin typeface="Cambria Math" panose="02040503050406030204" pitchFamily="18" charset="0"/>
                          </a:rPr>
                          <m:t>2</m:t>
                        </m:r>
                      </m:num>
                      <m:den>
                        <m:r>
                          <a:rPr lang="de-DE" b="0" i="1" smtClean="0">
                            <a:latin typeface="Cambria Math" panose="02040503050406030204" pitchFamily="18" charset="0"/>
                          </a:rPr>
                          <m:t>𝑁</m:t>
                        </m:r>
                        <m:r>
                          <a:rPr lang="de-DE" b="0" i="1" smtClean="0">
                            <a:latin typeface="Cambria Math" panose="02040503050406030204" pitchFamily="18" charset="0"/>
                          </a:rPr>
                          <m:t>1</m:t>
                        </m:r>
                      </m:den>
                    </m:f>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𝑈</m:t>
                    </m:r>
                    <m:r>
                      <a:rPr lang="de-DE" b="0" i="1" smtClean="0">
                        <a:latin typeface="Cambria Math" panose="02040503050406030204" pitchFamily="18" charset="0"/>
                        <a:ea typeface="Cambria Math" panose="02040503050406030204" pitchFamily="18" charset="0"/>
                      </a:rPr>
                      <m:t>1</m:t>
                    </m:r>
                  </m:oMath>
                </a14:m>
                <a:endParaRPr lang="fr-FR" dirty="0"/>
              </a:p>
              <a:p>
                <a:r>
                  <a:rPr lang="fr-FR" dirty="0"/>
                  <a:t>La tension du réseau est transformée</a:t>
                </a:r>
              </a:p>
              <a:p>
                <a:r>
                  <a:rPr lang="fr-FR" dirty="0"/>
                  <a:t>Le rapport </a:t>
                </a:r>
                <a14:m>
                  <m:oMath xmlns:m="http://schemas.openxmlformats.org/officeDocument/2006/math">
                    <m:r>
                      <a:rPr lang="de-DE" b="0" i="1" smtClean="0">
                        <a:latin typeface="Cambria Math" panose="02040503050406030204" pitchFamily="18" charset="0"/>
                      </a:rPr>
                      <m:t>𝐾</m:t>
                    </m:r>
                    <m:r>
                      <a:rPr lang="de-DE" b="0" i="1" smtClean="0">
                        <a:latin typeface="Cambria Math" panose="02040503050406030204" pitchFamily="18" charset="0"/>
                      </a:rPr>
                      <m:t>=</m:t>
                    </m:r>
                    <m:f>
                      <m:fPr>
                        <m:ctrlPr>
                          <a:rPr lang="de-DE" i="1" smtClean="0">
                            <a:latin typeface="Cambria Math" panose="02040503050406030204" pitchFamily="18" charset="0"/>
                          </a:rPr>
                        </m:ctrlPr>
                      </m:fPr>
                      <m:num>
                        <m:r>
                          <a:rPr lang="de-DE" b="0" i="1" smtClean="0">
                            <a:latin typeface="Cambria Math" panose="02040503050406030204" pitchFamily="18" charset="0"/>
                          </a:rPr>
                          <m:t>𝑁</m:t>
                        </m:r>
                        <m:r>
                          <a:rPr lang="de-DE" b="0" i="1" smtClean="0">
                            <a:latin typeface="Cambria Math" panose="02040503050406030204" pitchFamily="18" charset="0"/>
                          </a:rPr>
                          <m:t>2</m:t>
                        </m:r>
                      </m:num>
                      <m:den>
                        <m:r>
                          <a:rPr lang="de-DE" b="0" i="1" smtClean="0">
                            <a:latin typeface="Cambria Math" panose="02040503050406030204" pitchFamily="18" charset="0"/>
                          </a:rPr>
                          <m:t>𝑁</m:t>
                        </m:r>
                        <m:r>
                          <a:rPr lang="de-DE" b="0" i="1" smtClean="0">
                            <a:latin typeface="Cambria Math" panose="02040503050406030204" pitchFamily="18" charset="0"/>
                          </a:rPr>
                          <m:t>1</m:t>
                        </m:r>
                      </m:den>
                    </m:f>
                  </m:oMath>
                </a14:m>
                <a:r>
                  <a:rPr lang="fr-FR" dirty="0"/>
                  <a:t>  s’appele rapport de transformation</a:t>
                </a:r>
              </a:p>
              <a:p>
                <a:pPr marL="285750" indent="-285750">
                  <a:buFont typeface="Arial" panose="020B0604020202020204" pitchFamily="34" charset="0"/>
                  <a:buChar char="•"/>
                </a:pPr>
                <a:r>
                  <a:rPr lang="fr-FR" dirty="0"/>
                  <a:t>Si K &gt; 1 U2 &gt; U1 le transfo est dit élévateur de tension.</a:t>
                </a:r>
              </a:p>
              <a:p>
                <a:pPr marL="285750" indent="-285750">
                  <a:buFont typeface="Arial" panose="020B0604020202020204" pitchFamily="34" charset="0"/>
                  <a:buChar char="•"/>
                </a:pPr>
                <a:r>
                  <a:rPr lang="fr-FR" dirty="0"/>
                  <a:t>Si K &lt; 1 U2 &lt; 1 le transfo est dit abaisseur de tension</a:t>
                </a:r>
              </a:p>
              <a:p>
                <a:endParaRPr lang="fr-FR" dirty="0"/>
              </a:p>
              <a:p>
                <a:r>
                  <a:rPr lang="fr-FR" dirty="0"/>
                  <a:t>Il est facile de montrer que si I1 et 12 désignent respectivement les courants primaires et secondaires, on a </a:t>
                </a:r>
                <a14:m>
                  <m:oMath xmlns:m="http://schemas.openxmlformats.org/officeDocument/2006/math">
                    <m:f>
                      <m:fPr>
                        <m:ctrlPr>
                          <a:rPr lang="fr-FR" i="1" smtClean="0">
                            <a:latin typeface="Cambria Math" panose="02040503050406030204" pitchFamily="18" charset="0"/>
                          </a:rPr>
                        </m:ctrlPr>
                      </m:fPr>
                      <m:num>
                        <m:r>
                          <a:rPr lang="de-DE" b="0" i="1" smtClean="0">
                            <a:latin typeface="Cambria Math" panose="02040503050406030204" pitchFamily="18" charset="0"/>
                          </a:rPr>
                          <m:t>𝐼</m:t>
                        </m:r>
                        <m:r>
                          <a:rPr lang="de-DE" b="0" i="1" smtClean="0">
                            <a:latin typeface="Cambria Math" panose="02040503050406030204" pitchFamily="18" charset="0"/>
                          </a:rPr>
                          <m:t>1</m:t>
                        </m:r>
                      </m:num>
                      <m:den>
                        <m:r>
                          <a:rPr lang="de-DE" b="0" i="1" smtClean="0">
                            <a:latin typeface="Cambria Math" panose="02040503050406030204" pitchFamily="18" charset="0"/>
                          </a:rPr>
                          <m:t>𝐼</m:t>
                        </m:r>
                        <m:r>
                          <a:rPr lang="de-DE" b="0" i="1" smtClean="0">
                            <a:latin typeface="Cambria Math" panose="02040503050406030204" pitchFamily="18" charset="0"/>
                          </a:rPr>
                          <m:t>2</m:t>
                        </m:r>
                      </m:den>
                    </m:f>
                    <m:r>
                      <a:rPr lang="de-DE" b="0" i="1" smtClean="0">
                        <a:latin typeface="Cambria Math" panose="02040503050406030204" pitchFamily="18" charset="0"/>
                      </a:rPr>
                      <m:t>=</m:t>
                    </m:r>
                    <m:r>
                      <a:rPr lang="de-DE" b="0" i="1" smtClean="0">
                        <a:latin typeface="Cambria Math" panose="02040503050406030204" pitchFamily="18" charset="0"/>
                      </a:rPr>
                      <m:t>𝐾</m:t>
                    </m:r>
                  </m:oMath>
                </a14:m>
                <a:endParaRPr lang="fr-FR" dirty="0"/>
              </a:p>
              <a:p>
                <a:endParaRPr lang="fr-FR" dirty="0"/>
              </a:p>
            </p:txBody>
          </p:sp>
        </mc:Choice>
        <mc:Fallback xmlns="">
          <p:sp>
            <p:nvSpPr>
              <p:cNvPr id="7" name="ZoneTexte 6">
                <a:extLst>
                  <a:ext uri="{FF2B5EF4-FFF2-40B4-BE49-F238E27FC236}">
                    <a16:creationId xmlns:a16="http://schemas.microsoft.com/office/drawing/2014/main" id="{3A44419B-3357-274E-C5DE-A26D17764F28}"/>
                  </a:ext>
                </a:extLst>
              </p:cNvPr>
              <p:cNvSpPr txBox="1">
                <a:spLocks noRot="1" noChangeAspect="1" noMove="1" noResize="1" noEditPoints="1" noAdjustHandles="1" noChangeArrowheads="1" noChangeShapeType="1" noTextEdit="1"/>
              </p:cNvSpPr>
              <p:nvPr/>
            </p:nvSpPr>
            <p:spPr>
              <a:xfrm>
                <a:off x="348867" y="1129483"/>
                <a:ext cx="7847682" cy="4037837"/>
              </a:xfrm>
              <a:prstGeom prst="rect">
                <a:avLst/>
              </a:prstGeom>
              <a:blipFill>
                <a:blip r:embed="rId2"/>
                <a:stretch>
                  <a:fillRect l="-543" t="-602"/>
                </a:stretch>
              </a:blipFill>
              <a:ln w="12700" cap="flat" cmpd="sng" algn="ctr">
                <a:solidFill>
                  <a:schemeClr val="accent2"/>
                </a:solidFill>
                <a:prstDash val="solid"/>
                <a:miter lim="800000"/>
              </a:ln>
              <a:effectLst/>
            </p:spPr>
            <p:txBody>
              <a:bodyPr/>
              <a:lstStyle/>
              <a:p>
                <a:r>
                  <a:rPr lang="fr-FR">
                    <a:noFill/>
                  </a:rPr>
                  <a:t> </a:t>
                </a:r>
              </a:p>
            </p:txBody>
          </p:sp>
        </mc:Fallback>
      </mc:AlternateContent>
      <p:pic>
        <p:nvPicPr>
          <p:cNvPr id="17" name="Image 16">
            <a:extLst>
              <a:ext uri="{FF2B5EF4-FFF2-40B4-BE49-F238E27FC236}">
                <a16:creationId xmlns:a16="http://schemas.microsoft.com/office/drawing/2014/main" id="{83BEFFCC-826F-5756-A1EA-0E4D11EEE785}"/>
              </a:ext>
            </a:extLst>
          </p:cNvPr>
          <p:cNvPicPr>
            <a:picLocks noChangeAspect="1"/>
          </p:cNvPicPr>
          <p:nvPr/>
        </p:nvPicPr>
        <p:blipFill>
          <a:blip r:embed="rId3"/>
          <a:stretch>
            <a:fillRect/>
          </a:stretch>
        </p:blipFill>
        <p:spPr>
          <a:xfrm>
            <a:off x="8354521" y="2288637"/>
            <a:ext cx="3389460" cy="2586693"/>
          </a:xfrm>
          <a:prstGeom prst="rect">
            <a:avLst/>
          </a:prstGeom>
        </p:spPr>
      </p:pic>
      <p:sp>
        <p:nvSpPr>
          <p:cNvPr id="19" name="ZoneTexte 18">
            <a:extLst>
              <a:ext uri="{FF2B5EF4-FFF2-40B4-BE49-F238E27FC236}">
                <a16:creationId xmlns:a16="http://schemas.microsoft.com/office/drawing/2014/main" id="{08CEEA88-24CE-9145-309E-511B38314580}"/>
              </a:ext>
            </a:extLst>
          </p:cNvPr>
          <p:cNvSpPr txBox="1"/>
          <p:nvPr/>
        </p:nvSpPr>
        <p:spPr>
          <a:xfrm>
            <a:off x="3647960" y="173636"/>
            <a:ext cx="489607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i="0" u="none" strike="noStrike" spc="-50" dirty="0">
                <a:solidFill>
                  <a:srgbClr val="2F5496"/>
                </a:solidFill>
                <a:effectLst/>
                <a:latin typeface="Times New Roman" panose="02020603050405020304" pitchFamily="18" charset="0"/>
                <a:ea typeface="Times New Roman" panose="02020603050405020304" pitchFamily="18" charset="0"/>
                <a:cs typeface="Times New Roman" panose="02020603050405020304" pitchFamily="18" charset="0"/>
              </a:rPr>
              <a:t>TRANSFORMATEURS DE TENSION</a:t>
            </a:r>
            <a:endPar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03327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3193EC27-DE5D-565A-BD75-0EF773EC20F3}"/>
              </a:ext>
            </a:extLst>
          </p:cNvPr>
          <p:cNvSpPr txBox="1"/>
          <p:nvPr/>
        </p:nvSpPr>
        <p:spPr>
          <a:xfrm>
            <a:off x="898793" y="4565957"/>
            <a:ext cx="10746035"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Les réseaux triphasés utilisent des transformateurs triphasé : </a:t>
            </a:r>
          </a:p>
          <a:p>
            <a:r>
              <a:rPr lang="fr-FR" dirty="0"/>
              <a:t>3 bobines au primaire, 3 bobines au secondaire </a:t>
            </a:r>
          </a:p>
          <a:p>
            <a:r>
              <a:rPr lang="fr-FR" dirty="0"/>
              <a:t>1 primaire et 1 secondaire par phase.</a:t>
            </a:r>
          </a:p>
          <a:p>
            <a:r>
              <a:rPr lang="fr-FR" dirty="0"/>
              <a:t>Les couplages des enroulements peuvent être relises soit en étoile, soit en triangle</a:t>
            </a:r>
          </a:p>
        </p:txBody>
      </p:sp>
      <p:pic>
        <p:nvPicPr>
          <p:cNvPr id="5" name="Image 4">
            <a:extLst>
              <a:ext uri="{FF2B5EF4-FFF2-40B4-BE49-F238E27FC236}">
                <a16:creationId xmlns:a16="http://schemas.microsoft.com/office/drawing/2014/main" id="{0D684238-5B1E-DFF3-281B-72259205241F}"/>
              </a:ext>
            </a:extLst>
          </p:cNvPr>
          <p:cNvPicPr>
            <a:picLocks noChangeAspect="1"/>
          </p:cNvPicPr>
          <p:nvPr/>
        </p:nvPicPr>
        <p:blipFill>
          <a:blip r:embed="rId2"/>
          <a:stretch>
            <a:fillRect/>
          </a:stretch>
        </p:blipFill>
        <p:spPr>
          <a:xfrm>
            <a:off x="3849119" y="1656663"/>
            <a:ext cx="4339525" cy="2688956"/>
          </a:xfrm>
          <a:prstGeom prst="rect">
            <a:avLst/>
          </a:prstGeom>
        </p:spPr>
      </p:pic>
    </p:spTree>
    <p:extLst>
      <p:ext uri="{BB962C8B-B14F-4D97-AF65-F5344CB8AC3E}">
        <p14:creationId xmlns:p14="http://schemas.microsoft.com/office/powerpoint/2010/main" val="88126588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95EBCDF3-75C9-DF3A-62A2-38F6445518A6}"/>
              </a:ext>
            </a:extLst>
          </p:cNvPr>
          <p:cNvSpPr txBox="1"/>
          <p:nvPr/>
        </p:nvSpPr>
        <p:spPr>
          <a:xfrm>
            <a:off x="1046603" y="1511132"/>
            <a:ext cx="10366872"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Le rôle des redresseurs est de fournir à une charge du courant continu à partir d’une</a:t>
            </a:r>
          </a:p>
          <a:p>
            <a:r>
              <a:rPr lang="fr-FR" dirty="0"/>
              <a:t>source alternative. </a:t>
            </a:r>
          </a:p>
          <a:p>
            <a:r>
              <a:rPr lang="fr-FR" dirty="0"/>
              <a:t>Ce mode de production de courant continu tend à se généraliser sur les avions modernes par l'utilisation de transfo-redresseurs. </a:t>
            </a:r>
          </a:p>
          <a:p>
            <a:r>
              <a:rPr lang="fr-FR" dirty="0"/>
              <a:t>Le montage le plus répandu est le montage en pont</a:t>
            </a:r>
          </a:p>
        </p:txBody>
      </p:sp>
      <p:sp>
        <p:nvSpPr>
          <p:cNvPr id="7" name="ZoneTexte 6">
            <a:extLst>
              <a:ext uri="{FF2B5EF4-FFF2-40B4-BE49-F238E27FC236}">
                <a16:creationId xmlns:a16="http://schemas.microsoft.com/office/drawing/2014/main" id="{BE04D4C0-7367-97BD-C924-3A7C553E2327}"/>
              </a:ext>
            </a:extLst>
          </p:cNvPr>
          <p:cNvSpPr txBox="1"/>
          <p:nvPr/>
        </p:nvSpPr>
        <p:spPr>
          <a:xfrm>
            <a:off x="3952301" y="272534"/>
            <a:ext cx="3968827"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TRANSFORMATEURS REDRESSEURS (TR)</a:t>
            </a:r>
          </a:p>
        </p:txBody>
      </p:sp>
    </p:spTree>
    <p:extLst>
      <p:ext uri="{BB962C8B-B14F-4D97-AF65-F5344CB8AC3E}">
        <p14:creationId xmlns:p14="http://schemas.microsoft.com/office/powerpoint/2010/main" val="37703190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8AAB8DB9-9F17-DF71-8AC0-73B7BC0967E2}"/>
              </a:ext>
            </a:extLst>
          </p:cNvPr>
          <p:cNvSpPr txBox="1"/>
          <p:nvPr/>
        </p:nvSpPr>
        <p:spPr>
          <a:xfrm>
            <a:off x="838200" y="1674674"/>
            <a:ext cx="10927814"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Il comprend un transformateur monophasé abaisseur de tension, pourvu d’un pont de</a:t>
            </a:r>
          </a:p>
          <a:p>
            <a:pPr algn="just"/>
            <a:r>
              <a:rPr lang="fr-FR" dirty="0"/>
              <a:t>diodes, ce qui permet d’obtenir un redressement double alternance. L’allure du courant obtenu conduit à une bonne utilisation des éléments redresseurs.</a:t>
            </a:r>
          </a:p>
          <a:p>
            <a:pPr algn="just"/>
            <a:r>
              <a:rPr lang="fr-FR" dirty="0"/>
              <a:t>SCHEMA DE PRINCIPE</a:t>
            </a:r>
          </a:p>
          <a:p>
            <a:pPr algn="just"/>
            <a:r>
              <a:rPr lang="fr-FR" dirty="0"/>
              <a:t>Le courant débité par un redresseur monophasé double alternance est encore très</a:t>
            </a:r>
          </a:p>
        </p:txBody>
      </p:sp>
      <p:pic>
        <p:nvPicPr>
          <p:cNvPr id="6" name="Image 5">
            <a:extLst>
              <a:ext uri="{FF2B5EF4-FFF2-40B4-BE49-F238E27FC236}">
                <a16:creationId xmlns:a16="http://schemas.microsoft.com/office/drawing/2014/main" id="{45481FD9-CB0E-8276-F006-AE34AE3AF912}"/>
              </a:ext>
            </a:extLst>
          </p:cNvPr>
          <p:cNvPicPr>
            <a:picLocks noChangeAspect="1"/>
          </p:cNvPicPr>
          <p:nvPr/>
        </p:nvPicPr>
        <p:blipFill>
          <a:blip r:embed="rId2"/>
          <a:stretch>
            <a:fillRect/>
          </a:stretch>
        </p:blipFill>
        <p:spPr>
          <a:xfrm>
            <a:off x="2009115" y="3531606"/>
            <a:ext cx="7545263" cy="2718897"/>
          </a:xfrm>
          <a:prstGeom prst="rect">
            <a:avLst/>
          </a:prstGeom>
        </p:spPr>
        <p:style>
          <a:lnRef idx="2">
            <a:schemeClr val="accent2"/>
          </a:lnRef>
          <a:fillRef idx="1">
            <a:schemeClr val="lt1"/>
          </a:fillRef>
          <a:effectRef idx="0">
            <a:schemeClr val="accent2"/>
          </a:effectRef>
          <a:fontRef idx="minor">
            <a:schemeClr val="dk1"/>
          </a:fontRef>
        </p:style>
      </p:pic>
      <p:sp>
        <p:nvSpPr>
          <p:cNvPr id="8" name="ZoneTexte 7">
            <a:extLst>
              <a:ext uri="{FF2B5EF4-FFF2-40B4-BE49-F238E27FC236}">
                <a16:creationId xmlns:a16="http://schemas.microsoft.com/office/drawing/2014/main" id="{2368F4E3-9076-865B-7C91-3D06E26FC5C6}"/>
              </a:ext>
            </a:extLst>
          </p:cNvPr>
          <p:cNvSpPr txBox="1"/>
          <p:nvPr/>
        </p:nvSpPr>
        <p:spPr>
          <a:xfrm>
            <a:off x="4954377" y="180459"/>
            <a:ext cx="228324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MONTAGE EN PONT</a:t>
            </a:r>
          </a:p>
        </p:txBody>
      </p:sp>
    </p:spTree>
    <p:extLst>
      <p:ext uri="{BB962C8B-B14F-4D97-AF65-F5344CB8AC3E}">
        <p14:creationId xmlns:p14="http://schemas.microsoft.com/office/powerpoint/2010/main" val="221198546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04F8CBB-A8D6-C69A-AA77-8BFCBA6A6E04}"/>
              </a:ext>
            </a:extLst>
          </p:cNvPr>
          <p:cNvSpPr txBox="1"/>
          <p:nvPr/>
        </p:nvSpPr>
        <p:spPr>
          <a:xfrm>
            <a:off x="488411" y="1457624"/>
            <a:ext cx="10865386"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Le courant débité par un redresseur monophasé double alternance est encore très pulsatoire. </a:t>
            </a:r>
          </a:p>
          <a:p>
            <a:r>
              <a:rPr lang="fr-FR" dirty="0"/>
              <a:t>Or, nous disposons à bord des avions de générateurs triphasés. </a:t>
            </a:r>
          </a:p>
          <a:p>
            <a:r>
              <a:rPr lang="fr-FR" dirty="0"/>
              <a:t>On cherche à l'aide de montages plus complexes, à obtenir une meilleure utilisation des diodes et une ondulation résiduelle moins importante.</a:t>
            </a:r>
          </a:p>
        </p:txBody>
      </p:sp>
      <p:sp>
        <p:nvSpPr>
          <p:cNvPr id="9" name="ZoneTexte 8">
            <a:extLst>
              <a:ext uri="{FF2B5EF4-FFF2-40B4-BE49-F238E27FC236}">
                <a16:creationId xmlns:a16="http://schemas.microsoft.com/office/drawing/2014/main" id="{BEFF992B-B10D-199E-EDB6-4A0B0356AFD3}"/>
              </a:ext>
            </a:extLst>
          </p:cNvPr>
          <p:cNvSpPr txBox="1"/>
          <p:nvPr/>
        </p:nvSpPr>
        <p:spPr>
          <a:xfrm>
            <a:off x="3047079" y="878461"/>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REDRESSEMENT TRIPHASE SIMPLE ALTERNANCE</a:t>
            </a:r>
          </a:p>
        </p:txBody>
      </p:sp>
      <p:pic>
        <p:nvPicPr>
          <p:cNvPr id="11" name="Image 10">
            <a:extLst>
              <a:ext uri="{FF2B5EF4-FFF2-40B4-BE49-F238E27FC236}">
                <a16:creationId xmlns:a16="http://schemas.microsoft.com/office/drawing/2014/main" id="{25BD6B1B-96B6-5A83-D799-A3C72D0548AD}"/>
              </a:ext>
            </a:extLst>
          </p:cNvPr>
          <p:cNvPicPr>
            <a:picLocks noChangeAspect="1"/>
          </p:cNvPicPr>
          <p:nvPr/>
        </p:nvPicPr>
        <p:blipFill>
          <a:blip r:embed="rId2"/>
          <a:stretch>
            <a:fillRect/>
          </a:stretch>
        </p:blipFill>
        <p:spPr>
          <a:xfrm>
            <a:off x="2026764" y="2772686"/>
            <a:ext cx="8138463" cy="2854723"/>
          </a:xfrm>
          <a:prstGeom prst="rect">
            <a:avLst/>
          </a:prstGeom>
        </p:spPr>
        <p:style>
          <a:lnRef idx="2">
            <a:schemeClr val="accent2"/>
          </a:lnRef>
          <a:fillRef idx="1">
            <a:schemeClr val="lt1"/>
          </a:fillRef>
          <a:effectRef idx="0">
            <a:schemeClr val="accent2"/>
          </a:effectRef>
          <a:fontRef idx="minor">
            <a:schemeClr val="dk1"/>
          </a:fontRef>
        </p:style>
      </p:pic>
      <p:sp>
        <p:nvSpPr>
          <p:cNvPr id="15" name="ZoneTexte 14">
            <a:extLst>
              <a:ext uri="{FF2B5EF4-FFF2-40B4-BE49-F238E27FC236}">
                <a16:creationId xmlns:a16="http://schemas.microsoft.com/office/drawing/2014/main" id="{1301C390-EB1F-64DF-2177-7A1C6EAC925B}"/>
              </a:ext>
            </a:extLst>
          </p:cNvPr>
          <p:cNvSpPr txBox="1"/>
          <p:nvPr/>
        </p:nvSpPr>
        <p:spPr>
          <a:xfrm>
            <a:off x="488411" y="5715643"/>
            <a:ext cx="10865386"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La tension obtenue aux bornes de la charge est nettement moins pulsatoire que dans le cas précédent. La fréquence de modulation est de 1200 Hz.</a:t>
            </a:r>
          </a:p>
        </p:txBody>
      </p:sp>
    </p:spTree>
    <p:extLst>
      <p:ext uri="{BB962C8B-B14F-4D97-AF65-F5344CB8AC3E}">
        <p14:creationId xmlns:p14="http://schemas.microsoft.com/office/powerpoint/2010/main" val="127079602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A3DC7CC-D194-26CE-8170-C077E0EFDCF7}"/>
              </a:ext>
            </a:extLst>
          </p:cNvPr>
          <p:cNvPicPr>
            <a:picLocks noChangeAspect="1"/>
          </p:cNvPicPr>
          <p:nvPr/>
        </p:nvPicPr>
        <p:blipFill>
          <a:blip r:embed="rId2"/>
          <a:stretch>
            <a:fillRect/>
          </a:stretch>
        </p:blipFill>
        <p:spPr>
          <a:xfrm>
            <a:off x="2401677" y="1366987"/>
            <a:ext cx="7845254" cy="3671176"/>
          </a:xfrm>
          <a:prstGeom prst="rect">
            <a:avLst/>
          </a:prstGeo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D4D52FFB-74B6-D5D4-A6E1-98A23C2E7E56}"/>
              </a:ext>
            </a:extLst>
          </p:cNvPr>
          <p:cNvSpPr txBox="1"/>
          <p:nvPr/>
        </p:nvSpPr>
        <p:spPr>
          <a:xfrm>
            <a:off x="2009823" y="833561"/>
            <a:ext cx="8628962"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MONTAGE EN PONT DE GREÀTZ (REDRESSEMENT TRIPHASE DOUBLE ALTERNANCE</a:t>
            </a:r>
          </a:p>
        </p:txBody>
      </p:sp>
      <p:sp>
        <p:nvSpPr>
          <p:cNvPr id="11" name="ZoneTexte 10">
            <a:extLst>
              <a:ext uri="{FF2B5EF4-FFF2-40B4-BE49-F238E27FC236}">
                <a16:creationId xmlns:a16="http://schemas.microsoft.com/office/drawing/2014/main" id="{B77E699C-AC05-06EF-EC11-A1A898EB1789}"/>
              </a:ext>
            </a:extLst>
          </p:cNvPr>
          <p:cNvSpPr txBox="1"/>
          <p:nvPr/>
        </p:nvSpPr>
        <p:spPr>
          <a:xfrm>
            <a:off x="867577" y="5202257"/>
            <a:ext cx="10931487"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Ce type de montage permet encore de réduire cette partie pulsatoire. La fréquence de modulation est de 2 400 Hz, pratiquement assimilable à une tension de type continu.</a:t>
            </a:r>
          </a:p>
        </p:txBody>
      </p:sp>
    </p:spTree>
    <p:extLst>
      <p:ext uri="{BB962C8B-B14F-4D97-AF65-F5344CB8AC3E}">
        <p14:creationId xmlns:p14="http://schemas.microsoft.com/office/powerpoint/2010/main" val="73223191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4B255FB-9A7D-AEFA-E66C-115F616055D6}"/>
              </a:ext>
            </a:extLst>
          </p:cNvPr>
          <p:cNvSpPr txBox="1"/>
          <p:nvPr/>
        </p:nvSpPr>
        <p:spPr>
          <a:xfrm>
            <a:off x="3214171" y="311705"/>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sz="1800" dirty="0">
                <a:solidFill>
                  <a:srgbClr val="000000"/>
                </a:solidFill>
                <a:effectLst/>
                <a:latin typeface="DejaVu Sans" panose="020B0603030804020204" pitchFamily="34" charset="0"/>
                <a:ea typeface="DejaVu Sans" panose="020B0603030804020204" pitchFamily="34" charset="0"/>
              </a:rPr>
              <a:t>Chapitre 27 :TRANSFORMATEUR D’INTENSITE</a:t>
            </a:r>
            <a:endParaRPr lang="fr-FR" dirty="0"/>
          </a:p>
        </p:txBody>
      </p:sp>
      <p:sp>
        <p:nvSpPr>
          <p:cNvPr id="7" name="ZoneTexte 6">
            <a:extLst>
              <a:ext uri="{FF2B5EF4-FFF2-40B4-BE49-F238E27FC236}">
                <a16:creationId xmlns:a16="http://schemas.microsoft.com/office/drawing/2014/main" id="{6D0621FA-8E16-6178-B849-F85B7CDFDAC5}"/>
              </a:ext>
            </a:extLst>
          </p:cNvPr>
          <p:cNvSpPr txBox="1"/>
          <p:nvPr/>
        </p:nvSpPr>
        <p:spPr>
          <a:xfrm>
            <a:off x="560024" y="968471"/>
            <a:ext cx="11071952" cy="203132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BUT DANS UN CIRCUIT</a:t>
            </a:r>
          </a:p>
          <a:p>
            <a:r>
              <a:rPr lang="fr-FR" dirty="0"/>
              <a:t>Ce sont des appareils destinés à la mesure, au contrôle, ou à la protection de certains circuits ;</a:t>
            </a:r>
          </a:p>
          <a:p>
            <a:r>
              <a:rPr lang="fr-FR" dirty="0"/>
              <a:t>le TI doit réaliser la proportionnalité du courant secondaire au courant primaire que l’on désire mesurer, au rendement près. </a:t>
            </a:r>
          </a:p>
          <a:p>
            <a:r>
              <a:rPr lang="fr-FR" dirty="0"/>
              <a:t>Ces appareils sont nombreux sur les avions pourvus d’un réseau alternatif ; </a:t>
            </a:r>
          </a:p>
          <a:p>
            <a:r>
              <a:rPr lang="fr-FR" dirty="0"/>
              <a:t>ils se présentent sous la forme d'un tore magnétique sur lequel est bobiné l'enroulement secondaire N2, le primaire NI étant le câble lui-même sur lequel porte la mesure ou le contrôle.</a:t>
            </a:r>
          </a:p>
        </p:txBody>
      </p:sp>
      <p:pic>
        <p:nvPicPr>
          <p:cNvPr id="9" name="Image 8">
            <a:extLst>
              <a:ext uri="{FF2B5EF4-FFF2-40B4-BE49-F238E27FC236}">
                <a16:creationId xmlns:a16="http://schemas.microsoft.com/office/drawing/2014/main" id="{042EE635-CB03-6DD3-AB89-36D57D405551}"/>
              </a:ext>
            </a:extLst>
          </p:cNvPr>
          <p:cNvPicPr>
            <a:picLocks noChangeAspect="1"/>
          </p:cNvPicPr>
          <p:nvPr/>
        </p:nvPicPr>
        <p:blipFill>
          <a:blip r:embed="rId2"/>
          <a:stretch>
            <a:fillRect/>
          </a:stretch>
        </p:blipFill>
        <p:spPr>
          <a:xfrm>
            <a:off x="1870752" y="3233239"/>
            <a:ext cx="7890194" cy="3128474"/>
          </a:xfrm>
          <a:prstGeom prst="rect">
            <a:avLst/>
          </a:prstGeom>
        </p:spPr>
      </p:pic>
    </p:spTree>
    <p:extLst>
      <p:ext uri="{BB962C8B-B14F-4D97-AF65-F5344CB8AC3E}">
        <p14:creationId xmlns:p14="http://schemas.microsoft.com/office/powerpoint/2010/main" val="332708035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99F71CD6-D8D3-7699-214B-C579FF2B24A4}"/>
              </a:ext>
            </a:extLst>
          </p:cNvPr>
          <p:cNvSpPr txBox="1"/>
          <p:nvPr/>
        </p:nvSpPr>
        <p:spPr>
          <a:xfrm>
            <a:off x="649995" y="2554591"/>
            <a:ext cx="10515600"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La ligne parcourue par le courant alternatif que l'on veut mesurer, est assimilable à un primaire de transformateur ; </a:t>
            </a:r>
          </a:p>
          <a:p>
            <a:r>
              <a:rPr lang="fr-FR" dirty="0"/>
              <a:t>le bobinage secondaire se caractérise par un nombre de spires N2 élevé, </a:t>
            </a:r>
          </a:p>
          <a:p>
            <a:r>
              <a:rPr lang="fr-FR" dirty="0"/>
              <a:t>le rapport de transformation connu permet le calcul du courant secondaire.</a:t>
            </a:r>
          </a:p>
        </p:txBody>
      </p:sp>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1C6F88A6-BF36-F765-42FB-A818CE02B2AB}"/>
                  </a:ext>
                </a:extLst>
              </p:cNvPr>
              <p:cNvSpPr txBox="1"/>
              <p:nvPr/>
            </p:nvSpPr>
            <p:spPr>
              <a:xfrm>
                <a:off x="649994" y="4208698"/>
                <a:ext cx="10703805" cy="242489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EXEMPLE</a:t>
                </a:r>
              </a:p>
              <a:p>
                <a:r>
                  <a:rPr lang="fr-FR" dirty="0"/>
                  <a:t>Soit l’intensité en ligne I1= 500 A (non mesurable directement)</a:t>
                </a:r>
              </a:p>
              <a:p>
                <a:r>
                  <a:rPr lang="fr-FR" dirty="0"/>
                  <a:t>Soit N1 le nombre de spires du primaire N1= 1</a:t>
                </a:r>
              </a:p>
              <a:p>
                <a:r>
                  <a:rPr lang="fr-FR" dirty="0"/>
                  <a:t>Soit N2 le nombre de spires du secondaire N2 = 100</a:t>
                </a:r>
              </a:p>
              <a:p>
                <a:r>
                  <a:rPr lang="fr-FR" dirty="0"/>
                  <a:t>Le rapport de transformation en charge nous donne :</a:t>
                </a:r>
              </a:p>
              <a:p>
                <a:pPr algn="ctr"/>
                <a14:m>
                  <m:oMath xmlns:m="http://schemas.openxmlformats.org/officeDocument/2006/math">
                    <m:f>
                      <m:fPr>
                        <m:ctrlPr>
                          <a:rPr lang="fr-FR" i="1" smtClean="0">
                            <a:latin typeface="Cambria Math" panose="02040503050406030204" pitchFamily="18" charset="0"/>
                          </a:rPr>
                        </m:ctrlPr>
                      </m:fPr>
                      <m:num>
                        <m:r>
                          <a:rPr lang="de-DE" b="0" i="1" smtClean="0">
                            <a:latin typeface="Cambria Math" panose="02040503050406030204" pitchFamily="18" charset="0"/>
                          </a:rPr>
                          <m:t>𝑁</m:t>
                        </m:r>
                        <m:r>
                          <a:rPr lang="de-DE" b="0" i="1" smtClean="0">
                            <a:latin typeface="Cambria Math" panose="02040503050406030204" pitchFamily="18" charset="0"/>
                          </a:rPr>
                          <m:t>1</m:t>
                        </m:r>
                      </m:num>
                      <m:den>
                        <m:r>
                          <a:rPr lang="de-DE" b="0" i="1" smtClean="0">
                            <a:latin typeface="Cambria Math" panose="02040503050406030204" pitchFamily="18" charset="0"/>
                          </a:rPr>
                          <m:t>𝑁</m:t>
                        </m:r>
                        <m:r>
                          <a:rPr lang="de-DE" b="0" i="1" smtClean="0">
                            <a:latin typeface="Cambria Math" panose="02040503050406030204" pitchFamily="18" charset="0"/>
                          </a:rPr>
                          <m:t>2</m:t>
                        </m:r>
                      </m:den>
                    </m:f>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𝐼</m:t>
                        </m:r>
                        <m:r>
                          <a:rPr lang="de-DE" b="0" i="1" smtClean="0">
                            <a:latin typeface="Cambria Math" panose="02040503050406030204" pitchFamily="18" charset="0"/>
                          </a:rPr>
                          <m:t>2</m:t>
                        </m:r>
                      </m:num>
                      <m:den>
                        <m:r>
                          <a:rPr lang="de-DE" b="0" i="1" smtClean="0">
                            <a:latin typeface="Cambria Math" panose="02040503050406030204" pitchFamily="18" charset="0"/>
                          </a:rPr>
                          <m:t>𝐼</m:t>
                        </m:r>
                        <m:r>
                          <a:rPr lang="de-DE" b="0" i="1" smtClean="0">
                            <a:latin typeface="Cambria Math" panose="02040503050406030204" pitchFamily="18" charset="0"/>
                          </a:rPr>
                          <m:t>1</m:t>
                        </m:r>
                      </m:den>
                    </m:f>
                  </m:oMath>
                </a14:m>
                <a:r>
                  <a:rPr lang="fr-FR" dirty="0"/>
                  <a:t>	      </a:t>
                </a:r>
                <a14:m>
                  <m:oMath xmlns:m="http://schemas.openxmlformats.org/officeDocument/2006/math">
                    <m:f>
                      <m:fPr>
                        <m:ctrlPr>
                          <a:rPr lang="fr-FR"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100</m:t>
                        </m:r>
                      </m:den>
                    </m:f>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𝐼</m:t>
                        </m:r>
                        <m:r>
                          <a:rPr lang="de-DE" b="0" i="1" smtClean="0">
                            <a:latin typeface="Cambria Math" panose="02040503050406030204" pitchFamily="18" charset="0"/>
                          </a:rPr>
                          <m:t>2</m:t>
                        </m:r>
                      </m:num>
                      <m:den>
                        <m:r>
                          <a:rPr lang="de-DE" b="0" i="1" smtClean="0">
                            <a:latin typeface="Cambria Math" panose="02040503050406030204" pitchFamily="18" charset="0"/>
                          </a:rPr>
                          <m:t>500</m:t>
                        </m:r>
                      </m:den>
                    </m:f>
                  </m:oMath>
                </a14:m>
                <a:r>
                  <a:rPr lang="fr-FR" dirty="0"/>
                  <a:t>	I2=5A</a:t>
                </a:r>
              </a:p>
              <a:p>
                <a:r>
                  <a:rPr lang="fr-FR" sz="1800" spc="-50" dirty="0">
                    <a:effectLst/>
                    <a:latin typeface="Times New Roman" panose="02020603050405020304" pitchFamily="18" charset="0"/>
                    <a:ea typeface="Times New Roman" panose="02020603050405020304" pitchFamily="18" charset="0"/>
                  </a:rPr>
                  <a:t>A un courant secondaire 12 = 5A correspond un courant primaire = 500 A</a:t>
                </a:r>
              </a:p>
              <a:p>
                <a:pPr algn="ctr"/>
                <a:endParaRPr lang="fr-FR" dirty="0"/>
              </a:p>
            </p:txBody>
          </p:sp>
        </mc:Choice>
        <mc:Fallback xmlns="">
          <p:sp>
            <p:nvSpPr>
              <p:cNvPr id="9" name="ZoneTexte 8">
                <a:extLst>
                  <a:ext uri="{FF2B5EF4-FFF2-40B4-BE49-F238E27FC236}">
                    <a16:creationId xmlns:a16="http://schemas.microsoft.com/office/drawing/2014/main" id="{1C6F88A6-BF36-F765-42FB-A818CE02B2AB}"/>
                  </a:ext>
                </a:extLst>
              </p:cNvPr>
              <p:cNvSpPr txBox="1">
                <a:spLocks noRot="1" noChangeAspect="1" noMove="1" noResize="1" noEditPoints="1" noAdjustHandles="1" noChangeArrowheads="1" noChangeShapeType="1" noTextEdit="1"/>
              </p:cNvSpPr>
              <p:nvPr/>
            </p:nvSpPr>
            <p:spPr>
              <a:xfrm>
                <a:off x="649994" y="4208698"/>
                <a:ext cx="10703805" cy="2424895"/>
              </a:xfrm>
              <a:prstGeom prst="rect">
                <a:avLst/>
              </a:prstGeom>
              <a:blipFill>
                <a:blip r:embed="rId2"/>
                <a:stretch>
                  <a:fillRect l="-455" t="-1000"/>
                </a:stretch>
              </a:blipFill>
              <a:ln w="12700" cap="flat" cmpd="sng" algn="ctr">
                <a:solidFill>
                  <a:schemeClr val="accent2"/>
                </a:solidFill>
                <a:prstDash val="solid"/>
                <a:miter lim="800000"/>
              </a:ln>
              <a:effectLst/>
            </p:spPr>
            <p:txBody>
              <a:bodyPr/>
              <a:lstStyle/>
              <a:p>
                <a:r>
                  <a:rPr lang="fr-FR">
                    <a:noFill/>
                  </a:rPr>
                  <a:t> </a:t>
                </a:r>
              </a:p>
            </p:txBody>
          </p:sp>
        </mc:Fallback>
      </mc:AlternateContent>
      <p:sp>
        <p:nvSpPr>
          <p:cNvPr id="10" name="ZoneTexte 9">
            <a:extLst>
              <a:ext uri="{FF2B5EF4-FFF2-40B4-BE49-F238E27FC236}">
                <a16:creationId xmlns:a16="http://schemas.microsoft.com/office/drawing/2014/main" id="{2F9E2EE4-176D-061A-6FB7-BD4349D494E9}"/>
              </a:ext>
            </a:extLst>
          </p:cNvPr>
          <p:cNvSpPr txBox="1"/>
          <p:nvPr/>
        </p:nvSpPr>
        <p:spPr>
          <a:xfrm>
            <a:off x="3214171" y="311705"/>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sz="1800" dirty="0">
                <a:solidFill>
                  <a:srgbClr val="000000"/>
                </a:solidFill>
                <a:effectLst/>
                <a:latin typeface="DejaVu Sans" panose="020B0603030804020204" pitchFamily="34" charset="0"/>
                <a:ea typeface="DejaVu Sans" panose="020B0603030804020204" pitchFamily="34" charset="0"/>
              </a:rPr>
              <a:t>Chapitre 27 :TRANSFORMATEUR D’INTENSITE</a:t>
            </a:r>
            <a:endParaRPr lang="fr-FR" dirty="0"/>
          </a:p>
        </p:txBody>
      </p:sp>
    </p:spTree>
    <p:extLst>
      <p:ext uri="{BB962C8B-B14F-4D97-AF65-F5344CB8AC3E}">
        <p14:creationId xmlns:p14="http://schemas.microsoft.com/office/powerpoint/2010/main" val="400761068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C96587E-DCD9-C2C4-D026-A27DD7A3A938}"/>
              </a:ext>
            </a:extLst>
          </p:cNvPr>
          <p:cNvSpPr txBox="1"/>
          <p:nvPr/>
        </p:nvSpPr>
        <p:spPr>
          <a:xfrm>
            <a:off x="4370942" y="806613"/>
            <a:ext cx="325273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AUTO-TRANSFORMATEUR</a:t>
            </a:r>
          </a:p>
        </p:txBody>
      </p:sp>
      <p:sp>
        <p:nvSpPr>
          <p:cNvPr id="6" name="ZoneTexte 5">
            <a:extLst>
              <a:ext uri="{FF2B5EF4-FFF2-40B4-BE49-F238E27FC236}">
                <a16:creationId xmlns:a16="http://schemas.microsoft.com/office/drawing/2014/main" id="{C7B5D9EC-690F-BB18-BEE2-BFDBCBA56E0D}"/>
              </a:ext>
            </a:extLst>
          </p:cNvPr>
          <p:cNvSpPr txBox="1"/>
          <p:nvPr/>
        </p:nvSpPr>
        <p:spPr>
          <a:xfrm>
            <a:off x="3214171" y="311705"/>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sz="1800" dirty="0">
                <a:solidFill>
                  <a:srgbClr val="000000"/>
                </a:solidFill>
                <a:effectLst/>
                <a:latin typeface="DejaVu Sans" panose="020B0603030804020204" pitchFamily="34" charset="0"/>
                <a:ea typeface="DejaVu Sans" panose="020B0603030804020204" pitchFamily="34" charset="0"/>
              </a:rPr>
              <a:t>Chapitre 27 :TRANSFORMATEUR D’INTENSITE</a:t>
            </a:r>
            <a:endParaRPr lang="fr-FR" dirty="0"/>
          </a:p>
        </p:txBody>
      </p:sp>
      <p:pic>
        <p:nvPicPr>
          <p:cNvPr id="8" name="Image 7">
            <a:extLst>
              <a:ext uri="{FF2B5EF4-FFF2-40B4-BE49-F238E27FC236}">
                <a16:creationId xmlns:a16="http://schemas.microsoft.com/office/drawing/2014/main" id="{0655933A-BEAC-BAB1-BDEC-1D147978B2AA}"/>
              </a:ext>
            </a:extLst>
          </p:cNvPr>
          <p:cNvPicPr>
            <a:picLocks noChangeAspect="1"/>
          </p:cNvPicPr>
          <p:nvPr/>
        </p:nvPicPr>
        <p:blipFill>
          <a:blip r:embed="rId2"/>
          <a:stretch>
            <a:fillRect/>
          </a:stretch>
        </p:blipFill>
        <p:spPr>
          <a:xfrm>
            <a:off x="7368354" y="1752009"/>
            <a:ext cx="4153546" cy="3750590"/>
          </a:xfrm>
          <a:prstGeom prst="rect">
            <a:avLst/>
          </a:prstGeom>
        </p:spPr>
        <p:style>
          <a:lnRef idx="2">
            <a:schemeClr val="accent2"/>
          </a:lnRef>
          <a:fillRef idx="1">
            <a:schemeClr val="lt1"/>
          </a:fillRef>
          <a:effectRef idx="0">
            <a:schemeClr val="accent2"/>
          </a:effectRef>
          <a:fontRef idx="minor">
            <a:schemeClr val="dk1"/>
          </a:fontRef>
        </p:style>
      </p:pic>
      <mc:AlternateContent xmlns:mc="http://schemas.openxmlformats.org/markup-compatibility/2006" xmlns:a14="http://schemas.microsoft.com/office/drawing/2010/main">
        <mc:Choice Requires="a14">
          <p:sp>
            <p:nvSpPr>
              <p:cNvPr id="10" name="ZoneTexte 9">
                <a:extLst>
                  <a:ext uri="{FF2B5EF4-FFF2-40B4-BE49-F238E27FC236}">
                    <a16:creationId xmlns:a16="http://schemas.microsoft.com/office/drawing/2014/main" id="{C6A686FC-D7A9-9B0D-A8C6-C5738077733B}"/>
                  </a:ext>
                </a:extLst>
              </p:cNvPr>
              <p:cNvSpPr txBox="1"/>
              <p:nvPr/>
            </p:nvSpPr>
            <p:spPr>
              <a:xfrm>
                <a:off x="845545" y="1888847"/>
                <a:ext cx="6097836" cy="313932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C’est un appareil à enroulement unique, on applique la tension primaire U1 entre (A et C)</a:t>
                </a:r>
              </a:p>
              <a:p>
                <a:pPr algn="just"/>
                <a:r>
                  <a:rPr lang="fr-FR" dirty="0"/>
                  <a:t>et on prélève une partie de cette tension, entre (B et C), ce qui représente la tension secondaire.</a:t>
                </a:r>
              </a:p>
              <a:p>
                <a:pPr algn="just"/>
                <a:r>
                  <a:rPr lang="fr-FR" dirty="0"/>
                  <a:t>Soit U1 la tension primaire et N1 le nombre total de spires, </a:t>
                </a:r>
              </a:p>
              <a:p>
                <a:pPr algn="just"/>
                <a:r>
                  <a:rPr lang="fr-FR" dirty="0"/>
                  <a:t>la tension par spire est égale à </a:t>
                </a:r>
                <a14:m>
                  <m:oMath xmlns:m="http://schemas.openxmlformats.org/officeDocument/2006/math">
                    <m:r>
                      <a:rPr lang="fr-FR" i="1" dirty="0" smtClean="0">
                        <a:latin typeface="Cambria Math" panose="02040503050406030204" pitchFamily="18" charset="0"/>
                      </a:rPr>
                      <m:t>𝑈</m:t>
                    </m:r>
                    <m:r>
                      <a:rPr lang="fr-FR" i="1" dirty="0" smtClean="0">
                        <a:latin typeface="Cambria Math" panose="02040503050406030204" pitchFamily="18" charset="0"/>
                      </a:rPr>
                      <m:t>1/</m:t>
                    </m:r>
                    <m:r>
                      <a:rPr lang="fr-FR" i="1" dirty="0" smtClean="0">
                        <a:latin typeface="Cambria Math" panose="02040503050406030204" pitchFamily="18" charset="0"/>
                      </a:rPr>
                      <m:t>𝑁</m:t>
                    </m:r>
                    <m:r>
                      <a:rPr lang="fr-FR" i="1" dirty="0" smtClean="0">
                        <a:latin typeface="Cambria Math" panose="02040503050406030204" pitchFamily="18" charset="0"/>
                      </a:rPr>
                      <m:t>1 </m:t>
                    </m:r>
                  </m:oMath>
                </a14:m>
                <a:endParaRPr lang="fr-FR" dirty="0"/>
              </a:p>
              <a:p>
                <a:pPr algn="just"/>
                <a:r>
                  <a:rPr lang="fr-FR" dirty="0"/>
                  <a:t>La tension induite au secondaire </a:t>
                </a:r>
                <a:endParaRPr lang="de-DE" i="1" dirty="0">
                  <a:latin typeface="Cambria Math" panose="02040503050406030204" pitchFamily="18" charset="0"/>
                </a:endParaRPr>
              </a:p>
              <a:p>
                <a:pPr algn="just"/>
                <a14:m>
                  <m:oMath xmlns:m="http://schemas.openxmlformats.org/officeDocument/2006/math">
                    <m:r>
                      <a:rPr lang="fr-FR" i="1" dirty="0" smtClean="0">
                        <a:latin typeface="Cambria Math" panose="02040503050406030204" pitchFamily="18" charset="0"/>
                      </a:rPr>
                      <m:t>𝑈</m:t>
                    </m:r>
                    <m:r>
                      <a:rPr lang="fr-FR" i="1" dirty="0" smtClean="0">
                        <a:latin typeface="Cambria Math" panose="02040503050406030204" pitchFamily="18" charset="0"/>
                      </a:rPr>
                      <m:t>2=</m:t>
                    </m:r>
                    <m:r>
                      <a:rPr lang="fr-FR" i="1" dirty="0" smtClean="0">
                        <a:latin typeface="Cambria Math" panose="02040503050406030204" pitchFamily="18" charset="0"/>
                      </a:rPr>
                      <m:t>𝑈</m:t>
                    </m:r>
                    <m:r>
                      <a:rPr lang="fr-FR" i="1" dirty="0" smtClean="0">
                        <a:latin typeface="Cambria Math" panose="02040503050406030204" pitchFamily="18" charset="0"/>
                      </a:rPr>
                      <m:t>1/</m:t>
                    </m:r>
                    <m:r>
                      <a:rPr lang="fr-FR" i="1" dirty="0" smtClean="0">
                        <a:latin typeface="Cambria Math" panose="02040503050406030204" pitchFamily="18" charset="0"/>
                      </a:rPr>
                      <m:t>𝑁</m:t>
                    </m:r>
                    <m:r>
                      <a:rPr lang="fr-FR" i="1" dirty="0" smtClean="0">
                        <a:latin typeface="Cambria Math" panose="02040503050406030204" pitchFamily="18" charset="0"/>
                      </a:rPr>
                      <m:t>1∗</m:t>
                    </m:r>
                    <m:r>
                      <a:rPr lang="fr-FR" i="1" dirty="0" smtClean="0">
                        <a:latin typeface="Cambria Math" panose="02040503050406030204" pitchFamily="18" charset="0"/>
                      </a:rPr>
                      <m:t>𝑁</m:t>
                    </m:r>
                    <m:r>
                      <a:rPr lang="fr-FR" i="1" dirty="0" smtClean="0">
                        <a:latin typeface="Cambria Math" panose="02040503050406030204" pitchFamily="18" charset="0"/>
                      </a:rPr>
                      <m:t>2 </m:t>
                    </m:r>
                  </m:oMath>
                </a14:m>
                <a:r>
                  <a:rPr lang="fr-FR" dirty="0"/>
                  <a:t>d’où </a:t>
                </a:r>
                <a14:m>
                  <m:oMath xmlns:m="http://schemas.openxmlformats.org/officeDocument/2006/math">
                    <m:r>
                      <a:rPr lang="fr-FR" i="1" dirty="0" smtClean="0">
                        <a:latin typeface="Cambria Math" panose="02040503050406030204" pitchFamily="18" charset="0"/>
                      </a:rPr>
                      <m:t>𝑈</m:t>
                    </m:r>
                    <m:r>
                      <a:rPr lang="fr-FR" i="1" dirty="0" smtClean="0">
                        <a:latin typeface="Cambria Math" panose="02040503050406030204" pitchFamily="18" charset="0"/>
                      </a:rPr>
                      <m:t>2/</m:t>
                    </m:r>
                    <m:r>
                      <a:rPr lang="fr-FR" i="1" dirty="0" smtClean="0">
                        <a:latin typeface="Cambria Math" panose="02040503050406030204" pitchFamily="18" charset="0"/>
                      </a:rPr>
                      <m:t>𝑈</m:t>
                    </m:r>
                    <m:r>
                      <a:rPr lang="fr-FR" i="1" dirty="0" smtClean="0">
                        <a:latin typeface="Cambria Math" panose="02040503050406030204" pitchFamily="18" charset="0"/>
                      </a:rPr>
                      <m:t>1=</m:t>
                    </m:r>
                    <m:r>
                      <a:rPr lang="fr-FR" i="1" dirty="0" smtClean="0">
                        <a:latin typeface="Cambria Math" panose="02040503050406030204" pitchFamily="18" charset="0"/>
                      </a:rPr>
                      <m:t>𝑁</m:t>
                    </m:r>
                    <m:r>
                      <a:rPr lang="fr-FR" i="1" dirty="0" smtClean="0">
                        <a:latin typeface="Cambria Math" panose="02040503050406030204" pitchFamily="18" charset="0"/>
                      </a:rPr>
                      <m:t>2/</m:t>
                    </m:r>
                    <m:r>
                      <a:rPr lang="fr-FR" i="1" dirty="0" smtClean="0">
                        <a:latin typeface="Cambria Math" panose="02040503050406030204" pitchFamily="18" charset="0"/>
                      </a:rPr>
                      <m:t>𝑁</m:t>
                    </m:r>
                    <m:r>
                      <a:rPr lang="fr-FR" i="1" dirty="0" smtClean="0">
                        <a:latin typeface="Cambria Math" panose="02040503050406030204" pitchFamily="18" charset="0"/>
                      </a:rPr>
                      <m:t>1</m:t>
                    </m:r>
                  </m:oMath>
                </a14:m>
                <a:r>
                  <a:rPr lang="fr-FR" dirty="0"/>
                  <a:t>.</a:t>
                </a:r>
              </a:p>
              <a:p>
                <a:pPr algn="just"/>
                <a:r>
                  <a:rPr lang="fr-FR" dirty="0"/>
                  <a:t>Soit I1 le courant primaire (AC), I2 l'intensité secondaire (BC) ; dans la partie commune on a I2-I1 (I1 et I2 sont pratiquement en opposition de phase).</a:t>
                </a:r>
              </a:p>
            </p:txBody>
          </p:sp>
        </mc:Choice>
        <mc:Fallback xmlns="">
          <p:sp>
            <p:nvSpPr>
              <p:cNvPr id="10" name="ZoneTexte 9">
                <a:extLst>
                  <a:ext uri="{FF2B5EF4-FFF2-40B4-BE49-F238E27FC236}">
                    <a16:creationId xmlns:a16="http://schemas.microsoft.com/office/drawing/2014/main" id="{C6A686FC-D7A9-9B0D-A8C6-C5738077733B}"/>
                  </a:ext>
                </a:extLst>
              </p:cNvPr>
              <p:cNvSpPr txBox="1">
                <a:spLocks noRot="1" noChangeAspect="1" noMove="1" noResize="1" noEditPoints="1" noAdjustHandles="1" noChangeArrowheads="1" noChangeShapeType="1" noTextEdit="1"/>
              </p:cNvSpPr>
              <p:nvPr/>
            </p:nvSpPr>
            <p:spPr>
              <a:xfrm>
                <a:off x="845545" y="1888847"/>
                <a:ext cx="6097836" cy="3139321"/>
              </a:xfrm>
              <a:prstGeom prst="rect">
                <a:avLst/>
              </a:prstGeom>
              <a:blipFill>
                <a:blip r:embed="rId3"/>
                <a:stretch>
                  <a:fillRect l="-798" t="-967" r="-699" b="-1934"/>
                </a:stretch>
              </a:blipFill>
              <a:ln w="12700" cap="flat" cmpd="sng" algn="ctr">
                <a:solidFill>
                  <a:schemeClr val="accent2"/>
                </a:solidFill>
                <a:prstDash val="solid"/>
                <a:miter lim="800000"/>
              </a:ln>
              <a:effectLst/>
            </p:spPr>
            <p:txBody>
              <a:bodyPr/>
              <a:lstStyle/>
              <a:p>
                <a:r>
                  <a:rPr lang="fr-FR">
                    <a:noFill/>
                  </a:rPr>
                  <a:t> </a:t>
                </a:r>
              </a:p>
            </p:txBody>
          </p:sp>
        </mc:Fallback>
      </mc:AlternateContent>
      <p:sp>
        <p:nvSpPr>
          <p:cNvPr id="12" name="ZoneTexte 11">
            <a:extLst>
              <a:ext uri="{FF2B5EF4-FFF2-40B4-BE49-F238E27FC236}">
                <a16:creationId xmlns:a16="http://schemas.microsoft.com/office/drawing/2014/main" id="{E9D7D4E0-D4E7-AE6A-3FF7-6F3B95F77ECB}"/>
              </a:ext>
            </a:extLst>
          </p:cNvPr>
          <p:cNvSpPr txBox="1"/>
          <p:nvPr/>
        </p:nvSpPr>
        <p:spPr>
          <a:xfrm>
            <a:off x="845544" y="5591165"/>
            <a:ext cx="10676355"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Ce type de transfo est simple et économique, mais on se heurte à des difficultés d'isolement entre primaire et secondaire</a:t>
            </a:r>
          </a:p>
        </p:txBody>
      </p:sp>
    </p:spTree>
    <p:extLst>
      <p:ext uri="{BB962C8B-B14F-4D97-AF65-F5344CB8AC3E}">
        <p14:creationId xmlns:p14="http://schemas.microsoft.com/office/powerpoint/2010/main" val="247073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B7B0D186-A34A-B486-F14E-8A1D6C95FC0B}"/>
              </a:ext>
            </a:extLst>
          </p:cNvPr>
          <p:cNvPicPr>
            <a:picLocks noGrp="1" noChangeAspect="1"/>
          </p:cNvPicPr>
          <p:nvPr>
            <p:ph idx="1"/>
          </p:nvPr>
        </p:nvPicPr>
        <p:blipFill>
          <a:blip r:embed="rId2"/>
          <a:stretch>
            <a:fillRect/>
          </a:stretch>
        </p:blipFill>
        <p:spPr>
          <a:xfrm>
            <a:off x="2696490" y="1066517"/>
            <a:ext cx="7129220" cy="2262753"/>
          </a:xfrm>
        </p:spPr>
      </p:pic>
      <p:sp>
        <p:nvSpPr>
          <p:cNvPr id="7" name="ZoneTexte 6">
            <a:extLst>
              <a:ext uri="{FF2B5EF4-FFF2-40B4-BE49-F238E27FC236}">
                <a16:creationId xmlns:a16="http://schemas.microsoft.com/office/drawing/2014/main" id="{70E27105-8EEA-D37A-DDCD-0014902B05B1}"/>
              </a:ext>
            </a:extLst>
          </p:cNvPr>
          <p:cNvSpPr txBox="1"/>
          <p:nvPr/>
        </p:nvSpPr>
        <p:spPr>
          <a:xfrm>
            <a:off x="793750" y="3494588"/>
            <a:ext cx="10604500"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On appelle champ magnétique, la région de l’espace ou se fait sentir l’action de l’aimant.</a:t>
            </a:r>
          </a:p>
          <a:p>
            <a:pPr algn="just"/>
            <a:r>
              <a:rPr lang="fr-FR" dirty="0"/>
              <a:t>Exemple : une aiguille aimantée est soumise à une force qui la déplace de sa position d’équilibre.</a:t>
            </a:r>
          </a:p>
          <a:p>
            <a:pPr algn="just"/>
            <a:r>
              <a:rPr lang="fr-FR" dirty="0"/>
              <a:t> Le champ magnétique est matérialisé par des lignes de forces, qui ne se rencontrent jamais et qui conventionnellement sortent par le pôle Nord et se referment sur le pôle Sud.</a:t>
            </a:r>
          </a:p>
          <a:p>
            <a:pPr algn="just"/>
            <a:r>
              <a:rPr lang="fr-FR" dirty="0"/>
              <a:t>La grandeur qui définit les propriétés magnétiques en un point du champ est appelée induction magnétique.</a:t>
            </a:r>
          </a:p>
          <a:p>
            <a:pPr algn="just"/>
            <a:r>
              <a:rPr lang="fr-FR" dirty="0"/>
              <a:t>Elle se représente par la lettre B et s’exprime en TESLA. </a:t>
            </a:r>
          </a:p>
        </p:txBody>
      </p:sp>
      <p:sp>
        <p:nvSpPr>
          <p:cNvPr id="9" name="ZoneTexte 8">
            <a:extLst>
              <a:ext uri="{FF2B5EF4-FFF2-40B4-BE49-F238E27FC236}">
                <a16:creationId xmlns:a16="http://schemas.microsoft.com/office/drawing/2014/main" id="{BA6A5F9F-4990-4A94-4D52-7F7DACE375E1}"/>
              </a:ext>
            </a:extLst>
          </p:cNvPr>
          <p:cNvSpPr txBox="1"/>
          <p:nvPr/>
        </p:nvSpPr>
        <p:spPr>
          <a:xfrm>
            <a:off x="5511800" y="533737"/>
            <a:ext cx="25654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CHAMP MAGNETIQUE</a:t>
            </a:r>
          </a:p>
        </p:txBody>
      </p:sp>
    </p:spTree>
    <p:extLst>
      <p:ext uri="{BB962C8B-B14F-4D97-AF65-F5344CB8AC3E}">
        <p14:creationId xmlns:p14="http://schemas.microsoft.com/office/powerpoint/2010/main" val="99694534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4471E9B6-D4CE-63B0-BAB5-6BD49C562346}"/>
              </a:ext>
            </a:extLst>
          </p:cNvPr>
          <p:cNvPicPr>
            <a:picLocks noGrp="1" noChangeAspect="1"/>
          </p:cNvPicPr>
          <p:nvPr>
            <p:ph idx="1"/>
          </p:nvPr>
        </p:nvPicPr>
        <p:blipFill>
          <a:blip r:embed="rId2"/>
          <a:stretch>
            <a:fillRect/>
          </a:stretch>
        </p:blipFill>
        <p:spPr>
          <a:xfrm>
            <a:off x="2566930" y="2930487"/>
            <a:ext cx="6939143" cy="3770044"/>
          </a:xfr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828D83FD-7C55-FBFA-75D2-C48538A713FA}"/>
              </a:ext>
            </a:extLst>
          </p:cNvPr>
          <p:cNvSpPr txBox="1"/>
          <p:nvPr/>
        </p:nvSpPr>
        <p:spPr>
          <a:xfrm>
            <a:off x="2299311" y="146452"/>
            <a:ext cx="7284904"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sz="1800" dirty="0">
                <a:solidFill>
                  <a:srgbClr val="000000"/>
                </a:solidFill>
                <a:effectLst/>
                <a:latin typeface="DejaVu Sans" panose="020B0603030804020204" pitchFamily="34" charset="0"/>
                <a:ea typeface="DejaVu Sans" panose="020B0603030804020204" pitchFamily="34" charset="0"/>
              </a:rPr>
              <a:t>Chapitre 30 : CIRCUIT DE GENERATION A FREQUENCE FIXE</a:t>
            </a:r>
            <a:endParaRPr lang="fr-FR" dirty="0"/>
          </a:p>
        </p:txBody>
      </p:sp>
      <p:sp>
        <p:nvSpPr>
          <p:cNvPr id="8" name="ZoneTexte 7">
            <a:extLst>
              <a:ext uri="{FF2B5EF4-FFF2-40B4-BE49-F238E27FC236}">
                <a16:creationId xmlns:a16="http://schemas.microsoft.com/office/drawing/2014/main" id="{38894AAC-6E56-3C99-00D3-215792192680}"/>
              </a:ext>
            </a:extLst>
          </p:cNvPr>
          <p:cNvSpPr txBox="1"/>
          <p:nvPr/>
        </p:nvSpPr>
        <p:spPr>
          <a:xfrm>
            <a:off x="356212" y="647036"/>
            <a:ext cx="11479576" cy="203132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q"/>
            </a:pPr>
            <a:r>
              <a:rPr lang="fr-FR" dirty="0"/>
              <a:t>Le couplage en parallèle des alternateurs, présente un certain nombre d’impératifs </a:t>
            </a:r>
          </a:p>
          <a:p>
            <a:pPr marL="285750" indent="-285750">
              <a:buFont typeface="Arial" panose="020B0604020202020204" pitchFamily="34" charset="0"/>
              <a:buChar char="•"/>
            </a:pPr>
            <a:r>
              <a:rPr lang="fr-FR" dirty="0"/>
              <a:t>difficiles à réaliser, et coûteux ; </a:t>
            </a:r>
          </a:p>
          <a:p>
            <a:pPr marL="285750" indent="-285750">
              <a:buFont typeface="Arial" panose="020B0604020202020204" pitchFamily="34" charset="0"/>
              <a:buChar char="•"/>
            </a:pPr>
            <a:r>
              <a:rPr lang="fr-FR" dirty="0"/>
              <a:t>conditions de couplage, </a:t>
            </a:r>
            <a:r>
              <a:rPr lang="fr-FR" dirty="0" err="1"/>
              <a:t>équirépartition</a:t>
            </a:r>
            <a:r>
              <a:rPr lang="fr-FR" dirty="0"/>
              <a:t> des charges actives et réactives,</a:t>
            </a:r>
          </a:p>
          <a:p>
            <a:pPr marL="285750" indent="-285750">
              <a:buFont typeface="Arial" panose="020B0604020202020204" pitchFamily="34" charset="0"/>
              <a:buChar char="•"/>
            </a:pPr>
            <a:r>
              <a:rPr lang="fr-FR" dirty="0"/>
              <a:t>pannes supplémentaires dues à la complexité des circuits, contrôles de fonctionnement.</a:t>
            </a:r>
          </a:p>
          <a:p>
            <a:pPr marL="285750" indent="-285750">
              <a:buFont typeface="Wingdings" panose="05000000000000000000" pitchFamily="2" charset="2"/>
              <a:buChar char="q"/>
            </a:pPr>
            <a:r>
              <a:rPr lang="fr-FR" dirty="0"/>
              <a:t>Ces diverses raisons font que de nombreux avions sont, à l’heure actuelle, équipés de générateurs séparés, régulés en tension et en fréquence et pourvus de dispositifs de détection de défauts, plus réduits du fait de la simplicité des circuits.</a:t>
            </a:r>
          </a:p>
        </p:txBody>
      </p:sp>
    </p:spTree>
    <p:extLst>
      <p:ext uri="{BB962C8B-B14F-4D97-AF65-F5344CB8AC3E}">
        <p14:creationId xmlns:p14="http://schemas.microsoft.com/office/powerpoint/2010/main" val="382547745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C09BF9D-9E84-5CE6-B54A-7CC4293E3291}"/>
              </a:ext>
            </a:extLst>
          </p:cNvPr>
          <p:cNvSpPr txBox="1"/>
          <p:nvPr/>
        </p:nvSpPr>
        <p:spPr>
          <a:xfrm>
            <a:off x="838200" y="1762911"/>
            <a:ext cx="10850696" cy="452431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a:t>La source principale d’énergie est constituée par 2 alternateurs entraînés par les réacteurs via les CSD, les tensions développées sont de 115 / 200 v.</a:t>
            </a:r>
          </a:p>
          <a:p>
            <a:pPr marL="285750" indent="-285750">
              <a:buFont typeface="Arial" panose="020B0604020202020204" pitchFamily="34" charset="0"/>
              <a:buChar char="•"/>
            </a:pPr>
            <a:r>
              <a:rPr lang="fr-FR" dirty="0"/>
              <a:t>Chaque alternateur est relié à une bus primaire, chaque bus supporte approximativement la moitié des charges électriques de l’avion. </a:t>
            </a:r>
          </a:p>
          <a:p>
            <a:pPr marL="285750" indent="-285750">
              <a:buFont typeface="Arial" panose="020B0604020202020204" pitchFamily="34" charset="0"/>
              <a:buChar char="•"/>
            </a:pPr>
            <a:r>
              <a:rPr lang="fr-FR" dirty="0"/>
              <a:t>Le système fonctionne comme 2 canaux séparés, la mise en parallèle des alternateurs est impossible.</a:t>
            </a:r>
          </a:p>
          <a:p>
            <a:pPr marL="285750" indent="-285750">
              <a:buFont typeface="Arial" panose="020B0604020202020204" pitchFamily="34" charset="0"/>
              <a:buChar char="•"/>
            </a:pPr>
            <a:r>
              <a:rPr lang="fr-FR" b="1" dirty="0"/>
              <a:t>Un troisième alternateur </a:t>
            </a:r>
            <a:r>
              <a:rPr lang="fr-FR" dirty="0"/>
              <a:t>identique aux précédents est entraîné à vitesse constante par l’APU.</a:t>
            </a:r>
          </a:p>
          <a:p>
            <a:pPr marL="285750" indent="-285750">
              <a:buFont typeface="Arial" panose="020B0604020202020204" pitchFamily="34" charset="0"/>
              <a:buChar char="•"/>
            </a:pPr>
            <a:r>
              <a:rPr lang="fr-FR" dirty="0"/>
              <a:t>Il assure au sol l’autonomie électrique de l’avion et peut être utilisé en vol, dans le domaine de fonctionnement de l’APU.</a:t>
            </a:r>
          </a:p>
          <a:p>
            <a:pPr marL="285750" indent="-285750">
              <a:buFont typeface="Arial" panose="020B0604020202020204" pitchFamily="34" charset="0"/>
              <a:buChar char="•"/>
            </a:pPr>
            <a:r>
              <a:rPr lang="fr-FR" dirty="0"/>
              <a:t>En cas de panne totale de génération alternative, un convertisseur statique alimenté par la batterie de bord assure l’alimentation d’une bus secours en 115 v monophasés.</a:t>
            </a:r>
          </a:p>
          <a:p>
            <a:pPr marL="285750" indent="-285750">
              <a:buFont typeface="Arial" panose="020B0604020202020204" pitchFamily="34" charset="0"/>
              <a:buChar char="•"/>
            </a:pPr>
            <a:r>
              <a:rPr lang="fr-FR" dirty="0"/>
              <a:t>Au sol, un groupe de parc 115 / 200 v triphasés permet, par l’intermédiaire d’une prise de parc, l’alimentation de la totalité du réseau de bord.</a:t>
            </a:r>
          </a:p>
          <a:p>
            <a:pPr marL="285750" indent="-285750">
              <a:buFont typeface="Arial" panose="020B0604020202020204" pitchFamily="34" charset="0"/>
              <a:buChar char="•"/>
            </a:pPr>
            <a:r>
              <a:rPr lang="fr-FR" dirty="0"/>
              <a:t>Un réseau alternatif monophasé est alimenté par des transfos-abaisseurs 115 / 26 v,</a:t>
            </a:r>
          </a:p>
          <a:p>
            <a:pPr marL="285750" indent="-285750">
              <a:buFont typeface="Arial" panose="020B0604020202020204" pitchFamily="34" charset="0"/>
              <a:buChar char="•"/>
            </a:pPr>
            <a:r>
              <a:rPr lang="fr-FR" dirty="0"/>
              <a:t>La génération de courant continu 28 v DC est obtenue à partir du réseau alternatif par l’utilisation de TR,</a:t>
            </a:r>
          </a:p>
          <a:p>
            <a:pPr marL="285750" indent="-285750">
              <a:buFont typeface="Arial" panose="020B0604020202020204" pitchFamily="34" charset="0"/>
              <a:buChar char="•"/>
            </a:pPr>
            <a:r>
              <a:rPr lang="fr-FR" dirty="0"/>
              <a:t>Un jeu de batteries est utilisable pour assurer le démarrage de l’APU, et en secours pour alimenter une bus courant continu, ainsi que le convertisseur statique</a:t>
            </a:r>
          </a:p>
        </p:txBody>
      </p:sp>
      <p:sp>
        <p:nvSpPr>
          <p:cNvPr id="6" name="ZoneTexte 5">
            <a:extLst>
              <a:ext uri="{FF2B5EF4-FFF2-40B4-BE49-F238E27FC236}">
                <a16:creationId xmlns:a16="http://schemas.microsoft.com/office/drawing/2014/main" id="{E40BD484-6633-62AB-3C92-64FD7773E17C}"/>
              </a:ext>
            </a:extLst>
          </p:cNvPr>
          <p:cNvSpPr txBox="1"/>
          <p:nvPr/>
        </p:nvSpPr>
        <p:spPr>
          <a:xfrm>
            <a:off x="2299311" y="146452"/>
            <a:ext cx="7284904"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sz="1800" dirty="0">
                <a:solidFill>
                  <a:srgbClr val="000000"/>
                </a:solidFill>
                <a:effectLst/>
                <a:latin typeface="DejaVu Sans" panose="020B0603030804020204" pitchFamily="34" charset="0"/>
                <a:ea typeface="DejaVu Sans" panose="020B0603030804020204" pitchFamily="34" charset="0"/>
              </a:rPr>
              <a:t>Chapitre 30 : CIRCUIT DE GENERATION A FREQUENCE FIXE</a:t>
            </a:r>
            <a:endParaRPr lang="fr-FR" dirty="0"/>
          </a:p>
        </p:txBody>
      </p:sp>
    </p:spTree>
    <p:extLst>
      <p:ext uri="{BB962C8B-B14F-4D97-AF65-F5344CB8AC3E}">
        <p14:creationId xmlns:p14="http://schemas.microsoft.com/office/powerpoint/2010/main" val="160415071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3DC6EE64-D836-C14A-4250-7932DB85A3DF}"/>
              </a:ext>
            </a:extLst>
          </p:cNvPr>
          <p:cNvSpPr txBox="1"/>
          <p:nvPr/>
        </p:nvSpPr>
        <p:spPr>
          <a:xfrm>
            <a:off x="763836" y="1166842"/>
            <a:ext cx="10862632" cy="452431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C’est un groupe auxiliaire de puissance </a:t>
            </a:r>
          </a:p>
          <a:p>
            <a:r>
              <a:rPr lang="fr-FR" dirty="0"/>
              <a:t>CONSTITUTION</a:t>
            </a:r>
          </a:p>
          <a:p>
            <a:r>
              <a:rPr lang="fr-FR" dirty="0"/>
              <a:t>Il est constitué d’un </a:t>
            </a:r>
            <a:r>
              <a:rPr lang="fr-FR" dirty="0" err="1"/>
              <a:t>turbo-réacteur</a:t>
            </a:r>
            <a:r>
              <a:rPr lang="fr-FR" dirty="0"/>
              <a:t> qui entraîne : un ou plusieurs alternateurs régulés en tension et en fréquence.</a:t>
            </a:r>
          </a:p>
          <a:p>
            <a:r>
              <a:rPr lang="fr-FR" dirty="0"/>
              <a:t>D’autre part, il permet l’alimentation en air du collecteur pneumatique par soutirage sur le compresseur.</a:t>
            </a:r>
          </a:p>
          <a:p>
            <a:r>
              <a:rPr lang="fr-FR" dirty="0"/>
              <a:t>L’APU permet à l’avion d’être indépendant en ce qui concerne :</a:t>
            </a:r>
          </a:p>
          <a:p>
            <a:pPr marL="285750" indent="-285750">
              <a:buFont typeface="Arial" panose="020B0604020202020204" pitchFamily="34" charset="0"/>
              <a:buChar char="•"/>
            </a:pPr>
            <a:r>
              <a:rPr lang="fr-FR" dirty="0"/>
              <a:t>alimentation électrique du réseau de bord,</a:t>
            </a:r>
          </a:p>
          <a:p>
            <a:pPr marL="285750" indent="-285750">
              <a:buFont typeface="Arial" panose="020B0604020202020204" pitchFamily="34" charset="0"/>
              <a:buChar char="•"/>
            </a:pPr>
            <a:r>
              <a:rPr lang="fr-FR" dirty="0"/>
              <a:t>alimentation pneumatique du collecteur.</a:t>
            </a:r>
          </a:p>
          <a:p>
            <a:r>
              <a:rPr lang="fr-FR" dirty="0"/>
              <a:t>Ce qui permet :</a:t>
            </a:r>
          </a:p>
          <a:p>
            <a:pPr marL="285750" indent="-285750">
              <a:buFont typeface="Arial" panose="020B0604020202020204" pitchFamily="34" charset="0"/>
              <a:buChar char="•"/>
            </a:pPr>
            <a:r>
              <a:rPr lang="fr-FR" dirty="0"/>
              <a:t>un démarrage réacteur (pneumatique),</a:t>
            </a:r>
          </a:p>
          <a:p>
            <a:pPr marL="285750" indent="-285750">
              <a:buFont typeface="Arial" panose="020B0604020202020204" pitchFamily="34" charset="0"/>
              <a:buChar char="•"/>
            </a:pPr>
            <a:r>
              <a:rPr lang="fr-FR" dirty="0"/>
              <a:t>une climatisation de l’avion,</a:t>
            </a:r>
          </a:p>
          <a:p>
            <a:pPr marL="285750" indent="-285750">
              <a:buFont typeface="Arial" panose="020B0604020202020204" pitchFamily="34" charset="0"/>
              <a:buChar char="•"/>
            </a:pPr>
            <a:r>
              <a:rPr lang="fr-FR" dirty="0"/>
              <a:t>un dégivrage de la voilure,</a:t>
            </a:r>
          </a:p>
          <a:p>
            <a:pPr marL="285750" indent="-285750">
              <a:buFont typeface="Arial" panose="020B0604020202020204" pitchFamily="34" charset="0"/>
              <a:buChar char="•"/>
            </a:pPr>
            <a:r>
              <a:rPr lang="fr-FR" dirty="0"/>
              <a:t>l’alimentation du réseau de bord en cas de panne totale des générateurs électriques de bord.</a:t>
            </a:r>
          </a:p>
          <a:p>
            <a:r>
              <a:rPr lang="fr-FR" dirty="0"/>
              <a:t>II remplace donc :</a:t>
            </a:r>
          </a:p>
          <a:p>
            <a:pPr marL="285750" indent="-285750">
              <a:buFont typeface="Arial" panose="020B0604020202020204" pitchFamily="34" charset="0"/>
              <a:buChar char="•"/>
            </a:pPr>
            <a:r>
              <a:rPr lang="fr-FR" dirty="0"/>
              <a:t>le groupe de parc électrique,</a:t>
            </a:r>
          </a:p>
          <a:p>
            <a:pPr marL="285750" indent="-285750">
              <a:buFont typeface="Arial" panose="020B0604020202020204" pitchFamily="34" charset="0"/>
              <a:buChar char="•"/>
            </a:pPr>
            <a:r>
              <a:rPr lang="fr-FR" dirty="0"/>
              <a:t>le groupe de démarrage,</a:t>
            </a:r>
          </a:p>
          <a:p>
            <a:pPr marL="285750" indent="-285750">
              <a:buFont typeface="Arial" panose="020B0604020202020204" pitchFamily="34" charset="0"/>
              <a:buChar char="•"/>
            </a:pPr>
            <a:r>
              <a:rPr lang="fr-FR" dirty="0"/>
              <a:t>le groupe de climatisation.</a:t>
            </a:r>
          </a:p>
        </p:txBody>
      </p:sp>
      <p:sp>
        <p:nvSpPr>
          <p:cNvPr id="9" name="ZoneTexte 8">
            <a:extLst>
              <a:ext uri="{FF2B5EF4-FFF2-40B4-BE49-F238E27FC236}">
                <a16:creationId xmlns:a16="http://schemas.microsoft.com/office/drawing/2014/main" id="{5D05565F-4995-5AD8-1CBC-FDA79DEBF3FE}"/>
              </a:ext>
            </a:extLst>
          </p:cNvPr>
          <p:cNvSpPr txBox="1"/>
          <p:nvPr/>
        </p:nvSpPr>
        <p:spPr>
          <a:xfrm>
            <a:off x="3489593" y="69475"/>
            <a:ext cx="445356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Chapitre 35 APU (AUXILIARY POWER UNIT)</a:t>
            </a:r>
          </a:p>
        </p:txBody>
      </p:sp>
    </p:spTree>
    <p:extLst>
      <p:ext uri="{BB962C8B-B14F-4D97-AF65-F5344CB8AC3E}">
        <p14:creationId xmlns:p14="http://schemas.microsoft.com/office/powerpoint/2010/main" val="17442788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35C3C66F-96B5-8A93-547F-336B94AE4AF2}"/>
              </a:ext>
            </a:extLst>
          </p:cNvPr>
          <p:cNvSpPr txBox="1"/>
          <p:nvPr/>
        </p:nvSpPr>
        <p:spPr>
          <a:xfrm>
            <a:off x="804231" y="1582340"/>
            <a:ext cx="11226188" cy="341632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Il comprend :</a:t>
            </a:r>
          </a:p>
          <a:p>
            <a:pPr marL="285750" indent="-285750">
              <a:buFont typeface="Arial" panose="020B0604020202020204" pitchFamily="34" charset="0"/>
              <a:buChar char="•"/>
            </a:pPr>
            <a:r>
              <a:rPr lang="fr-FR" dirty="0"/>
              <a:t>un compresseur axial à plusieurs étages,</a:t>
            </a:r>
          </a:p>
          <a:p>
            <a:pPr marL="285750" indent="-285750">
              <a:buFont typeface="Arial" panose="020B0604020202020204" pitchFamily="34" charset="0"/>
              <a:buChar char="•"/>
            </a:pPr>
            <a:r>
              <a:rPr lang="fr-FR" dirty="0"/>
              <a:t>une chambre de combustion annulaire,</a:t>
            </a:r>
          </a:p>
          <a:p>
            <a:pPr marL="285750" indent="-285750">
              <a:buFont typeface="Arial" panose="020B0604020202020204" pitchFamily="34" charset="0"/>
              <a:buChar char="•"/>
            </a:pPr>
            <a:r>
              <a:rPr lang="fr-FR" dirty="0"/>
              <a:t>une turbine à plusieurs étages,</a:t>
            </a:r>
          </a:p>
          <a:p>
            <a:pPr marL="285750" indent="-285750">
              <a:buFont typeface="Arial" panose="020B0604020202020204" pitchFamily="34" charset="0"/>
              <a:buChar char="•"/>
            </a:pPr>
            <a:r>
              <a:rPr lang="fr-FR" dirty="0"/>
              <a:t>un boîtier d’accessoires qui entraîne :</a:t>
            </a:r>
          </a:p>
          <a:p>
            <a:pPr marL="285750" indent="-285750">
              <a:buFont typeface="Arial" panose="020B0604020202020204" pitchFamily="34" charset="0"/>
              <a:buChar char="•"/>
            </a:pPr>
            <a:r>
              <a:rPr lang="fr-FR" dirty="0"/>
              <a:t>un ou deux alternateurs,</a:t>
            </a:r>
          </a:p>
          <a:p>
            <a:pPr marL="285750" indent="-285750">
              <a:buFont typeface="Arial" panose="020B0604020202020204" pitchFamily="34" charset="0"/>
              <a:buChar char="•"/>
            </a:pPr>
            <a:r>
              <a:rPr lang="fr-FR" dirty="0"/>
              <a:t>une pompe carburant,</a:t>
            </a:r>
          </a:p>
          <a:p>
            <a:pPr marL="285750" indent="-285750">
              <a:buFont typeface="Arial" panose="020B0604020202020204" pitchFamily="34" charset="0"/>
              <a:buChar char="•"/>
            </a:pPr>
            <a:r>
              <a:rPr lang="fr-FR" dirty="0"/>
              <a:t>une pompe à huile,</a:t>
            </a:r>
          </a:p>
          <a:p>
            <a:pPr marL="285750" indent="-285750">
              <a:buFont typeface="Arial" panose="020B0604020202020204" pitchFamily="34" charset="0"/>
              <a:buChar char="•"/>
            </a:pPr>
            <a:r>
              <a:rPr lang="fr-FR" dirty="0"/>
              <a:t>un ventilateur de refroidissement alternateurs, radia d’huile, équipements électroniques de régulation.</a:t>
            </a:r>
          </a:p>
          <a:p>
            <a:r>
              <a:rPr lang="fr-FR" dirty="0"/>
              <a:t>Ce ventilateur est alimenté en air à partir de l’entrée d’air compresseur à travers une vanne électrique.</a:t>
            </a:r>
          </a:p>
          <a:p>
            <a:r>
              <a:rPr lang="fr-FR" dirty="0"/>
              <a:t>Cette vanne est ouverte lorsque l’APU tourne.</a:t>
            </a:r>
          </a:p>
          <a:p>
            <a:r>
              <a:rPr lang="fr-FR" dirty="0"/>
              <a:t>Cet air est ensuite évacué à l’extérieur de l’avion.</a:t>
            </a:r>
          </a:p>
        </p:txBody>
      </p:sp>
      <p:sp>
        <p:nvSpPr>
          <p:cNvPr id="9" name="ZoneTexte 8">
            <a:extLst>
              <a:ext uri="{FF2B5EF4-FFF2-40B4-BE49-F238E27FC236}">
                <a16:creationId xmlns:a16="http://schemas.microsoft.com/office/drawing/2014/main" id="{29853165-ED0C-076F-BE08-5E67046C6095}"/>
              </a:ext>
            </a:extLst>
          </p:cNvPr>
          <p:cNvSpPr txBox="1"/>
          <p:nvPr/>
        </p:nvSpPr>
        <p:spPr>
          <a:xfrm>
            <a:off x="4987886" y="955580"/>
            <a:ext cx="2040875"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TURBO-REACTEUR</a:t>
            </a:r>
          </a:p>
        </p:txBody>
      </p:sp>
      <p:sp>
        <p:nvSpPr>
          <p:cNvPr id="10" name="ZoneTexte 9">
            <a:extLst>
              <a:ext uri="{FF2B5EF4-FFF2-40B4-BE49-F238E27FC236}">
                <a16:creationId xmlns:a16="http://schemas.microsoft.com/office/drawing/2014/main" id="{14850401-1186-1E12-42CB-A54D8AA7524C}"/>
              </a:ext>
            </a:extLst>
          </p:cNvPr>
          <p:cNvSpPr txBox="1"/>
          <p:nvPr/>
        </p:nvSpPr>
        <p:spPr>
          <a:xfrm>
            <a:off x="3489593" y="69475"/>
            <a:ext cx="445356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Chapitre 35 APU (AUXILIARY POWER UNIT)</a:t>
            </a:r>
          </a:p>
        </p:txBody>
      </p:sp>
    </p:spTree>
    <p:extLst>
      <p:ext uri="{BB962C8B-B14F-4D97-AF65-F5344CB8AC3E}">
        <p14:creationId xmlns:p14="http://schemas.microsoft.com/office/powerpoint/2010/main" val="196630660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83C41C9-70B4-D7FF-987C-1A4650969119}"/>
              </a:ext>
            </a:extLst>
          </p:cNvPr>
          <p:cNvSpPr txBox="1"/>
          <p:nvPr/>
        </p:nvSpPr>
        <p:spPr>
          <a:xfrm>
            <a:off x="283684" y="1197162"/>
            <a:ext cx="11115101" cy="203132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REGULATION DE VITESSE</a:t>
            </a:r>
          </a:p>
          <a:p>
            <a:pPr algn="just"/>
            <a:r>
              <a:rPr lang="fr-FR" dirty="0"/>
              <a:t>L’alternateur doit être caractérisé par une vitesse d’entraînement constante de façon à développer une fréquence constante. La vitesse de l’APU doit être régulée. On utilise pour ce faire un régulateur carburant, qui dose le débit de carburant dans la chambre de combustion.</a:t>
            </a:r>
          </a:p>
          <a:p>
            <a:pPr algn="just"/>
            <a:r>
              <a:rPr lang="fr-FR" dirty="0"/>
              <a:t>Afin de maintenir la vitesse de rotation constante, quelle que soit la charge de l’APU, cette vitesse est surveillée par une boîte électronique, qui commande le régulateur carburant</a:t>
            </a:r>
          </a:p>
          <a:p>
            <a:pPr algn="just"/>
            <a:r>
              <a:rPr lang="fr-FR" dirty="0"/>
              <a:t>	</a:t>
            </a:r>
          </a:p>
        </p:txBody>
      </p:sp>
      <p:sp>
        <p:nvSpPr>
          <p:cNvPr id="7" name="ZoneTexte 6">
            <a:extLst>
              <a:ext uri="{FF2B5EF4-FFF2-40B4-BE49-F238E27FC236}">
                <a16:creationId xmlns:a16="http://schemas.microsoft.com/office/drawing/2014/main" id="{1B760E69-FCDA-0F1B-8426-0FCB4244C4DE}"/>
              </a:ext>
            </a:extLst>
          </p:cNvPr>
          <p:cNvSpPr txBox="1"/>
          <p:nvPr/>
        </p:nvSpPr>
        <p:spPr>
          <a:xfrm>
            <a:off x="283684" y="4460509"/>
            <a:ext cx="11369866"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DEMARRAGE DE L’APU</a:t>
            </a:r>
          </a:p>
          <a:p>
            <a:r>
              <a:rPr lang="fr-FR" dirty="0"/>
              <a:t>Il s’effectue à l’aide d’un démarreur électrique qui entraîne l’APU par l’intermédiaire d’un boîtier d’accessoires ; l’alimentation est assurée par une batterie APU, cette alimentation étant coupée lorsque la vitesse de rotation est suffisante pour permettre une </a:t>
            </a:r>
            <a:r>
              <a:rPr lang="fr-FR" dirty="0" err="1"/>
              <a:t>auto-accélération</a:t>
            </a:r>
            <a:r>
              <a:rPr lang="fr-FR" dirty="0"/>
              <a:t> de l’APU.</a:t>
            </a:r>
          </a:p>
        </p:txBody>
      </p:sp>
    </p:spTree>
    <p:extLst>
      <p:ext uri="{BB962C8B-B14F-4D97-AF65-F5344CB8AC3E}">
        <p14:creationId xmlns:p14="http://schemas.microsoft.com/office/powerpoint/2010/main" val="365521289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757C547-A85A-EE73-4B4C-1419243A5736}"/>
              </a:ext>
            </a:extLst>
          </p:cNvPr>
          <p:cNvSpPr txBox="1"/>
          <p:nvPr/>
        </p:nvSpPr>
        <p:spPr>
          <a:xfrm>
            <a:off x="485660" y="851697"/>
            <a:ext cx="10515599" cy="535531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La boîte de régulation provoque un arrêt automatique en cas de :</a:t>
            </a:r>
          </a:p>
          <a:p>
            <a:r>
              <a:rPr lang="fr-FR" b="1" dirty="0"/>
              <a:t>Détection incendie</a:t>
            </a:r>
          </a:p>
          <a:p>
            <a:r>
              <a:rPr lang="fr-FR" dirty="0"/>
              <a:t>Deux boucles de détection incendie surveillent une élévation anormale de température autour de l’APU.</a:t>
            </a:r>
          </a:p>
          <a:p>
            <a:r>
              <a:rPr lang="fr-FR" b="1" dirty="0"/>
              <a:t>Vitesse</a:t>
            </a:r>
          </a:p>
          <a:p>
            <a:r>
              <a:rPr lang="fr-FR" dirty="0"/>
              <a:t>Un capteur de vitesse envoie en permanence une information de la vitesse de rotation.</a:t>
            </a:r>
          </a:p>
          <a:p>
            <a:r>
              <a:rPr lang="fr-FR" b="1" dirty="0"/>
              <a:t>EGT (surchauffe)</a:t>
            </a:r>
          </a:p>
          <a:p>
            <a:r>
              <a:rPr lang="fr-FR" dirty="0"/>
              <a:t>Une rampe de thermocouples mesure la température des gaz d’échappement.</a:t>
            </a:r>
          </a:p>
          <a:p>
            <a:r>
              <a:rPr lang="fr-FR" b="1" dirty="0"/>
              <a:t>Pression d’huile</a:t>
            </a:r>
          </a:p>
          <a:p>
            <a:r>
              <a:rPr lang="fr-FR" dirty="0"/>
              <a:t>Elle est détectée par un </a:t>
            </a:r>
            <a:r>
              <a:rPr lang="fr-FR" dirty="0" err="1"/>
              <a:t>mano-contact</a:t>
            </a:r>
            <a:r>
              <a:rPr lang="fr-FR" dirty="0"/>
              <a:t> sur le circuit de pression.</a:t>
            </a:r>
          </a:p>
          <a:p>
            <a:r>
              <a:rPr lang="fr-FR" b="1" dirty="0"/>
              <a:t>Température d’huile</a:t>
            </a:r>
          </a:p>
          <a:p>
            <a:r>
              <a:rPr lang="fr-FR" dirty="0"/>
              <a:t>Elle est détectée par un </a:t>
            </a:r>
            <a:r>
              <a:rPr lang="fr-FR" dirty="0" err="1"/>
              <a:t>mano-contact</a:t>
            </a:r>
            <a:r>
              <a:rPr lang="fr-FR" dirty="0"/>
              <a:t> dans le réservoir d’huile.</a:t>
            </a:r>
          </a:p>
          <a:p>
            <a:r>
              <a:rPr lang="fr-FR" b="1" dirty="0"/>
              <a:t>Fuite de gaine de soutirage</a:t>
            </a:r>
          </a:p>
          <a:p>
            <a:r>
              <a:rPr lang="fr-FR" dirty="0"/>
              <a:t>Des bilames ou des boucles disposés à proximité de la gaine détectent l’augmentation de</a:t>
            </a:r>
          </a:p>
          <a:p>
            <a:r>
              <a:rPr lang="fr-FR" dirty="0"/>
              <a:t>température ambiante autour de la gaine provoquée par une fuite.</a:t>
            </a:r>
          </a:p>
          <a:p>
            <a:r>
              <a:rPr lang="fr-FR" b="1" dirty="0"/>
              <a:t>Température d’air à l’entrée compresseur</a:t>
            </a:r>
          </a:p>
          <a:p>
            <a:r>
              <a:rPr lang="fr-FR" dirty="0"/>
              <a:t>En fonction de cette température, la boîte de régulation calcule une EGT maxi à ne pas dépasser pendant le démarrage.</a:t>
            </a:r>
          </a:p>
          <a:p>
            <a:r>
              <a:rPr lang="fr-FR" b="1" dirty="0"/>
              <a:t>Perte d’alimentation de la boîte de régulation</a:t>
            </a:r>
          </a:p>
          <a:p>
            <a:endParaRPr lang="fr-FR" dirty="0"/>
          </a:p>
        </p:txBody>
      </p:sp>
      <p:sp>
        <p:nvSpPr>
          <p:cNvPr id="7" name="ZoneTexte 6">
            <a:extLst>
              <a:ext uri="{FF2B5EF4-FFF2-40B4-BE49-F238E27FC236}">
                <a16:creationId xmlns:a16="http://schemas.microsoft.com/office/drawing/2014/main" id="{DD767BE7-2016-EE22-4CAC-1F1206196B44}"/>
              </a:ext>
            </a:extLst>
          </p:cNvPr>
          <p:cNvSpPr txBox="1"/>
          <p:nvPr/>
        </p:nvSpPr>
        <p:spPr>
          <a:xfrm>
            <a:off x="4924997" y="256008"/>
            <a:ext cx="234200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DEFAUTS SURVEILLES</a:t>
            </a:r>
          </a:p>
        </p:txBody>
      </p:sp>
    </p:spTree>
    <p:extLst>
      <p:ext uri="{BB962C8B-B14F-4D97-AF65-F5344CB8AC3E}">
        <p14:creationId xmlns:p14="http://schemas.microsoft.com/office/powerpoint/2010/main" val="267945866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A74C51-69C9-36D0-2F53-A1F5E4831AB8}"/>
              </a:ext>
            </a:extLst>
          </p:cNvPr>
          <p:cNvSpPr>
            <a:spLocks noGrp="1"/>
          </p:cNvSpPr>
          <p:nvPr>
            <p:ph type="title"/>
          </p:nvPr>
        </p:nvSpPr>
        <p:spPr/>
        <p:txBody>
          <a:bodyPr/>
          <a:lstStyle/>
          <a:p>
            <a:endParaRPr lang="fr-FR"/>
          </a:p>
        </p:txBody>
      </p:sp>
      <p:sp>
        <p:nvSpPr>
          <p:cNvPr id="5" name="ZoneTexte 4">
            <a:extLst>
              <a:ext uri="{FF2B5EF4-FFF2-40B4-BE49-F238E27FC236}">
                <a16:creationId xmlns:a16="http://schemas.microsoft.com/office/drawing/2014/main" id="{A347BC9B-F400-1123-FBFC-A50E5EE5B5A6}"/>
              </a:ext>
            </a:extLst>
          </p:cNvPr>
          <p:cNvSpPr txBox="1"/>
          <p:nvPr/>
        </p:nvSpPr>
        <p:spPr>
          <a:xfrm>
            <a:off x="1322024" y="2139093"/>
            <a:ext cx="10031776"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La boîte de régulation permet :</a:t>
            </a:r>
          </a:p>
          <a:p>
            <a:r>
              <a:rPr lang="fr-FR" dirty="0"/>
              <a:t>de réaliser la séquence démarrage et arrêt de T APU ;</a:t>
            </a:r>
          </a:p>
          <a:p>
            <a:r>
              <a:rPr lang="fr-FR" dirty="0"/>
              <a:t>la régulation de vitesse de rotation à une valeur constante ;</a:t>
            </a:r>
          </a:p>
          <a:p>
            <a:r>
              <a:rPr lang="fr-FR" dirty="0"/>
              <a:t>la surveillance des paramètres vitesse, température, pression, faite d’huile, et déclenche un arrêt automatique en cas d’évolution anormale de l’un de ces paramètres, ainsi que la mémorisation du défaut afin d’orienter le dépannage.</a:t>
            </a:r>
          </a:p>
        </p:txBody>
      </p:sp>
    </p:spTree>
    <p:extLst>
      <p:ext uri="{BB962C8B-B14F-4D97-AF65-F5344CB8AC3E}">
        <p14:creationId xmlns:p14="http://schemas.microsoft.com/office/powerpoint/2010/main" val="349919990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C20187F-4DA7-1F76-B437-81CE30F2BA5E}"/>
              </a:ext>
            </a:extLst>
          </p:cNvPr>
          <p:cNvSpPr txBox="1"/>
          <p:nvPr/>
        </p:nvSpPr>
        <p:spPr>
          <a:xfrm>
            <a:off x="416805" y="2551837"/>
            <a:ext cx="11358390"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GENERALITES</a:t>
            </a:r>
          </a:p>
          <a:p>
            <a:r>
              <a:rPr lang="fr-FR" dirty="0"/>
              <a:t>Sur les avions équipés de générateurs de courant continu (dynamos) ex. SE 210 - F 27 -MYST 20 - ATR 42, </a:t>
            </a:r>
          </a:p>
          <a:p>
            <a:r>
              <a:rPr lang="fr-FR" dirty="0"/>
              <a:t>le courant alternatif nécessaire au fonctionnement de certaines servitudes électriques, radio, IB est obtenu à partir de groupes convertisseurs dynamiques ou statiques ;</a:t>
            </a:r>
          </a:p>
          <a:p>
            <a:r>
              <a:rPr lang="fr-FR" dirty="0"/>
              <a:t>la tendance actuelle est de remplacer les convertisseurs dynamiques par des dispositifs de type statique transistorisé, de meilleur rendement, moins bruyants, plus fiables et d’encombrement réduit.</a:t>
            </a:r>
          </a:p>
        </p:txBody>
      </p:sp>
      <p:sp>
        <p:nvSpPr>
          <p:cNvPr id="7" name="ZoneTexte 6">
            <a:extLst>
              <a:ext uri="{FF2B5EF4-FFF2-40B4-BE49-F238E27FC236}">
                <a16:creationId xmlns:a16="http://schemas.microsoft.com/office/drawing/2014/main" id="{62CD3D9B-C7CD-B8D2-39F7-0DF31FD18283}"/>
              </a:ext>
            </a:extLst>
          </p:cNvPr>
          <p:cNvSpPr txBox="1"/>
          <p:nvPr/>
        </p:nvSpPr>
        <p:spPr>
          <a:xfrm>
            <a:off x="3302306" y="175320"/>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Chapitre 36 :GENERATION DE COURANT ALTERNATIF INVERTERS</a:t>
            </a:r>
          </a:p>
        </p:txBody>
      </p:sp>
    </p:spTree>
    <p:extLst>
      <p:ext uri="{BB962C8B-B14F-4D97-AF65-F5344CB8AC3E}">
        <p14:creationId xmlns:p14="http://schemas.microsoft.com/office/powerpoint/2010/main" val="215893178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DBCB3849-187F-C204-ADC9-1B4EF65E69E0}"/>
              </a:ext>
            </a:extLst>
          </p:cNvPr>
          <p:cNvSpPr txBox="1"/>
          <p:nvPr/>
        </p:nvSpPr>
        <p:spPr>
          <a:xfrm>
            <a:off x="416805" y="3156158"/>
            <a:ext cx="11358390" cy="341632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Il se présente sous la forme d’un ensemble monobloc qui comprend l’association d’un moteur à courant continu, entraînant directement un alternateur triphasé.</a:t>
            </a:r>
          </a:p>
          <a:p>
            <a:pPr algn="just"/>
            <a:r>
              <a:rPr lang="fr-FR" dirty="0"/>
              <a:t>En règle générale, il existe 2 convertisseurs à bord de puissances identiques :</a:t>
            </a:r>
          </a:p>
          <a:p>
            <a:pPr marL="285750" indent="-285750" algn="just">
              <a:buFont typeface="Arial" panose="020B0604020202020204" pitchFamily="34" charset="0"/>
              <a:buChar char="•"/>
            </a:pPr>
            <a:r>
              <a:rPr lang="fr-FR" dirty="0"/>
              <a:t>un convertisseur normal,</a:t>
            </a:r>
          </a:p>
          <a:p>
            <a:pPr marL="285750" indent="-285750" algn="just">
              <a:buFont typeface="Arial" panose="020B0604020202020204" pitchFamily="34" charset="0"/>
              <a:buChar char="•"/>
            </a:pPr>
            <a:r>
              <a:rPr lang="fr-FR" dirty="0"/>
              <a:t>un convertisseur de secours.</a:t>
            </a:r>
          </a:p>
          <a:p>
            <a:pPr algn="just"/>
            <a:r>
              <a:rPr lang="fr-FR" dirty="0"/>
              <a:t>La puissance développée par le convertisseur normal est généralement suffisante pour assurer le fonctionnement de l’ensemble des servitudes, mais en cas de défaillance du convertisseur normal, il est prévu une mise en route du convertisseur de secours.</a:t>
            </a:r>
          </a:p>
          <a:p>
            <a:pPr algn="just"/>
            <a:r>
              <a:rPr lang="fr-FR" dirty="0"/>
              <a:t>Celle-ci peut être obtenue selon les avions :</a:t>
            </a:r>
          </a:p>
          <a:p>
            <a:pPr marL="285750" indent="-285750" algn="just">
              <a:buFont typeface="Arial" panose="020B0604020202020204" pitchFamily="34" charset="0"/>
              <a:buChar char="•"/>
            </a:pPr>
            <a:r>
              <a:rPr lang="fr-FR" dirty="0"/>
              <a:t>soit manuellement dès la manifestation de la panne du convertisseur normal ;</a:t>
            </a:r>
          </a:p>
          <a:p>
            <a:pPr marL="285750" indent="-285750" algn="just">
              <a:buFont typeface="Arial" panose="020B0604020202020204" pitchFamily="34" charset="0"/>
              <a:buChar char="•"/>
            </a:pPr>
            <a:r>
              <a:rPr lang="fr-FR" dirty="0"/>
              <a:t>soit automatiquement grâce à un dispositif de transfert automatique, accompagné d’une signalisation alertant l’équipage.</a:t>
            </a:r>
          </a:p>
        </p:txBody>
      </p:sp>
      <p:pic>
        <p:nvPicPr>
          <p:cNvPr id="5" name="Espace réservé du contenu 4">
            <a:extLst>
              <a:ext uri="{FF2B5EF4-FFF2-40B4-BE49-F238E27FC236}">
                <a16:creationId xmlns:a16="http://schemas.microsoft.com/office/drawing/2014/main" id="{36712C9C-9A80-C771-86D3-3A735A0AC1CE}"/>
              </a:ext>
            </a:extLst>
          </p:cNvPr>
          <p:cNvPicPr>
            <a:picLocks noGrp="1" noChangeAspect="1"/>
          </p:cNvPicPr>
          <p:nvPr>
            <p:ph idx="1"/>
          </p:nvPr>
        </p:nvPicPr>
        <p:blipFill>
          <a:blip r:embed="rId2"/>
          <a:stretch>
            <a:fillRect/>
          </a:stretch>
        </p:blipFill>
        <p:spPr>
          <a:xfrm>
            <a:off x="3507035" y="1028604"/>
            <a:ext cx="5177930" cy="2655982"/>
          </a:xfrm>
        </p:spPr>
      </p:pic>
      <p:sp>
        <p:nvSpPr>
          <p:cNvPr id="6" name="ZoneTexte 5">
            <a:extLst>
              <a:ext uri="{FF2B5EF4-FFF2-40B4-BE49-F238E27FC236}">
                <a16:creationId xmlns:a16="http://schemas.microsoft.com/office/drawing/2014/main" id="{D0440064-679E-7757-3A16-DD9811A72415}"/>
              </a:ext>
            </a:extLst>
          </p:cNvPr>
          <p:cNvSpPr txBox="1"/>
          <p:nvPr/>
        </p:nvSpPr>
        <p:spPr>
          <a:xfrm>
            <a:off x="3302306" y="175320"/>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Chapitre 36 :GENERATION DE COURANT ALTERNATIF INVERTERS</a:t>
            </a:r>
          </a:p>
        </p:txBody>
      </p:sp>
      <p:sp>
        <p:nvSpPr>
          <p:cNvPr id="8" name="ZoneTexte 7">
            <a:extLst>
              <a:ext uri="{FF2B5EF4-FFF2-40B4-BE49-F238E27FC236}">
                <a16:creationId xmlns:a16="http://schemas.microsoft.com/office/drawing/2014/main" id="{9124EC54-8A6E-D9A7-ED54-C2FF92D55DC3}"/>
              </a:ext>
            </a:extLst>
          </p:cNvPr>
          <p:cNvSpPr txBox="1"/>
          <p:nvPr/>
        </p:nvSpPr>
        <p:spPr>
          <a:xfrm>
            <a:off x="4150604" y="673015"/>
            <a:ext cx="318663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CONVERTISSEUR DYNAMIQUE</a:t>
            </a:r>
          </a:p>
        </p:txBody>
      </p:sp>
    </p:spTree>
    <p:extLst>
      <p:ext uri="{BB962C8B-B14F-4D97-AF65-F5344CB8AC3E}">
        <p14:creationId xmlns:p14="http://schemas.microsoft.com/office/powerpoint/2010/main" val="138657994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FC06ABD-EDA3-7F3C-44FB-04AEBCA7C2C4}"/>
              </a:ext>
            </a:extLst>
          </p:cNvPr>
          <p:cNvSpPr txBox="1"/>
          <p:nvPr/>
        </p:nvSpPr>
        <p:spPr>
          <a:xfrm>
            <a:off x="381918" y="5283774"/>
            <a:ext cx="11681551"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PARTIE COURANT CONTINU</a:t>
            </a:r>
          </a:p>
          <a:p>
            <a:r>
              <a:rPr lang="fr-FR" dirty="0"/>
              <a:t>Elle comprend un moteur à courant continu (tétrapolaire) de type compound, alimenté à partir du réseau de bord 28 V cc.</a:t>
            </a:r>
          </a:p>
          <a:p>
            <a:r>
              <a:rPr lang="fr-FR" dirty="0"/>
              <a:t>Son rôle est d’entraîner mécaniquement le rotor de l’alternateur.</a:t>
            </a:r>
          </a:p>
        </p:txBody>
      </p:sp>
      <p:pic>
        <p:nvPicPr>
          <p:cNvPr id="8" name="Espace réservé du contenu 4">
            <a:extLst>
              <a:ext uri="{FF2B5EF4-FFF2-40B4-BE49-F238E27FC236}">
                <a16:creationId xmlns:a16="http://schemas.microsoft.com/office/drawing/2014/main" id="{E3A39501-620C-F745-0F59-B4566461D21A}"/>
              </a:ext>
            </a:extLst>
          </p:cNvPr>
          <p:cNvPicPr>
            <a:picLocks noGrp="1" noChangeAspect="1"/>
          </p:cNvPicPr>
          <p:nvPr>
            <p:ph idx="1"/>
          </p:nvPr>
        </p:nvPicPr>
        <p:blipFill>
          <a:blip r:embed="rId2"/>
          <a:stretch>
            <a:fillRect/>
          </a:stretch>
        </p:blipFill>
        <p:spPr>
          <a:xfrm>
            <a:off x="2588962" y="1235380"/>
            <a:ext cx="7447409" cy="3820095"/>
          </a:xfrm>
        </p:spPr>
      </p:pic>
      <p:sp>
        <p:nvSpPr>
          <p:cNvPr id="9" name="ZoneTexte 8">
            <a:extLst>
              <a:ext uri="{FF2B5EF4-FFF2-40B4-BE49-F238E27FC236}">
                <a16:creationId xmlns:a16="http://schemas.microsoft.com/office/drawing/2014/main" id="{A3DA905E-A2FB-9235-8956-D15F635E5B7C}"/>
              </a:ext>
            </a:extLst>
          </p:cNvPr>
          <p:cNvSpPr txBox="1"/>
          <p:nvPr/>
        </p:nvSpPr>
        <p:spPr>
          <a:xfrm>
            <a:off x="3302306" y="175320"/>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Chapitre 36 :GENERATION DE COURANT ALTERNATIF INVERTERS</a:t>
            </a:r>
          </a:p>
        </p:txBody>
      </p:sp>
      <p:sp>
        <p:nvSpPr>
          <p:cNvPr id="12" name="ZoneTexte 11">
            <a:extLst>
              <a:ext uri="{FF2B5EF4-FFF2-40B4-BE49-F238E27FC236}">
                <a16:creationId xmlns:a16="http://schemas.microsoft.com/office/drawing/2014/main" id="{8DA91EA6-897F-85D5-6464-E4B1512C555F}"/>
              </a:ext>
            </a:extLst>
          </p:cNvPr>
          <p:cNvSpPr txBox="1"/>
          <p:nvPr/>
        </p:nvSpPr>
        <p:spPr>
          <a:xfrm>
            <a:off x="4150604" y="673015"/>
            <a:ext cx="318663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CONVERTISSEUR DYNAMIQUE</a:t>
            </a:r>
          </a:p>
        </p:txBody>
      </p:sp>
    </p:spTree>
    <p:extLst>
      <p:ext uri="{BB962C8B-B14F-4D97-AF65-F5344CB8AC3E}">
        <p14:creationId xmlns:p14="http://schemas.microsoft.com/office/powerpoint/2010/main" val="17319516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74B234-ED5A-BA83-3E04-CEFCA1007025}"/>
              </a:ext>
            </a:extLst>
          </p:cNvPr>
          <p:cNvSpPr>
            <a:spLocks noGrp="1"/>
          </p:cNvSpPr>
          <p:nvPr>
            <p:ph type="title"/>
          </p:nvPr>
        </p:nvSpPr>
        <p:spPr/>
        <p:txBody>
          <a:bodyPr/>
          <a:lstStyle/>
          <a:p>
            <a:endParaRPr lang="fr-FR"/>
          </a:p>
        </p:txBody>
      </p:sp>
      <p:sp>
        <p:nvSpPr>
          <p:cNvPr id="5" name="ZoneTexte 4">
            <a:extLst>
              <a:ext uri="{FF2B5EF4-FFF2-40B4-BE49-F238E27FC236}">
                <a16:creationId xmlns:a16="http://schemas.microsoft.com/office/drawing/2014/main" id="{E9BA319F-B719-848E-A2C0-EF826EA3823B}"/>
              </a:ext>
            </a:extLst>
          </p:cNvPr>
          <p:cNvSpPr txBox="1"/>
          <p:nvPr/>
        </p:nvSpPr>
        <p:spPr>
          <a:xfrm>
            <a:off x="584200" y="1067467"/>
            <a:ext cx="11023600"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CHAMP CREE PAR UNE BOBINE (SOLENOÏDE)</a:t>
            </a:r>
          </a:p>
          <a:p>
            <a:r>
              <a:rPr lang="fr-FR" dirty="0"/>
              <a:t>Un solénoïde comporte un ensemble de spires réparties sur une certaine longueur.</a:t>
            </a:r>
          </a:p>
          <a:p>
            <a:r>
              <a:rPr lang="fr-FR" dirty="0"/>
              <a:t>Le champ obtenu est analogue à celui d’un aimant. </a:t>
            </a:r>
          </a:p>
        </p:txBody>
      </p:sp>
      <p:sp>
        <p:nvSpPr>
          <p:cNvPr id="7" name="ZoneTexte 6">
            <a:extLst>
              <a:ext uri="{FF2B5EF4-FFF2-40B4-BE49-F238E27FC236}">
                <a16:creationId xmlns:a16="http://schemas.microsoft.com/office/drawing/2014/main" id="{436E2B6C-30CA-6D86-1C30-198EFF7CA804}"/>
              </a:ext>
            </a:extLst>
          </p:cNvPr>
          <p:cNvSpPr txBox="1"/>
          <p:nvPr/>
        </p:nvSpPr>
        <p:spPr>
          <a:xfrm>
            <a:off x="730250" y="5301040"/>
            <a:ext cx="11023600"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DETERMINATION DES POLARITES</a:t>
            </a:r>
          </a:p>
          <a:p>
            <a:r>
              <a:rPr lang="fr-FR" dirty="0"/>
              <a:t>Il suffit, connaissant le sens du courant parcourant les spires, d’appliquer la règle du tire bouchon de MAXWELL,</a:t>
            </a:r>
          </a:p>
          <a:p>
            <a:r>
              <a:rPr lang="fr-FR" dirty="0"/>
              <a:t>ENONCE</a:t>
            </a:r>
          </a:p>
        </p:txBody>
      </p:sp>
      <p:pic>
        <p:nvPicPr>
          <p:cNvPr id="9" name="Image 8">
            <a:extLst>
              <a:ext uri="{FF2B5EF4-FFF2-40B4-BE49-F238E27FC236}">
                <a16:creationId xmlns:a16="http://schemas.microsoft.com/office/drawing/2014/main" id="{9A8ED854-6222-C386-D228-6EC600703FB7}"/>
              </a:ext>
            </a:extLst>
          </p:cNvPr>
          <p:cNvPicPr>
            <a:picLocks noChangeAspect="1"/>
          </p:cNvPicPr>
          <p:nvPr/>
        </p:nvPicPr>
        <p:blipFill>
          <a:blip r:embed="rId2"/>
          <a:stretch>
            <a:fillRect/>
          </a:stretch>
        </p:blipFill>
        <p:spPr>
          <a:xfrm>
            <a:off x="2807429" y="2228672"/>
            <a:ext cx="6012721" cy="2772259"/>
          </a:xfrm>
          <a:prstGeom prst="rect">
            <a:avLst/>
          </a:prstGeom>
        </p:spPr>
      </p:pic>
    </p:spTree>
    <p:extLst>
      <p:ext uri="{BB962C8B-B14F-4D97-AF65-F5344CB8AC3E}">
        <p14:creationId xmlns:p14="http://schemas.microsoft.com/office/powerpoint/2010/main" val="1859561818"/>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EE58AD7-A67C-BB38-D784-4010385D804B}"/>
              </a:ext>
            </a:extLst>
          </p:cNvPr>
          <p:cNvSpPr txBox="1"/>
          <p:nvPr/>
        </p:nvSpPr>
        <p:spPr>
          <a:xfrm>
            <a:off x="433329" y="4889016"/>
            <a:ext cx="11619124"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PARTIE COURANT ALTERNATIF</a:t>
            </a:r>
          </a:p>
          <a:p>
            <a:r>
              <a:rPr lang="fr-FR" dirty="0"/>
              <a:t>Elle comprend :</a:t>
            </a:r>
          </a:p>
          <a:p>
            <a:r>
              <a:rPr lang="fr-FR" dirty="0"/>
              <a:t>un rotor (inducteur tétrapolaire) alimenté en 28 V cc par 2 bagues collectrices isolées entre elles ainsi que de l’arbre sur lequel elles sont montées ; son rôle est de développer le flux d’induction ;</a:t>
            </a:r>
          </a:p>
          <a:p>
            <a:r>
              <a:rPr lang="fr-FR" dirty="0"/>
              <a:t>un stator (induit fixe triphasé) de type étoile, point neutre non accessible ; son rôle est de développer les FEM alternatives triphasées.</a:t>
            </a:r>
          </a:p>
        </p:txBody>
      </p:sp>
      <p:pic>
        <p:nvPicPr>
          <p:cNvPr id="8" name="Espace réservé du contenu 4">
            <a:extLst>
              <a:ext uri="{FF2B5EF4-FFF2-40B4-BE49-F238E27FC236}">
                <a16:creationId xmlns:a16="http://schemas.microsoft.com/office/drawing/2014/main" id="{E3A39501-620C-F745-0F59-B4566461D21A}"/>
              </a:ext>
            </a:extLst>
          </p:cNvPr>
          <p:cNvPicPr>
            <a:picLocks noGrp="1" noChangeAspect="1"/>
          </p:cNvPicPr>
          <p:nvPr>
            <p:ph idx="1"/>
          </p:nvPr>
        </p:nvPicPr>
        <p:blipFill>
          <a:blip r:embed="rId2"/>
          <a:stretch>
            <a:fillRect/>
          </a:stretch>
        </p:blipFill>
        <p:spPr>
          <a:xfrm>
            <a:off x="2974554" y="1027906"/>
            <a:ext cx="7083845" cy="3633607"/>
          </a:xfrm>
        </p:spPr>
      </p:pic>
      <p:sp>
        <p:nvSpPr>
          <p:cNvPr id="3" name="ZoneTexte 2">
            <a:extLst>
              <a:ext uri="{FF2B5EF4-FFF2-40B4-BE49-F238E27FC236}">
                <a16:creationId xmlns:a16="http://schemas.microsoft.com/office/drawing/2014/main" id="{8CA0A71C-5584-EF54-5FA8-36C128DAC7EB}"/>
              </a:ext>
            </a:extLst>
          </p:cNvPr>
          <p:cNvSpPr txBox="1"/>
          <p:nvPr/>
        </p:nvSpPr>
        <p:spPr>
          <a:xfrm>
            <a:off x="4150604" y="673015"/>
            <a:ext cx="318663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CONVERTISSEUR DYNAMIQUE</a:t>
            </a:r>
          </a:p>
        </p:txBody>
      </p:sp>
      <p:sp>
        <p:nvSpPr>
          <p:cNvPr id="4" name="ZoneTexte 3">
            <a:extLst>
              <a:ext uri="{FF2B5EF4-FFF2-40B4-BE49-F238E27FC236}">
                <a16:creationId xmlns:a16="http://schemas.microsoft.com/office/drawing/2014/main" id="{EC4BEE05-7EC8-9A55-7666-039D2396E6B4}"/>
              </a:ext>
            </a:extLst>
          </p:cNvPr>
          <p:cNvSpPr txBox="1"/>
          <p:nvPr/>
        </p:nvSpPr>
        <p:spPr>
          <a:xfrm>
            <a:off x="3302306" y="175320"/>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Chapitre 36 :GENERATION DE COURANT ALTERNATIF INVERTERS</a:t>
            </a:r>
          </a:p>
        </p:txBody>
      </p:sp>
    </p:spTree>
    <p:extLst>
      <p:ext uri="{BB962C8B-B14F-4D97-AF65-F5344CB8AC3E}">
        <p14:creationId xmlns:p14="http://schemas.microsoft.com/office/powerpoint/2010/main" val="329360649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Espace réservé du contenu 7">
            <a:extLst>
              <a:ext uri="{FF2B5EF4-FFF2-40B4-BE49-F238E27FC236}">
                <a16:creationId xmlns:a16="http://schemas.microsoft.com/office/drawing/2014/main" id="{32ED2B1D-3CA6-8991-0708-904A082676F3}"/>
              </a:ext>
            </a:extLst>
          </p:cNvPr>
          <p:cNvPicPr>
            <a:picLocks noGrp="1" noChangeAspect="1"/>
          </p:cNvPicPr>
          <p:nvPr>
            <p:ph idx="1"/>
          </p:nvPr>
        </p:nvPicPr>
        <p:blipFill>
          <a:blip r:embed="rId2"/>
          <a:stretch>
            <a:fillRect/>
          </a:stretch>
        </p:blipFill>
        <p:spPr>
          <a:xfrm>
            <a:off x="6717536" y="1186754"/>
            <a:ext cx="4954694" cy="5200423"/>
          </a:xfrm>
        </p:spPr>
      </p:pic>
      <p:sp>
        <p:nvSpPr>
          <p:cNvPr id="5" name="ZoneTexte 4">
            <a:extLst>
              <a:ext uri="{FF2B5EF4-FFF2-40B4-BE49-F238E27FC236}">
                <a16:creationId xmlns:a16="http://schemas.microsoft.com/office/drawing/2014/main" id="{CA5912E3-5091-B2A6-A0D3-E779ED58A910}"/>
              </a:ext>
            </a:extLst>
          </p:cNvPr>
          <p:cNvSpPr txBox="1"/>
          <p:nvPr/>
        </p:nvSpPr>
        <p:spPr>
          <a:xfrm>
            <a:off x="4392976" y="681037"/>
            <a:ext cx="3175612"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0" lvl="1" algn="ctr">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CONVERTISSEUR STATIQUE</a:t>
            </a:r>
          </a:p>
        </p:txBody>
      </p:sp>
      <p:sp>
        <p:nvSpPr>
          <p:cNvPr id="6" name="ZoneTexte 5">
            <a:extLst>
              <a:ext uri="{FF2B5EF4-FFF2-40B4-BE49-F238E27FC236}">
                <a16:creationId xmlns:a16="http://schemas.microsoft.com/office/drawing/2014/main" id="{0F58178B-EFF3-D6AB-2DC6-DCB1F185BCFD}"/>
              </a:ext>
            </a:extLst>
          </p:cNvPr>
          <p:cNvSpPr txBox="1"/>
          <p:nvPr/>
        </p:nvSpPr>
        <p:spPr>
          <a:xfrm>
            <a:off x="3302306" y="175320"/>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Chapitre 36 :GENERATION DE COURANT ALTERNATIF INVERTERS</a:t>
            </a:r>
          </a:p>
        </p:txBody>
      </p:sp>
      <p:sp>
        <p:nvSpPr>
          <p:cNvPr id="9" name="ZoneTexte 8">
            <a:extLst>
              <a:ext uri="{FF2B5EF4-FFF2-40B4-BE49-F238E27FC236}">
                <a16:creationId xmlns:a16="http://schemas.microsoft.com/office/drawing/2014/main" id="{1DA489E1-347E-7917-E6A3-F39AF61D934E}"/>
              </a:ext>
            </a:extLst>
          </p:cNvPr>
          <p:cNvSpPr txBox="1"/>
          <p:nvPr/>
        </p:nvSpPr>
        <p:spPr>
          <a:xfrm>
            <a:off x="519770" y="2375014"/>
            <a:ext cx="5589224"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BUT</a:t>
            </a:r>
          </a:p>
          <a:p>
            <a:pPr marL="285750" indent="-285750" algn="just">
              <a:buFont typeface="Arial" panose="020B0604020202020204" pitchFamily="34" charset="0"/>
              <a:buChar char="•"/>
            </a:pPr>
            <a:r>
              <a:rPr lang="fr-FR" dirty="0"/>
              <a:t>Il transforme le 28 v DC en 115 v- monophasé f = 400 Hz</a:t>
            </a:r>
          </a:p>
          <a:p>
            <a:pPr algn="just"/>
            <a:r>
              <a:rPr lang="fr-FR" dirty="0"/>
              <a:t>Composants de base</a:t>
            </a:r>
          </a:p>
          <a:p>
            <a:pPr marL="285750" indent="-285750" algn="just">
              <a:buFont typeface="Arial" panose="020B0604020202020204" pitchFamily="34" charset="0"/>
              <a:buChar char="•"/>
            </a:pPr>
            <a:r>
              <a:rPr lang="fr-FR" dirty="0"/>
              <a:t>Les transistors de commande Q1, Q2, Q3, Q4 fonctionnent comme des interrupteurs: 2 sont bloqués, lorsque les 2 autres sont passants</a:t>
            </a:r>
          </a:p>
          <a:p>
            <a:pPr marL="285750" indent="-285750" algn="just">
              <a:buFont typeface="Arial" panose="020B0604020202020204" pitchFamily="34" charset="0"/>
              <a:buChar char="•"/>
            </a:pPr>
            <a:r>
              <a:rPr lang="fr-FR" dirty="0"/>
              <a:t>soit </a:t>
            </a:r>
            <a:r>
              <a:rPr lang="fr-FR" dirty="0" err="1"/>
              <a:t>Ql</a:t>
            </a:r>
            <a:r>
              <a:rPr lang="fr-FR" dirty="0"/>
              <a:t> et Q2 passants Q3 et Q4 bloqués.</a:t>
            </a:r>
          </a:p>
        </p:txBody>
      </p:sp>
    </p:spTree>
    <p:extLst>
      <p:ext uri="{BB962C8B-B14F-4D97-AF65-F5344CB8AC3E}">
        <p14:creationId xmlns:p14="http://schemas.microsoft.com/office/powerpoint/2010/main" val="342422363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F4258879-F814-A467-DB8C-6F1BD1F1E6F0}"/>
              </a:ext>
            </a:extLst>
          </p:cNvPr>
          <p:cNvPicPr>
            <a:picLocks noGrp="1" noChangeAspect="1"/>
          </p:cNvPicPr>
          <p:nvPr>
            <p:ph idx="1"/>
          </p:nvPr>
        </p:nvPicPr>
        <p:blipFill>
          <a:blip r:embed="rId2"/>
          <a:stretch>
            <a:fillRect/>
          </a:stretch>
        </p:blipFill>
        <p:spPr>
          <a:xfrm>
            <a:off x="6108356" y="1690688"/>
            <a:ext cx="5545864" cy="3608425"/>
          </a:xfrm>
        </p:spPr>
      </p:pic>
      <p:sp>
        <p:nvSpPr>
          <p:cNvPr id="7" name="ZoneTexte 6">
            <a:extLst>
              <a:ext uri="{FF2B5EF4-FFF2-40B4-BE49-F238E27FC236}">
                <a16:creationId xmlns:a16="http://schemas.microsoft.com/office/drawing/2014/main" id="{471FF6EE-32EB-56D0-8214-A1987CA3AE14}"/>
              </a:ext>
            </a:extLst>
          </p:cNvPr>
          <p:cNvSpPr txBox="1"/>
          <p:nvPr/>
        </p:nvSpPr>
        <p:spPr>
          <a:xfrm>
            <a:off x="321323" y="2416086"/>
            <a:ext cx="5176094"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Arial" panose="020B0604020202020204" pitchFamily="34" charset="0"/>
              <a:buChar char="•"/>
            </a:pPr>
            <a:r>
              <a:rPr lang="fr-FR" dirty="0"/>
              <a:t>L’alimentation du SFENA (horizon artificiel) est permanente.</a:t>
            </a:r>
          </a:p>
          <a:p>
            <a:pPr marL="285750" indent="-285750" algn="just">
              <a:buFont typeface="Arial" panose="020B0604020202020204" pitchFamily="34" charset="0"/>
              <a:buChar char="•"/>
            </a:pPr>
            <a:r>
              <a:rPr lang="fr-FR" dirty="0"/>
              <a:t>En cas de perte de la bus essentielle, l’alimentation du relais secours -connecte la bus de secours sur le convertisseur statique</a:t>
            </a:r>
          </a:p>
        </p:txBody>
      </p:sp>
      <p:sp>
        <p:nvSpPr>
          <p:cNvPr id="8" name="ZoneTexte 7">
            <a:extLst>
              <a:ext uri="{FF2B5EF4-FFF2-40B4-BE49-F238E27FC236}">
                <a16:creationId xmlns:a16="http://schemas.microsoft.com/office/drawing/2014/main" id="{86B7239F-4845-45F9-3A42-A99E227F95BC}"/>
              </a:ext>
            </a:extLst>
          </p:cNvPr>
          <p:cNvSpPr txBox="1"/>
          <p:nvPr/>
        </p:nvSpPr>
        <p:spPr>
          <a:xfrm>
            <a:off x="4392976" y="681037"/>
            <a:ext cx="3175612"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0" lvl="1" algn="ctr">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CONVERTISSEUR STATIQUE</a:t>
            </a:r>
          </a:p>
        </p:txBody>
      </p:sp>
      <p:sp>
        <p:nvSpPr>
          <p:cNvPr id="9" name="ZoneTexte 8">
            <a:extLst>
              <a:ext uri="{FF2B5EF4-FFF2-40B4-BE49-F238E27FC236}">
                <a16:creationId xmlns:a16="http://schemas.microsoft.com/office/drawing/2014/main" id="{FFD5FB6E-BE1F-9ECA-E6BC-3457B65A1B82}"/>
              </a:ext>
            </a:extLst>
          </p:cNvPr>
          <p:cNvSpPr txBox="1"/>
          <p:nvPr/>
        </p:nvSpPr>
        <p:spPr>
          <a:xfrm>
            <a:off x="3302306" y="175320"/>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Chapitre 36 :GENERATION DE COURANT ALTERNATIF INVERTERS</a:t>
            </a:r>
          </a:p>
        </p:txBody>
      </p:sp>
    </p:spTree>
    <p:extLst>
      <p:ext uri="{BB962C8B-B14F-4D97-AF65-F5344CB8AC3E}">
        <p14:creationId xmlns:p14="http://schemas.microsoft.com/office/powerpoint/2010/main" val="404885300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A5401069-A3CC-2E64-81A8-5F54144D47E3}"/>
              </a:ext>
            </a:extLst>
          </p:cNvPr>
          <p:cNvSpPr txBox="1"/>
          <p:nvPr/>
        </p:nvSpPr>
        <p:spPr>
          <a:xfrm>
            <a:off x="1013552" y="2139093"/>
            <a:ext cx="9782978"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Chaque alternateur de bord est entraîné à vitesse constante grâce à une transmission hydraulique SUNSTRAND.</a:t>
            </a:r>
          </a:p>
          <a:p>
            <a:pPr algn="just"/>
            <a:r>
              <a:rPr lang="fr-FR" dirty="0"/>
              <a:t>Le but est de maintenir la vitesse de l’alternateur constante, quel que soit le régime réacteur et quelles que soient les charges électriques imposées à l’</a:t>
            </a:r>
            <a:r>
              <a:rPr lang="fr-FR" dirty="0" err="1"/>
              <a:t>altemateur</a:t>
            </a:r>
            <a:r>
              <a:rPr lang="fr-FR" dirty="0"/>
              <a:t>.</a:t>
            </a:r>
          </a:p>
        </p:txBody>
      </p:sp>
      <p:sp>
        <p:nvSpPr>
          <p:cNvPr id="9" name="ZoneTexte 8">
            <a:extLst>
              <a:ext uri="{FF2B5EF4-FFF2-40B4-BE49-F238E27FC236}">
                <a16:creationId xmlns:a16="http://schemas.microsoft.com/office/drawing/2014/main" id="{D512A505-0394-87F2-5E96-E99ED9D50879}"/>
              </a:ext>
            </a:extLst>
          </p:cNvPr>
          <p:cNvSpPr txBox="1"/>
          <p:nvPr/>
        </p:nvSpPr>
        <p:spPr>
          <a:xfrm>
            <a:off x="3621795" y="206432"/>
            <a:ext cx="44535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ENTRAINEMENT A VITESSE CONSTANTE - CSD</a:t>
            </a:r>
          </a:p>
        </p:txBody>
      </p:sp>
      <p:sp>
        <p:nvSpPr>
          <p:cNvPr id="11" name="ZoneTexte 10">
            <a:extLst>
              <a:ext uri="{FF2B5EF4-FFF2-40B4-BE49-F238E27FC236}">
                <a16:creationId xmlns:a16="http://schemas.microsoft.com/office/drawing/2014/main" id="{C92AEE8C-78A9-7DFB-01E0-236D03816C90}"/>
              </a:ext>
            </a:extLst>
          </p:cNvPr>
          <p:cNvSpPr txBox="1"/>
          <p:nvPr/>
        </p:nvSpPr>
        <p:spPr>
          <a:xfrm>
            <a:off x="870332" y="3887088"/>
            <a:ext cx="11182121"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CONCEPTION</a:t>
            </a:r>
          </a:p>
          <a:p>
            <a:r>
              <a:rPr lang="fr-FR" dirty="0"/>
              <a:t>C’est un dispositif hydraulique ; </a:t>
            </a:r>
          </a:p>
          <a:p>
            <a:r>
              <a:rPr lang="fr-FR" dirty="0"/>
              <a:t>on obtient un matériel relativement léger, peu </a:t>
            </a:r>
            <a:r>
              <a:rPr lang="fr-FR" dirty="0" err="1"/>
              <a:t>encombrant,robuste</a:t>
            </a:r>
            <a:r>
              <a:rPr lang="fr-FR" dirty="0"/>
              <a:t>, et présentant une bonne sécurité de fonctionnement.</a:t>
            </a:r>
          </a:p>
          <a:p>
            <a:r>
              <a:rPr lang="fr-FR" dirty="0"/>
              <a:t>Le rendement est de l’ordre de 85 % ; </a:t>
            </a:r>
          </a:p>
          <a:p>
            <a:r>
              <a:rPr lang="fr-FR" dirty="0"/>
              <a:t>le circuit hydraulique est autonome et intégré dans un même boîtier.</a:t>
            </a:r>
          </a:p>
          <a:p>
            <a:r>
              <a:rPr lang="fr-FR" dirty="0"/>
              <a:t>on n’a pas l’inconvénient de tuyauteries de retour ni d’appareil d’interconnexion, </a:t>
            </a:r>
          </a:p>
          <a:p>
            <a:r>
              <a:rPr lang="fr-FR" dirty="0"/>
              <a:t>La tendance est de rassembler en un seul bloc l’entraînement à vitesse constante et l’alternateur</a:t>
            </a:r>
          </a:p>
        </p:txBody>
      </p:sp>
    </p:spTree>
    <p:extLst>
      <p:ext uri="{BB962C8B-B14F-4D97-AF65-F5344CB8AC3E}">
        <p14:creationId xmlns:p14="http://schemas.microsoft.com/office/powerpoint/2010/main" val="320485064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9EE48DBB-9557-5ED5-8515-ED010285BEDD}"/>
              </a:ext>
            </a:extLst>
          </p:cNvPr>
          <p:cNvPicPr>
            <a:picLocks noGrp="1" noChangeAspect="1"/>
          </p:cNvPicPr>
          <p:nvPr>
            <p:ph idx="1"/>
          </p:nvPr>
        </p:nvPicPr>
        <p:blipFill>
          <a:blip r:embed="rId2"/>
          <a:stretch>
            <a:fillRect/>
          </a:stretch>
        </p:blipFill>
        <p:spPr>
          <a:xfrm>
            <a:off x="1090047" y="2497958"/>
            <a:ext cx="10011905" cy="3006671"/>
          </a:xfrm>
        </p:spPr>
      </p:pic>
      <p:sp>
        <p:nvSpPr>
          <p:cNvPr id="6" name="ZoneTexte 5">
            <a:extLst>
              <a:ext uri="{FF2B5EF4-FFF2-40B4-BE49-F238E27FC236}">
                <a16:creationId xmlns:a16="http://schemas.microsoft.com/office/drawing/2014/main" id="{8F75557A-BAE6-D0A7-71BF-F790C44AF42B}"/>
              </a:ext>
            </a:extLst>
          </p:cNvPr>
          <p:cNvSpPr txBox="1"/>
          <p:nvPr/>
        </p:nvSpPr>
        <p:spPr>
          <a:xfrm>
            <a:off x="3621795" y="206432"/>
            <a:ext cx="44535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ENTRAINEMENT A VITESSE CONSTANTE - CSD</a:t>
            </a:r>
          </a:p>
        </p:txBody>
      </p:sp>
    </p:spTree>
    <p:extLst>
      <p:ext uri="{BB962C8B-B14F-4D97-AF65-F5344CB8AC3E}">
        <p14:creationId xmlns:p14="http://schemas.microsoft.com/office/powerpoint/2010/main" val="3189523789"/>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E2FFF29-4D54-8D15-535C-3A37C9F0BC21}"/>
              </a:ext>
            </a:extLst>
          </p:cNvPr>
          <p:cNvPicPr>
            <a:picLocks noGrp="1" noChangeAspect="1"/>
          </p:cNvPicPr>
          <p:nvPr>
            <p:ph idx="1"/>
          </p:nvPr>
        </p:nvPicPr>
        <p:blipFill>
          <a:blip r:embed="rId2"/>
          <a:stretch>
            <a:fillRect/>
          </a:stretch>
        </p:blipFill>
        <p:spPr>
          <a:xfrm>
            <a:off x="2386861" y="1107653"/>
            <a:ext cx="6923435" cy="5750347"/>
          </a:xfrm>
        </p:spPr>
      </p:pic>
      <p:sp>
        <p:nvSpPr>
          <p:cNvPr id="6" name="ZoneTexte 5">
            <a:extLst>
              <a:ext uri="{FF2B5EF4-FFF2-40B4-BE49-F238E27FC236}">
                <a16:creationId xmlns:a16="http://schemas.microsoft.com/office/drawing/2014/main" id="{85E170FC-BDC5-1B11-FA10-EC05AB1FFAB1}"/>
              </a:ext>
            </a:extLst>
          </p:cNvPr>
          <p:cNvSpPr txBox="1"/>
          <p:nvPr/>
        </p:nvSpPr>
        <p:spPr>
          <a:xfrm>
            <a:off x="3621795" y="206432"/>
            <a:ext cx="44535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ENTRAINEMENT A VITESSE CONSTANTE - CSD</a:t>
            </a:r>
          </a:p>
        </p:txBody>
      </p:sp>
    </p:spTree>
    <p:extLst>
      <p:ext uri="{BB962C8B-B14F-4D97-AF65-F5344CB8AC3E}">
        <p14:creationId xmlns:p14="http://schemas.microsoft.com/office/powerpoint/2010/main" val="176959856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09F7CFC1-94E2-31F3-B87D-CBB782F3F88C}"/>
              </a:ext>
            </a:extLst>
          </p:cNvPr>
          <p:cNvSpPr txBox="1"/>
          <p:nvPr/>
        </p:nvSpPr>
        <p:spPr>
          <a:xfrm>
            <a:off x="705996" y="1582340"/>
            <a:ext cx="10515599" cy="369331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L’ensemble comporte 3 parties principales :</a:t>
            </a:r>
          </a:p>
          <a:p>
            <a:r>
              <a:rPr lang="fr-FR" b="1" dirty="0"/>
              <a:t>Un boîtier de décrabotage</a:t>
            </a:r>
          </a:p>
          <a:p>
            <a:r>
              <a:rPr lang="fr-FR" dirty="0"/>
              <a:t>Placé à l’entrée, il permet en cas d’avarie mécanique du CSD ou de l’alternateur d’être séparé du boîtier N2</a:t>
            </a:r>
          </a:p>
          <a:p>
            <a:pPr algn="just"/>
            <a:r>
              <a:rPr lang="fr-FR" b="1" dirty="0"/>
              <a:t>Une transmission hydraulique</a:t>
            </a:r>
          </a:p>
          <a:p>
            <a:pPr algn="just"/>
            <a:r>
              <a:rPr lang="fr-FR" dirty="0"/>
              <a:t>Elle comprend un système moteur pompe et un différentiel, plus deux pompes, l’une de mise en pression, l’autre de récupération aspirant l’huile dans un puisard. Cette huile est ainsi refroidie dans un radiateur (extérieur à la transmission) et stockée dans un réservoir.</a:t>
            </a:r>
          </a:p>
          <a:p>
            <a:pPr algn="just"/>
            <a:r>
              <a:rPr lang="fr-FR" b="1" dirty="0"/>
              <a:t>Des éléments de contrôle et de commande (panneau mécanicien)</a:t>
            </a:r>
          </a:p>
          <a:p>
            <a:pPr marL="742950" lvl="1" indent="-285750" algn="just">
              <a:buFont typeface="Courier New" panose="02070309020205020404" pitchFamily="49" charset="0"/>
              <a:buChar char="o"/>
            </a:pPr>
            <a:r>
              <a:rPr lang="fr-FR" dirty="0"/>
              <a:t>un voyant de baisse de pression d’huile (en série avec le manostat) ;</a:t>
            </a:r>
          </a:p>
          <a:p>
            <a:pPr marL="742950" lvl="1" indent="-285750" algn="just">
              <a:buFont typeface="Courier New" panose="02070309020205020404" pitchFamily="49" charset="0"/>
              <a:buChar char="o"/>
            </a:pPr>
            <a:r>
              <a:rPr lang="fr-FR" dirty="0"/>
              <a:t>un indicateur de température d’huile (en relation avec deux sondes de température) ;</a:t>
            </a:r>
          </a:p>
          <a:p>
            <a:pPr marL="742950" lvl="1" indent="-285750" algn="just">
              <a:buFont typeface="Courier New" panose="02070309020205020404" pitchFamily="49" charset="0"/>
              <a:buChar char="o"/>
            </a:pPr>
            <a:r>
              <a:rPr lang="fr-FR" dirty="0"/>
              <a:t>une commande électrique de décrabotage (solénoïde) ;</a:t>
            </a:r>
          </a:p>
          <a:p>
            <a:pPr marL="742950" lvl="1" indent="-285750" algn="just">
              <a:buFont typeface="Courier New" panose="02070309020205020404" pitchFamily="49" charset="0"/>
              <a:buChar char="o"/>
            </a:pPr>
            <a:r>
              <a:rPr lang="fr-FR" dirty="0"/>
              <a:t>un potentiomètre permettant d’ajuster la fréquence, ceci est réalisé par action magnétique sur les masselottes du régulateur de vitesse.</a:t>
            </a:r>
          </a:p>
        </p:txBody>
      </p:sp>
      <p:sp>
        <p:nvSpPr>
          <p:cNvPr id="11" name="ZoneTexte 10">
            <a:extLst>
              <a:ext uri="{FF2B5EF4-FFF2-40B4-BE49-F238E27FC236}">
                <a16:creationId xmlns:a16="http://schemas.microsoft.com/office/drawing/2014/main" id="{81CDCE76-267E-57C6-9641-4D0556CA1581}"/>
              </a:ext>
            </a:extLst>
          </p:cNvPr>
          <p:cNvSpPr txBox="1"/>
          <p:nvPr/>
        </p:nvSpPr>
        <p:spPr>
          <a:xfrm>
            <a:off x="4778566" y="753295"/>
            <a:ext cx="1688335"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CONSTITUTION</a:t>
            </a:r>
          </a:p>
        </p:txBody>
      </p:sp>
    </p:spTree>
    <p:extLst>
      <p:ext uri="{BB962C8B-B14F-4D97-AF65-F5344CB8AC3E}">
        <p14:creationId xmlns:p14="http://schemas.microsoft.com/office/powerpoint/2010/main" val="2121934707"/>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9D9E94DF-6F80-7F19-02CF-12CCFD60E7B7}"/>
              </a:ext>
            </a:extLst>
          </p:cNvPr>
          <p:cNvSpPr txBox="1"/>
          <p:nvPr/>
        </p:nvSpPr>
        <p:spPr>
          <a:xfrm>
            <a:off x="418641" y="1185311"/>
            <a:ext cx="11347373"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L’arbre d’entrée de la transmission entraîné par le GTR est relié à l’arbre de sortie par l’intermédiaire du dispositif de décrabotage et du différentiel ; </a:t>
            </a:r>
          </a:p>
          <a:p>
            <a:r>
              <a:rPr lang="fr-FR" dirty="0"/>
              <a:t>il faut donc compenser les fluctuations de vitesse du réacteur. </a:t>
            </a:r>
          </a:p>
          <a:p>
            <a:r>
              <a:rPr lang="fr-FR" dirty="0"/>
              <a:t>Pour cela un régulateur à masselottes qui contrôle la vitesse de sortie et le couple d’entraînement détermine la correction à apporter. </a:t>
            </a:r>
          </a:p>
          <a:p>
            <a:r>
              <a:rPr lang="fr-FR" dirty="0"/>
              <a:t>Il commande un vérin auxiliaire en liaison avec le plateau d’une pompe hydraulique. </a:t>
            </a:r>
          </a:p>
          <a:p>
            <a:r>
              <a:rPr lang="fr-FR" dirty="0"/>
              <a:t>Cette pompe a une capacité variable suivant l’inclinaison du plateau, elle délivre son débit à un moteur hydraulique qui se chargera de l’appoint de vitesse (point C du différentiel).</a:t>
            </a:r>
          </a:p>
        </p:txBody>
      </p:sp>
      <p:sp>
        <p:nvSpPr>
          <p:cNvPr id="7" name="ZoneTexte 6">
            <a:extLst>
              <a:ext uri="{FF2B5EF4-FFF2-40B4-BE49-F238E27FC236}">
                <a16:creationId xmlns:a16="http://schemas.microsoft.com/office/drawing/2014/main" id="{76199623-5168-72D6-F6C2-4F87E51A0F0A}"/>
              </a:ext>
            </a:extLst>
          </p:cNvPr>
          <p:cNvSpPr txBox="1"/>
          <p:nvPr/>
        </p:nvSpPr>
        <p:spPr>
          <a:xfrm>
            <a:off x="3853149" y="594376"/>
            <a:ext cx="360527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PRINCIPE DE FONCTIONNEMENT</a:t>
            </a:r>
          </a:p>
        </p:txBody>
      </p:sp>
      <p:sp>
        <p:nvSpPr>
          <p:cNvPr id="8" name="ZoneTexte 7">
            <a:extLst>
              <a:ext uri="{FF2B5EF4-FFF2-40B4-BE49-F238E27FC236}">
                <a16:creationId xmlns:a16="http://schemas.microsoft.com/office/drawing/2014/main" id="{5F254D12-7A74-2A4E-0570-15AF5E1CFD2F}"/>
              </a:ext>
            </a:extLst>
          </p:cNvPr>
          <p:cNvSpPr txBox="1"/>
          <p:nvPr/>
        </p:nvSpPr>
        <p:spPr>
          <a:xfrm>
            <a:off x="3621795" y="206432"/>
            <a:ext cx="44535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ENTRAINEMENT A VITESSE CONSTANTE - CSD</a:t>
            </a:r>
          </a:p>
        </p:txBody>
      </p:sp>
    </p:spTree>
    <p:extLst>
      <p:ext uri="{BB962C8B-B14F-4D97-AF65-F5344CB8AC3E}">
        <p14:creationId xmlns:p14="http://schemas.microsoft.com/office/powerpoint/2010/main" val="197810360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91401A4-836B-A4F4-44E2-E05EB787CBA7}"/>
              </a:ext>
            </a:extLst>
          </p:cNvPr>
          <p:cNvSpPr txBox="1"/>
          <p:nvPr/>
        </p:nvSpPr>
        <p:spPr>
          <a:xfrm>
            <a:off x="750064" y="1468641"/>
            <a:ext cx="10515599" cy="452431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 En fait, la vitesse de rotation de l’alternateur est la somme algébrique des vitesses de rotation du réacteur et du moteur hydraulique.</a:t>
            </a:r>
          </a:p>
          <a:p>
            <a:pPr algn="just"/>
            <a:r>
              <a:rPr lang="fr-FR" dirty="0"/>
              <a:t>Trois cas peuvent se présenter :</a:t>
            </a:r>
          </a:p>
          <a:p>
            <a:pPr algn="just"/>
            <a:r>
              <a:rPr lang="fr-FR" b="1" dirty="0"/>
              <a:t>- Vitesse nominale 6 000 t/min:</a:t>
            </a:r>
          </a:p>
          <a:p>
            <a:pPr algn="just"/>
            <a:r>
              <a:rPr lang="fr-FR" dirty="0"/>
              <a:t>Le régulateur commande le plateau de la pompe en position verticale, la pompe est mise en débit nul.</a:t>
            </a:r>
          </a:p>
          <a:p>
            <a:pPr algn="just"/>
            <a:r>
              <a:rPr lang="fr-FR" dirty="0"/>
              <a:t>Le moteur ne tourne pas, vitesse nulle au point C.</a:t>
            </a:r>
          </a:p>
          <a:p>
            <a:pPr algn="just"/>
            <a:r>
              <a:rPr lang="fr-FR" b="1" dirty="0"/>
              <a:t>- Sous vitesse - exemple 5 000 t/min</a:t>
            </a:r>
          </a:p>
          <a:p>
            <a:pPr algn="just"/>
            <a:r>
              <a:rPr lang="fr-FR" dirty="0"/>
              <a:t>Les masselottes se rapprochent de l’axe et déplacent le tiroir vers le bas. Le régulateur incline le plateau de la pompe, celle-ci délivre son débit au moteur qui tourne à une vitesse de 1 000 t/min au point C de façon à rester à la vitesse nominale. </a:t>
            </a:r>
          </a:p>
          <a:p>
            <a:pPr algn="just"/>
            <a:endParaRPr lang="fr-FR" dirty="0"/>
          </a:p>
          <a:p>
            <a:pPr algn="just"/>
            <a:r>
              <a:rPr lang="fr-FR" b="1" dirty="0"/>
              <a:t>- Survitesse - exemple 7 000 t/min</a:t>
            </a:r>
          </a:p>
          <a:p>
            <a:pPr algn="just"/>
            <a:r>
              <a:rPr lang="fr-FR" dirty="0"/>
              <a:t>Les masselottes s’écartent de Taxe et déplacent le tiroir vers le haut, le régulateur incline le plateau de la pompe. </a:t>
            </a:r>
          </a:p>
          <a:p>
            <a:pPr algn="just"/>
            <a:r>
              <a:rPr lang="fr-FR" dirty="0"/>
              <a:t>Le débit de la pompe s’inverse, le moteur tourne en sens contraire et retranche 1 000 t/min au point C, de façon à rester à la vitesse nominale.</a:t>
            </a:r>
          </a:p>
        </p:txBody>
      </p:sp>
      <p:sp>
        <p:nvSpPr>
          <p:cNvPr id="6" name="ZoneTexte 5">
            <a:extLst>
              <a:ext uri="{FF2B5EF4-FFF2-40B4-BE49-F238E27FC236}">
                <a16:creationId xmlns:a16="http://schemas.microsoft.com/office/drawing/2014/main" id="{C3EC2702-DEAD-FC49-CA9F-15560E06A8D5}"/>
              </a:ext>
            </a:extLst>
          </p:cNvPr>
          <p:cNvSpPr txBox="1"/>
          <p:nvPr/>
        </p:nvSpPr>
        <p:spPr>
          <a:xfrm>
            <a:off x="3621795" y="206432"/>
            <a:ext cx="44535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ENTRAINEMENT A VITESSE CONSTANTE - CSD</a:t>
            </a:r>
          </a:p>
        </p:txBody>
      </p:sp>
    </p:spTree>
    <p:extLst>
      <p:ext uri="{BB962C8B-B14F-4D97-AF65-F5344CB8AC3E}">
        <p14:creationId xmlns:p14="http://schemas.microsoft.com/office/powerpoint/2010/main" val="1652915429"/>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DD75BFE-1D60-E887-7D55-71FFDE2D3BE1}"/>
              </a:ext>
            </a:extLst>
          </p:cNvPr>
          <p:cNvSpPr txBox="1"/>
          <p:nvPr/>
        </p:nvSpPr>
        <p:spPr>
          <a:xfrm>
            <a:off x="495759" y="1100319"/>
            <a:ext cx="11523643" cy="507831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Il se compose de deux parties principales :</a:t>
            </a:r>
          </a:p>
          <a:p>
            <a:r>
              <a:rPr lang="fr-FR" b="1" dirty="0"/>
              <a:t>Mécanique</a:t>
            </a:r>
          </a:p>
          <a:p>
            <a:r>
              <a:rPr lang="fr-FR" dirty="0"/>
              <a:t>La position des masselottes par rapport à l’axe est fonction de la vitesse de rotation. </a:t>
            </a:r>
          </a:p>
          <a:p>
            <a:r>
              <a:rPr lang="fr-FR" dirty="0"/>
              <a:t>Ces masselottes commandent un clapet navette hydraulique. </a:t>
            </a:r>
          </a:p>
          <a:p>
            <a:r>
              <a:rPr lang="fr-FR" dirty="0"/>
              <a:t>A la vitesse nominale, la position du clapet navette ne permet aucune distribution (le plateau de la pompe hydraulique est vertical).</a:t>
            </a:r>
          </a:p>
          <a:p>
            <a:r>
              <a:rPr lang="fr-FR" dirty="0"/>
              <a:t>En cas de sous vitesse, les masselottes se rapprochent de l’axe et déplacent le tiroir vers le bas. </a:t>
            </a:r>
          </a:p>
          <a:p>
            <a:r>
              <a:rPr lang="fr-FR" dirty="0"/>
              <a:t>Le plateau de la pompe s’incline et celle-ci délivre son débit au moteur. </a:t>
            </a:r>
          </a:p>
          <a:p>
            <a:r>
              <a:rPr lang="fr-FR" dirty="0"/>
              <a:t>Ce dernier ajoute le nombre de tours nécessaires pour rester à la vitesse nominale. </a:t>
            </a:r>
          </a:p>
          <a:p>
            <a:r>
              <a:rPr lang="fr-FR" dirty="0"/>
              <a:t>En cas de survitesse le processus s’inverse.</a:t>
            </a:r>
          </a:p>
          <a:p>
            <a:r>
              <a:rPr lang="fr-FR" dirty="0"/>
              <a:t>En conclusion, le régulateur de vitesse ne modifie la position du tiroir que s’il y a variation de vitesse de l’alternateur.</a:t>
            </a:r>
          </a:p>
          <a:p>
            <a:r>
              <a:rPr lang="fr-FR" b="1" dirty="0"/>
              <a:t>Electromagnétique</a:t>
            </a:r>
          </a:p>
          <a:p>
            <a:r>
              <a:rPr lang="fr-FR" dirty="0"/>
              <a:t>On effectue un réglage précis de la vitesse de rotation par une intervention électromagnétique sur les masselottes ; </a:t>
            </a:r>
          </a:p>
          <a:p>
            <a:r>
              <a:rPr lang="fr-FR" dirty="0"/>
              <a:t>c’est pourquoi ces masselottes sont des aimants permanents.</a:t>
            </a:r>
          </a:p>
          <a:p>
            <a:r>
              <a:rPr lang="fr-FR" dirty="0"/>
              <a:t>Suivant le sens du courant continu dans la bobine on crée des faces Nord ou Sud, ce qui écarte ou rapproche les masselottes de la bobine simulant ainsi une survitesse ou une sous vitesse (la fréquence alternateur est modifiée d’autant).</a:t>
            </a:r>
          </a:p>
          <a:p>
            <a:r>
              <a:rPr lang="fr-FR" dirty="0"/>
              <a:t>Ce courant continu est élaboré par le « contrôleur de charge », lui-même commandé par le potentiomètre « fréquence ». </a:t>
            </a:r>
          </a:p>
        </p:txBody>
      </p:sp>
      <p:sp>
        <p:nvSpPr>
          <p:cNvPr id="7" name="ZoneTexte 6">
            <a:extLst>
              <a:ext uri="{FF2B5EF4-FFF2-40B4-BE49-F238E27FC236}">
                <a16:creationId xmlns:a16="http://schemas.microsoft.com/office/drawing/2014/main" id="{6E86A730-908E-8B79-7C02-ABB6005D409B}"/>
              </a:ext>
            </a:extLst>
          </p:cNvPr>
          <p:cNvSpPr txBox="1"/>
          <p:nvPr/>
        </p:nvSpPr>
        <p:spPr>
          <a:xfrm>
            <a:off x="4191917" y="679368"/>
            <a:ext cx="331332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REGULATEUR DE VITESSE</a:t>
            </a:r>
          </a:p>
        </p:txBody>
      </p:sp>
      <p:sp>
        <p:nvSpPr>
          <p:cNvPr id="8" name="ZoneTexte 7">
            <a:extLst>
              <a:ext uri="{FF2B5EF4-FFF2-40B4-BE49-F238E27FC236}">
                <a16:creationId xmlns:a16="http://schemas.microsoft.com/office/drawing/2014/main" id="{D6FA6D3F-4319-81F0-11D0-74D692981048}"/>
              </a:ext>
            </a:extLst>
          </p:cNvPr>
          <p:cNvSpPr txBox="1"/>
          <p:nvPr/>
        </p:nvSpPr>
        <p:spPr>
          <a:xfrm>
            <a:off x="3621795" y="206432"/>
            <a:ext cx="44535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ENTRAINEMENT A VITESSE CONSTANTE - CSD</a:t>
            </a:r>
          </a:p>
        </p:txBody>
      </p:sp>
    </p:spTree>
    <p:extLst>
      <p:ext uri="{BB962C8B-B14F-4D97-AF65-F5344CB8AC3E}">
        <p14:creationId xmlns:p14="http://schemas.microsoft.com/office/powerpoint/2010/main" val="1614457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439CFEA8-E86E-08E4-0060-90286D39496F}"/>
              </a:ext>
            </a:extLst>
          </p:cNvPr>
          <p:cNvPicPr>
            <a:picLocks noGrp="1" noChangeAspect="1"/>
          </p:cNvPicPr>
          <p:nvPr>
            <p:ph idx="1"/>
          </p:nvPr>
        </p:nvPicPr>
        <p:blipFill>
          <a:blip r:embed="rId2"/>
          <a:stretch>
            <a:fillRect/>
          </a:stretch>
        </p:blipFill>
        <p:spPr>
          <a:xfrm>
            <a:off x="2291380" y="2589921"/>
            <a:ext cx="6974237" cy="2533973"/>
          </a:xfrm>
        </p:spPr>
        <p:style>
          <a:lnRef idx="2">
            <a:schemeClr val="accent2"/>
          </a:lnRef>
          <a:fillRef idx="1">
            <a:schemeClr val="lt1"/>
          </a:fillRef>
          <a:effectRef idx="0">
            <a:schemeClr val="accent2"/>
          </a:effectRef>
          <a:fontRef idx="minor">
            <a:schemeClr val="dk1"/>
          </a:fontRef>
        </p:style>
      </p:pic>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1B2D424C-3CB5-C9ED-F468-7C0A9A426F53}"/>
                  </a:ext>
                </a:extLst>
              </p:cNvPr>
              <p:cNvSpPr txBox="1"/>
              <p:nvPr/>
            </p:nvSpPr>
            <p:spPr>
              <a:xfrm>
                <a:off x="761999" y="1264358"/>
                <a:ext cx="10668000"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Il représente l’induction B à travers une surface S.</a:t>
                </a:r>
              </a:p>
              <a:p>
                <a:r>
                  <a:rPr lang="fr-FR" dirty="0"/>
                  <a:t>Le flux s’exprime eu wéber.</a:t>
                </a:r>
              </a:p>
              <a:p>
                <a:r>
                  <a:rPr lang="fr-FR" dirty="0"/>
                  <a:t>Si l’on considère une bobine le flux résultant est la somme des flux à travers chacune des spires.</a:t>
                </a:r>
              </a:p>
              <a:p>
                <a14:m>
                  <m:oMathPara xmlns:m="http://schemas.openxmlformats.org/officeDocument/2006/math">
                    <m:oMathParaPr>
                      <m:jc m:val="centerGroup"/>
                    </m:oMathParaPr>
                    <m:oMath xmlns:m="http://schemas.openxmlformats.org/officeDocument/2006/math">
                      <m:r>
                        <m:rPr>
                          <m:sty m:val="p"/>
                        </m:rPr>
                        <a:rPr lang="el-GR" i="1" smtClean="0">
                          <a:latin typeface="Cambria Math" panose="02040503050406030204" pitchFamily="18" charset="0"/>
                          <a:ea typeface="Cambria Math" panose="02040503050406030204" pitchFamily="18" charset="0"/>
                        </a:rPr>
                        <m:t>Φ</m:t>
                      </m:r>
                      <m:r>
                        <a:rPr lang="de-DE" b="0"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𝐵𝑆𝑁</m:t>
                      </m:r>
                    </m:oMath>
                  </m:oMathPara>
                </a14:m>
                <a:endParaRPr lang="fr-FR" dirty="0"/>
              </a:p>
            </p:txBody>
          </p:sp>
        </mc:Choice>
        <mc:Fallback>
          <p:sp>
            <p:nvSpPr>
              <p:cNvPr id="7" name="ZoneTexte 6">
                <a:extLst>
                  <a:ext uri="{FF2B5EF4-FFF2-40B4-BE49-F238E27FC236}">
                    <a16:creationId xmlns:a16="http://schemas.microsoft.com/office/drawing/2014/main" id="{1B2D424C-3CB5-C9ED-F468-7C0A9A426F53}"/>
                  </a:ext>
                </a:extLst>
              </p:cNvPr>
              <p:cNvSpPr txBox="1">
                <a:spLocks noRot="1" noChangeAspect="1" noMove="1" noResize="1" noEditPoints="1" noAdjustHandles="1" noChangeArrowheads="1" noChangeShapeType="1" noTextEdit="1"/>
              </p:cNvSpPr>
              <p:nvPr/>
            </p:nvSpPr>
            <p:spPr>
              <a:xfrm>
                <a:off x="761999" y="1264358"/>
                <a:ext cx="10668000" cy="1200329"/>
              </a:xfrm>
              <a:prstGeom prst="rect">
                <a:avLst/>
              </a:prstGeom>
              <a:blipFill>
                <a:blip r:embed="rId3"/>
                <a:stretch>
                  <a:fillRect l="-400" t="-2010"/>
                </a:stretch>
              </a:blipFill>
              <a:ln w="12700" cap="flat" cmpd="sng" algn="ctr">
                <a:solidFill>
                  <a:schemeClr val="accent2"/>
                </a:solidFill>
                <a:prstDash val="solid"/>
                <a:miter lim="800000"/>
              </a:ln>
              <a:effectLst/>
            </p:spPr>
            <p:txBody>
              <a:bodyPr/>
              <a:lstStyle/>
              <a:p>
                <a:r>
                  <a:rPr lang="fr-FR">
                    <a:noFill/>
                  </a:rPr>
                  <a:t> </a:t>
                </a:r>
              </a:p>
            </p:txBody>
          </p:sp>
        </mc:Fallback>
      </mc:AlternateContent>
      <p:sp>
        <p:nvSpPr>
          <p:cNvPr id="9" name="ZoneTexte 8">
            <a:extLst>
              <a:ext uri="{FF2B5EF4-FFF2-40B4-BE49-F238E27FC236}">
                <a16:creationId xmlns:a16="http://schemas.microsoft.com/office/drawing/2014/main" id="{8C9DC01B-0AA5-F42E-C2AF-0D1EB5377618}"/>
              </a:ext>
            </a:extLst>
          </p:cNvPr>
          <p:cNvSpPr txBox="1"/>
          <p:nvPr/>
        </p:nvSpPr>
        <p:spPr>
          <a:xfrm>
            <a:off x="673097" y="5449493"/>
            <a:ext cx="10756902"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Le wéber est le flux magnétique qui traverse une surface plane de 1 m2 normale à un champ uniforme ou l’induction est de 1 Tesla. </a:t>
            </a:r>
          </a:p>
        </p:txBody>
      </p:sp>
      <p:sp>
        <p:nvSpPr>
          <p:cNvPr id="15" name="ZoneTexte 14">
            <a:extLst>
              <a:ext uri="{FF2B5EF4-FFF2-40B4-BE49-F238E27FC236}">
                <a16:creationId xmlns:a16="http://schemas.microsoft.com/office/drawing/2014/main" id="{7243F5A3-0A52-49DF-5B08-BC694059C6A4}"/>
              </a:ext>
            </a:extLst>
          </p:cNvPr>
          <p:cNvSpPr txBox="1"/>
          <p:nvPr/>
        </p:nvSpPr>
        <p:spPr>
          <a:xfrm>
            <a:off x="4800600" y="582303"/>
            <a:ext cx="21590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FLUX MAGNETIQUE</a:t>
            </a:r>
          </a:p>
        </p:txBody>
      </p:sp>
    </p:spTree>
    <p:extLst>
      <p:ext uri="{BB962C8B-B14F-4D97-AF65-F5344CB8AC3E}">
        <p14:creationId xmlns:p14="http://schemas.microsoft.com/office/powerpoint/2010/main" val="3489331138"/>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485DE847-4319-0E0D-2C49-7D29B51DFC96}"/>
              </a:ext>
            </a:extLst>
          </p:cNvPr>
          <p:cNvPicPr>
            <a:picLocks noGrp="1" noChangeAspect="1"/>
          </p:cNvPicPr>
          <p:nvPr>
            <p:ph idx="1"/>
          </p:nvPr>
        </p:nvPicPr>
        <p:blipFill>
          <a:blip r:embed="rId2"/>
          <a:stretch>
            <a:fillRect/>
          </a:stretch>
        </p:blipFill>
        <p:spPr>
          <a:xfrm>
            <a:off x="5575031" y="1690688"/>
            <a:ext cx="5470718" cy="4351338"/>
          </a:xfrm>
        </p:spPr>
      </p:pic>
      <p:pic>
        <p:nvPicPr>
          <p:cNvPr id="7" name="Image 6">
            <a:extLst>
              <a:ext uri="{FF2B5EF4-FFF2-40B4-BE49-F238E27FC236}">
                <a16:creationId xmlns:a16="http://schemas.microsoft.com/office/drawing/2014/main" id="{5092D39F-3CDF-27D1-D948-E06BFF8EA483}"/>
              </a:ext>
            </a:extLst>
          </p:cNvPr>
          <p:cNvPicPr>
            <a:picLocks noChangeAspect="1"/>
          </p:cNvPicPr>
          <p:nvPr/>
        </p:nvPicPr>
        <p:blipFill>
          <a:blip r:embed="rId3"/>
          <a:stretch>
            <a:fillRect/>
          </a:stretch>
        </p:blipFill>
        <p:spPr>
          <a:xfrm>
            <a:off x="424993" y="2704582"/>
            <a:ext cx="5045725" cy="2948360"/>
          </a:xfrm>
          <a:prstGeom prst="rect">
            <a:avLst/>
          </a:prstGeom>
        </p:spPr>
      </p:pic>
      <p:sp>
        <p:nvSpPr>
          <p:cNvPr id="8" name="ZoneTexte 7">
            <a:extLst>
              <a:ext uri="{FF2B5EF4-FFF2-40B4-BE49-F238E27FC236}">
                <a16:creationId xmlns:a16="http://schemas.microsoft.com/office/drawing/2014/main" id="{5F72B45A-DF5D-27E1-F345-0D5614D5322E}"/>
              </a:ext>
            </a:extLst>
          </p:cNvPr>
          <p:cNvSpPr txBox="1"/>
          <p:nvPr/>
        </p:nvSpPr>
        <p:spPr>
          <a:xfrm>
            <a:off x="3621795" y="206432"/>
            <a:ext cx="44535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ENTRAINEMENT A VITESSE CONSTANTE - CSD</a:t>
            </a:r>
          </a:p>
        </p:txBody>
      </p:sp>
    </p:spTree>
    <p:extLst>
      <p:ext uri="{BB962C8B-B14F-4D97-AF65-F5344CB8AC3E}">
        <p14:creationId xmlns:p14="http://schemas.microsoft.com/office/powerpoint/2010/main" val="171561884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1D2598D4-5A10-B732-F1D8-3D54E3C98015}"/>
              </a:ext>
            </a:extLst>
          </p:cNvPr>
          <p:cNvPicPr>
            <a:picLocks noGrp="1" noChangeAspect="1"/>
          </p:cNvPicPr>
          <p:nvPr>
            <p:ph idx="1"/>
          </p:nvPr>
        </p:nvPicPr>
        <p:blipFill>
          <a:blip r:embed="rId2"/>
          <a:stretch>
            <a:fillRect/>
          </a:stretch>
        </p:blipFill>
        <p:spPr>
          <a:xfrm>
            <a:off x="6906657" y="1594960"/>
            <a:ext cx="4861205" cy="4351338"/>
          </a:xfr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43752707-0503-47FD-7EBE-5F5FD0FC04D9}"/>
              </a:ext>
            </a:extLst>
          </p:cNvPr>
          <p:cNvSpPr txBox="1"/>
          <p:nvPr/>
        </p:nvSpPr>
        <p:spPr>
          <a:xfrm>
            <a:off x="336003" y="1305098"/>
            <a:ext cx="6097836" cy="507831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Arial" panose="020B0604020202020204" pitchFamily="34" charset="0"/>
              <a:buChar char="•"/>
            </a:pPr>
            <a:r>
              <a:rPr lang="fr-FR" dirty="0"/>
              <a:t>La transmission entre l’arbre d’entrée et l’arbre de sortie se fait par l’intermédiaire d’un différentiel mécanique.</a:t>
            </a:r>
          </a:p>
          <a:p>
            <a:pPr marL="285750" indent="-285750" algn="just">
              <a:buFont typeface="Arial" panose="020B0604020202020204" pitchFamily="34" charset="0"/>
              <a:buChar char="•"/>
            </a:pPr>
            <a:r>
              <a:rPr lang="fr-FR" dirty="0"/>
              <a:t>Un détecteur de vitesse (régulateur à masselottes) placé sur l’arbre de sortie, commande un système de régulation constitué par un ensemble moteur/pompe hydraulique. </a:t>
            </a:r>
          </a:p>
          <a:p>
            <a:pPr marL="285750" indent="-285750" algn="just">
              <a:buFont typeface="Arial" panose="020B0604020202020204" pitchFamily="34" charset="0"/>
              <a:buChar char="•"/>
            </a:pPr>
            <a:r>
              <a:rPr lang="fr-FR" dirty="0"/>
              <a:t>Ce moteur, associé au différentiel, ajoute ou retranche une vitesse telle que la vitesse de sortie soit maintenue constante.</a:t>
            </a:r>
          </a:p>
          <a:p>
            <a:pPr marL="285750" indent="-285750" algn="just">
              <a:buFont typeface="Arial" panose="020B0604020202020204" pitchFamily="34" charset="0"/>
              <a:buChar char="•"/>
            </a:pPr>
            <a:r>
              <a:rPr lang="fr-FR" dirty="0"/>
              <a:t>En fait, l’arbre d’entrée est relié au différentiel mécanique par un système à dents de loup.</a:t>
            </a:r>
          </a:p>
          <a:p>
            <a:pPr marL="285750" indent="-285750" algn="just">
              <a:buFont typeface="Arial" panose="020B0604020202020204" pitchFamily="34" charset="0"/>
              <a:buChar char="•"/>
            </a:pPr>
            <a:r>
              <a:rPr lang="fr-FR" dirty="0"/>
              <a:t>Il sera possible de « décraboter » le CSD du boîtier accessoire N2 par un interrupteur situé sur le panneau mécanicien. </a:t>
            </a:r>
          </a:p>
          <a:p>
            <a:pPr marL="285750" indent="-285750" algn="just">
              <a:buFont typeface="Arial" panose="020B0604020202020204" pitchFamily="34" charset="0"/>
              <a:buChar char="•"/>
            </a:pPr>
            <a:r>
              <a:rPr lang="fr-FR" dirty="0"/>
              <a:t>Au sol, réacteur arrêté, une poignée permet de recraboter</a:t>
            </a:r>
          </a:p>
          <a:p>
            <a:pPr marL="285750" indent="-285750" algn="just">
              <a:buFont typeface="Arial" panose="020B0604020202020204" pitchFamily="34" charset="0"/>
              <a:buChar char="•"/>
            </a:pPr>
            <a:r>
              <a:rPr lang="fr-FR" dirty="0"/>
              <a:t>manuellement.</a:t>
            </a:r>
          </a:p>
          <a:p>
            <a:pPr marL="285750" indent="-285750" algn="just">
              <a:buFont typeface="Arial" panose="020B0604020202020204" pitchFamily="34" charset="0"/>
              <a:buChar char="•"/>
            </a:pPr>
            <a:r>
              <a:rPr lang="fr-FR" dirty="0"/>
              <a:t>L’huile, utilisée pour le système de régulation et pour la lubrification du CSD, est refroidie par un échangeur thermique situé dans le FAN réacteur.</a:t>
            </a:r>
          </a:p>
        </p:txBody>
      </p:sp>
      <p:sp>
        <p:nvSpPr>
          <p:cNvPr id="9" name="ZoneTexte 8">
            <a:extLst>
              <a:ext uri="{FF2B5EF4-FFF2-40B4-BE49-F238E27FC236}">
                <a16:creationId xmlns:a16="http://schemas.microsoft.com/office/drawing/2014/main" id="{E601DC12-BA41-6C54-F86C-8E1D5A8A96CD}"/>
              </a:ext>
            </a:extLst>
          </p:cNvPr>
          <p:cNvSpPr txBox="1"/>
          <p:nvPr/>
        </p:nvSpPr>
        <p:spPr>
          <a:xfrm>
            <a:off x="4238740" y="642997"/>
            <a:ext cx="305442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Principe de fonctionnement</a:t>
            </a:r>
          </a:p>
        </p:txBody>
      </p:sp>
      <p:sp>
        <p:nvSpPr>
          <p:cNvPr id="10" name="ZoneTexte 9">
            <a:extLst>
              <a:ext uri="{FF2B5EF4-FFF2-40B4-BE49-F238E27FC236}">
                <a16:creationId xmlns:a16="http://schemas.microsoft.com/office/drawing/2014/main" id="{B26A8C05-4E35-D9C0-2E14-75090AD8B0D4}"/>
              </a:ext>
            </a:extLst>
          </p:cNvPr>
          <p:cNvSpPr txBox="1"/>
          <p:nvPr/>
        </p:nvSpPr>
        <p:spPr>
          <a:xfrm>
            <a:off x="3621795" y="206432"/>
            <a:ext cx="44535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ENTRAINEMENT A VITESSE CONSTANTE - CSD</a:t>
            </a:r>
          </a:p>
        </p:txBody>
      </p:sp>
    </p:spTree>
    <p:extLst>
      <p:ext uri="{BB962C8B-B14F-4D97-AF65-F5344CB8AC3E}">
        <p14:creationId xmlns:p14="http://schemas.microsoft.com/office/powerpoint/2010/main" val="2169968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FB8B4E7-2AB1-3B0C-B08E-E44CD5428556}"/>
              </a:ext>
            </a:extLst>
          </p:cNvPr>
          <p:cNvSpPr txBox="1"/>
          <p:nvPr/>
        </p:nvSpPr>
        <p:spPr>
          <a:xfrm>
            <a:off x="838200" y="1293925"/>
            <a:ext cx="10608325" cy="452431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err="1"/>
              <a:t>Les’avions</a:t>
            </a:r>
            <a:r>
              <a:rPr lang="fr-FR" dirty="0"/>
              <a:t> modernes sont généralement équipés de systèmes de détection incendie localisés dans les zones à risque, à savoir :</a:t>
            </a:r>
          </a:p>
          <a:p>
            <a:pPr marL="285750" indent="-285750">
              <a:buFont typeface="Arial" panose="020B0604020202020204" pitchFamily="34" charset="0"/>
              <a:buChar char="•"/>
            </a:pPr>
            <a:r>
              <a:rPr lang="fr-FR" dirty="0"/>
              <a:t>les moteurs de propulsion,</a:t>
            </a:r>
          </a:p>
          <a:p>
            <a:pPr marL="285750" indent="-285750">
              <a:buFont typeface="Arial" panose="020B0604020202020204" pitchFamily="34" charset="0"/>
              <a:buChar char="•"/>
            </a:pPr>
            <a:r>
              <a:rPr lang="fr-FR" dirty="0"/>
              <a:t>les groupes auxiliaires APU,</a:t>
            </a:r>
          </a:p>
          <a:p>
            <a:pPr marL="285750" indent="-285750">
              <a:buFont typeface="Arial" panose="020B0604020202020204" pitchFamily="34" charset="0"/>
              <a:buChar char="•"/>
            </a:pPr>
            <a:r>
              <a:rPr lang="fr-FR" dirty="0"/>
              <a:t>les </a:t>
            </a:r>
            <a:r>
              <a:rPr lang="fr-FR" dirty="0" err="1"/>
              <a:t>soutes</a:t>
            </a:r>
            <a:r>
              <a:rPr lang="fr-FR" dirty="0"/>
              <a:t> (équipements et fret),</a:t>
            </a:r>
          </a:p>
          <a:p>
            <a:pPr marL="285750" indent="-285750">
              <a:buFont typeface="Arial" panose="020B0604020202020204" pitchFamily="34" charset="0"/>
              <a:buChar char="•"/>
            </a:pPr>
            <a:r>
              <a:rPr lang="fr-FR" dirty="0"/>
              <a:t>les logements de trains, freins,</a:t>
            </a:r>
          </a:p>
          <a:p>
            <a:pPr marL="285750" indent="-285750">
              <a:buFont typeface="Arial" panose="020B0604020202020204" pitchFamily="34" charset="0"/>
              <a:buChar char="•"/>
            </a:pPr>
            <a:r>
              <a:rPr lang="fr-FR" dirty="0"/>
              <a:t>les toilettes,</a:t>
            </a:r>
          </a:p>
          <a:p>
            <a:pPr marL="285750" indent="-285750">
              <a:buFont typeface="Arial" panose="020B0604020202020204" pitchFamily="34" charset="0"/>
              <a:buChar char="•"/>
            </a:pPr>
            <a:r>
              <a:rPr lang="fr-FR" dirty="0"/>
              <a:t>les systèmes de climatisation et de dégivrage (gaines d’air chaud).</a:t>
            </a:r>
          </a:p>
          <a:p>
            <a:r>
              <a:rPr lang="fr-FR" dirty="0"/>
              <a:t>Des dispositifs de détection de fumée sont également installés :</a:t>
            </a:r>
          </a:p>
          <a:p>
            <a:pPr marL="285750" indent="-285750">
              <a:buFont typeface="Arial" panose="020B0604020202020204" pitchFamily="34" charset="0"/>
              <a:buChar char="•"/>
            </a:pPr>
            <a:r>
              <a:rPr lang="fr-FR" dirty="0"/>
              <a:t>dans la </a:t>
            </a:r>
            <a:r>
              <a:rPr lang="fr-FR" dirty="0" err="1"/>
              <a:t>soute</a:t>
            </a:r>
            <a:r>
              <a:rPr lang="fr-FR" dirty="0"/>
              <a:t> électronique de certains avions,</a:t>
            </a:r>
          </a:p>
          <a:p>
            <a:pPr marL="285750" indent="-285750">
              <a:buFont typeface="Arial" panose="020B0604020202020204" pitchFamily="34" charset="0"/>
              <a:buChar char="•"/>
            </a:pPr>
            <a:r>
              <a:rPr lang="fr-FR" dirty="0"/>
              <a:t>dans les </a:t>
            </a:r>
            <a:r>
              <a:rPr lang="fr-FR" dirty="0" err="1"/>
              <a:t>soutes</a:t>
            </a:r>
            <a:r>
              <a:rPr lang="fr-FR" dirty="0"/>
              <a:t> à bagages,</a:t>
            </a:r>
          </a:p>
          <a:p>
            <a:pPr marL="285750" indent="-285750">
              <a:buFont typeface="Arial" panose="020B0604020202020204" pitchFamily="34" charset="0"/>
              <a:buChar char="•"/>
            </a:pPr>
            <a:r>
              <a:rPr lang="fr-FR" dirty="0"/>
              <a:t>dans la </a:t>
            </a:r>
            <a:r>
              <a:rPr lang="fr-FR" dirty="0" err="1"/>
              <a:t>soute</a:t>
            </a:r>
            <a:r>
              <a:rPr lang="fr-FR" dirty="0"/>
              <a:t> cargo.</a:t>
            </a:r>
          </a:p>
          <a:p>
            <a:r>
              <a:rPr lang="fr-FR" dirty="0"/>
              <a:t>En cas d’incendie ou de fumée, l’équipage en est informé par des dispositifs lumineux et sonores dans le poste équipage.</a:t>
            </a:r>
          </a:p>
          <a:p>
            <a:r>
              <a:rPr lang="fr-FR" dirty="0"/>
              <a:t>A noter que les alarmes incendie APU sont en plus répétées dans un logement de train afin d’attirer l’attention du personnel d’entretien.</a:t>
            </a:r>
          </a:p>
        </p:txBody>
      </p:sp>
      <p:sp>
        <p:nvSpPr>
          <p:cNvPr id="7" name="ZoneTexte 6">
            <a:extLst>
              <a:ext uri="{FF2B5EF4-FFF2-40B4-BE49-F238E27FC236}">
                <a16:creationId xmlns:a16="http://schemas.microsoft.com/office/drawing/2014/main" id="{2897AF2F-7F61-059C-4E75-37BE7DC5DC55}"/>
              </a:ext>
            </a:extLst>
          </p:cNvPr>
          <p:cNvSpPr txBox="1"/>
          <p:nvPr/>
        </p:nvSpPr>
        <p:spPr>
          <a:xfrm>
            <a:off x="3720947" y="228467"/>
            <a:ext cx="3649337"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Chapitre 38  DETECTION INCENDIE</a:t>
            </a:r>
          </a:p>
        </p:txBody>
      </p:sp>
    </p:spTree>
    <p:extLst>
      <p:ext uri="{BB962C8B-B14F-4D97-AF65-F5344CB8AC3E}">
        <p14:creationId xmlns:p14="http://schemas.microsoft.com/office/powerpoint/2010/main" val="162132873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031C5EC2-529F-DD9A-6384-5E007F8B0C2C}"/>
              </a:ext>
            </a:extLst>
          </p:cNvPr>
          <p:cNvPicPr>
            <a:picLocks noGrp="1" noChangeAspect="1"/>
          </p:cNvPicPr>
          <p:nvPr>
            <p:ph idx="1"/>
          </p:nvPr>
        </p:nvPicPr>
        <p:blipFill>
          <a:blip r:embed="rId2"/>
          <a:stretch>
            <a:fillRect/>
          </a:stretch>
        </p:blipFill>
        <p:spPr>
          <a:xfrm>
            <a:off x="981016" y="1825625"/>
            <a:ext cx="10229967" cy="4351338"/>
          </a:xfrm>
        </p:spPr>
      </p:pic>
      <p:sp>
        <p:nvSpPr>
          <p:cNvPr id="6" name="ZoneTexte 5">
            <a:extLst>
              <a:ext uri="{FF2B5EF4-FFF2-40B4-BE49-F238E27FC236}">
                <a16:creationId xmlns:a16="http://schemas.microsoft.com/office/drawing/2014/main" id="{76C6E1B9-C43C-8115-5324-EB0E9CC00BC1}"/>
              </a:ext>
            </a:extLst>
          </p:cNvPr>
          <p:cNvSpPr txBox="1"/>
          <p:nvPr/>
        </p:nvSpPr>
        <p:spPr>
          <a:xfrm>
            <a:off x="3720947" y="228467"/>
            <a:ext cx="3649337"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Chapitre 38  DETECTION INCENDIE</a:t>
            </a:r>
          </a:p>
        </p:txBody>
      </p:sp>
    </p:spTree>
    <p:extLst>
      <p:ext uri="{BB962C8B-B14F-4D97-AF65-F5344CB8AC3E}">
        <p14:creationId xmlns:p14="http://schemas.microsoft.com/office/powerpoint/2010/main" val="214765734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992E4DE-B8DD-5430-0BB3-4DD9FD530E12}"/>
              </a:ext>
            </a:extLst>
          </p:cNvPr>
          <p:cNvSpPr txBox="1"/>
          <p:nvPr/>
        </p:nvSpPr>
        <p:spPr>
          <a:xfrm>
            <a:off x="583894" y="1181031"/>
            <a:ext cx="10719412"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a:t>MONTAGE SERIE</a:t>
            </a:r>
          </a:p>
          <a:p>
            <a:pPr algn="just"/>
            <a:r>
              <a:rPr lang="fr-FR" dirty="0"/>
              <a:t>La détection est assurée par des bilames ou détecteurs ponctuels. Ils tirent leur nom de leur nature et de leur localisation ; </a:t>
            </a:r>
          </a:p>
          <a:p>
            <a:pPr algn="just"/>
            <a:r>
              <a:rPr lang="fr-FR" dirty="0"/>
              <a:t>ils détectent une anomalie en assurant la surveillance d’une zone de surface ou de volume réduits.</a:t>
            </a:r>
          </a:p>
          <a:p>
            <a:pPr algn="just"/>
            <a:r>
              <a:rPr lang="fr-FR" dirty="0"/>
              <a:t>La surveillance d’une zone plus étendue est rendue possible en connectant en cascade plusieurs détecteurs ponctuels.</a:t>
            </a:r>
          </a:p>
        </p:txBody>
      </p:sp>
      <p:sp>
        <p:nvSpPr>
          <p:cNvPr id="6" name="ZoneTexte 5">
            <a:extLst>
              <a:ext uri="{FF2B5EF4-FFF2-40B4-BE49-F238E27FC236}">
                <a16:creationId xmlns:a16="http://schemas.microsoft.com/office/drawing/2014/main" id="{B3A96636-D68B-A04E-5DBC-FA483BB3EC01}"/>
              </a:ext>
            </a:extLst>
          </p:cNvPr>
          <p:cNvSpPr txBox="1"/>
          <p:nvPr/>
        </p:nvSpPr>
        <p:spPr>
          <a:xfrm>
            <a:off x="3974335" y="184399"/>
            <a:ext cx="3649337"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Chapitre 38  DETECTION INCENDIE</a:t>
            </a:r>
          </a:p>
        </p:txBody>
      </p:sp>
      <p:sp>
        <p:nvSpPr>
          <p:cNvPr id="8" name="ZoneTexte 7">
            <a:extLst>
              <a:ext uri="{FF2B5EF4-FFF2-40B4-BE49-F238E27FC236}">
                <a16:creationId xmlns:a16="http://schemas.microsoft.com/office/drawing/2014/main" id="{7119C98C-7388-C9D9-87B9-D6A1B9046FBC}"/>
              </a:ext>
            </a:extLst>
          </p:cNvPr>
          <p:cNvSpPr txBox="1"/>
          <p:nvPr/>
        </p:nvSpPr>
        <p:spPr>
          <a:xfrm>
            <a:off x="3313322" y="682715"/>
            <a:ext cx="497136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DISPOSITIFS DE DETECTION INCENDIE (BELAMES)</a:t>
            </a:r>
          </a:p>
        </p:txBody>
      </p:sp>
      <p:pic>
        <p:nvPicPr>
          <p:cNvPr id="10" name="Image 9">
            <a:extLst>
              <a:ext uri="{FF2B5EF4-FFF2-40B4-BE49-F238E27FC236}">
                <a16:creationId xmlns:a16="http://schemas.microsoft.com/office/drawing/2014/main" id="{E65BE19B-4820-4142-56CA-31A6151E77CE}"/>
              </a:ext>
            </a:extLst>
          </p:cNvPr>
          <p:cNvPicPr>
            <a:picLocks noChangeAspect="1"/>
          </p:cNvPicPr>
          <p:nvPr/>
        </p:nvPicPr>
        <p:blipFill>
          <a:blip r:embed="rId2"/>
          <a:stretch>
            <a:fillRect/>
          </a:stretch>
        </p:blipFill>
        <p:spPr>
          <a:xfrm>
            <a:off x="1443978" y="3064341"/>
            <a:ext cx="8710047" cy="2267823"/>
          </a:xfrm>
          <a:prstGeom prst="rect">
            <a:avLst/>
          </a:prstGeom>
        </p:spPr>
        <p:style>
          <a:lnRef idx="2">
            <a:schemeClr val="accent2"/>
          </a:lnRef>
          <a:fillRef idx="1">
            <a:schemeClr val="lt1"/>
          </a:fillRef>
          <a:effectRef idx="0">
            <a:schemeClr val="accent2"/>
          </a:effectRef>
          <a:fontRef idx="minor">
            <a:schemeClr val="dk1"/>
          </a:fontRef>
        </p:style>
      </p:pic>
      <p:sp>
        <p:nvSpPr>
          <p:cNvPr id="12" name="ZoneTexte 11">
            <a:extLst>
              <a:ext uri="{FF2B5EF4-FFF2-40B4-BE49-F238E27FC236}">
                <a16:creationId xmlns:a16="http://schemas.microsoft.com/office/drawing/2014/main" id="{14BCD20F-1665-9BC0-C7C0-DEC764A4E7F4}"/>
              </a:ext>
            </a:extLst>
          </p:cNvPr>
          <p:cNvSpPr txBox="1"/>
          <p:nvPr/>
        </p:nvSpPr>
        <p:spPr>
          <a:xfrm>
            <a:off x="439295" y="5473272"/>
            <a:ext cx="10719412"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FONCTIONNEMENT</a:t>
            </a:r>
          </a:p>
          <a:p>
            <a:r>
              <a:rPr lang="fr-FR" dirty="0"/>
              <a:t>Une élévation de température fait ouvrir un ou plusieurs bilames ce qui coupe l’excitation du relais et active les alarmes.</a:t>
            </a:r>
          </a:p>
          <a:p>
            <a:r>
              <a:rPr lang="fr-FR" dirty="0"/>
              <a:t>Le poussoir test enclenché a le même effet que l’ouverture d’un bilame.</a:t>
            </a:r>
          </a:p>
        </p:txBody>
      </p:sp>
    </p:spTree>
    <p:extLst>
      <p:ext uri="{BB962C8B-B14F-4D97-AF65-F5344CB8AC3E}">
        <p14:creationId xmlns:p14="http://schemas.microsoft.com/office/powerpoint/2010/main" val="199534000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5D984581-623A-D62A-5345-0B90F71857A4}"/>
              </a:ext>
            </a:extLst>
          </p:cNvPr>
          <p:cNvPicPr>
            <a:picLocks noGrp="1" noChangeAspect="1"/>
          </p:cNvPicPr>
          <p:nvPr>
            <p:ph idx="1"/>
          </p:nvPr>
        </p:nvPicPr>
        <p:blipFill>
          <a:blip r:embed="rId2"/>
          <a:stretch>
            <a:fillRect/>
          </a:stretch>
        </p:blipFill>
        <p:spPr>
          <a:xfrm>
            <a:off x="2111468" y="2947671"/>
            <a:ext cx="6492705" cy="3545204"/>
          </a:xfrm>
        </p:spPr>
      </p:pic>
      <p:sp>
        <p:nvSpPr>
          <p:cNvPr id="7" name="ZoneTexte 6">
            <a:extLst>
              <a:ext uri="{FF2B5EF4-FFF2-40B4-BE49-F238E27FC236}">
                <a16:creationId xmlns:a16="http://schemas.microsoft.com/office/drawing/2014/main" id="{918C57E4-B32D-2B03-59C7-116A010B153D}"/>
              </a:ext>
            </a:extLst>
          </p:cNvPr>
          <p:cNvSpPr txBox="1"/>
          <p:nvPr/>
        </p:nvSpPr>
        <p:spPr>
          <a:xfrm>
            <a:off x="1011715" y="1016938"/>
            <a:ext cx="10168569"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a:t>MONTAGE PARALLELE</a:t>
            </a:r>
          </a:p>
          <a:p>
            <a:pPr algn="just"/>
            <a:r>
              <a:rPr lang="fr-FR" dirty="0"/>
              <a:t>Les bilames contrôlent de par leurs emplacements toutes températures anormales en des points particuliers du réacteur (flûtes d’air chaud). </a:t>
            </a:r>
          </a:p>
          <a:p>
            <a:pPr algn="just"/>
            <a:r>
              <a:rPr lang="fr-FR" dirty="0"/>
              <a:t>Afin d’accroître la sécurité chaque bilame est alimenté par 2 fils, l’ensemble forme une boucle.</a:t>
            </a:r>
          </a:p>
          <a:p>
            <a:pPr algn="just"/>
            <a:r>
              <a:rPr lang="fr-FR" dirty="0"/>
              <a:t>Lorsque la température atteint la valeur de déformation d’un bilame, une masse est donnée au relais d’alarme qui s’excite, d’où fonctionnement des alarmes sonores et</a:t>
            </a:r>
          </a:p>
        </p:txBody>
      </p:sp>
    </p:spTree>
    <p:extLst>
      <p:ext uri="{BB962C8B-B14F-4D97-AF65-F5344CB8AC3E}">
        <p14:creationId xmlns:p14="http://schemas.microsoft.com/office/powerpoint/2010/main" val="18761882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6EF7C557-1E1D-D1AD-B7D7-6BC9834CC8E0}"/>
              </a:ext>
            </a:extLst>
          </p:cNvPr>
          <p:cNvPicPr>
            <a:picLocks noChangeAspect="1"/>
          </p:cNvPicPr>
          <p:nvPr/>
        </p:nvPicPr>
        <p:blipFill>
          <a:blip r:embed="rId2"/>
          <a:stretch>
            <a:fillRect/>
          </a:stretch>
        </p:blipFill>
        <p:spPr>
          <a:xfrm>
            <a:off x="6976536" y="292792"/>
            <a:ext cx="4646260" cy="2427040"/>
          </a:xfrm>
          <a:prstGeom prst="rect">
            <a:avLst/>
          </a:prstGeom>
        </p:spPr>
      </p:pic>
      <p:sp>
        <p:nvSpPr>
          <p:cNvPr id="5" name="ZoneTexte 4">
            <a:extLst>
              <a:ext uri="{FF2B5EF4-FFF2-40B4-BE49-F238E27FC236}">
                <a16:creationId xmlns:a16="http://schemas.microsoft.com/office/drawing/2014/main" id="{D898DD57-3867-520E-CDAC-5AC8DDB72057}"/>
              </a:ext>
            </a:extLst>
          </p:cNvPr>
          <p:cNvSpPr txBox="1"/>
          <p:nvPr/>
        </p:nvSpPr>
        <p:spPr>
          <a:xfrm>
            <a:off x="616945" y="2995254"/>
            <a:ext cx="11215171" cy="341632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a:t>L’élément détecteur est constitué d’un tube métallique creux, d’environ 2 mm de diamètre,</a:t>
            </a:r>
          </a:p>
          <a:p>
            <a:pPr marL="285750" indent="-285750">
              <a:buFont typeface="Arial" panose="020B0604020202020204" pitchFamily="34" charset="0"/>
              <a:buChar char="•"/>
            </a:pPr>
            <a:r>
              <a:rPr lang="fr-FR" dirty="0"/>
              <a:t>une substance thermosensible garnit l’intérieur du tube (diélectrique) ; </a:t>
            </a:r>
          </a:p>
          <a:p>
            <a:pPr marL="285750" indent="-285750">
              <a:buFont typeface="Arial" panose="020B0604020202020204" pitchFamily="34" charset="0"/>
              <a:buChar char="•"/>
            </a:pPr>
            <a:r>
              <a:rPr lang="fr-FR" dirty="0"/>
              <a:t>une âme métallique, conducteur très fin, est noyée dans ce diélectrique ; </a:t>
            </a:r>
          </a:p>
          <a:p>
            <a:endParaRPr lang="fr-FR" dirty="0"/>
          </a:p>
          <a:p>
            <a:r>
              <a:rPr lang="fr-FR" b="1" dirty="0"/>
              <a:t>Absence de surchauffe</a:t>
            </a:r>
          </a:p>
          <a:p>
            <a:pPr marL="285750" indent="-285750">
              <a:buFont typeface="Arial" panose="020B0604020202020204" pitchFamily="34" charset="0"/>
              <a:buChar char="•"/>
            </a:pPr>
            <a:r>
              <a:rPr lang="fr-FR" dirty="0"/>
              <a:t>La résistance ohmique mesurée entre le fil conducteur central et le tube est très élevée, supérieure à 50 mégohms ; aucun courant de fuite ne traverse la matière isolante, </a:t>
            </a:r>
          </a:p>
          <a:p>
            <a:pPr marL="285750" indent="-285750">
              <a:buFont typeface="Arial" panose="020B0604020202020204" pitchFamily="34" charset="0"/>
              <a:buChar char="•"/>
            </a:pPr>
            <a:r>
              <a:rPr lang="fr-FR" dirty="0"/>
              <a:t>le relais de détection incendie ne s’excite pas.</a:t>
            </a:r>
          </a:p>
          <a:p>
            <a:r>
              <a:rPr lang="fr-FR" b="1" dirty="0"/>
              <a:t>Surchauffe (160 à 200°)</a:t>
            </a:r>
          </a:p>
          <a:p>
            <a:pPr marL="285750" indent="-285750">
              <a:buFont typeface="Arial" panose="020B0604020202020204" pitchFamily="34" charset="0"/>
              <a:buChar char="•"/>
            </a:pPr>
            <a:r>
              <a:rPr lang="fr-FR" dirty="0"/>
              <a:t>Si la température autour de l’élément croît, la résistance de l’isolant décroît (CTN). </a:t>
            </a:r>
          </a:p>
          <a:p>
            <a:pPr marL="285750" indent="-285750">
              <a:buFont typeface="Arial" panose="020B0604020202020204" pitchFamily="34" charset="0"/>
              <a:buChar char="•"/>
            </a:pPr>
            <a:r>
              <a:rPr lang="fr-FR" dirty="0"/>
              <a:t>Dès qu’elle atteint 330 Q un courant de fuite s’établit, </a:t>
            </a:r>
          </a:p>
          <a:p>
            <a:pPr marL="285750" indent="-285750">
              <a:buFont typeface="Arial" panose="020B0604020202020204" pitchFamily="34" charset="0"/>
              <a:buChar char="•"/>
            </a:pPr>
            <a:r>
              <a:rPr lang="fr-FR" dirty="0"/>
              <a:t>exciter le relais d’alarme, </a:t>
            </a:r>
          </a:p>
        </p:txBody>
      </p:sp>
      <p:sp>
        <p:nvSpPr>
          <p:cNvPr id="11" name="ZoneTexte 10">
            <a:extLst>
              <a:ext uri="{FF2B5EF4-FFF2-40B4-BE49-F238E27FC236}">
                <a16:creationId xmlns:a16="http://schemas.microsoft.com/office/drawing/2014/main" id="{903C7383-960C-A374-38BB-1984ECB14BF0}"/>
              </a:ext>
            </a:extLst>
          </p:cNvPr>
          <p:cNvSpPr txBox="1"/>
          <p:nvPr/>
        </p:nvSpPr>
        <p:spPr>
          <a:xfrm>
            <a:off x="3193159" y="446426"/>
            <a:ext cx="3474904"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DETECTION A ELEMENT CONTINU</a:t>
            </a:r>
          </a:p>
        </p:txBody>
      </p:sp>
    </p:spTree>
    <p:extLst>
      <p:ext uri="{BB962C8B-B14F-4D97-AF65-F5344CB8AC3E}">
        <p14:creationId xmlns:p14="http://schemas.microsoft.com/office/powerpoint/2010/main" val="125971006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63D4A71D-3AE6-B9BE-9246-067D59AEF783}"/>
              </a:ext>
            </a:extLst>
          </p:cNvPr>
          <p:cNvPicPr>
            <a:picLocks noGrp="1" noChangeAspect="1"/>
          </p:cNvPicPr>
          <p:nvPr>
            <p:ph idx="1"/>
          </p:nvPr>
        </p:nvPicPr>
        <p:blipFill>
          <a:blip r:embed="rId2"/>
          <a:stretch>
            <a:fillRect/>
          </a:stretch>
        </p:blipFill>
        <p:spPr>
          <a:xfrm>
            <a:off x="2820443" y="882594"/>
            <a:ext cx="6279489" cy="2855437"/>
          </a:xfr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CDDF9777-24B8-C08B-3489-D2C3EB27BD31}"/>
              </a:ext>
            </a:extLst>
          </p:cNvPr>
          <p:cNvSpPr txBox="1"/>
          <p:nvPr/>
        </p:nvSpPr>
        <p:spPr>
          <a:xfrm>
            <a:off x="556413" y="3949106"/>
            <a:ext cx="10807547"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Arial" panose="020B0604020202020204" pitchFamily="34" charset="0"/>
              <a:buChar char="•"/>
            </a:pPr>
            <a:r>
              <a:rPr lang="fr-FR" dirty="0"/>
              <a:t>L’élément détecteur est identique à celui des autres systèmes. </a:t>
            </a:r>
          </a:p>
          <a:p>
            <a:pPr marL="285750" indent="-285750" algn="just">
              <a:buFont typeface="Arial" panose="020B0604020202020204" pitchFamily="34" charset="0"/>
              <a:buChar char="•"/>
            </a:pPr>
            <a:r>
              <a:rPr lang="fr-FR" dirty="0"/>
              <a:t>Toutefois il est alimenté-en courant alternatif </a:t>
            </a:r>
          </a:p>
          <a:p>
            <a:pPr marL="285750" indent="-285750" algn="just">
              <a:buFont typeface="Arial" panose="020B0604020202020204" pitchFamily="34" charset="0"/>
              <a:buChar char="•"/>
            </a:pPr>
            <a:r>
              <a:rPr lang="fr-FR" dirty="0"/>
              <a:t>il est basé sur un-effet capacitif.</a:t>
            </a:r>
          </a:p>
          <a:p>
            <a:pPr marL="285750" indent="-285750" algn="just">
              <a:buFont typeface="Arial" panose="020B0604020202020204" pitchFamily="34" charset="0"/>
              <a:buChar char="•"/>
            </a:pPr>
            <a:r>
              <a:rPr lang="fr-FR" dirty="0"/>
              <a:t>On peut l’assimiler à un condensateur cylindrique de capacité thermosensible.</a:t>
            </a:r>
          </a:p>
        </p:txBody>
      </p:sp>
      <p:sp>
        <p:nvSpPr>
          <p:cNvPr id="9" name="ZoneTexte 8">
            <a:extLst>
              <a:ext uri="{FF2B5EF4-FFF2-40B4-BE49-F238E27FC236}">
                <a16:creationId xmlns:a16="http://schemas.microsoft.com/office/drawing/2014/main" id="{7F7D9221-2AE0-F3BF-3C5C-ECCF6A8D8230}"/>
              </a:ext>
            </a:extLst>
          </p:cNvPr>
          <p:cNvSpPr txBox="1"/>
          <p:nvPr/>
        </p:nvSpPr>
        <p:spPr>
          <a:xfrm>
            <a:off x="4000834" y="307150"/>
            <a:ext cx="379910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DETECTION INCENDIE TYPE GRAVINER</a:t>
            </a:r>
          </a:p>
        </p:txBody>
      </p:sp>
    </p:spTree>
    <p:extLst>
      <p:ext uri="{BB962C8B-B14F-4D97-AF65-F5344CB8AC3E}">
        <p14:creationId xmlns:p14="http://schemas.microsoft.com/office/powerpoint/2010/main" val="56116414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E39140F-51D8-5E97-D077-52DE59CB7327}"/>
              </a:ext>
            </a:extLst>
          </p:cNvPr>
          <p:cNvSpPr txBox="1"/>
          <p:nvPr/>
        </p:nvSpPr>
        <p:spPr>
          <a:xfrm>
            <a:off x="561860" y="1459177"/>
            <a:ext cx="10862631" cy="369331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DETECTION INCENDIE GTR</a:t>
            </a:r>
          </a:p>
          <a:p>
            <a:pPr marL="285750" indent="-285750">
              <a:buFont typeface="Arial" panose="020B0604020202020204" pitchFamily="34" charset="0"/>
              <a:buChar char="•"/>
            </a:pPr>
            <a:r>
              <a:rPr lang="fr-FR" dirty="0"/>
              <a:t>Les 4 GTR sont équipés de dispositifs de détection incendie de type capacitif. </a:t>
            </a:r>
          </a:p>
          <a:p>
            <a:pPr marL="285750" indent="-285750">
              <a:buFont typeface="Arial" panose="020B0604020202020204" pitchFamily="34" charset="0"/>
              <a:buChar char="•"/>
            </a:pPr>
            <a:r>
              <a:rPr lang="fr-FR" dirty="0"/>
              <a:t>Afin d’augmenter la fiabilité de la détection, chaque GTR est équipé de 2 circuits indépendants, </a:t>
            </a:r>
          </a:p>
          <a:p>
            <a:pPr marL="285750" indent="-285750">
              <a:buFont typeface="Arial" panose="020B0604020202020204" pitchFamily="34" charset="0"/>
              <a:buChar char="•"/>
            </a:pPr>
            <a:r>
              <a:rPr lang="fr-FR" dirty="0"/>
              <a:t>ils alimentent :</a:t>
            </a:r>
          </a:p>
          <a:p>
            <a:pPr marL="285750" indent="-285750">
              <a:buFont typeface="Arial" panose="020B0604020202020204" pitchFamily="34" charset="0"/>
              <a:buChar char="•"/>
            </a:pPr>
            <a:r>
              <a:rPr lang="fr-FR" dirty="0"/>
              <a:t>un indicateur double de température (panneau P4) ;</a:t>
            </a:r>
          </a:p>
          <a:p>
            <a:pPr marL="285750" indent="-285750">
              <a:buFont typeface="Arial" panose="020B0604020202020204" pitchFamily="34" charset="0"/>
              <a:buChar char="•"/>
            </a:pPr>
            <a:r>
              <a:rPr lang="fr-FR" dirty="0"/>
              <a:t>un circuit logique ET qui assure :</a:t>
            </a:r>
          </a:p>
          <a:p>
            <a:pPr marL="742950" lvl="1" indent="-285750">
              <a:buFont typeface="Courier New" panose="02070309020205020404" pitchFamily="49" charset="0"/>
              <a:buChar char="o"/>
            </a:pPr>
            <a:r>
              <a:rPr lang="fr-FR" dirty="0"/>
              <a:t>l’allumage de la poignée coupe feu du réacteur correspondant,</a:t>
            </a:r>
          </a:p>
          <a:p>
            <a:pPr marL="742950" lvl="1" indent="-285750">
              <a:buFont typeface="Courier New" panose="02070309020205020404" pitchFamily="49" charset="0"/>
              <a:buChar char="o"/>
            </a:pPr>
            <a:r>
              <a:rPr lang="fr-FR" dirty="0"/>
              <a:t>l’allumage de 2 voyants « </a:t>
            </a:r>
            <a:r>
              <a:rPr lang="fr-FR" dirty="0" err="1"/>
              <a:t>Fire</a:t>
            </a:r>
            <a:r>
              <a:rPr lang="fr-FR" dirty="0"/>
              <a:t> » (P10),</a:t>
            </a:r>
          </a:p>
          <a:p>
            <a:pPr marL="742950" lvl="1" indent="-285750">
              <a:buFont typeface="Courier New" panose="02070309020205020404" pitchFamily="49" charset="0"/>
              <a:buChar char="o"/>
            </a:pPr>
            <a:r>
              <a:rPr lang="fr-FR" dirty="0"/>
              <a:t>la sonnerie continue,</a:t>
            </a:r>
          </a:p>
          <a:p>
            <a:pPr marL="285750" indent="-285750">
              <a:buFont typeface="Arial" panose="020B0604020202020204" pitchFamily="34" charset="0"/>
              <a:buChar char="•"/>
            </a:pPr>
            <a:r>
              <a:rPr lang="fr-FR" dirty="0"/>
              <a:t>un circuit de défaut (court-circuit) comprenant :</a:t>
            </a:r>
          </a:p>
          <a:p>
            <a:pPr marL="742950" lvl="1" indent="-285750">
              <a:buFont typeface="Courier New" panose="02070309020205020404" pitchFamily="49" charset="0"/>
              <a:buChar char="o"/>
            </a:pPr>
            <a:r>
              <a:rPr lang="fr-FR" dirty="0"/>
              <a:t>un circuit ou exclusif,</a:t>
            </a:r>
          </a:p>
          <a:p>
            <a:pPr marL="742950" lvl="1" indent="-285750">
              <a:buFont typeface="Courier New" panose="02070309020205020404" pitchFamily="49" charset="0"/>
              <a:buChar char="o"/>
            </a:pPr>
            <a:r>
              <a:rPr lang="fr-FR" dirty="0"/>
              <a:t>un voyant </a:t>
            </a:r>
            <a:r>
              <a:rPr lang="fr-FR" dirty="0" err="1"/>
              <a:t>Fault</a:t>
            </a:r>
            <a:r>
              <a:rPr lang="fr-FR" dirty="0"/>
              <a:t>.</a:t>
            </a:r>
          </a:p>
          <a:p>
            <a:pPr marL="285750" indent="-285750">
              <a:buFont typeface="Arial" panose="020B0604020202020204" pitchFamily="34" charset="0"/>
              <a:buChar char="•"/>
            </a:pPr>
            <a:r>
              <a:rPr lang="fr-FR" dirty="0"/>
              <a:t>Le sélecteur (A - </a:t>
            </a:r>
            <a:r>
              <a:rPr lang="fr-FR" dirty="0" err="1"/>
              <a:t>Both</a:t>
            </a:r>
            <a:r>
              <a:rPr lang="fr-FR" dirty="0"/>
              <a:t> – B) permet d’éliminer le circuit défaillant.</a:t>
            </a:r>
          </a:p>
        </p:txBody>
      </p:sp>
      <p:sp>
        <p:nvSpPr>
          <p:cNvPr id="7" name="ZoneTexte 6">
            <a:extLst>
              <a:ext uri="{FF2B5EF4-FFF2-40B4-BE49-F238E27FC236}">
                <a16:creationId xmlns:a16="http://schemas.microsoft.com/office/drawing/2014/main" id="{D6CCEFD4-0066-DACE-B8FC-72BF971242AB}"/>
              </a:ext>
            </a:extLst>
          </p:cNvPr>
          <p:cNvSpPr txBox="1"/>
          <p:nvPr/>
        </p:nvSpPr>
        <p:spPr>
          <a:xfrm>
            <a:off x="3599761" y="615877"/>
            <a:ext cx="412306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DETECTION INCENDIE B-747 (exemple)</a:t>
            </a:r>
          </a:p>
        </p:txBody>
      </p:sp>
    </p:spTree>
    <p:extLst>
      <p:ext uri="{BB962C8B-B14F-4D97-AF65-F5344CB8AC3E}">
        <p14:creationId xmlns:p14="http://schemas.microsoft.com/office/powerpoint/2010/main" val="206146664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02E2F99-7CB7-7A1F-ABC2-9EC20E5B7A3E}"/>
              </a:ext>
            </a:extLst>
          </p:cNvPr>
          <p:cNvSpPr>
            <a:spLocks noGrp="1"/>
          </p:cNvSpPr>
          <p:nvPr>
            <p:ph type="title"/>
          </p:nvPr>
        </p:nvSpPr>
        <p:spPr/>
        <p:txBody>
          <a:bodyPr/>
          <a:lstStyle/>
          <a:p>
            <a:endParaRPr lang="fr-FR"/>
          </a:p>
        </p:txBody>
      </p:sp>
      <p:sp>
        <p:nvSpPr>
          <p:cNvPr id="5" name="ZoneTexte 4">
            <a:extLst>
              <a:ext uri="{FF2B5EF4-FFF2-40B4-BE49-F238E27FC236}">
                <a16:creationId xmlns:a16="http://schemas.microsoft.com/office/drawing/2014/main" id="{0285709F-819E-EA14-62AD-014A823581FA}"/>
              </a:ext>
            </a:extLst>
          </p:cNvPr>
          <p:cNvSpPr txBox="1"/>
          <p:nvPr/>
        </p:nvSpPr>
        <p:spPr>
          <a:xfrm>
            <a:off x="484742" y="1849511"/>
            <a:ext cx="10351265"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CIRCUIT D’ESSAI</a:t>
            </a:r>
          </a:p>
          <a:p>
            <a:r>
              <a:rPr lang="fr-FR" dirty="0"/>
              <a:t>Un circuit d’essai permet de vérifier </a:t>
            </a:r>
          </a:p>
          <a:p>
            <a:pPr marL="285750" indent="-285750">
              <a:buFont typeface="Arial" panose="020B0604020202020204" pitchFamily="34" charset="0"/>
              <a:buChar char="•"/>
            </a:pPr>
            <a:r>
              <a:rPr lang="fr-FR" dirty="0"/>
              <a:t>sur « </a:t>
            </a:r>
            <a:r>
              <a:rPr lang="fr-FR" dirty="0" err="1"/>
              <a:t>Fire</a:t>
            </a:r>
            <a:r>
              <a:rPr lang="fr-FR" dirty="0"/>
              <a:t> test » le fonctionnement de la détection incendie,</a:t>
            </a:r>
          </a:p>
          <a:p>
            <a:pPr marL="285750" indent="-285750">
              <a:buFont typeface="Arial" panose="020B0604020202020204" pitchFamily="34" charset="0"/>
              <a:buChar char="•"/>
            </a:pPr>
            <a:r>
              <a:rPr lang="fr-FR" dirty="0"/>
              <a:t>sur « </a:t>
            </a:r>
            <a:r>
              <a:rPr lang="fr-FR" dirty="0" err="1"/>
              <a:t>Fault</a:t>
            </a:r>
            <a:r>
              <a:rPr lang="fr-FR" dirty="0"/>
              <a:t> test » le fonctionnement de la détection défaut.</a:t>
            </a:r>
          </a:p>
        </p:txBody>
      </p:sp>
    </p:spTree>
    <p:extLst>
      <p:ext uri="{BB962C8B-B14F-4D97-AF65-F5344CB8AC3E}">
        <p14:creationId xmlns:p14="http://schemas.microsoft.com/office/powerpoint/2010/main" val="2369349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001AAF3-AD46-92EB-53E1-9F3D961A5CF6}"/>
              </a:ext>
            </a:extLst>
          </p:cNvPr>
          <p:cNvSpPr txBox="1"/>
          <p:nvPr/>
        </p:nvSpPr>
        <p:spPr>
          <a:xfrm>
            <a:off x="1949986" y="788939"/>
            <a:ext cx="7317954" cy="547842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547370" indent="-547370" algn="just"/>
            <a:r>
              <a:rPr lang="fr-FR" sz="1100" b="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t>2.2. Equipements et circuits électriques E</a:t>
            </a:r>
          </a:p>
          <a:p>
            <a:pPr marL="547370" indent="-547370" algn="just"/>
            <a:r>
              <a:rPr lang="fr-FR" sz="1100" b="1" i="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t>2.2.1. Généralités et principe de fonctionnement</a:t>
            </a:r>
          </a:p>
          <a:p>
            <a:pPr marL="547370" indent="-547370" algn="just"/>
            <a:r>
              <a:rPr lang="fr-FR" sz="1100" b="1" i="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t>2.2.2. Généralités sur les éléments des circuits de génération électrique :</a:t>
            </a:r>
          </a:p>
          <a:p>
            <a:pPr marL="342900" lvl="0" indent="-342900" algn="l">
              <a:spcBef>
                <a:spcPts val="600"/>
              </a:spcBef>
              <a:buFont typeface="Symbol" panose="05050102010706020507" pitchFamily="18" charset="2"/>
              <a:buChar char=""/>
            </a:pPr>
            <a:r>
              <a:rPr lang="fr-FR" sz="1150" dirty="0">
                <a:effectLst/>
                <a:latin typeface="CourierNewPSMT"/>
                <a:ea typeface="Calibri" panose="020F0502020204030204" pitchFamily="34" charset="0"/>
                <a:cs typeface="CourierNewPSMT"/>
              </a:rPr>
              <a:t>L'alternateur à fréquence fixe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Symbol" panose="05050102010706020507" pitchFamily="18" charset="2"/>
              <a:buChar char=""/>
            </a:pPr>
            <a:r>
              <a:rPr lang="fr-FR" sz="1150" dirty="0">
                <a:effectLst/>
                <a:latin typeface="CourierNewPSMT"/>
                <a:ea typeface="Calibri" panose="020F0502020204030204" pitchFamily="34" charset="0"/>
                <a:cs typeface="CourierNewPSMT"/>
              </a:rPr>
              <a:t>Transmission à vitesse constante (C.S.D.).</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Symbol" panose="05050102010706020507" pitchFamily="18" charset="2"/>
              <a:buChar char=""/>
            </a:pPr>
            <a:r>
              <a:rPr lang="fr-FR" sz="1150" dirty="0">
                <a:effectLst/>
                <a:latin typeface="CourierNewPSMT"/>
                <a:ea typeface="Calibri" panose="020F0502020204030204" pitchFamily="34" charset="0"/>
                <a:cs typeface="CourierNewPSMT"/>
              </a:rPr>
              <a:t>Eléments de contrôle du C.S.D.</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Symbol" panose="05050102010706020507" pitchFamily="18" charset="2"/>
              <a:buChar char=""/>
            </a:pPr>
            <a:r>
              <a:rPr lang="fr-FR" sz="1150" dirty="0">
                <a:effectLst/>
                <a:latin typeface="CourierNewPSMT"/>
                <a:ea typeface="Calibri" panose="020F0502020204030204" pitchFamily="34" charset="0"/>
                <a:cs typeface="CourierNewPSMT"/>
              </a:rPr>
              <a:t>Tensions et fréquences normalisées</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Symbol" panose="05050102010706020507" pitchFamily="18" charset="2"/>
              <a:buChar char=""/>
            </a:pPr>
            <a:r>
              <a:rPr lang="fr-FR" sz="1150" dirty="0">
                <a:solidFill>
                  <a:srgbClr val="FF0000"/>
                </a:solidFill>
                <a:effectLst/>
                <a:latin typeface="CourierNewPSMT"/>
                <a:ea typeface="Calibri" panose="020F0502020204030204" pitchFamily="34" charset="0"/>
                <a:cs typeface="CourierNewPSMT"/>
              </a:rPr>
              <a:t>Raison du choix de 400 Hz</a:t>
            </a:r>
            <a:r>
              <a:rPr lang="fr-FR" sz="1150" dirty="0">
                <a:effectLst/>
                <a:latin typeface="CourierNewPSMT"/>
                <a:ea typeface="Calibri" panose="020F0502020204030204" pitchFamily="34" charset="0"/>
                <a:cs typeface="CourierNewPSMT"/>
              </a:rPr>
              <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Symbol" panose="05050102010706020507" pitchFamily="18" charset="2"/>
              <a:buChar char=""/>
            </a:pPr>
            <a:r>
              <a:rPr lang="fr-FR" sz="1150" dirty="0">
                <a:effectLst/>
                <a:latin typeface="CourierNewPSMT"/>
                <a:ea typeface="Calibri" panose="020F0502020204030204" pitchFamily="34" charset="0"/>
                <a:cs typeface="CourierNewPSMT"/>
              </a:rPr>
              <a:t>L'alternateur et le couplage sur le réseau</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Symbol" panose="05050102010706020507" pitchFamily="18" charset="2"/>
              <a:buChar char=""/>
            </a:pPr>
            <a:r>
              <a:rPr lang="fr-FR" sz="1150" dirty="0">
                <a:effectLst/>
                <a:latin typeface="CourierNewPSMT"/>
                <a:ea typeface="Calibri" panose="020F0502020204030204" pitchFamily="34" charset="0"/>
                <a:cs typeface="CourierNewPSMT"/>
              </a:rPr>
              <a:t>Relais d'excitation, de ligne, de couplage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Symbol" panose="05050102010706020507" pitchFamily="18" charset="2"/>
              <a:buChar char=""/>
            </a:pPr>
            <a:r>
              <a:rPr lang="fr-FR" sz="1150" dirty="0" err="1">
                <a:effectLst/>
                <a:latin typeface="CourierNewPSMT"/>
                <a:ea typeface="Calibri" panose="020F0502020204030204" pitchFamily="34" charset="0"/>
                <a:cs typeface="CourierNewPSMT"/>
              </a:rPr>
              <a:t>Transforedresseur</a:t>
            </a:r>
            <a:r>
              <a:rPr lang="fr-FR" sz="1150" dirty="0">
                <a:effectLst/>
                <a:latin typeface="CourierNewPSMT"/>
                <a:ea typeface="Calibri" panose="020F0502020204030204" pitchFamily="34" charset="0"/>
                <a:cs typeface="CourierNewPSMT"/>
              </a:rPr>
              <a:t>. Convertisseur statique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Symbol" panose="05050102010706020507" pitchFamily="18" charset="2"/>
              <a:buChar char=""/>
            </a:pPr>
            <a:r>
              <a:rPr lang="fr-FR" sz="1150" dirty="0">
                <a:effectLst/>
                <a:latin typeface="CourierNewPSMT"/>
                <a:ea typeface="Calibri" panose="020F0502020204030204" pitchFamily="34" charset="0"/>
                <a:cs typeface="CourierNewPSMT"/>
              </a:rPr>
              <a:t>Génératrice à courant </a:t>
            </a:r>
            <a:r>
              <a:rPr lang="fr-FR" sz="1150" dirty="0" err="1">
                <a:effectLst/>
                <a:latin typeface="CourierNewPSMT"/>
                <a:ea typeface="Calibri" panose="020F0502020204030204" pitchFamily="34" charset="0"/>
                <a:cs typeface="CourierNewPSMT"/>
              </a:rPr>
              <a:t>continu.-Batterie</a:t>
            </a:r>
            <a:r>
              <a:rPr lang="fr-FR" sz="1150" dirty="0">
                <a:effectLst/>
                <a:latin typeface="CourierNewPSMT"/>
                <a:ea typeface="Calibri" panose="020F0502020204030204" pitchFamily="34" charset="0"/>
                <a:cs typeface="CourierNewPSMT"/>
              </a:rPr>
              <a: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Symbol" panose="05050102010706020507" pitchFamily="18" charset="2"/>
              <a:buChar char=""/>
            </a:pPr>
            <a:r>
              <a:rPr lang="fr-FR" sz="1150" dirty="0">
                <a:effectLst/>
                <a:latin typeface="CourierNewPSMT"/>
                <a:ea typeface="Calibri" panose="020F0502020204030204" pitchFamily="34" charset="0"/>
                <a:cs typeface="CourierNewPSMT"/>
              </a:rPr>
              <a:t>Alimentation par groupe de parc.</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Symbol" panose="05050102010706020507" pitchFamily="18" charset="2"/>
              <a:buChar char=""/>
            </a:pPr>
            <a:r>
              <a:rPr lang="fr-FR" sz="1150" dirty="0">
                <a:effectLst/>
                <a:latin typeface="CourierNewPSMT"/>
                <a:ea typeface="Calibri" panose="020F0502020204030204" pitchFamily="34" charset="0"/>
                <a:cs typeface="CourierNewPSMT"/>
              </a:rPr>
              <a:t>Bilan de l'énergie électrique à bord de l'avion.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547370" indent="-547370" algn="just"/>
            <a:r>
              <a:rPr lang="fr-FR" sz="1100" b="1" i="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t>2.2.3. Schéma du circuit de distribution.</a:t>
            </a:r>
          </a:p>
          <a:p>
            <a:pPr marL="342900" lvl="0" indent="-342900" algn="l">
              <a:spcBef>
                <a:spcPts val="600"/>
              </a:spcBef>
              <a:buFont typeface="Symbol" panose="05050102010706020507" pitchFamily="18" charset="2"/>
              <a:buChar char=""/>
            </a:pPr>
            <a:r>
              <a:rPr lang="fr-FR" sz="1150" dirty="0">
                <a:effectLst/>
                <a:latin typeface="CourierNewPSMT"/>
                <a:ea typeface="Calibri" panose="020F0502020204030204" pitchFamily="34" charset="0"/>
                <a:cs typeface="CourierNewPSMT"/>
              </a:rPr>
              <a:t>Schéma de circuit alternatif 115 V/4OO Hz,28V/4OOHz.</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Symbol" panose="05050102010706020507" pitchFamily="18" charset="2"/>
              <a:buChar char=""/>
            </a:pPr>
            <a:r>
              <a:rPr lang="fr-FR" sz="1150" dirty="0">
                <a:effectLst/>
                <a:latin typeface="CourierNewPSMT"/>
                <a:ea typeface="Calibri" panose="020F0502020204030204" pitchFamily="34" charset="0"/>
                <a:cs typeface="CourierNewPSMT"/>
              </a:rPr>
              <a:t>Schéma de circuit continu.</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547370" indent="-547370" algn="just"/>
            <a:r>
              <a:rPr lang="fr-FR" sz="1100" b="1" i="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t>2.2.4. Dispositifs de commande et contrôle.</a:t>
            </a:r>
          </a:p>
          <a:p>
            <a:pPr marL="342900" lvl="0" indent="-342900" algn="l">
              <a:spcBef>
                <a:spcPts val="600"/>
              </a:spcBef>
              <a:buFont typeface="Symbol" panose="05050102010706020507" pitchFamily="18" charset="2"/>
              <a:buChar char=""/>
            </a:pPr>
            <a:r>
              <a:rPr lang="fr-FR" sz="1150" dirty="0">
                <a:effectLst/>
                <a:latin typeface="CourierNewPSMT"/>
                <a:ea typeface="Calibri" panose="020F0502020204030204" pitchFamily="34" charset="0"/>
                <a:cs typeface="CourierNewPSMT"/>
              </a:rPr>
              <a:t>Dispositifs de contrôle. Détecteur de défaut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l">
              <a:spcAft>
                <a:spcPts val="0"/>
              </a:spcAft>
              <a:buFont typeface="Courier New" panose="02070309020205020404" pitchFamily="49" charset="0"/>
              <a:buChar char="o"/>
            </a:pPr>
            <a:r>
              <a:rPr lang="fr-FR" sz="1150" dirty="0">
                <a:effectLst/>
                <a:latin typeface="CourierNewPSMT"/>
                <a:ea typeface="Calibri" panose="020F0502020204030204" pitchFamily="34" charset="0"/>
                <a:cs typeface="CourierNewPSMT"/>
              </a:rPr>
              <a:t>-sous-tension, surtension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l">
              <a:spcAft>
                <a:spcPts val="0"/>
              </a:spcAft>
              <a:buFont typeface="Courier New" panose="02070309020205020404" pitchFamily="49" charset="0"/>
              <a:buChar char="o"/>
            </a:pPr>
            <a:r>
              <a:rPr lang="fr-FR" sz="1150" dirty="0">
                <a:effectLst/>
                <a:latin typeface="CourierNewPSMT"/>
                <a:ea typeface="Calibri" panose="020F0502020204030204" pitchFamily="34" charset="0"/>
                <a:cs typeface="CourierNewPSMT"/>
              </a:rPr>
              <a:t>–sous - excitation, surexcitation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l">
              <a:spcAft>
                <a:spcPts val="0"/>
              </a:spcAft>
              <a:buFont typeface="Courier New" panose="02070309020205020404" pitchFamily="49" charset="0"/>
              <a:buChar char="o"/>
            </a:pPr>
            <a:r>
              <a:rPr lang="fr-FR" sz="1150" dirty="0">
                <a:effectLst/>
                <a:latin typeface="CourierNewPSMT"/>
                <a:ea typeface="Calibri" panose="020F0502020204030204" pitchFamily="34" charset="0"/>
                <a:cs typeface="CourierNewPSMT"/>
              </a:rPr>
              <a:t>-sous - vitesse, survitesse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l">
              <a:spcAft>
                <a:spcPts val="0"/>
              </a:spcAft>
              <a:buFont typeface="Courier New" panose="02070309020205020404" pitchFamily="49" charset="0"/>
              <a:buChar char="o"/>
            </a:pPr>
            <a:r>
              <a:rPr lang="fr-FR" sz="1150" dirty="0">
                <a:effectLst/>
                <a:latin typeface="CourierNewPSMT"/>
                <a:ea typeface="Calibri" panose="020F0502020204030204" pitchFamily="34" charset="0"/>
                <a:cs typeface="CourierNewPSMT"/>
              </a:rPr>
              <a:t>-sous-fréquence, surfréquence ;</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l">
              <a:spcAft>
                <a:spcPts val="0"/>
              </a:spcAft>
              <a:buFont typeface="Courier New" panose="02070309020205020404" pitchFamily="49" charset="0"/>
              <a:buChar char="o"/>
            </a:pPr>
            <a:r>
              <a:rPr lang="fr-FR" sz="1150" dirty="0">
                <a:effectLst/>
                <a:latin typeface="CourierNewPSMT"/>
                <a:ea typeface="Calibri" panose="020F0502020204030204" pitchFamily="34" charset="0"/>
                <a:cs typeface="CourierNewPSMT"/>
              </a:rPr>
              <a:t>-décrabotage.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Symbol" panose="05050102010706020507" pitchFamily="18" charset="2"/>
              <a:buChar char=""/>
            </a:pPr>
            <a:r>
              <a:rPr lang="fr-FR" sz="1150" dirty="0">
                <a:effectLst/>
                <a:latin typeface="CourierNewPSMT"/>
                <a:ea typeface="Calibri" panose="020F0502020204030204" pitchFamily="34" charset="0"/>
                <a:cs typeface="CourierNewPSMT"/>
              </a:rPr>
              <a:t>Protection, isolement.</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l">
              <a:buFont typeface="Symbol" panose="05050102010706020507" pitchFamily="18" charset="2"/>
              <a:buChar char=""/>
            </a:pPr>
            <a:r>
              <a:rPr lang="fr-FR" sz="1150" dirty="0">
                <a:effectLst/>
                <a:latin typeface="CourierNewPSMT"/>
                <a:ea typeface="Calibri" panose="020F0502020204030204" pitchFamily="34" charset="0"/>
                <a:cs typeface="CourierNewPSMT"/>
              </a:rPr>
              <a:t>Instruments de contrôle.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547370" indent="-547370" algn="just"/>
            <a:r>
              <a:rPr lang="fr-FR" sz="1100" b="1" i="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t>2.2.5. Circuits de secours :</a:t>
            </a:r>
          </a:p>
          <a:p>
            <a:pPr marL="547370" indent="-547370" algn="l">
              <a:spcBef>
                <a:spcPts val="600"/>
              </a:spcBef>
              <a:spcAft>
                <a:spcPts val="0"/>
              </a:spcAft>
            </a:pPr>
            <a:r>
              <a:rPr lang="fr-FR" sz="1150" dirty="0">
                <a:effectLst/>
                <a:latin typeface="CourierNewPSMT"/>
                <a:ea typeface="Calibri" panose="020F0502020204030204" pitchFamily="34" charset="0"/>
                <a:cs typeface="CourierNewPSMT"/>
              </a:rPr>
              <a:t>Cas de panne. Perte d'alternateurs, Bilan électrique.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p>
            <a:pPr marL="547370" indent="-547370" algn="just"/>
            <a:r>
              <a:rPr lang="fr-FR" sz="1100" b="1" i="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t>2.2.6. Compréhension d'un circuit électrique simple(circuit avion)</a:t>
            </a:r>
          </a:p>
        </p:txBody>
      </p:sp>
    </p:spTree>
    <p:extLst>
      <p:ext uri="{BB962C8B-B14F-4D97-AF65-F5344CB8AC3E}">
        <p14:creationId xmlns:p14="http://schemas.microsoft.com/office/powerpoint/2010/main" val="2299027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BE8CB55-C870-BD71-7D27-CA54BCBEC314}"/>
              </a:ext>
            </a:extLst>
          </p:cNvPr>
          <p:cNvSpPr txBox="1"/>
          <p:nvPr/>
        </p:nvSpPr>
        <p:spPr>
          <a:xfrm>
            <a:off x="5118100" y="323329"/>
            <a:ext cx="17526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LOI DE LAPLACE</a:t>
            </a:r>
          </a:p>
        </p:txBody>
      </p:sp>
      <p:sp>
        <p:nvSpPr>
          <p:cNvPr id="9" name="ZoneTexte 8">
            <a:extLst>
              <a:ext uri="{FF2B5EF4-FFF2-40B4-BE49-F238E27FC236}">
                <a16:creationId xmlns:a16="http://schemas.microsoft.com/office/drawing/2014/main" id="{498ACA6D-4705-3477-57E7-3DEF2399D1AA}"/>
              </a:ext>
            </a:extLst>
          </p:cNvPr>
          <p:cNvSpPr txBox="1"/>
          <p:nvPr/>
        </p:nvSpPr>
        <p:spPr>
          <a:xfrm>
            <a:off x="500062" y="999520"/>
            <a:ext cx="11191875"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Elle caractérise l’action d’un champ magnétique sur un conducteur traversé par un courant.</a:t>
            </a:r>
          </a:p>
          <a:p>
            <a:r>
              <a:rPr lang="fr-FR" dirty="0"/>
              <a:t>Soit un conducteur non magnétique MP traversé par un courant I, placé dans le champ développé par un aimant.</a:t>
            </a:r>
          </a:p>
          <a:p>
            <a:r>
              <a:rPr lang="fr-FR" dirty="0"/>
              <a:t>On constate que le conducteur se déplace de sa position d’équilibre.</a:t>
            </a:r>
          </a:p>
          <a:p>
            <a:r>
              <a:rPr lang="fr-FR" dirty="0"/>
              <a:t>Ce déplacement s’effectue sous l’effet d’une force appelée FORCE ELECTROMAGNETIQUE. </a:t>
            </a:r>
          </a:p>
        </p:txBody>
      </p:sp>
      <p:pic>
        <p:nvPicPr>
          <p:cNvPr id="3074" name="Picture 2" descr="La force de Laplace-cours et exercices">
            <a:extLst>
              <a:ext uri="{FF2B5EF4-FFF2-40B4-BE49-F238E27FC236}">
                <a16:creationId xmlns:a16="http://schemas.microsoft.com/office/drawing/2014/main" id="{C8C5CF7A-3B37-7987-A4AA-9B4CAD3AFF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6062" y="2506708"/>
            <a:ext cx="4858379" cy="3131066"/>
          </a:xfrm>
          <a:prstGeom prst="rect">
            <a:avLst/>
          </a:prstGeom>
        </p:spPr>
        <p:style>
          <a:lnRef idx="2">
            <a:schemeClr val="accent2"/>
          </a:lnRef>
          <a:fillRef idx="1">
            <a:schemeClr val="lt1"/>
          </a:fillRef>
          <a:effectRef idx="0">
            <a:schemeClr val="accent2"/>
          </a:effectRef>
          <a:fontRef idx="minor">
            <a:schemeClr val="dk1"/>
          </a:fontRef>
        </p:style>
      </p:pic>
      <p:sp>
        <p:nvSpPr>
          <p:cNvPr id="13" name="ZoneTexte 12">
            <a:extLst>
              <a:ext uri="{FF2B5EF4-FFF2-40B4-BE49-F238E27FC236}">
                <a16:creationId xmlns:a16="http://schemas.microsoft.com/office/drawing/2014/main" id="{F5B1C704-CB6F-106E-5B52-BBFC7E92BC3D}"/>
              </a:ext>
            </a:extLst>
          </p:cNvPr>
          <p:cNvSpPr txBox="1"/>
          <p:nvPr/>
        </p:nvSpPr>
        <p:spPr>
          <a:xfrm>
            <a:off x="500062" y="3180824"/>
            <a:ext cx="5443538"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INTENSITE DE LA FORCE</a:t>
            </a:r>
          </a:p>
          <a:p>
            <a:r>
              <a:rPr lang="fr-FR" dirty="0"/>
              <a:t>B induction magnétique </a:t>
            </a:r>
          </a:p>
          <a:p>
            <a:r>
              <a:rPr lang="fr-FR" dirty="0"/>
              <a:t>I intensité dans le conducteur </a:t>
            </a:r>
          </a:p>
          <a:p>
            <a:r>
              <a:rPr lang="fr-FR" dirty="0"/>
              <a:t>L longueur du conducteur soumis au champ</a:t>
            </a:r>
          </a:p>
          <a:p>
            <a:r>
              <a:rPr lang="fr-FR" dirty="0"/>
              <a:t>L’intensité de la force est maximum lorsque le courant et l’induction sont perpendiculaires</a:t>
            </a:r>
          </a:p>
        </p:txBody>
      </p:sp>
    </p:spTree>
    <p:extLst>
      <p:ext uri="{BB962C8B-B14F-4D97-AF65-F5344CB8AC3E}">
        <p14:creationId xmlns:p14="http://schemas.microsoft.com/office/powerpoint/2010/main" val="3757989059"/>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91CC43E-D899-8966-D980-371B0D2BB43F}"/>
              </a:ext>
            </a:extLst>
          </p:cNvPr>
          <p:cNvSpPr txBox="1"/>
          <p:nvPr/>
        </p:nvSpPr>
        <p:spPr>
          <a:xfrm>
            <a:off x="583893" y="1446595"/>
            <a:ext cx="11160087"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DETECTION INCENDIE MOTEUR</a:t>
            </a:r>
          </a:p>
          <a:p>
            <a:r>
              <a:rPr lang="fr-FR" dirty="0"/>
              <a:t>Le système détecte l'incendie et/ou la surchauffe dans la zone des moteurs au moyen de détecteurs à gaz.</a:t>
            </a:r>
          </a:p>
          <a:p>
            <a:r>
              <a:rPr lang="fr-FR" dirty="0"/>
              <a:t>DESCRIPTION</a:t>
            </a:r>
          </a:p>
          <a:p>
            <a:r>
              <a:rPr lang="fr-FR" dirty="0"/>
              <a:t>L’élément détecteur comprend :</a:t>
            </a:r>
          </a:p>
          <a:p>
            <a:pPr marL="285750" indent="-285750">
              <a:buFont typeface="Arial" panose="020B0604020202020204" pitchFamily="34" charset="0"/>
              <a:buChar char="•"/>
            </a:pPr>
            <a:r>
              <a:rPr lang="fr-FR" dirty="0"/>
              <a:t>une enveloppe en acier inoxydable ;</a:t>
            </a:r>
          </a:p>
          <a:p>
            <a:pPr marL="285750" indent="-285750">
              <a:buFont typeface="Arial" panose="020B0604020202020204" pitchFamily="34" charset="0"/>
              <a:buChar char="•"/>
            </a:pPr>
            <a:r>
              <a:rPr lang="fr-FR" dirty="0"/>
              <a:t>une âme métallique en titanium hydraté ayant absorbé un gaz ;</a:t>
            </a:r>
          </a:p>
          <a:p>
            <a:r>
              <a:rPr lang="fr-FR" dirty="0"/>
              <a:t>» un rembourrage métallique torsadé entre F âme et F enveloppe, cet espace est</a:t>
            </a:r>
          </a:p>
          <a:p>
            <a:r>
              <a:rPr lang="fr-FR" dirty="0"/>
              <a:t>également rempli de gaz,</a:t>
            </a:r>
          </a:p>
        </p:txBody>
      </p:sp>
      <p:sp>
        <p:nvSpPr>
          <p:cNvPr id="7" name="ZoneTexte 6">
            <a:extLst>
              <a:ext uri="{FF2B5EF4-FFF2-40B4-BE49-F238E27FC236}">
                <a16:creationId xmlns:a16="http://schemas.microsoft.com/office/drawing/2014/main" id="{E56D5320-944B-4AF1-2E38-AC2C93DD6DA9}"/>
              </a:ext>
            </a:extLst>
          </p:cNvPr>
          <p:cNvSpPr txBox="1"/>
          <p:nvPr/>
        </p:nvSpPr>
        <p:spPr>
          <a:xfrm>
            <a:off x="2773496" y="255220"/>
            <a:ext cx="6932364"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DISPOSITIFS DE DETECTION INCENDIE A GAZ (MOTEUR APU)</a:t>
            </a:r>
          </a:p>
        </p:txBody>
      </p:sp>
      <p:sp>
        <p:nvSpPr>
          <p:cNvPr id="9" name="ZoneTexte 8">
            <a:extLst>
              <a:ext uri="{FF2B5EF4-FFF2-40B4-BE49-F238E27FC236}">
                <a16:creationId xmlns:a16="http://schemas.microsoft.com/office/drawing/2014/main" id="{5B1BB34A-EFFD-D729-B79B-E3BCAA9B8334}"/>
              </a:ext>
            </a:extLst>
          </p:cNvPr>
          <p:cNvSpPr txBox="1"/>
          <p:nvPr/>
        </p:nvSpPr>
        <p:spPr>
          <a:xfrm>
            <a:off x="583892" y="4017457"/>
            <a:ext cx="11160087" cy="203132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PRINCIPE</a:t>
            </a:r>
          </a:p>
          <a:p>
            <a:r>
              <a:rPr lang="fr-FR" dirty="0"/>
              <a:t>Lorsque le détecteur est soumis à une élévation de température, la pression dans le tube  augmente et actionne un </a:t>
            </a:r>
            <a:r>
              <a:rPr lang="fr-FR" dirty="0" err="1"/>
              <a:t>mano-contact</a:t>
            </a:r>
            <a:r>
              <a:rPr lang="fr-FR" dirty="0"/>
              <a:t> qui provoque à travers un module de détection, le déclenchement des alarmes sonores et lumineuses.</a:t>
            </a:r>
          </a:p>
          <a:p>
            <a:r>
              <a:rPr lang="fr-FR" dirty="0"/>
              <a:t>Le module comprend les circuits associés aux dispositifs de surchauffe et incendie moteur et ceux de F APU.</a:t>
            </a:r>
          </a:p>
          <a:p>
            <a:r>
              <a:rPr lang="fr-FR" dirty="0"/>
              <a:t>Chaque moteur est équipé de deux détecteurs doubles situés l’un à la partie inférieure du moteur, l’autre à la partie supérieure sous la tôle pare-feu.</a:t>
            </a:r>
          </a:p>
          <a:p>
            <a:r>
              <a:rPr lang="fr-FR" dirty="0"/>
              <a:t>APU : trois détecteurs à gaz sont installés sur F APU et son échappement</a:t>
            </a:r>
          </a:p>
        </p:txBody>
      </p:sp>
    </p:spTree>
    <p:extLst>
      <p:ext uri="{BB962C8B-B14F-4D97-AF65-F5344CB8AC3E}">
        <p14:creationId xmlns:p14="http://schemas.microsoft.com/office/powerpoint/2010/main" val="300212471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985D9D-C9CD-913C-3028-4EC55937BE02}"/>
              </a:ext>
            </a:extLst>
          </p:cNvPr>
          <p:cNvSpPr>
            <a:spLocks noGrp="1"/>
          </p:cNvSpPr>
          <p:nvPr>
            <p:ph type="title"/>
          </p:nvPr>
        </p:nvSpPr>
        <p:spPr/>
        <p:txBody>
          <a:bodyPr/>
          <a:lstStyle/>
          <a:p>
            <a:endParaRPr lang="fr-FR"/>
          </a:p>
        </p:txBody>
      </p:sp>
      <p:sp>
        <p:nvSpPr>
          <p:cNvPr id="5" name="ZoneTexte 4">
            <a:extLst>
              <a:ext uri="{FF2B5EF4-FFF2-40B4-BE49-F238E27FC236}">
                <a16:creationId xmlns:a16="http://schemas.microsoft.com/office/drawing/2014/main" id="{A6FA12C8-36BD-7CA9-AA1A-1ED6E8AF8606}"/>
              </a:ext>
            </a:extLst>
          </p:cNvPr>
          <p:cNvSpPr txBox="1"/>
          <p:nvPr/>
        </p:nvSpPr>
        <p:spPr>
          <a:xfrm>
            <a:off x="290111" y="365125"/>
            <a:ext cx="11611778"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NATURE DES PARASITES</a:t>
            </a:r>
          </a:p>
          <a:p>
            <a:r>
              <a:rPr lang="fr-FR" dirty="0"/>
              <a:t>Leurs origines sont diverses, on peut les classer en 3 catégories :</a:t>
            </a:r>
          </a:p>
          <a:p>
            <a:pPr marL="285750" indent="-285750">
              <a:buFont typeface="Arial" panose="020B0604020202020204" pitchFamily="34" charset="0"/>
              <a:buChar char="•"/>
            </a:pPr>
            <a:r>
              <a:rPr lang="fr-FR" dirty="0"/>
              <a:t>les parasites atmosphériques,</a:t>
            </a:r>
          </a:p>
          <a:p>
            <a:pPr marL="285750" indent="-285750">
              <a:buFont typeface="Arial" panose="020B0604020202020204" pitchFamily="34" charset="0"/>
              <a:buChar char="•"/>
            </a:pPr>
            <a:r>
              <a:rPr lang="fr-FR" dirty="0"/>
              <a:t>les parasites électrostatiques,</a:t>
            </a:r>
          </a:p>
          <a:p>
            <a:pPr marL="285750" indent="-285750">
              <a:buFont typeface="Arial" panose="020B0604020202020204" pitchFamily="34" charset="0"/>
              <a:buChar char="•"/>
            </a:pPr>
            <a:r>
              <a:rPr lang="fr-FR" dirty="0"/>
              <a:t>les parasites électriques.</a:t>
            </a:r>
          </a:p>
        </p:txBody>
      </p:sp>
      <p:sp>
        <p:nvSpPr>
          <p:cNvPr id="7" name="ZoneTexte 6">
            <a:extLst>
              <a:ext uri="{FF2B5EF4-FFF2-40B4-BE49-F238E27FC236}">
                <a16:creationId xmlns:a16="http://schemas.microsoft.com/office/drawing/2014/main" id="{44967AA9-34D5-BB13-068A-656DD8FF3233}"/>
              </a:ext>
            </a:extLst>
          </p:cNvPr>
          <p:cNvSpPr txBox="1"/>
          <p:nvPr/>
        </p:nvSpPr>
        <p:spPr>
          <a:xfrm>
            <a:off x="290111" y="2239074"/>
            <a:ext cx="11611778" cy="397031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a:t>PARASITES ATMOSPHERIQUES</a:t>
            </a:r>
          </a:p>
          <a:p>
            <a:pPr algn="just"/>
            <a:r>
              <a:rPr lang="fr-FR" dirty="0"/>
              <a:t>Les avions actuels sont construits en aluminium ; </a:t>
            </a:r>
          </a:p>
          <a:p>
            <a:pPr algn="just"/>
            <a:r>
              <a:rPr lang="fr-FR" dirty="0"/>
              <a:t>ils constituent de véritables cages de Faraday, sur lesquelles glisse la foudre, </a:t>
            </a:r>
          </a:p>
          <a:p>
            <a:pPr algn="just"/>
            <a:r>
              <a:rPr lang="fr-FR" dirty="0"/>
              <a:t>les aéronefs que la technique prépare pour les années à venir utiliseront beaucoup de matériaux composites (fibres de verre, carbone) </a:t>
            </a:r>
          </a:p>
          <a:p>
            <a:pPr algn="just"/>
            <a:r>
              <a:rPr lang="fr-FR" dirty="0"/>
              <a:t>ils présentent l’inconvénient d’être perméables aux parasites atmosphériques, </a:t>
            </a:r>
          </a:p>
          <a:p>
            <a:pPr algn="just"/>
            <a:r>
              <a:rPr lang="fr-FR" dirty="0"/>
              <a:t>d’où le risque d’atteindre les commandes de ces futurs avions. </a:t>
            </a:r>
          </a:p>
          <a:p>
            <a:pPr algn="just"/>
            <a:r>
              <a:rPr lang="fr-FR" dirty="0"/>
              <a:t>Ces commandes seront électriques, placées sous le contrôle d’ordinateurs, ce qui pose un vrai problème, </a:t>
            </a:r>
          </a:p>
          <a:p>
            <a:pPr algn="just"/>
            <a:r>
              <a:rPr lang="fr-FR" dirty="0"/>
              <a:t>car l’électronique caractérisée par une rapidité de réaction permettra à ces avions d’être plus sûrs que les avions actuels à condition toutefois que les équipements soient placés dans des endroits de l’appareil protégés de la foudre, et faire en sorte que l’information dans l’avion, qu’elle émane du pilote ou d’un système automatique, ne soit pas confondue avec un signal parasite, produit par un éclair.</a:t>
            </a:r>
          </a:p>
          <a:p>
            <a:pPr algn="just"/>
            <a:r>
              <a:rPr lang="fr-FR" dirty="0"/>
              <a:t>Les fibres optiques seront très certainement utilisées dans le futur, pour faire circuler l’information car elles sont insensibles aux parasites. </a:t>
            </a:r>
          </a:p>
        </p:txBody>
      </p:sp>
    </p:spTree>
    <p:extLst>
      <p:ext uri="{BB962C8B-B14F-4D97-AF65-F5344CB8AC3E}">
        <p14:creationId xmlns:p14="http://schemas.microsoft.com/office/powerpoint/2010/main" val="226459223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493D6243-FA3E-C902-398D-84041044DBFA}"/>
              </a:ext>
            </a:extLst>
          </p:cNvPr>
          <p:cNvSpPr txBox="1"/>
          <p:nvPr/>
        </p:nvSpPr>
        <p:spPr>
          <a:xfrm>
            <a:off x="637953" y="889844"/>
            <a:ext cx="11068494" cy="341632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PARASITES ELECTRIQUES</a:t>
            </a:r>
          </a:p>
          <a:p>
            <a:r>
              <a:rPr lang="fr-FR" dirty="0"/>
              <a:t>Ces derniers résultent du fonctionnement d’appareillages de bord tels que :</a:t>
            </a:r>
          </a:p>
          <a:p>
            <a:pPr marL="285750" indent="-285750">
              <a:buFont typeface="Arial" panose="020B0604020202020204" pitchFamily="34" charset="0"/>
              <a:buChar char="•"/>
            </a:pPr>
            <a:r>
              <a:rPr lang="fr-FR" dirty="0"/>
              <a:t>dynamos,</a:t>
            </a:r>
          </a:p>
          <a:p>
            <a:pPr marL="285750" indent="-285750">
              <a:buFont typeface="Arial" panose="020B0604020202020204" pitchFamily="34" charset="0"/>
              <a:buChar char="•"/>
            </a:pPr>
            <a:r>
              <a:rPr lang="fr-FR" dirty="0"/>
              <a:t>moteurs,</a:t>
            </a:r>
          </a:p>
          <a:p>
            <a:pPr marL="285750" indent="-285750">
              <a:buFont typeface="Arial" panose="020B0604020202020204" pitchFamily="34" charset="0"/>
              <a:buChar char="•"/>
            </a:pPr>
            <a:r>
              <a:rPr lang="fr-FR" dirty="0"/>
              <a:t>relais,</a:t>
            </a:r>
          </a:p>
          <a:p>
            <a:pPr marL="285750" indent="-285750">
              <a:buFont typeface="Arial" panose="020B0604020202020204" pitchFamily="34" charset="0"/>
              <a:buChar char="•"/>
            </a:pPr>
            <a:r>
              <a:rPr lang="fr-FR" dirty="0"/>
              <a:t>dispositifs d’allumage.</a:t>
            </a:r>
          </a:p>
          <a:p>
            <a:r>
              <a:rPr lang="fr-FR" dirty="0"/>
              <a:t>Il est donc nécessaire d’éliminer ces parasites, afin qu’ils ne perturbent pas le fonctionnement des récepteurs de bord.</a:t>
            </a:r>
          </a:p>
          <a:p>
            <a:r>
              <a:rPr lang="fr-FR" dirty="0"/>
              <a:t>Les parasites quelle que soit leur nature peuvent être considérés comme un courant électrique  haute fréquence susceptible d’atteindre les récepteurs de différentes façons, à </a:t>
            </a:r>
            <a:r>
              <a:rPr lang="fr-FR" dirty="0" err="1"/>
              <a:t>conditionqu’il</a:t>
            </a:r>
            <a:r>
              <a:rPr lang="fr-FR" dirty="0"/>
              <a:t> y ait couplage entre eux.</a:t>
            </a:r>
          </a:p>
          <a:p>
            <a:r>
              <a:rPr lang="fr-FR" dirty="0"/>
              <a:t>Le couplage se définit comme la façon dont l'énergie électromagnétique ou électrostatique se transmet de la source de parasites aux récepteurs de bord.</a:t>
            </a:r>
          </a:p>
        </p:txBody>
      </p:sp>
    </p:spTree>
    <p:extLst>
      <p:ext uri="{BB962C8B-B14F-4D97-AF65-F5344CB8AC3E}">
        <p14:creationId xmlns:p14="http://schemas.microsoft.com/office/powerpoint/2010/main" val="306336369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65B6CC6-23A7-AAEB-4F11-065445C57586}"/>
              </a:ext>
            </a:extLst>
          </p:cNvPr>
          <p:cNvSpPr txBox="1"/>
          <p:nvPr/>
        </p:nvSpPr>
        <p:spPr>
          <a:xfrm>
            <a:off x="350874" y="289679"/>
            <a:ext cx="11079125" cy="646330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a:t>TRANSMISSIONS DES PARASITES</a:t>
            </a:r>
          </a:p>
          <a:p>
            <a:pPr algn="just"/>
            <a:r>
              <a:rPr lang="fr-FR" dirty="0"/>
              <a:t>Ils peuvent se transmettre :</a:t>
            </a:r>
          </a:p>
          <a:p>
            <a:pPr marL="285750" indent="-285750" algn="just">
              <a:buFont typeface="Arial" panose="020B0604020202020204" pitchFamily="34" charset="0"/>
              <a:buChar char="•"/>
            </a:pPr>
            <a:r>
              <a:rPr lang="fr-FR" dirty="0"/>
              <a:t>par conduction,</a:t>
            </a:r>
          </a:p>
          <a:p>
            <a:pPr marL="285750" indent="-285750" algn="just">
              <a:buFont typeface="Arial" panose="020B0604020202020204" pitchFamily="34" charset="0"/>
              <a:buChar char="•"/>
            </a:pPr>
            <a:r>
              <a:rPr lang="fr-FR" dirty="0"/>
              <a:t>par induction,</a:t>
            </a:r>
          </a:p>
          <a:p>
            <a:pPr marL="285750" indent="-285750" algn="just">
              <a:buFont typeface="Arial" panose="020B0604020202020204" pitchFamily="34" charset="0"/>
              <a:buChar char="•"/>
            </a:pPr>
            <a:r>
              <a:rPr lang="fr-FR" dirty="0"/>
              <a:t>par rayonnement.</a:t>
            </a:r>
          </a:p>
          <a:p>
            <a:pPr algn="just"/>
            <a:r>
              <a:rPr lang="fr-FR" b="1" dirty="0"/>
              <a:t>ACOUPLAGE PAR CONDUCTION</a:t>
            </a:r>
          </a:p>
          <a:p>
            <a:pPr algn="just"/>
            <a:r>
              <a:rPr lang="fr-FR" dirty="0"/>
              <a:t>Les courants parasites se propagent par les câbles d’alimentation et peuvent ainsi atteindre les circuits des appareillages radio.</a:t>
            </a:r>
          </a:p>
          <a:p>
            <a:pPr algn="just"/>
            <a:r>
              <a:rPr lang="fr-FR" dirty="0"/>
              <a:t>Remède:</a:t>
            </a:r>
          </a:p>
          <a:p>
            <a:pPr algn="just"/>
            <a:r>
              <a:rPr lang="fr-FR" dirty="0"/>
              <a:t>Cette propagation peut être évitée par l'emploi de filtres placés soit sur les câbles d’alimentation, soit sur l’alimentation du récepteur</a:t>
            </a:r>
          </a:p>
          <a:p>
            <a:pPr algn="just"/>
            <a:r>
              <a:rPr lang="fr-FR" b="1" dirty="0"/>
              <a:t>COUPLAGE PAR INDUCTION</a:t>
            </a:r>
          </a:p>
          <a:p>
            <a:pPr algn="just"/>
            <a:r>
              <a:rPr lang="fr-FR" dirty="0"/>
              <a:t>Les lignes de force du champ magnétique peuvent atteindre les circuits récepteurs si la source de parasites est placée à proximité.</a:t>
            </a:r>
          </a:p>
          <a:p>
            <a:pPr algn="just"/>
            <a:r>
              <a:rPr lang="fr-FR" dirty="0"/>
              <a:t>Remède</a:t>
            </a:r>
          </a:p>
          <a:p>
            <a:pPr algn="just"/>
            <a:r>
              <a:rPr lang="fr-FR" dirty="0"/>
              <a:t>Il faut dériver le champ magnétique parasite, cela conduit à enfermer Soit la source, soit le récepteur, dans un blindage magnétique à haute perméabilité.</a:t>
            </a:r>
          </a:p>
          <a:p>
            <a:pPr algn="just"/>
            <a:r>
              <a:rPr lang="fr-FR" b="1" dirty="0"/>
              <a:t>COUPLAGE PAR RAYONNEMENT</a:t>
            </a:r>
          </a:p>
          <a:p>
            <a:pPr algn="just"/>
            <a:r>
              <a:rPr lang="fr-FR" dirty="0"/>
              <a:t>Les courants parasites HF créent un rayonnement électromagnétique qui se manifeste sous forme d’une énergie rayonnante.</a:t>
            </a:r>
          </a:p>
          <a:p>
            <a:pPr algn="just"/>
            <a:r>
              <a:rPr lang="fr-FR" dirty="0"/>
              <a:t>Remède</a:t>
            </a:r>
          </a:p>
          <a:p>
            <a:pPr algn="just"/>
            <a:r>
              <a:rPr lang="fr-FR" dirty="0"/>
              <a:t>Il suffît d’utiliser des blindages en métal très conducteur (cuivre rouge - aluminium) qui absorbent cette énergie émise</a:t>
            </a:r>
          </a:p>
        </p:txBody>
      </p:sp>
    </p:spTree>
    <p:extLst>
      <p:ext uri="{BB962C8B-B14F-4D97-AF65-F5344CB8AC3E}">
        <p14:creationId xmlns:p14="http://schemas.microsoft.com/office/powerpoint/2010/main" val="1729476410"/>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3C21E7A9-72CB-96BD-D4BE-0AAEEA2CBD0C}"/>
              </a:ext>
            </a:extLst>
          </p:cNvPr>
          <p:cNvSpPr txBox="1"/>
          <p:nvPr/>
        </p:nvSpPr>
        <p:spPr>
          <a:xfrm>
            <a:off x="440365" y="826699"/>
            <a:ext cx="11429999"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ORIGINE DES CHARGES</a:t>
            </a:r>
          </a:p>
          <a:p>
            <a:r>
              <a:rPr lang="fr-FR" dirty="0"/>
              <a:t>Un avion se déplaçant à grande vitesse acquiert des charges électrostatiques importantes dont les causes sont :</a:t>
            </a:r>
          </a:p>
          <a:p>
            <a:pPr marL="285750" indent="-285750">
              <a:buFont typeface="Arial" panose="020B0604020202020204" pitchFamily="34" charset="0"/>
              <a:buChar char="•"/>
            </a:pPr>
            <a:r>
              <a:rPr lang="fr-FR" dirty="0"/>
              <a:t>frottement de la surface de l’avion contre des particules de sable, de cristaux de neige, de poussière,</a:t>
            </a:r>
          </a:p>
          <a:p>
            <a:pPr marL="285750" indent="-285750">
              <a:buFont typeface="Arial" panose="020B0604020202020204" pitchFamily="34" charset="0"/>
              <a:buChar char="•"/>
            </a:pPr>
            <a:r>
              <a:rPr lang="fr-FR" dirty="0"/>
              <a:t>impact de l’avion contre des particules possédant des charges électriques importantes (nuages à caractère orageux),</a:t>
            </a:r>
          </a:p>
          <a:p>
            <a:pPr marL="285750" indent="-285750">
              <a:buFont typeface="Arial" panose="020B0604020202020204" pitchFamily="34" charset="0"/>
              <a:buChar char="•"/>
            </a:pPr>
            <a:r>
              <a:rPr lang="fr-FR" dirty="0"/>
              <a:t>élimination mécanique d’ions dans les gaz d’échappement (moteurs, turbines).</a:t>
            </a:r>
          </a:p>
        </p:txBody>
      </p:sp>
      <p:sp>
        <p:nvSpPr>
          <p:cNvPr id="9" name="ZoneTexte 8">
            <a:extLst>
              <a:ext uri="{FF2B5EF4-FFF2-40B4-BE49-F238E27FC236}">
                <a16:creationId xmlns:a16="http://schemas.microsoft.com/office/drawing/2014/main" id="{90557E14-BAAF-BFE8-4E03-FBB1BDA7F82A}"/>
              </a:ext>
            </a:extLst>
          </p:cNvPr>
          <p:cNvSpPr txBox="1"/>
          <p:nvPr/>
        </p:nvSpPr>
        <p:spPr>
          <a:xfrm>
            <a:off x="3750635" y="121991"/>
            <a:ext cx="451086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Chapitre 40 : CHARGES ELECTROSTATIQUES</a:t>
            </a:r>
          </a:p>
        </p:txBody>
      </p:sp>
      <p:sp>
        <p:nvSpPr>
          <p:cNvPr id="11" name="ZoneTexte 10">
            <a:extLst>
              <a:ext uri="{FF2B5EF4-FFF2-40B4-BE49-F238E27FC236}">
                <a16:creationId xmlns:a16="http://schemas.microsoft.com/office/drawing/2014/main" id="{436830C3-BFF3-ED36-39A2-925E37AF1D9E}"/>
              </a:ext>
            </a:extLst>
          </p:cNvPr>
          <p:cNvSpPr txBox="1"/>
          <p:nvPr/>
        </p:nvSpPr>
        <p:spPr>
          <a:xfrm>
            <a:off x="440365" y="2614529"/>
            <a:ext cx="11429999"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Ces phénomènes divers accumulent sur l’avion une certaine quantité d’électricité qui donne naissance à un courant de charge pouvant atteindre 1 mA sous des potentiels de 500 000 Volts.</a:t>
            </a:r>
          </a:p>
          <a:p>
            <a:r>
              <a:rPr lang="fr-FR" dirty="0"/>
              <a:t>Ces potentiels dépendent :</a:t>
            </a:r>
          </a:p>
          <a:p>
            <a:pPr marL="285750" indent="-285750">
              <a:buFont typeface="Arial" panose="020B0604020202020204" pitchFamily="34" charset="0"/>
              <a:buChar char="•"/>
            </a:pPr>
            <a:r>
              <a:rPr lang="fr-FR" dirty="0"/>
              <a:t>de la vitesse de l’avion,</a:t>
            </a:r>
          </a:p>
          <a:p>
            <a:pPr marL="285750" indent="-285750">
              <a:buFont typeface="Arial" panose="020B0604020202020204" pitchFamily="34" charset="0"/>
              <a:buChar char="•"/>
            </a:pPr>
            <a:r>
              <a:rPr lang="fr-FR" dirty="0"/>
              <a:t>de sa géométrie extérieure,</a:t>
            </a:r>
          </a:p>
          <a:p>
            <a:pPr marL="285750" indent="-285750">
              <a:buFont typeface="Arial" panose="020B0604020202020204" pitchFamily="34" charset="0"/>
              <a:buChar char="•"/>
            </a:pPr>
            <a:r>
              <a:rPr lang="fr-FR" dirty="0"/>
              <a:t>de la nature des météores traversés,</a:t>
            </a:r>
          </a:p>
          <a:p>
            <a:pPr marL="285750" indent="-285750">
              <a:buFont typeface="Arial" panose="020B0604020202020204" pitchFamily="34" charset="0"/>
              <a:buChar char="•"/>
            </a:pPr>
            <a:r>
              <a:rPr lang="fr-FR" dirty="0"/>
              <a:t>de la température avec un maximum vers - 7°,</a:t>
            </a:r>
          </a:p>
          <a:p>
            <a:pPr marL="285750" indent="-285750">
              <a:buFont typeface="Arial" panose="020B0604020202020204" pitchFamily="34" charset="0"/>
              <a:buChar char="•"/>
            </a:pPr>
            <a:r>
              <a:rPr lang="fr-FR" dirty="0"/>
              <a:t>du régime moteur.</a:t>
            </a:r>
          </a:p>
        </p:txBody>
      </p:sp>
    </p:spTree>
    <p:extLst>
      <p:ext uri="{BB962C8B-B14F-4D97-AF65-F5344CB8AC3E}">
        <p14:creationId xmlns:p14="http://schemas.microsoft.com/office/powerpoint/2010/main" val="7652560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5FC555-45E1-CD88-BF46-32D8F12206FB}"/>
              </a:ext>
            </a:extLst>
          </p:cNvPr>
          <p:cNvSpPr>
            <a:spLocks noGrp="1"/>
          </p:cNvSpPr>
          <p:nvPr>
            <p:ph type="title"/>
          </p:nvPr>
        </p:nvSpPr>
        <p:spPr/>
        <p:txBody>
          <a:bodyPr/>
          <a:lstStyle/>
          <a:p>
            <a:endParaRPr lang="fr-FR"/>
          </a:p>
        </p:txBody>
      </p:sp>
      <p:sp>
        <p:nvSpPr>
          <p:cNvPr id="4" name="ZoneTexte 3">
            <a:extLst>
              <a:ext uri="{FF2B5EF4-FFF2-40B4-BE49-F238E27FC236}">
                <a16:creationId xmlns:a16="http://schemas.microsoft.com/office/drawing/2014/main" id="{DCF21F21-5106-2A5E-41A5-D5FA9523C5DD}"/>
              </a:ext>
            </a:extLst>
          </p:cNvPr>
          <p:cNvSpPr txBox="1"/>
          <p:nvPr/>
        </p:nvSpPr>
        <p:spPr>
          <a:xfrm>
            <a:off x="285307" y="365125"/>
            <a:ext cx="11430000" cy="258532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Il est donc nécessaire que toutes les pièces métalliques de l’appareil soient au même potentiel, afin d’éviter les décharges électriques entre elles.</a:t>
            </a:r>
          </a:p>
          <a:p>
            <a:r>
              <a:rPr lang="fr-FR" dirty="0"/>
              <a:t>Conséquence :</a:t>
            </a:r>
          </a:p>
          <a:p>
            <a:r>
              <a:rPr lang="fr-FR" dirty="0"/>
              <a:t>On peut considérer que l’avion, au cours de son vol, est caractérisé par une charge auto- induite, et le voisinage de masses électriques (nuages électrisés) peut amener, en des points particuliers, une accumulation d’électricité avec risque de décharge (pouvoir des pointes) :</a:t>
            </a:r>
          </a:p>
          <a:p>
            <a:pPr marL="285750" indent="-285750">
              <a:buFont typeface="Arial" panose="020B0604020202020204" pitchFamily="34" charset="0"/>
              <a:buChar char="•"/>
            </a:pPr>
            <a:r>
              <a:rPr lang="fr-FR" dirty="0"/>
              <a:t>ailes,</a:t>
            </a:r>
          </a:p>
          <a:p>
            <a:pPr marL="285750" indent="-285750">
              <a:buFont typeface="Arial" panose="020B0604020202020204" pitchFamily="34" charset="0"/>
              <a:buChar char="•"/>
            </a:pPr>
            <a:r>
              <a:rPr lang="fr-FR" dirty="0"/>
              <a:t>hélices,</a:t>
            </a:r>
          </a:p>
          <a:p>
            <a:pPr marL="285750" indent="-285750">
              <a:buFont typeface="Arial" panose="020B0604020202020204" pitchFamily="34" charset="0"/>
              <a:buChar char="•"/>
            </a:pPr>
            <a:r>
              <a:rPr lang="fr-FR" dirty="0"/>
              <a:t>mâts d’antennes.</a:t>
            </a:r>
          </a:p>
        </p:txBody>
      </p:sp>
      <p:sp>
        <p:nvSpPr>
          <p:cNvPr id="6" name="ZoneTexte 5">
            <a:extLst>
              <a:ext uri="{FF2B5EF4-FFF2-40B4-BE49-F238E27FC236}">
                <a16:creationId xmlns:a16="http://schemas.microsoft.com/office/drawing/2014/main" id="{1D82491F-DF82-25FE-C5B5-EDFE297593FC}"/>
              </a:ext>
            </a:extLst>
          </p:cNvPr>
          <p:cNvSpPr txBox="1"/>
          <p:nvPr/>
        </p:nvSpPr>
        <p:spPr>
          <a:xfrm>
            <a:off x="243663" y="2325515"/>
            <a:ext cx="11513288" cy="341632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a:t>NECESSITE DE LIMITER LE POTENTIEL DE L’AVION</a:t>
            </a:r>
          </a:p>
          <a:p>
            <a:pPr algn="just"/>
            <a:r>
              <a:rPr lang="fr-FR" dirty="0"/>
              <a:t>La solution consiste à utiliser des </a:t>
            </a:r>
            <a:r>
              <a:rPr lang="fr-FR" dirty="0" err="1"/>
              <a:t>déperditeurs</a:t>
            </a:r>
            <a:r>
              <a:rPr lang="fr-FR" dirty="0"/>
              <a:t> de potentiels qui, basés sur la propriété des pointes, sont placés sur les bords de fuite des ailes. </a:t>
            </a:r>
          </a:p>
          <a:p>
            <a:pPr algn="just"/>
            <a:r>
              <a:rPr lang="fr-FR" dirty="0"/>
              <a:t>Leur rôle est d’écouler les charges électrostatiques, ce qui a pour effet de limiter le potentiel de l’avion, ainsi que de canaliser les phénomènes d'effluves.</a:t>
            </a:r>
          </a:p>
          <a:p>
            <a:pPr algn="just"/>
            <a:r>
              <a:rPr lang="fr-FR" dirty="0"/>
              <a:t>On utilise pour ce faire :</a:t>
            </a:r>
          </a:p>
          <a:p>
            <a:pPr algn="just"/>
            <a:r>
              <a:rPr lang="fr-FR" dirty="0"/>
              <a:t>-	des pointes de tungstène,</a:t>
            </a:r>
          </a:p>
          <a:p>
            <a:pPr algn="just"/>
            <a:r>
              <a:rPr lang="fr-FR" dirty="0"/>
              <a:t>-	des. mèches de coton imprégnées de sels d’argent,</a:t>
            </a:r>
          </a:p>
          <a:p>
            <a:pPr algn="just"/>
            <a:r>
              <a:rPr lang="fr-FR" dirty="0"/>
              <a:t>-	plus récemment, des pointes métalliques en forme de faisceaux, un cadmiage particulièrement soigné les protégeant contre la corrosion.</a:t>
            </a:r>
          </a:p>
          <a:p>
            <a:pPr algn="just"/>
            <a:r>
              <a:rPr lang="fr-FR" dirty="0"/>
              <a:t>On peut ainsi abaisser le potentiel électrostatique de l’avion, à une valeur ne dépassant pas 10 000 Volts, pratiquement sans danger pour le personnel</a:t>
            </a:r>
          </a:p>
        </p:txBody>
      </p:sp>
    </p:spTree>
    <p:extLst>
      <p:ext uri="{BB962C8B-B14F-4D97-AF65-F5344CB8AC3E}">
        <p14:creationId xmlns:p14="http://schemas.microsoft.com/office/powerpoint/2010/main" val="50123694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0293C64-A297-AE3F-421E-6D2F23E3725F}"/>
              </a:ext>
            </a:extLst>
          </p:cNvPr>
          <p:cNvSpPr txBox="1"/>
          <p:nvPr/>
        </p:nvSpPr>
        <p:spPr>
          <a:xfrm>
            <a:off x="306572" y="1790023"/>
            <a:ext cx="11578856" cy="369331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C’est l’ensemble des mesures ayant pour but d’équilibrer le potentiel de toutes les parties métalliques de l’avion, en réalisant une conductibilité électrique aussi parfaite que possible entre ces parties.</a:t>
            </a:r>
          </a:p>
          <a:p>
            <a:r>
              <a:rPr lang="fr-FR" b="1" dirty="0"/>
              <a:t>BUT DE LA METALLISATION</a:t>
            </a:r>
          </a:p>
          <a:p>
            <a:pPr marL="342900" indent="-342900">
              <a:buFont typeface="+mj-lt"/>
              <a:buAutoNum type="alphaLcPeriod"/>
            </a:pPr>
            <a:r>
              <a:rPr lang="fr-FR" dirty="0"/>
              <a:t>Equilibrer le potentiel des diverses parties métalliques de l’avion.</a:t>
            </a:r>
          </a:p>
          <a:p>
            <a:pPr marL="342900" indent="-342900">
              <a:buFont typeface="+mj-lt"/>
              <a:buAutoNum type="alphaLcPeriod"/>
            </a:pPr>
            <a:r>
              <a:rPr lang="fr-FR" dirty="0"/>
              <a:t>Réduire le niveau des parasites à l’intérieur de l’avion par des contacts répétés de pièces métalliques qui ne seraient pas au même potentiel électrostatique, et par là-même supprimer les risques d'incendie par étincelles.</a:t>
            </a:r>
          </a:p>
          <a:p>
            <a:pPr marL="342900" indent="-342900">
              <a:buFont typeface="+mj-lt"/>
              <a:buAutoNum type="alphaLcPeriod"/>
            </a:pPr>
            <a:r>
              <a:rPr lang="fr-FR" dirty="0"/>
              <a:t>Assurer l’efficacité des blindages et les empêcher de rayonner, en les mettant à la masse en des points suffisamment rapprochés, pour limiter la longueur d’onde des rayonnements résiduels.</a:t>
            </a:r>
          </a:p>
          <a:p>
            <a:pPr marL="342900" indent="-342900">
              <a:buFont typeface="+mj-lt"/>
              <a:buAutoNum type="alphaLcPeriod"/>
            </a:pPr>
            <a:r>
              <a:rPr lang="fr-FR" dirty="0"/>
              <a:t>Protéger l’avion et son équipage contre la foudre en ménageant à cette dernière des trajets à basse impédance, lui évitant de provoquer des ruptures mécaniques, ou des arcs électriques générateurs d'incendie.</a:t>
            </a:r>
          </a:p>
          <a:p>
            <a:pPr marL="342900" indent="-342900">
              <a:buFont typeface="+mj-lt"/>
              <a:buAutoNum type="alphaLcPeriod"/>
            </a:pPr>
            <a:r>
              <a:rPr lang="fr-FR" dirty="0"/>
              <a:t>Prévoir un moyen de mettre l’avion au potentiel terre lors de l’atterrissage et l’y maintenir pendant les pleins.</a:t>
            </a:r>
          </a:p>
          <a:p>
            <a:pPr marL="342900" indent="-342900">
              <a:buFont typeface="+mj-lt"/>
              <a:buAutoNum type="alphaLcPeriod"/>
            </a:pPr>
            <a:r>
              <a:rPr lang="fr-FR" dirty="0"/>
              <a:t>Utiliser la bonne conductibilité de la masse comme retour du courant, ainsi que le neutre des réseaux alternatifs de bord.</a:t>
            </a:r>
          </a:p>
        </p:txBody>
      </p:sp>
      <p:sp>
        <p:nvSpPr>
          <p:cNvPr id="7" name="ZoneTexte 6">
            <a:extLst>
              <a:ext uri="{FF2B5EF4-FFF2-40B4-BE49-F238E27FC236}">
                <a16:creationId xmlns:a16="http://schemas.microsoft.com/office/drawing/2014/main" id="{E05E2AFC-0321-BBB1-8BE2-3D7ABF1F4E27}"/>
              </a:ext>
            </a:extLst>
          </p:cNvPr>
          <p:cNvSpPr txBox="1"/>
          <p:nvPr/>
        </p:nvSpPr>
        <p:spPr>
          <a:xfrm>
            <a:off x="4324794" y="116701"/>
            <a:ext cx="30329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Chapitre 41 : METALLISATION</a:t>
            </a:r>
          </a:p>
        </p:txBody>
      </p:sp>
    </p:spTree>
    <p:extLst>
      <p:ext uri="{BB962C8B-B14F-4D97-AF65-F5344CB8AC3E}">
        <p14:creationId xmlns:p14="http://schemas.microsoft.com/office/powerpoint/2010/main" val="56573934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28E497-B3A6-6230-1868-06BCB83A1151}"/>
              </a:ext>
            </a:extLst>
          </p:cNvPr>
          <p:cNvSpPr>
            <a:spLocks noGrp="1"/>
          </p:cNvSpPr>
          <p:nvPr>
            <p:ph type="title"/>
          </p:nvPr>
        </p:nvSpPr>
        <p:spPr/>
        <p:txBody>
          <a:bodyPr/>
          <a:lstStyle/>
          <a:p>
            <a:endParaRPr lang="fr-FR"/>
          </a:p>
        </p:txBody>
      </p:sp>
      <p:sp>
        <p:nvSpPr>
          <p:cNvPr id="5" name="ZoneTexte 4">
            <a:extLst>
              <a:ext uri="{FF2B5EF4-FFF2-40B4-BE49-F238E27FC236}">
                <a16:creationId xmlns:a16="http://schemas.microsoft.com/office/drawing/2014/main" id="{643BB718-6120-F393-37EC-B1495A57A56C}"/>
              </a:ext>
            </a:extLst>
          </p:cNvPr>
          <p:cNvSpPr txBox="1"/>
          <p:nvPr/>
        </p:nvSpPr>
        <p:spPr>
          <a:xfrm>
            <a:off x="838200" y="365125"/>
            <a:ext cx="10591800"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REALISATION DE LA METALLISATION</a:t>
            </a:r>
          </a:p>
          <a:p>
            <a:r>
              <a:rPr lang="fr-FR" dirty="0"/>
              <a:t>IL faut assurer la liaison des surfaces métalliques auxiliaires par des connexions réalisées par:</a:t>
            </a:r>
          </a:p>
          <a:p>
            <a:pPr marL="285750" indent="-285750">
              <a:buFont typeface="Arial" panose="020B0604020202020204" pitchFamily="34" charset="0"/>
              <a:buChar char="•"/>
            </a:pPr>
            <a:r>
              <a:rPr lang="fr-FR" dirty="0"/>
              <a:t>vis,</a:t>
            </a:r>
          </a:p>
          <a:p>
            <a:pPr marL="285750" indent="-285750">
              <a:buFont typeface="Arial" panose="020B0604020202020204" pitchFamily="34" charset="0"/>
              <a:buChar char="•"/>
            </a:pPr>
            <a:r>
              <a:rPr lang="fr-FR" dirty="0"/>
              <a:t>boulons,</a:t>
            </a:r>
          </a:p>
          <a:p>
            <a:pPr marL="285750" indent="-285750">
              <a:buFont typeface="Arial" panose="020B0604020202020204" pitchFamily="34" charset="0"/>
              <a:buChar char="•"/>
            </a:pPr>
            <a:r>
              <a:rPr lang="fr-FR" dirty="0"/>
              <a:t>rivets. </a:t>
            </a:r>
          </a:p>
          <a:p>
            <a:r>
              <a:rPr lang="fr-FR" dirty="0"/>
              <a:t>La connexion de métallisation est en général une tresse standard de cuivre ou d’aluminium, dont la résistance ohmique ne doit pas excéder 0,002 </a:t>
            </a:r>
            <a:r>
              <a:rPr lang="el-GR" dirty="0"/>
              <a:t>Ω</a:t>
            </a:r>
            <a:r>
              <a:rPr lang="fr-FR" dirty="0"/>
              <a:t>.</a:t>
            </a:r>
          </a:p>
          <a:p>
            <a:r>
              <a:rPr lang="fr-FR" dirty="0"/>
              <a:t>Son impédance </a:t>
            </a:r>
            <a:r>
              <a:rPr lang="fr-FR" dirty="0" err="1"/>
              <a:t>radio-électrique</a:t>
            </a:r>
            <a:r>
              <a:rPr lang="fr-FR" dirty="0"/>
              <a:t> doit être également faible, notamment aux fréquences élevées.</a:t>
            </a:r>
          </a:p>
        </p:txBody>
      </p:sp>
      <p:sp>
        <p:nvSpPr>
          <p:cNvPr id="4" name="ZoneTexte 3">
            <a:extLst>
              <a:ext uri="{FF2B5EF4-FFF2-40B4-BE49-F238E27FC236}">
                <a16:creationId xmlns:a16="http://schemas.microsoft.com/office/drawing/2014/main" id="{B65A739B-F9B0-3456-6D64-A80EB62589DE}"/>
              </a:ext>
            </a:extLst>
          </p:cNvPr>
          <p:cNvSpPr txBox="1"/>
          <p:nvPr/>
        </p:nvSpPr>
        <p:spPr>
          <a:xfrm>
            <a:off x="838201" y="2799556"/>
            <a:ext cx="10591799"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PARTIES DE L’AVION A METALLISER</a:t>
            </a:r>
          </a:p>
          <a:p>
            <a:pPr marL="285750" indent="-285750">
              <a:buFont typeface="Arial" panose="020B0604020202020204" pitchFamily="34" charset="0"/>
              <a:buChar char="•"/>
            </a:pPr>
            <a:r>
              <a:rPr lang="fr-FR" dirty="0"/>
              <a:t>les tuyauteries métalliques et gouttières de canalisations électriques,</a:t>
            </a:r>
          </a:p>
          <a:p>
            <a:pPr marL="285750" indent="-285750">
              <a:buFont typeface="Arial" panose="020B0604020202020204" pitchFamily="34" charset="0"/>
              <a:buChar char="•"/>
            </a:pPr>
            <a:r>
              <a:rPr lang="fr-FR" dirty="0"/>
              <a:t>les gouvernes,</a:t>
            </a:r>
          </a:p>
          <a:p>
            <a:pPr marL="285750" indent="-285750">
              <a:buFont typeface="Arial" panose="020B0604020202020204" pitchFamily="34" charset="0"/>
              <a:buChar char="•"/>
            </a:pPr>
            <a:r>
              <a:rPr lang="fr-FR" dirty="0"/>
              <a:t>les groupes </a:t>
            </a:r>
            <a:r>
              <a:rPr lang="fr-FR" dirty="0" err="1"/>
              <a:t>moto-propulseurs</a:t>
            </a:r>
            <a:r>
              <a:rPr lang="fr-FR" dirty="0"/>
              <a:t>,</a:t>
            </a:r>
          </a:p>
          <a:p>
            <a:pPr marL="285750" indent="-285750">
              <a:buFont typeface="Arial" panose="020B0604020202020204" pitchFamily="34" charset="0"/>
              <a:buChar char="•"/>
            </a:pPr>
            <a:r>
              <a:rPr lang="fr-FR" dirty="0"/>
              <a:t>les capots moteurs démontables,</a:t>
            </a:r>
          </a:p>
          <a:p>
            <a:pPr marL="285750" indent="-285750">
              <a:buFont typeface="Arial" panose="020B0604020202020204" pitchFamily="34" charset="0"/>
              <a:buChar char="•"/>
            </a:pPr>
            <a:r>
              <a:rPr lang="fr-FR" dirty="0"/>
              <a:t>les réservoirs métalliques,</a:t>
            </a:r>
          </a:p>
          <a:p>
            <a:pPr marL="285750" indent="-285750">
              <a:buFont typeface="Arial" panose="020B0604020202020204" pitchFamily="34" charset="0"/>
              <a:buChar char="•"/>
            </a:pPr>
            <a:r>
              <a:rPr lang="fr-FR" dirty="0"/>
              <a:t>les canalisations de carburant,</a:t>
            </a:r>
          </a:p>
          <a:p>
            <a:pPr marL="285750" indent="-285750">
              <a:buFont typeface="Arial" panose="020B0604020202020204" pitchFamily="34" charset="0"/>
              <a:buChar char="•"/>
            </a:pPr>
            <a:r>
              <a:rPr lang="fr-FR" dirty="0"/>
              <a:t>les planches de bord, et pièces métalliques situées à l’intérieur de la cabine.</a:t>
            </a:r>
          </a:p>
        </p:txBody>
      </p:sp>
    </p:spTree>
    <p:extLst>
      <p:ext uri="{BB962C8B-B14F-4D97-AF65-F5344CB8AC3E}">
        <p14:creationId xmlns:p14="http://schemas.microsoft.com/office/powerpoint/2010/main" val="6298783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80DE6D1-DA73-F952-C00E-D353AC14425A}"/>
              </a:ext>
            </a:extLst>
          </p:cNvPr>
          <p:cNvSpPr txBox="1"/>
          <p:nvPr/>
        </p:nvSpPr>
        <p:spPr>
          <a:xfrm>
            <a:off x="708752" y="1506388"/>
            <a:ext cx="10774496"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a:t>ECLAIRAGE INCANDESCENT</a:t>
            </a:r>
          </a:p>
          <a:p>
            <a:pPr marL="285750" indent="-285750" algn="just">
              <a:buFont typeface="Arial" panose="020B0604020202020204" pitchFamily="34" charset="0"/>
              <a:buChar char="•"/>
            </a:pPr>
            <a:r>
              <a:rPr lang="fr-FR" dirty="0"/>
              <a:t>La lampe à incandescence comporte un filament de tungstène très résistant porté à haute température 2000 à 3000° par effet joule, </a:t>
            </a:r>
          </a:p>
          <a:p>
            <a:pPr marL="285750" indent="-285750" algn="just">
              <a:buFont typeface="Arial" panose="020B0604020202020204" pitchFamily="34" charset="0"/>
              <a:buChar char="•"/>
            </a:pPr>
            <a:r>
              <a:rPr lang="fr-FR" dirty="0"/>
              <a:t>le filament étant enfermé dans une ampoule de verre, vide d’air ou emplie de gaz inerte à basse pression (argon, azote).</a:t>
            </a:r>
          </a:p>
          <a:p>
            <a:pPr algn="just"/>
            <a:endParaRPr lang="fr-FR" dirty="0"/>
          </a:p>
        </p:txBody>
      </p:sp>
      <p:sp>
        <p:nvSpPr>
          <p:cNvPr id="7" name="ZoneTexte 6">
            <a:extLst>
              <a:ext uri="{FF2B5EF4-FFF2-40B4-BE49-F238E27FC236}">
                <a16:creationId xmlns:a16="http://schemas.microsoft.com/office/drawing/2014/main" id="{0217F202-21FC-A667-049D-0B5F61C6500B}"/>
              </a:ext>
            </a:extLst>
          </p:cNvPr>
          <p:cNvSpPr txBox="1"/>
          <p:nvPr/>
        </p:nvSpPr>
        <p:spPr>
          <a:xfrm>
            <a:off x="3291289" y="536939"/>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Chapitre 42 : SIGNALISATION DE L’AVION ECLAIRAGES DE BORD</a:t>
            </a:r>
          </a:p>
        </p:txBody>
      </p:sp>
      <p:pic>
        <p:nvPicPr>
          <p:cNvPr id="9" name="Image 8">
            <a:extLst>
              <a:ext uri="{FF2B5EF4-FFF2-40B4-BE49-F238E27FC236}">
                <a16:creationId xmlns:a16="http://schemas.microsoft.com/office/drawing/2014/main" id="{A9C7B9BD-92A8-20EC-31EC-C561C0157F6A}"/>
              </a:ext>
            </a:extLst>
          </p:cNvPr>
          <p:cNvPicPr>
            <a:picLocks noChangeAspect="1"/>
          </p:cNvPicPr>
          <p:nvPr/>
        </p:nvPicPr>
        <p:blipFill>
          <a:blip r:embed="rId2"/>
          <a:stretch>
            <a:fillRect/>
          </a:stretch>
        </p:blipFill>
        <p:spPr>
          <a:xfrm>
            <a:off x="4116138" y="2929599"/>
            <a:ext cx="3254644" cy="3797085"/>
          </a:xfrm>
          <a:prstGeom prst="rect">
            <a:avLst/>
          </a:prstGeom>
        </p:spPr>
      </p:pic>
    </p:spTree>
    <p:extLst>
      <p:ext uri="{BB962C8B-B14F-4D97-AF65-F5344CB8AC3E}">
        <p14:creationId xmlns:p14="http://schemas.microsoft.com/office/powerpoint/2010/main" val="220774795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CB5E88C5-9379-93FB-E02C-E0DD4C2A6CA6}"/>
              </a:ext>
            </a:extLst>
          </p:cNvPr>
          <p:cNvPicPr>
            <a:picLocks noGrp="1" noChangeAspect="1"/>
          </p:cNvPicPr>
          <p:nvPr>
            <p:ph idx="1"/>
          </p:nvPr>
        </p:nvPicPr>
        <p:blipFill>
          <a:blip r:embed="rId2"/>
          <a:stretch>
            <a:fillRect/>
          </a:stretch>
        </p:blipFill>
        <p:spPr>
          <a:xfrm>
            <a:off x="2324870" y="460388"/>
            <a:ext cx="6962349" cy="2911303"/>
          </a:xfrm>
        </p:spPr>
      </p:pic>
      <p:sp>
        <p:nvSpPr>
          <p:cNvPr id="9" name="ZoneTexte 8">
            <a:extLst>
              <a:ext uri="{FF2B5EF4-FFF2-40B4-BE49-F238E27FC236}">
                <a16:creationId xmlns:a16="http://schemas.microsoft.com/office/drawing/2014/main" id="{F26855A7-B9A7-25B1-04B8-879723101E1E}"/>
              </a:ext>
            </a:extLst>
          </p:cNvPr>
          <p:cNvSpPr txBox="1"/>
          <p:nvPr/>
        </p:nvSpPr>
        <p:spPr>
          <a:xfrm>
            <a:off x="538448" y="3718679"/>
            <a:ext cx="11115101" cy="313932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a:t>Une matière est fluorescente lorsque recevant une radiation lumineuse, elle rayonne à son tour une lumière d’une teinte différente. </a:t>
            </a:r>
          </a:p>
          <a:p>
            <a:pPr marL="285750" indent="-285750">
              <a:buFont typeface="Arial" panose="020B0604020202020204" pitchFamily="34" charset="0"/>
              <a:buChar char="•"/>
            </a:pPr>
            <a:r>
              <a:rPr lang="fr-FR" dirty="0"/>
              <a:t>C’est ainsi que les radiations ultra-violettes invisibles pour l’</a:t>
            </a:r>
            <a:r>
              <a:rPr lang="fr-FR" dirty="0" err="1"/>
              <a:t>oeil</a:t>
            </a:r>
            <a:r>
              <a:rPr lang="fr-FR" dirty="0"/>
              <a:t> peuvent par fluorescence être transformées en lumière visible.</a:t>
            </a:r>
          </a:p>
          <a:p>
            <a:r>
              <a:rPr lang="fr-FR" b="1" dirty="0"/>
              <a:t>TUBE FLUORESCENT</a:t>
            </a:r>
          </a:p>
          <a:p>
            <a:pPr marL="285750" indent="-285750">
              <a:buFont typeface="Arial" panose="020B0604020202020204" pitchFamily="34" charset="0"/>
              <a:buChar char="•"/>
            </a:pPr>
            <a:r>
              <a:rPr lang="fr-FR" dirty="0"/>
              <a:t>Le tube comporte intérieurement un revêtement fluorescent ; </a:t>
            </a:r>
          </a:p>
          <a:p>
            <a:pPr marL="285750" indent="-285750">
              <a:buFont typeface="Arial" panose="020B0604020202020204" pitchFamily="34" charset="0"/>
              <a:buChar char="•"/>
            </a:pPr>
            <a:r>
              <a:rPr lang="fr-FR" dirty="0"/>
              <a:t>à chaque extrémité est disposé un filament de tungstène alimenté par un transformateur. </a:t>
            </a:r>
          </a:p>
          <a:p>
            <a:pPr marL="285750" indent="-285750">
              <a:buFont typeface="Arial" panose="020B0604020202020204" pitchFamily="34" charset="0"/>
              <a:buChar char="•"/>
            </a:pPr>
            <a:r>
              <a:rPr lang="fr-FR" dirty="0"/>
              <a:t>L’intérieur du tube contient de la vapeur de mercure sous faible pression ainsi que de l’argon qui a pour effet de faciliter l’amorçage.</a:t>
            </a:r>
          </a:p>
          <a:p>
            <a:pPr marL="285750" indent="-285750">
              <a:buFont typeface="Arial" panose="020B0604020202020204" pitchFamily="34" charset="0"/>
              <a:buChar char="•"/>
            </a:pPr>
            <a:r>
              <a:rPr lang="fr-FR" dirty="0"/>
              <a:t>Lorsque le primaire du transformateur est alimenté, une surtension se produit réalisant l’amorçage du tube. L’intensité dans le circuit est limitée par la conception du transformateur.</a:t>
            </a:r>
          </a:p>
        </p:txBody>
      </p:sp>
    </p:spTree>
    <p:extLst>
      <p:ext uri="{BB962C8B-B14F-4D97-AF65-F5344CB8AC3E}">
        <p14:creationId xmlns:p14="http://schemas.microsoft.com/office/powerpoint/2010/main" val="2851737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421B1D-9F44-8096-60DE-485441820B49}"/>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D7760A0F-419E-EF12-1BC9-BB48A79E4798}"/>
              </a:ext>
            </a:extLst>
          </p:cNvPr>
          <p:cNvSpPr>
            <a:spLocks noGrp="1"/>
          </p:cNvSpPr>
          <p:nvPr>
            <p:ph idx="1"/>
          </p:nvPr>
        </p:nvSpPr>
        <p:spPr/>
        <p:txBody>
          <a:bodyPr/>
          <a:lstStyle/>
          <a:p>
            <a:endParaRPr lang="fr-FR"/>
          </a:p>
        </p:txBody>
      </p:sp>
    </p:spTree>
    <p:extLst>
      <p:ext uri="{BB962C8B-B14F-4D97-AF65-F5344CB8AC3E}">
        <p14:creationId xmlns:p14="http://schemas.microsoft.com/office/powerpoint/2010/main" val="3958757746"/>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0A24A77-8844-63A2-B080-794F60B7D5EB}"/>
              </a:ext>
            </a:extLst>
          </p:cNvPr>
          <p:cNvSpPr>
            <a:spLocks noGrp="1"/>
          </p:cNvSpPr>
          <p:nvPr>
            <p:ph idx="1"/>
          </p:nvPr>
        </p:nvSpPr>
        <p:spPr/>
        <p:txBody>
          <a:bodyPr/>
          <a:lstStyle/>
          <a:p>
            <a:endParaRPr lang="fr-FR"/>
          </a:p>
        </p:txBody>
      </p:sp>
      <p:sp>
        <p:nvSpPr>
          <p:cNvPr id="7" name="ZoneTexte 6">
            <a:extLst>
              <a:ext uri="{FF2B5EF4-FFF2-40B4-BE49-F238E27FC236}">
                <a16:creationId xmlns:a16="http://schemas.microsoft.com/office/drawing/2014/main" id="{262C16CD-6398-A45F-10B2-A43766CC084A}"/>
              </a:ext>
            </a:extLst>
          </p:cNvPr>
          <p:cNvSpPr txBox="1"/>
          <p:nvPr/>
        </p:nvSpPr>
        <p:spPr>
          <a:xfrm>
            <a:off x="838200" y="2139093"/>
            <a:ext cx="10597308"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a:t>A) PROJECTEURS D’ATTERRISSAGE</a:t>
            </a:r>
          </a:p>
          <a:p>
            <a:pPr algn="just"/>
            <a:r>
              <a:rPr lang="fr-FR" dirty="0"/>
              <a:t>Ils sont destinés à éclairer la piste lors de l’atterrissage.</a:t>
            </a:r>
          </a:p>
          <a:p>
            <a:pPr algn="just"/>
            <a:r>
              <a:rPr lang="fr-FR" b="1" dirty="0"/>
              <a:t>PRINCIPE</a:t>
            </a:r>
          </a:p>
          <a:p>
            <a:pPr algn="just"/>
            <a:r>
              <a:rPr lang="fr-FR" dirty="0"/>
              <a:t>Ils se composent d’un filament incandescent au foyer d’un miroir parabolique donnant un faisceau suffisamment ouvert.</a:t>
            </a:r>
          </a:p>
          <a:p>
            <a:pPr algn="just"/>
            <a:r>
              <a:rPr lang="fr-FR" dirty="0"/>
              <a:t>Puissance de la lampe : 800 watts.</a:t>
            </a:r>
          </a:p>
          <a:p>
            <a:pPr algn="just"/>
            <a:r>
              <a:rPr lang="fr-FR" dirty="0"/>
              <a:t>Miroir : verre argenté ou aluminium poli.</a:t>
            </a:r>
          </a:p>
          <a:p>
            <a:pPr algn="just"/>
            <a:endParaRPr lang="fr-FR" dirty="0"/>
          </a:p>
        </p:txBody>
      </p:sp>
      <p:sp>
        <p:nvSpPr>
          <p:cNvPr id="9" name="ZoneTexte 8">
            <a:extLst>
              <a:ext uri="{FF2B5EF4-FFF2-40B4-BE49-F238E27FC236}">
                <a16:creationId xmlns:a16="http://schemas.microsoft.com/office/drawing/2014/main" id="{CDED2A19-DE05-3E6B-C760-51910370E8E0}"/>
              </a:ext>
            </a:extLst>
          </p:cNvPr>
          <p:cNvSpPr txBox="1"/>
          <p:nvPr/>
        </p:nvSpPr>
        <p:spPr>
          <a:xfrm>
            <a:off x="4796927" y="311705"/>
            <a:ext cx="267985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ECLAIRAGES EXTERIEURS</a:t>
            </a:r>
          </a:p>
        </p:txBody>
      </p:sp>
    </p:spTree>
    <p:extLst>
      <p:ext uri="{BB962C8B-B14F-4D97-AF65-F5344CB8AC3E}">
        <p14:creationId xmlns:p14="http://schemas.microsoft.com/office/powerpoint/2010/main" val="145248900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3D7B2A-AA6A-9AF9-5C3B-18E08BA9D035}"/>
              </a:ext>
            </a:extLst>
          </p:cNvPr>
          <p:cNvSpPr>
            <a:spLocks noGrp="1"/>
          </p:cNvSpPr>
          <p:nvPr>
            <p:ph type="title"/>
          </p:nvPr>
        </p:nvSpPr>
        <p:spPr/>
        <p:txBody>
          <a:bodyPr/>
          <a:lstStyle/>
          <a:p>
            <a:endParaRPr lang="fr-FR"/>
          </a:p>
        </p:txBody>
      </p:sp>
      <p:pic>
        <p:nvPicPr>
          <p:cNvPr id="7" name="Image 6">
            <a:extLst>
              <a:ext uri="{FF2B5EF4-FFF2-40B4-BE49-F238E27FC236}">
                <a16:creationId xmlns:a16="http://schemas.microsoft.com/office/drawing/2014/main" id="{DF47B65C-9317-94C5-BF73-8E93649083E6}"/>
              </a:ext>
            </a:extLst>
          </p:cNvPr>
          <p:cNvPicPr>
            <a:picLocks noChangeAspect="1"/>
          </p:cNvPicPr>
          <p:nvPr/>
        </p:nvPicPr>
        <p:blipFill>
          <a:blip r:embed="rId2"/>
          <a:stretch>
            <a:fillRect/>
          </a:stretch>
        </p:blipFill>
        <p:spPr>
          <a:xfrm>
            <a:off x="7930588" y="1861331"/>
            <a:ext cx="3053229" cy="4094640"/>
          </a:xfrm>
          <a:prstGeom prst="rect">
            <a:avLst/>
          </a:prstGeom>
        </p:spPr>
      </p:pic>
      <p:sp>
        <p:nvSpPr>
          <p:cNvPr id="9" name="ZoneTexte 8">
            <a:extLst>
              <a:ext uri="{FF2B5EF4-FFF2-40B4-BE49-F238E27FC236}">
                <a16:creationId xmlns:a16="http://schemas.microsoft.com/office/drawing/2014/main" id="{96A30B76-E5CA-B836-3E96-150382F2F6FE}"/>
              </a:ext>
            </a:extLst>
          </p:cNvPr>
          <p:cNvSpPr txBox="1"/>
          <p:nvPr/>
        </p:nvSpPr>
        <p:spPr>
          <a:xfrm>
            <a:off x="1208183" y="3173113"/>
            <a:ext cx="6097836"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PROJECTEUR FIXE</a:t>
            </a:r>
          </a:p>
          <a:p>
            <a:r>
              <a:rPr lang="fr-FR" dirty="0"/>
              <a:t>Le projecteur est encastré dans le bord d’attaque de l’aile.</a:t>
            </a:r>
          </a:p>
          <a:p>
            <a:r>
              <a:rPr lang="fr-FR" dirty="0"/>
              <a:t>Il est généralement équipé d’une lampe de 800 W dont l’alimentation est commandée à partir du poste équipage.</a:t>
            </a:r>
          </a:p>
        </p:txBody>
      </p:sp>
    </p:spTree>
    <p:extLst>
      <p:ext uri="{BB962C8B-B14F-4D97-AF65-F5344CB8AC3E}">
        <p14:creationId xmlns:p14="http://schemas.microsoft.com/office/powerpoint/2010/main" val="306810528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FC12E5-BC2D-6FB0-6B86-5D49A99A51CA}"/>
              </a:ext>
            </a:extLst>
          </p:cNvPr>
          <p:cNvSpPr>
            <a:spLocks noGrp="1"/>
          </p:cNvSpPr>
          <p:nvPr>
            <p:ph type="title"/>
          </p:nvPr>
        </p:nvSpPr>
        <p:spPr/>
        <p:txBody>
          <a:bodyPr/>
          <a:lstStyle/>
          <a:p>
            <a:endParaRPr lang="fr-FR"/>
          </a:p>
        </p:txBody>
      </p:sp>
      <p:sp>
        <p:nvSpPr>
          <p:cNvPr id="5" name="ZoneTexte 4">
            <a:extLst>
              <a:ext uri="{FF2B5EF4-FFF2-40B4-BE49-F238E27FC236}">
                <a16:creationId xmlns:a16="http://schemas.microsoft.com/office/drawing/2014/main" id="{4AAE974C-F35F-7F61-E090-E38955F42CFB}"/>
              </a:ext>
            </a:extLst>
          </p:cNvPr>
          <p:cNvSpPr txBox="1"/>
          <p:nvPr/>
        </p:nvSpPr>
        <p:spPr>
          <a:xfrm>
            <a:off x="838200" y="1723594"/>
            <a:ext cx="10515600"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PROJECTEUR ESCAMOTABLE</a:t>
            </a:r>
          </a:p>
          <a:p>
            <a:pPr algn="just"/>
            <a:r>
              <a:rPr lang="fr-FR" dirty="0"/>
              <a:t>Chaque projecteur est installé à l’intrados de la voilure, sa rentrée et sa sortie sont commandées par un moteur électrique pourvu de contacteras de fin de course, afin d’en limiter le débattement En position rentrée, la vitre se confond avec la surface de l’aile.</a:t>
            </a:r>
          </a:p>
          <a:p>
            <a:pPr algn="just"/>
            <a:r>
              <a:rPr lang="fr-FR" b="1" dirty="0"/>
              <a:t>COMMANDE</a:t>
            </a:r>
          </a:p>
          <a:p>
            <a:pPr algn="just"/>
            <a:r>
              <a:rPr lang="fr-FR" dirty="0"/>
              <a:t>Elle est assurée par 2 interrupteurs :</a:t>
            </a:r>
          </a:p>
          <a:p>
            <a:pPr marL="285750" indent="-285750" algn="just">
              <a:buFont typeface="Arial" panose="020B0604020202020204" pitchFamily="34" charset="0"/>
              <a:buChar char="•"/>
            </a:pPr>
            <a:r>
              <a:rPr lang="fr-FR" dirty="0"/>
              <a:t>le premier permet la rentrée et la sortie,</a:t>
            </a:r>
          </a:p>
          <a:p>
            <a:pPr marL="285750" indent="-285750" algn="just">
              <a:buFont typeface="Arial" panose="020B0604020202020204" pitchFamily="34" charset="0"/>
              <a:buChar char="•"/>
            </a:pPr>
            <a:r>
              <a:rPr lang="fr-FR" dirty="0"/>
              <a:t>le second commande l’allumage.</a:t>
            </a:r>
          </a:p>
        </p:txBody>
      </p:sp>
      <p:pic>
        <p:nvPicPr>
          <p:cNvPr id="7" name="Image 6">
            <a:extLst>
              <a:ext uri="{FF2B5EF4-FFF2-40B4-BE49-F238E27FC236}">
                <a16:creationId xmlns:a16="http://schemas.microsoft.com/office/drawing/2014/main" id="{110028DF-93E2-E557-693D-65250BCEE416}"/>
              </a:ext>
            </a:extLst>
          </p:cNvPr>
          <p:cNvPicPr>
            <a:picLocks noChangeAspect="1"/>
          </p:cNvPicPr>
          <p:nvPr/>
        </p:nvPicPr>
        <p:blipFill>
          <a:blip r:embed="rId2"/>
          <a:stretch>
            <a:fillRect/>
          </a:stretch>
        </p:blipFill>
        <p:spPr>
          <a:xfrm>
            <a:off x="7723213" y="2873962"/>
            <a:ext cx="3995684" cy="2943162"/>
          </a:xfrm>
          <a:prstGeom prst="rect">
            <a:avLst/>
          </a:prstGeom>
        </p:spPr>
      </p:pic>
    </p:spTree>
    <p:extLst>
      <p:ext uri="{BB962C8B-B14F-4D97-AF65-F5344CB8AC3E}">
        <p14:creationId xmlns:p14="http://schemas.microsoft.com/office/powerpoint/2010/main" val="209903400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0EDFBD1-D159-78F7-B240-B3714160EDFA}"/>
              </a:ext>
            </a:extLst>
          </p:cNvPr>
          <p:cNvSpPr txBox="1"/>
          <p:nvPr/>
        </p:nvSpPr>
        <p:spPr>
          <a:xfrm>
            <a:off x="750065" y="1120821"/>
            <a:ext cx="10515599"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b="1" dirty="0"/>
              <a:t>PROJECTEURS DE ROULAGE</a:t>
            </a:r>
          </a:p>
          <a:p>
            <a:pPr algn="just"/>
            <a:r>
              <a:rPr lang="fr-FR" dirty="0"/>
              <a:t>Ils doivent permettre au pilote, lorsque l’avion est au sol l’éclairement de la zone de roulage de l’avion, ce sont des projecteurs fixes encastrés dans l’aile, sur le train avant, et sur certains avions dans la partie avant du fuselage, l’allumage de chaque projecteur est commandé à partir du poste équipage.</a:t>
            </a:r>
          </a:p>
        </p:txBody>
      </p:sp>
      <p:pic>
        <p:nvPicPr>
          <p:cNvPr id="7" name="Image 6">
            <a:extLst>
              <a:ext uri="{FF2B5EF4-FFF2-40B4-BE49-F238E27FC236}">
                <a16:creationId xmlns:a16="http://schemas.microsoft.com/office/drawing/2014/main" id="{03BD9DBF-3318-44DD-AB20-81D32CA2FBD1}"/>
              </a:ext>
            </a:extLst>
          </p:cNvPr>
          <p:cNvPicPr>
            <a:picLocks noChangeAspect="1"/>
          </p:cNvPicPr>
          <p:nvPr/>
        </p:nvPicPr>
        <p:blipFill>
          <a:blip r:embed="rId2"/>
          <a:stretch>
            <a:fillRect/>
          </a:stretch>
        </p:blipFill>
        <p:spPr>
          <a:xfrm>
            <a:off x="6095999" y="3340661"/>
            <a:ext cx="4788666" cy="3517339"/>
          </a:xfrm>
          <a:prstGeom prst="rect">
            <a:avLst/>
          </a:prstGeom>
        </p:spPr>
      </p:pic>
      <p:pic>
        <p:nvPicPr>
          <p:cNvPr id="9" name="Image 8">
            <a:extLst>
              <a:ext uri="{FF2B5EF4-FFF2-40B4-BE49-F238E27FC236}">
                <a16:creationId xmlns:a16="http://schemas.microsoft.com/office/drawing/2014/main" id="{6E8A80CE-E7D1-E078-FD6C-FFD69C595379}"/>
              </a:ext>
            </a:extLst>
          </p:cNvPr>
          <p:cNvPicPr>
            <a:picLocks noChangeAspect="1"/>
          </p:cNvPicPr>
          <p:nvPr/>
        </p:nvPicPr>
        <p:blipFill>
          <a:blip r:embed="rId3"/>
          <a:stretch>
            <a:fillRect/>
          </a:stretch>
        </p:blipFill>
        <p:spPr>
          <a:xfrm>
            <a:off x="1134676" y="2899056"/>
            <a:ext cx="3737176" cy="3275590"/>
          </a:xfrm>
          <a:prstGeom prst="rect">
            <a:avLst/>
          </a:prstGeom>
        </p:spPr>
      </p:pic>
    </p:spTree>
    <p:extLst>
      <p:ext uri="{BB962C8B-B14F-4D97-AF65-F5344CB8AC3E}">
        <p14:creationId xmlns:p14="http://schemas.microsoft.com/office/powerpoint/2010/main" val="70594293"/>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00154D9-3467-88D8-3310-14B1BEDDA630}"/>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36E0BFEE-E40B-1F90-DFD0-A82E36D5A69D}"/>
              </a:ext>
            </a:extLst>
          </p:cNvPr>
          <p:cNvPicPr>
            <a:picLocks noGrp="1" noChangeAspect="1"/>
          </p:cNvPicPr>
          <p:nvPr>
            <p:ph idx="1"/>
          </p:nvPr>
        </p:nvPicPr>
        <p:blipFill>
          <a:blip r:embed="rId2"/>
          <a:stretch>
            <a:fillRect/>
          </a:stretch>
        </p:blipFill>
        <p:spPr>
          <a:xfrm>
            <a:off x="5317652" y="2387485"/>
            <a:ext cx="5584457" cy="3638741"/>
          </a:xfrm>
        </p:spPr>
      </p:pic>
      <p:sp>
        <p:nvSpPr>
          <p:cNvPr id="7" name="ZoneTexte 6">
            <a:extLst>
              <a:ext uri="{FF2B5EF4-FFF2-40B4-BE49-F238E27FC236}">
                <a16:creationId xmlns:a16="http://schemas.microsoft.com/office/drawing/2014/main" id="{D32C3574-14D3-D35D-F057-0CDF735E18BD}"/>
              </a:ext>
            </a:extLst>
          </p:cNvPr>
          <p:cNvSpPr txBox="1"/>
          <p:nvPr/>
        </p:nvSpPr>
        <p:spPr>
          <a:xfrm>
            <a:off x="716097" y="1582340"/>
            <a:ext cx="11149070" cy="203132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FEUX DE NAVIGATION</a:t>
            </a:r>
          </a:p>
          <a:p>
            <a:r>
              <a:rPr lang="fr-FR" dirty="0"/>
              <a:t>Ils ont pour rôle de signaler aux autres aéronefs la présence de l’avion et sa position par rapport à eux, tant au sol qu’en vol, afin d’éviter les risques de collision.</a:t>
            </a:r>
          </a:p>
          <a:p>
            <a:r>
              <a:rPr lang="fr-FR" dirty="0"/>
              <a:t>Ces feux sont normalisés comme suit :</a:t>
            </a:r>
          </a:p>
          <a:p>
            <a:r>
              <a:rPr lang="fr-FR" dirty="0"/>
              <a:t>Secteur de 110° compté depuis Taxe de l’avion :</a:t>
            </a:r>
          </a:p>
          <a:p>
            <a:pPr marL="285750" indent="-285750">
              <a:buFont typeface="Arial" panose="020B0604020202020204" pitchFamily="34" charset="0"/>
              <a:buChar char="•"/>
            </a:pPr>
            <a:r>
              <a:rPr lang="fr-FR" dirty="0"/>
              <a:t>Rouge à gauche</a:t>
            </a:r>
          </a:p>
          <a:p>
            <a:pPr marL="285750" indent="-285750">
              <a:buFont typeface="Arial" panose="020B0604020202020204" pitchFamily="34" charset="0"/>
              <a:buChar char="•"/>
            </a:pPr>
            <a:r>
              <a:rPr lang="fr-FR" dirty="0"/>
              <a:t>Vert a droite</a:t>
            </a:r>
          </a:p>
        </p:txBody>
      </p:sp>
    </p:spTree>
    <p:extLst>
      <p:ext uri="{BB962C8B-B14F-4D97-AF65-F5344CB8AC3E}">
        <p14:creationId xmlns:p14="http://schemas.microsoft.com/office/powerpoint/2010/main" val="89647776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03422-2313-2896-4DC3-E807ED97AC2B}"/>
              </a:ext>
            </a:extLst>
          </p:cNvPr>
          <p:cNvSpPr>
            <a:spLocks noGrp="1"/>
          </p:cNvSpPr>
          <p:nvPr>
            <p:ph type="title"/>
          </p:nvPr>
        </p:nvSpPr>
        <p:spPr/>
        <p:txBody>
          <a:bodyPr/>
          <a:lstStyle/>
          <a:p>
            <a:endParaRPr lang="fr-FR"/>
          </a:p>
        </p:txBody>
      </p:sp>
      <p:sp>
        <p:nvSpPr>
          <p:cNvPr id="5" name="ZoneTexte 4">
            <a:extLst>
              <a:ext uri="{FF2B5EF4-FFF2-40B4-BE49-F238E27FC236}">
                <a16:creationId xmlns:a16="http://schemas.microsoft.com/office/drawing/2014/main" id="{588013CA-1D6F-DFDC-9EAD-1F788EECF883}"/>
              </a:ext>
            </a:extLst>
          </p:cNvPr>
          <p:cNvSpPr txBox="1"/>
          <p:nvPr/>
        </p:nvSpPr>
        <p:spPr>
          <a:xfrm>
            <a:off x="506776" y="1871545"/>
            <a:ext cx="10736855"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Secteur de 140° symétrique (70° de part et d’autre de l’axe), à l’arrière : Blanc.</a:t>
            </a:r>
          </a:p>
          <a:p>
            <a:r>
              <a:rPr lang="fr-FR" dirty="0"/>
              <a:t>Tous les feux doivent être visibles sous des angles de 40° minimum au-dessus et au dessous du plan horizontal ; </a:t>
            </a:r>
          </a:p>
          <a:p>
            <a:r>
              <a:rPr lang="fr-FR" dirty="0"/>
              <a:t>on utilise pour ce faire des caches de verre teinté ou en plexiglas, ainsi que des caches métalliques limitant les secteurs</a:t>
            </a:r>
          </a:p>
        </p:txBody>
      </p:sp>
      <p:pic>
        <p:nvPicPr>
          <p:cNvPr id="7" name="Image 6">
            <a:extLst>
              <a:ext uri="{FF2B5EF4-FFF2-40B4-BE49-F238E27FC236}">
                <a16:creationId xmlns:a16="http://schemas.microsoft.com/office/drawing/2014/main" id="{08840F8B-CBE8-3657-F04F-35DCFF2FC131}"/>
              </a:ext>
            </a:extLst>
          </p:cNvPr>
          <p:cNvPicPr>
            <a:picLocks noChangeAspect="1"/>
          </p:cNvPicPr>
          <p:nvPr/>
        </p:nvPicPr>
        <p:blipFill>
          <a:blip r:embed="rId2"/>
          <a:stretch>
            <a:fillRect/>
          </a:stretch>
        </p:blipFill>
        <p:spPr>
          <a:xfrm>
            <a:off x="2219182" y="3536413"/>
            <a:ext cx="7244307" cy="2956461"/>
          </a:xfrm>
          <a:prstGeom prst="rect">
            <a:avLst/>
          </a:prstGeom>
        </p:spPr>
      </p:pic>
    </p:spTree>
    <p:extLst>
      <p:ext uri="{BB962C8B-B14F-4D97-AF65-F5344CB8AC3E}">
        <p14:creationId xmlns:p14="http://schemas.microsoft.com/office/powerpoint/2010/main" val="57732437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E60BC2D-1E57-78D5-8B62-9A4DF0E69167}"/>
              </a:ext>
            </a:extLst>
          </p:cNvPr>
          <p:cNvSpPr>
            <a:spLocks noGrp="1"/>
          </p:cNvSpPr>
          <p:nvPr>
            <p:ph type="title"/>
          </p:nvPr>
        </p:nvSpPr>
        <p:spPr/>
        <p:txBody>
          <a:bodyPr/>
          <a:lstStyle/>
          <a:p>
            <a:endParaRPr lang="fr-FR"/>
          </a:p>
        </p:txBody>
      </p:sp>
      <p:pic>
        <p:nvPicPr>
          <p:cNvPr id="10" name="Espace réservé du contenu 9">
            <a:extLst>
              <a:ext uri="{FF2B5EF4-FFF2-40B4-BE49-F238E27FC236}">
                <a16:creationId xmlns:a16="http://schemas.microsoft.com/office/drawing/2014/main" id="{B5743635-442D-52EE-461B-721DFFD5FF95}"/>
              </a:ext>
            </a:extLst>
          </p:cNvPr>
          <p:cNvPicPr>
            <a:picLocks noGrp="1" noChangeAspect="1"/>
          </p:cNvPicPr>
          <p:nvPr>
            <p:ph idx="1"/>
          </p:nvPr>
        </p:nvPicPr>
        <p:blipFill>
          <a:blip r:embed="rId2"/>
          <a:stretch>
            <a:fillRect/>
          </a:stretch>
        </p:blipFill>
        <p:spPr>
          <a:xfrm>
            <a:off x="6903964" y="1661616"/>
            <a:ext cx="4449836" cy="4351338"/>
          </a:xfrm>
        </p:spPr>
      </p:pic>
      <p:sp>
        <p:nvSpPr>
          <p:cNvPr id="8" name="ZoneTexte 7">
            <a:extLst>
              <a:ext uri="{FF2B5EF4-FFF2-40B4-BE49-F238E27FC236}">
                <a16:creationId xmlns:a16="http://schemas.microsoft.com/office/drawing/2014/main" id="{D5B23C5C-2549-755A-6AD8-72B2375B2623}"/>
              </a:ext>
            </a:extLst>
          </p:cNvPr>
          <p:cNvSpPr txBox="1"/>
          <p:nvPr/>
        </p:nvSpPr>
        <p:spPr>
          <a:xfrm>
            <a:off x="838200" y="2416092"/>
            <a:ext cx="10663410"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b) Le feu à éclats (60 par minute) : il fonctionne suivant le principe d’un flash</a:t>
            </a:r>
          </a:p>
          <a:p>
            <a:r>
              <a:rPr lang="fr-FR" dirty="0"/>
              <a:t>électronique.</a:t>
            </a:r>
          </a:p>
          <a:p>
            <a:r>
              <a:rPr lang="fr-FR" dirty="0"/>
              <a:t>Il comporte un tube à décharge pourvu d’une anode, d’une cathode, d’une électrode</a:t>
            </a:r>
          </a:p>
          <a:p>
            <a:r>
              <a:rPr lang="fr-FR" dirty="0"/>
              <a:t>d’amorçage. C’est la décharge d’un condensateur qui sert à rendre le tube conducteur.</a:t>
            </a:r>
          </a:p>
        </p:txBody>
      </p:sp>
    </p:spTree>
    <p:extLst>
      <p:ext uri="{BB962C8B-B14F-4D97-AF65-F5344CB8AC3E}">
        <p14:creationId xmlns:p14="http://schemas.microsoft.com/office/powerpoint/2010/main" val="130808302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0DE97AF-CD10-B850-BB4F-AC583B77359B}"/>
              </a:ext>
            </a:extLst>
          </p:cNvPr>
          <p:cNvSpPr>
            <a:spLocks noGrp="1"/>
          </p:cNvSpPr>
          <p:nvPr>
            <p:ph type="title"/>
          </p:nvPr>
        </p:nvSpPr>
        <p:spPr/>
        <p:txBody>
          <a:bodyPr/>
          <a:lstStyle/>
          <a:p>
            <a:endParaRPr lang="fr-FR"/>
          </a:p>
        </p:txBody>
      </p:sp>
      <p:sp>
        <p:nvSpPr>
          <p:cNvPr id="5" name="ZoneTexte 4">
            <a:extLst>
              <a:ext uri="{FF2B5EF4-FFF2-40B4-BE49-F238E27FC236}">
                <a16:creationId xmlns:a16="http://schemas.microsoft.com/office/drawing/2014/main" id="{5FC5E6C4-FCE4-525C-4B56-C855C826339A}"/>
              </a:ext>
            </a:extLst>
          </p:cNvPr>
          <p:cNvSpPr txBox="1"/>
          <p:nvPr/>
        </p:nvSpPr>
        <p:spPr>
          <a:xfrm>
            <a:off x="342440" y="1888722"/>
            <a:ext cx="4064307"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ECLAIRAGE BORD D’ATTAQUE</a:t>
            </a:r>
          </a:p>
          <a:p>
            <a:r>
              <a:rPr lang="fr-FR" dirty="0"/>
              <a:t>Il est réalisé par des projecteurs fixes encastrés dans le fuselage. Ils permettent à l’équipage d’inspecter de nuit le bord d’attaque de l’aile, ainsi que l’entrée d’air des réacteurs.</a:t>
            </a:r>
          </a:p>
        </p:txBody>
      </p:sp>
      <p:pic>
        <p:nvPicPr>
          <p:cNvPr id="11" name="Espace réservé du contenu 10">
            <a:extLst>
              <a:ext uri="{FF2B5EF4-FFF2-40B4-BE49-F238E27FC236}">
                <a16:creationId xmlns:a16="http://schemas.microsoft.com/office/drawing/2014/main" id="{5F850F5F-C6C6-BD0C-A44B-FFF5A58068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23986" b="14098"/>
          <a:stretch/>
        </p:blipFill>
        <p:spPr>
          <a:xfrm>
            <a:off x="5786593" y="1891726"/>
            <a:ext cx="5880270" cy="3737893"/>
          </a:xfrm>
        </p:spPr>
      </p:pic>
      <p:sp>
        <p:nvSpPr>
          <p:cNvPr id="13" name="ZoneTexte 12">
            <a:extLst>
              <a:ext uri="{FF2B5EF4-FFF2-40B4-BE49-F238E27FC236}">
                <a16:creationId xmlns:a16="http://schemas.microsoft.com/office/drawing/2014/main" id="{4D17178E-DAC5-AB5E-54C6-FC50A8FC8558}"/>
              </a:ext>
            </a:extLst>
          </p:cNvPr>
          <p:cNvSpPr txBox="1"/>
          <p:nvPr/>
        </p:nvSpPr>
        <p:spPr>
          <a:xfrm>
            <a:off x="438362" y="4057593"/>
            <a:ext cx="10696461"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Clignoteurs</a:t>
            </a:r>
          </a:p>
          <a:p>
            <a:r>
              <a:rPr lang="fr-FR" dirty="0"/>
              <a:t>Les filtres colorés présentent l’inconvénient d’absorber 80 % de l’intensité lumineuse émise par la lampe.</a:t>
            </a:r>
          </a:p>
          <a:p>
            <a:r>
              <a:rPr lang="fr-FR" dirty="0"/>
              <a:t>Aussi a-t-on prévu des clignoteurs allumant alternativement des feux blancs et colorés qui présentent les avantages suivants :</a:t>
            </a:r>
          </a:p>
          <a:p>
            <a:r>
              <a:rPr lang="fr-FR" dirty="0"/>
              <a:t>Un feu clignotant attire davantage l’attention qu’un feu fixe, et ne peut être confondu avec un astre ou une lumière au sol. </a:t>
            </a:r>
          </a:p>
          <a:p>
            <a:r>
              <a:rPr lang="fr-FR" dirty="0"/>
              <a:t>Aussi on est averti par le clignotement et les feux blancs de la présence de l’avion, puis on identifie sa position grâce aux feux colorés qui donnent aussi le diamètre apparent.</a:t>
            </a:r>
          </a:p>
        </p:txBody>
      </p:sp>
    </p:spTree>
    <p:extLst>
      <p:ext uri="{BB962C8B-B14F-4D97-AF65-F5344CB8AC3E}">
        <p14:creationId xmlns:p14="http://schemas.microsoft.com/office/powerpoint/2010/main" val="39076727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4E0606-734F-3A16-43B0-DBAA1FC52870}"/>
              </a:ext>
            </a:extLst>
          </p:cNvPr>
          <p:cNvSpPr>
            <a:spLocks noGrp="1"/>
          </p:cNvSpPr>
          <p:nvPr>
            <p:ph type="title"/>
          </p:nvPr>
        </p:nvSpPr>
        <p:spPr/>
        <p:txBody>
          <a:bodyPr/>
          <a:lstStyle/>
          <a:p>
            <a:endParaRPr lang="fr-FR"/>
          </a:p>
        </p:txBody>
      </p:sp>
      <p:sp>
        <p:nvSpPr>
          <p:cNvPr id="5" name="ZoneTexte 4">
            <a:extLst>
              <a:ext uri="{FF2B5EF4-FFF2-40B4-BE49-F238E27FC236}">
                <a16:creationId xmlns:a16="http://schemas.microsoft.com/office/drawing/2014/main" id="{9C81C26A-11C2-D00D-9E83-B256798CD175}"/>
              </a:ext>
            </a:extLst>
          </p:cNvPr>
          <p:cNvSpPr txBox="1"/>
          <p:nvPr/>
        </p:nvSpPr>
        <p:spPr>
          <a:xfrm>
            <a:off x="638979" y="1690688"/>
            <a:ext cx="11380424" cy="369331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Exemple de système en service.</a:t>
            </a:r>
          </a:p>
          <a:p>
            <a:r>
              <a:rPr lang="fr-FR" dirty="0"/>
              <a:t>Il comprend :</a:t>
            </a:r>
          </a:p>
          <a:p>
            <a:r>
              <a:rPr lang="fr-FR" dirty="0"/>
              <a:t>Un moteur électrique à vitesse constante entraînant un dispositif à cames assurant l’allumage et l’extinction de deux groupes de feux.</a:t>
            </a:r>
          </a:p>
          <a:p>
            <a:r>
              <a:rPr lang="fr-FR" b="1" dirty="0"/>
              <a:t>1er temps :</a:t>
            </a:r>
            <a:r>
              <a:rPr lang="fr-FR" dirty="0"/>
              <a:t>	</a:t>
            </a:r>
          </a:p>
          <a:p>
            <a:pPr marL="285750" indent="-285750">
              <a:buFont typeface="Arial" panose="020B0604020202020204" pitchFamily="34" charset="0"/>
              <a:buChar char="•"/>
            </a:pPr>
            <a:r>
              <a:rPr lang="fr-FR" dirty="0"/>
              <a:t>feux verts à droite</a:t>
            </a:r>
          </a:p>
          <a:p>
            <a:pPr marL="285750" indent="-285750">
              <a:buFont typeface="Arial" panose="020B0604020202020204" pitchFamily="34" charset="0"/>
              <a:buChar char="•"/>
            </a:pPr>
            <a:r>
              <a:rPr lang="fr-FR" dirty="0"/>
              <a:t>rouges à gauche</a:t>
            </a:r>
          </a:p>
          <a:p>
            <a:pPr marL="285750" indent="-285750">
              <a:buFont typeface="Arial" panose="020B0604020202020204" pitchFamily="34" charset="0"/>
              <a:buChar char="•"/>
            </a:pPr>
            <a:r>
              <a:rPr lang="fr-FR" dirty="0"/>
              <a:t>feux blancs en queue</a:t>
            </a:r>
          </a:p>
          <a:p>
            <a:r>
              <a:rPr lang="fr-FR" b="1" dirty="0"/>
              <a:t>2ème temps :</a:t>
            </a:r>
            <a:r>
              <a:rPr lang="fr-FR" dirty="0"/>
              <a:t>	</a:t>
            </a:r>
          </a:p>
          <a:p>
            <a:pPr marL="285750" indent="-285750">
              <a:buFont typeface="Arial" panose="020B0604020202020204" pitchFamily="34" charset="0"/>
              <a:buChar char="•"/>
            </a:pPr>
            <a:r>
              <a:rPr lang="fr-FR" dirty="0"/>
              <a:t>feux blancs (dorsal)</a:t>
            </a:r>
          </a:p>
          <a:p>
            <a:pPr marL="285750" indent="-285750">
              <a:buFont typeface="Arial" panose="020B0604020202020204" pitchFamily="34" charset="0"/>
              <a:buChar char="•"/>
            </a:pPr>
            <a:r>
              <a:rPr lang="fr-FR" dirty="0"/>
              <a:t>feux blancs (ventral)</a:t>
            </a:r>
          </a:p>
          <a:p>
            <a:pPr marL="285750" indent="-285750">
              <a:buFont typeface="Arial" panose="020B0604020202020204" pitchFamily="34" charset="0"/>
              <a:buChar char="•"/>
            </a:pPr>
            <a:r>
              <a:rPr lang="fr-FR" dirty="0"/>
              <a:t>feux rouges en queue</a:t>
            </a:r>
          </a:p>
          <a:p>
            <a:r>
              <a:rPr lang="fr-FR" dirty="0"/>
              <a:t>Fréquence du cycle : 30 à 40 cycles par minute.</a:t>
            </a:r>
          </a:p>
        </p:txBody>
      </p:sp>
      <p:pic>
        <p:nvPicPr>
          <p:cNvPr id="7" name="Image 6">
            <a:extLst>
              <a:ext uri="{FF2B5EF4-FFF2-40B4-BE49-F238E27FC236}">
                <a16:creationId xmlns:a16="http://schemas.microsoft.com/office/drawing/2014/main" id="{97C578E1-0C60-1BA2-C52E-0EDD9FCA2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50038" y="1407295"/>
            <a:ext cx="6733778" cy="3217912"/>
          </a:xfrm>
          <a:prstGeom prst="rect">
            <a:avLst/>
          </a:prstGeom>
        </p:spPr>
      </p:pic>
    </p:spTree>
    <p:extLst>
      <p:ext uri="{BB962C8B-B14F-4D97-AF65-F5344CB8AC3E}">
        <p14:creationId xmlns:p14="http://schemas.microsoft.com/office/powerpoint/2010/main" val="26091175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CBEAC7-FE78-9273-5892-2856B890ECBB}"/>
              </a:ext>
            </a:extLst>
          </p:cNvPr>
          <p:cNvSpPr>
            <a:spLocks noGrp="1"/>
          </p:cNvSpPr>
          <p:nvPr>
            <p:ph type="title"/>
          </p:nvPr>
        </p:nvSpPr>
        <p:spPr/>
        <p:txBody>
          <a:bodyPr/>
          <a:lstStyle/>
          <a:p>
            <a:endParaRPr lang="fr-FR"/>
          </a:p>
        </p:txBody>
      </p:sp>
      <p:sp>
        <p:nvSpPr>
          <p:cNvPr id="5" name="ZoneTexte 4">
            <a:extLst>
              <a:ext uri="{FF2B5EF4-FFF2-40B4-BE49-F238E27FC236}">
                <a16:creationId xmlns:a16="http://schemas.microsoft.com/office/drawing/2014/main" id="{BC631956-09E0-92C7-2837-DC17DB75B1C5}"/>
              </a:ext>
            </a:extLst>
          </p:cNvPr>
          <p:cNvSpPr txBox="1"/>
          <p:nvPr/>
        </p:nvSpPr>
        <p:spPr>
          <a:xfrm>
            <a:off x="595829" y="1690688"/>
            <a:ext cx="5257800" cy="286232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ECLAIRAGE DERIVE</a:t>
            </a:r>
          </a:p>
          <a:p>
            <a:r>
              <a:rPr lang="fr-FR" dirty="0"/>
              <a:t>L’éclairage dérive a pour but lorsque l’avion est au soi de faire apparaître la compagnie utilisatrice de l’avion, faisant ainsi apparaître l’image de marque.</a:t>
            </a:r>
          </a:p>
          <a:p>
            <a:r>
              <a:rPr lang="fr-FR" dirty="0"/>
              <a:t>Cet éclairage est réalisé par 2 projecteurs installés sur le plan fixe horizontal.</a:t>
            </a:r>
          </a:p>
          <a:p>
            <a:r>
              <a:rPr lang="fr-FR" dirty="0"/>
              <a:t>L’interrupteur situé au poste équipage commande l’allumage de ces 2 projecteurs.</a:t>
            </a:r>
          </a:p>
          <a:p>
            <a:r>
              <a:rPr lang="fr-FR" dirty="0"/>
              <a:t> </a:t>
            </a:r>
          </a:p>
          <a:p>
            <a:endParaRPr lang="fr-FR" dirty="0"/>
          </a:p>
        </p:txBody>
      </p:sp>
      <p:pic>
        <p:nvPicPr>
          <p:cNvPr id="11" name="Image 10">
            <a:extLst>
              <a:ext uri="{FF2B5EF4-FFF2-40B4-BE49-F238E27FC236}">
                <a16:creationId xmlns:a16="http://schemas.microsoft.com/office/drawing/2014/main" id="{8C261738-1EE2-ADE1-0032-7A3F7BE73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9885" y="1690688"/>
            <a:ext cx="6420127" cy="3773277"/>
          </a:xfrm>
          <a:prstGeom prst="rect">
            <a:avLst/>
          </a:prstGeom>
        </p:spPr>
      </p:pic>
    </p:spTree>
    <p:extLst>
      <p:ext uri="{BB962C8B-B14F-4D97-AF65-F5344CB8AC3E}">
        <p14:creationId xmlns:p14="http://schemas.microsoft.com/office/powerpoint/2010/main" val="27779333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91E98B6C-7909-7BB5-650D-ACE477A3E2F7}"/>
              </a:ext>
            </a:extLst>
          </p:cNvPr>
          <p:cNvSpPr txBox="1"/>
          <p:nvPr/>
        </p:nvSpPr>
        <p:spPr>
          <a:xfrm>
            <a:off x="3302306" y="249947"/>
            <a:ext cx="6097836" cy="32637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R="317500" lvl="0" algn="ctr">
              <a:lnSpc>
                <a:spcPts val="1800"/>
              </a:lnSpc>
              <a:spcBef>
                <a:spcPts val="1200"/>
              </a:spcBef>
              <a:spcAft>
                <a:spcPts val="6765"/>
              </a:spcAft>
              <a:buSzPts val="1600"/>
            </a:pPr>
            <a:r>
              <a:rPr lang="fr-FR" sz="1800" b="1"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ENERGIES UTILISEES A BORD DES AVIONS</a:t>
            </a:r>
            <a:endPar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3" name="ZoneTexte 12">
            <a:extLst>
              <a:ext uri="{FF2B5EF4-FFF2-40B4-BE49-F238E27FC236}">
                <a16:creationId xmlns:a16="http://schemas.microsoft.com/office/drawing/2014/main" id="{73BA4726-B82D-535E-02E2-2F57A1ACEAD1}"/>
              </a:ext>
            </a:extLst>
          </p:cNvPr>
          <p:cNvSpPr txBox="1"/>
          <p:nvPr/>
        </p:nvSpPr>
        <p:spPr>
          <a:xfrm>
            <a:off x="4877259" y="710770"/>
            <a:ext cx="2437482" cy="36933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lvl="1"/>
            <a:r>
              <a:rPr lang="fr-FR" b="1" dirty="0">
                <a:solidFill>
                  <a:srgbClr val="2F5496"/>
                </a:solidFill>
                <a:effectLst/>
                <a:ea typeface="Times New Roman" panose="02020603050405020304" pitchFamily="18" charset="0"/>
                <a:cs typeface="Times New Roman" panose="02020603050405020304" pitchFamily="18" charset="0"/>
              </a:rPr>
              <a:t>GENERALITES</a:t>
            </a:r>
          </a:p>
        </p:txBody>
      </p:sp>
      <p:sp>
        <p:nvSpPr>
          <p:cNvPr id="15" name="ZoneTexte 14">
            <a:extLst>
              <a:ext uri="{FF2B5EF4-FFF2-40B4-BE49-F238E27FC236}">
                <a16:creationId xmlns:a16="http://schemas.microsoft.com/office/drawing/2014/main" id="{95DDA314-4449-C741-9288-6B461891A8F6}"/>
              </a:ext>
            </a:extLst>
          </p:cNvPr>
          <p:cNvSpPr txBox="1"/>
          <p:nvPr/>
        </p:nvSpPr>
        <p:spPr>
          <a:xfrm>
            <a:off x="918531" y="1865997"/>
            <a:ext cx="10054269" cy="254088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fr-FR" spc="-50" dirty="0">
                <a:effectLst/>
                <a:ea typeface="Times New Roman" panose="02020603050405020304" pitchFamily="18" charset="0"/>
              </a:rPr>
              <a:t>Les énergies utilisées à bord des avions sont des énergies dites de servitudes, elles ne servent</a:t>
            </a:r>
            <a:br>
              <a:rPr lang="fr-FR" spc="-50" dirty="0">
                <a:effectLst/>
                <a:ea typeface="Times New Roman" panose="02020603050405020304" pitchFamily="18" charset="0"/>
              </a:rPr>
            </a:br>
            <a:r>
              <a:rPr lang="fr-FR" spc="-50" dirty="0">
                <a:effectLst/>
                <a:ea typeface="Times New Roman" panose="02020603050405020304" pitchFamily="18" charset="0"/>
              </a:rPr>
              <a:t>pas directement à la propulsion de l'avion mais elles sont indispensables car elles permettent</a:t>
            </a:r>
            <a:br>
              <a:rPr lang="fr-FR" spc="-50" dirty="0">
                <a:effectLst/>
                <a:ea typeface="Times New Roman" panose="02020603050405020304" pitchFamily="18" charset="0"/>
              </a:rPr>
            </a:br>
            <a:r>
              <a:rPr lang="fr-FR" spc="-50" dirty="0">
                <a:effectLst/>
                <a:ea typeface="Times New Roman" panose="02020603050405020304" pitchFamily="18" charset="0"/>
              </a:rPr>
              <a:t>d'améliorer :</a:t>
            </a:r>
          </a:p>
          <a:p>
            <a:pPr marL="342900" indent="-342900" algn="just">
              <a:lnSpc>
                <a:spcPct val="150000"/>
              </a:lnSpc>
              <a:buFont typeface="+mj-lt"/>
              <a:buAutoNum type="arabicPeriod"/>
            </a:pPr>
            <a:r>
              <a:rPr lang="fr-FR" u="none" strike="noStrike" spc="150" dirty="0">
                <a:effectLst/>
                <a:ea typeface="Times New Roman" panose="02020603050405020304" pitchFamily="18" charset="0"/>
                <a:cs typeface="Times New Roman" panose="02020603050405020304" pitchFamily="18" charset="0"/>
              </a:rPr>
              <a:t>LES PERFORMANCES DE VOL</a:t>
            </a:r>
          </a:p>
          <a:p>
            <a:pPr marL="342900" indent="-342900" algn="just">
              <a:lnSpc>
                <a:spcPct val="150000"/>
              </a:lnSpc>
              <a:buFont typeface="+mj-lt"/>
              <a:buAutoNum type="arabicPeriod"/>
            </a:pPr>
            <a:r>
              <a:rPr lang="fr-FR" sz="1800" u="none" strike="noStrike" spc="150" dirty="0">
                <a:effectLst/>
                <a:ea typeface="Times New Roman" panose="02020603050405020304" pitchFamily="18" charset="0"/>
                <a:cs typeface="Times New Roman" panose="02020603050405020304" pitchFamily="18" charset="0"/>
              </a:rPr>
              <a:t>LA SECURITE DU VOL</a:t>
            </a:r>
          </a:p>
          <a:p>
            <a:pPr marL="342900" indent="-342900" algn="just">
              <a:lnSpc>
                <a:spcPct val="150000"/>
              </a:lnSpc>
              <a:buFont typeface="+mj-lt"/>
              <a:buAutoNum type="arabicPeriod"/>
            </a:pPr>
            <a:r>
              <a:rPr lang="fr-FR" sz="1800" u="none" strike="noStrike" spc="150" dirty="0">
                <a:effectLst/>
                <a:latin typeface="Times New Roman" panose="02020603050405020304" pitchFamily="18" charset="0"/>
                <a:ea typeface="Times New Roman" panose="02020603050405020304" pitchFamily="18" charset="0"/>
                <a:cs typeface="Times New Roman" panose="02020603050405020304" pitchFamily="18" charset="0"/>
              </a:rPr>
              <a:t>LE CONFORT DE L'EQUIPAGE ET DES PASSAGERS</a:t>
            </a:r>
            <a:endParaRPr lang="fr-FR" spc="-50" dirty="0">
              <a:effectLst/>
              <a:ea typeface="Times New Roman" panose="02020603050405020304" pitchFamily="18" charset="0"/>
            </a:endParaRPr>
          </a:p>
        </p:txBody>
      </p:sp>
    </p:spTree>
    <p:extLst>
      <p:ext uri="{BB962C8B-B14F-4D97-AF65-F5344CB8AC3E}">
        <p14:creationId xmlns:p14="http://schemas.microsoft.com/office/powerpoint/2010/main" val="386279273"/>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0C4350-8C3C-792B-3216-4476FCD8B4AB}"/>
              </a:ext>
            </a:extLst>
          </p:cNvPr>
          <p:cNvSpPr>
            <a:spLocks noGrp="1"/>
          </p:cNvSpPr>
          <p:nvPr>
            <p:ph type="title"/>
          </p:nvPr>
        </p:nvSpPr>
        <p:spPr/>
        <p:txBody>
          <a:bodyPr/>
          <a:lstStyle/>
          <a:p>
            <a:endParaRPr lang="fr-FR"/>
          </a:p>
        </p:txBody>
      </p:sp>
      <p:pic>
        <p:nvPicPr>
          <p:cNvPr id="5" name="Espace réservé du contenu 4">
            <a:extLst>
              <a:ext uri="{FF2B5EF4-FFF2-40B4-BE49-F238E27FC236}">
                <a16:creationId xmlns:a16="http://schemas.microsoft.com/office/drawing/2014/main" id="{1600B9CC-BC7A-C335-6499-B5E1B7ADD3AB}"/>
              </a:ext>
            </a:extLst>
          </p:cNvPr>
          <p:cNvPicPr>
            <a:picLocks noGrp="1" noChangeAspect="1"/>
          </p:cNvPicPr>
          <p:nvPr>
            <p:ph idx="1"/>
          </p:nvPr>
        </p:nvPicPr>
        <p:blipFill>
          <a:blip r:embed="rId2"/>
          <a:stretch>
            <a:fillRect/>
          </a:stretch>
        </p:blipFill>
        <p:spPr>
          <a:xfrm rot="5400000">
            <a:off x="3224955" y="-1828801"/>
            <a:ext cx="5742089" cy="10515601"/>
          </a:xfrm>
        </p:spPr>
      </p:pic>
    </p:spTree>
    <p:extLst>
      <p:ext uri="{BB962C8B-B14F-4D97-AF65-F5344CB8AC3E}">
        <p14:creationId xmlns:p14="http://schemas.microsoft.com/office/powerpoint/2010/main" val="210728077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F45CACA6-35A4-3BAF-BB6D-777CB402EA96}"/>
              </a:ext>
            </a:extLst>
          </p:cNvPr>
          <p:cNvSpPr txBox="1"/>
          <p:nvPr/>
        </p:nvSpPr>
        <p:spPr>
          <a:xfrm>
            <a:off x="374574" y="1031097"/>
            <a:ext cx="6753340" cy="4247317"/>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b="1" dirty="0"/>
              <a:t>ECLAIRAGES INTERIEURS</a:t>
            </a:r>
          </a:p>
          <a:p>
            <a:r>
              <a:rPr lang="fr-FR" b="1" dirty="0"/>
              <a:t>ECLAIRAGE POSTE</a:t>
            </a:r>
          </a:p>
          <a:p>
            <a:pPr marL="285750" indent="-285750">
              <a:buFont typeface="Arial" panose="020B0604020202020204" pitchFamily="34" charset="0"/>
              <a:buChar char="•"/>
            </a:pPr>
            <a:r>
              <a:rPr lang="fr-FR" dirty="0"/>
              <a:t>Plusieurs types d’éclairage sont utilisés :</a:t>
            </a:r>
          </a:p>
          <a:p>
            <a:pPr marL="285750" indent="-285750">
              <a:buFont typeface="Arial" panose="020B0604020202020204" pitchFamily="34" charset="0"/>
              <a:buChar char="•"/>
            </a:pPr>
            <a:r>
              <a:rPr lang="fr-FR" dirty="0"/>
              <a:t>plafonniers blancs,</a:t>
            </a:r>
          </a:p>
          <a:p>
            <a:pPr marL="285750" indent="-285750">
              <a:buFont typeface="Arial" panose="020B0604020202020204" pitchFamily="34" charset="0"/>
              <a:buChar char="•"/>
            </a:pPr>
            <a:r>
              <a:rPr lang="fr-FR" dirty="0"/>
              <a:t>tubes fluorescents et lampes incandescentes situés au-dessus des planches de bord,</a:t>
            </a:r>
          </a:p>
          <a:p>
            <a:pPr marL="285750" indent="-285750">
              <a:buFont typeface="Arial" panose="020B0604020202020204" pitchFamily="34" charset="0"/>
              <a:buChar char="•"/>
            </a:pPr>
            <a:r>
              <a:rPr lang="fr-FR" dirty="0"/>
              <a:t>lampes intégrées dans les instruments des planches.</a:t>
            </a:r>
          </a:p>
          <a:p>
            <a:r>
              <a:rPr lang="fr-FR" dirty="0"/>
              <a:t>Les panneaux de bord, doivent avoir un éclairage spécial pour ne pas gêner la vision nocturne de l’équipage, tout en permettant la lecture des instruments.</a:t>
            </a:r>
          </a:p>
          <a:p>
            <a:pPr marL="285750" indent="-285750">
              <a:buFont typeface="Arial" panose="020B0604020202020204" pitchFamily="34" charset="0"/>
              <a:buChar char="•"/>
            </a:pPr>
            <a:r>
              <a:rPr lang="fr-FR" dirty="0"/>
              <a:t>Certains éclairages par lampe à incandescence sont plus ou moins occultables, ou disposent de rhéostats permettant de régler l’intensité lumineuse.</a:t>
            </a:r>
          </a:p>
          <a:p>
            <a:pPr marL="285750" indent="-285750">
              <a:buFont typeface="Arial" panose="020B0604020202020204" pitchFamily="34" charset="0"/>
              <a:buChar char="•"/>
            </a:pPr>
            <a:r>
              <a:rPr lang="fr-FR" dirty="0"/>
              <a:t>L’éclairage indirect par lampe à incandescence rouge présente l’avantage d’une accoutumance rapide sans éblouir.</a:t>
            </a:r>
          </a:p>
        </p:txBody>
      </p:sp>
      <p:pic>
        <p:nvPicPr>
          <p:cNvPr id="3074" name="Picture 2" descr="Composants pour l'éclairage, la navigation et les écrans d ...">
            <a:extLst>
              <a:ext uri="{FF2B5EF4-FFF2-40B4-BE49-F238E27FC236}">
                <a16:creationId xmlns:a16="http://schemas.microsoft.com/office/drawing/2014/main" id="{1938760E-C6A3-49A4-5423-22B4A6AD5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5713" y="2076315"/>
            <a:ext cx="4328591" cy="27053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048803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CF5CF0-D213-D058-BD28-4C0ED4AE4D4D}"/>
              </a:ext>
            </a:extLst>
          </p:cNvPr>
          <p:cNvSpPr>
            <a:spLocks noGrp="1"/>
          </p:cNvSpPr>
          <p:nvPr>
            <p:ph type="title"/>
          </p:nvPr>
        </p:nvSpPr>
        <p:spPr/>
        <p:txBody>
          <a:bodyPr/>
          <a:lstStyle/>
          <a:p>
            <a:endParaRPr lang="fr-FR"/>
          </a:p>
        </p:txBody>
      </p:sp>
      <p:sp>
        <p:nvSpPr>
          <p:cNvPr id="3" name="Espace réservé du contenu 2">
            <a:extLst>
              <a:ext uri="{FF2B5EF4-FFF2-40B4-BE49-F238E27FC236}">
                <a16:creationId xmlns:a16="http://schemas.microsoft.com/office/drawing/2014/main" id="{C5BBCDF5-EE37-744B-A308-E467A2EA6D2D}"/>
              </a:ext>
            </a:extLst>
          </p:cNvPr>
          <p:cNvSpPr>
            <a:spLocks noGrp="1"/>
          </p:cNvSpPr>
          <p:nvPr>
            <p:ph idx="1"/>
          </p:nvPr>
        </p:nvSpPr>
        <p:spPr/>
        <p:txBody>
          <a:bodyPr/>
          <a:lstStyle/>
          <a:p>
            <a:endParaRPr lang="fr-FR"/>
          </a:p>
        </p:txBody>
      </p:sp>
      <p:sp>
        <p:nvSpPr>
          <p:cNvPr id="5" name="ZoneTexte 4">
            <a:extLst>
              <a:ext uri="{FF2B5EF4-FFF2-40B4-BE49-F238E27FC236}">
                <a16:creationId xmlns:a16="http://schemas.microsoft.com/office/drawing/2014/main" id="{C7C54221-526E-462C-8F97-79EEDC2091F8}"/>
              </a:ext>
            </a:extLst>
          </p:cNvPr>
          <p:cNvSpPr txBox="1"/>
          <p:nvPr/>
        </p:nvSpPr>
        <p:spPr>
          <a:xfrm>
            <a:off x="936434" y="1446595"/>
            <a:ext cx="10417366" cy="203132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Les commandes de ces différents éclairages sont situées au poste de travail des différents membres d’équipage.</a:t>
            </a:r>
          </a:p>
          <a:p>
            <a:r>
              <a:rPr lang="fr-FR" dirty="0"/>
              <a:t>L’alimentation électrique vient du réseau alternatif de bord. En cas de panne totale alternative, la batterie de bord de l’avion alimente les circuits plafonniers ainsi qu’une</a:t>
            </a:r>
          </a:p>
          <a:p>
            <a:r>
              <a:rPr lang="fr-FR" dirty="0"/>
              <a:t>fraction des lampes incandescentes situées au-dessus des planches de bord.</a:t>
            </a:r>
          </a:p>
          <a:p>
            <a:r>
              <a:rPr lang="fr-FR" dirty="0"/>
              <a:t>Un interrupteur permet l’allumage de tous les éclairages « blancs » du poste, afin que de nuit et en cas d’orage il ne puisse y avoir éblouissement des membres d’équipage par variation d’intensité lumineuse.</a:t>
            </a:r>
          </a:p>
        </p:txBody>
      </p:sp>
    </p:spTree>
    <p:extLst>
      <p:ext uri="{BB962C8B-B14F-4D97-AF65-F5344CB8AC3E}">
        <p14:creationId xmlns:p14="http://schemas.microsoft.com/office/powerpoint/2010/main" val="908820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FD4D53D6-57C7-66D5-F582-F5B18FAA1E92}"/>
              </a:ext>
            </a:extLst>
          </p:cNvPr>
          <p:cNvSpPr txBox="1"/>
          <p:nvPr/>
        </p:nvSpPr>
        <p:spPr>
          <a:xfrm>
            <a:off x="928171" y="2136338"/>
            <a:ext cx="5423053" cy="258532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L="342900" lvl="0" indent="-342900" algn="ctr">
              <a:buClr>
                <a:srgbClr val="000000"/>
              </a:buClr>
              <a:buSzPts val="1200"/>
              <a:buFont typeface="+mj-lt"/>
              <a:buAutoNum type="alphaUcParenR"/>
              <a:tabLst>
                <a:tab pos="638175" algn="l"/>
              </a:tabLst>
            </a:pPr>
            <a:r>
              <a:rPr lang="fr-FR" u="none" strike="noStrike" spc="150" dirty="0">
                <a:effectLst/>
                <a:ea typeface="Times New Roman" panose="02020603050405020304" pitchFamily="18" charset="0"/>
                <a:cs typeface="Times New Roman" panose="02020603050405020304" pitchFamily="18" charset="0"/>
              </a:rPr>
              <a:t>LES PERFORMANCES DE VOL</a:t>
            </a:r>
          </a:p>
          <a:p>
            <a:pPr marL="800100" indent="-177800" algn="just"/>
            <a:r>
              <a:rPr lang="fr-FR" spc="-50" dirty="0">
                <a:effectLst/>
                <a:ea typeface="Times New Roman" panose="02020603050405020304" pitchFamily="18" charset="0"/>
              </a:rPr>
              <a:t>Exemples</a:t>
            </a:r>
          </a:p>
          <a:p>
            <a:pPr marL="342900" lvl="0" indent="-342900" algn="just">
              <a:buClr>
                <a:srgbClr val="000000"/>
              </a:buClr>
              <a:buSzPts val="1200"/>
              <a:buFont typeface="Symbol" panose="05050102010706020507" pitchFamily="18" charset="2"/>
              <a:buChar char="-"/>
              <a:tabLst>
                <a:tab pos="801370" algn="l"/>
              </a:tabLst>
            </a:pPr>
            <a:r>
              <a:rPr lang="fr-FR" u="none" strike="noStrike" spc="-50" dirty="0">
                <a:effectLst/>
                <a:ea typeface="Times New Roman" panose="02020603050405020304" pitchFamily="18" charset="0"/>
                <a:cs typeface="Times New Roman" panose="02020603050405020304" pitchFamily="18" charset="0"/>
              </a:rPr>
              <a:t>Le train d'atterrissage escamotable.</a:t>
            </a:r>
          </a:p>
          <a:p>
            <a:pPr marL="342900" lvl="0" indent="-342900" algn="just">
              <a:buClr>
                <a:srgbClr val="000000"/>
              </a:buClr>
              <a:buSzPts val="1200"/>
              <a:buFont typeface="Symbol" panose="05050102010706020507" pitchFamily="18" charset="2"/>
              <a:buChar char="-"/>
              <a:tabLst>
                <a:tab pos="801370" algn="l"/>
              </a:tabLst>
            </a:pPr>
            <a:r>
              <a:rPr lang="fr-FR" u="none" strike="noStrike" spc="-50" dirty="0">
                <a:effectLst/>
                <a:ea typeface="Times New Roman" panose="02020603050405020304" pitchFamily="18" charset="0"/>
                <a:cs typeface="Times New Roman" panose="02020603050405020304" pitchFamily="18" charset="0"/>
              </a:rPr>
              <a:t>La commande des volets hypersustentateurs.</a:t>
            </a:r>
          </a:p>
          <a:p>
            <a:pPr marL="342900" lvl="0" indent="-342900" algn="just">
              <a:buClr>
                <a:srgbClr val="000000"/>
              </a:buClr>
              <a:buSzPts val="1200"/>
              <a:buFont typeface="Symbol" panose="05050102010706020507" pitchFamily="18" charset="2"/>
              <a:buChar char="-"/>
              <a:tabLst>
                <a:tab pos="801370" algn="l"/>
              </a:tabLst>
            </a:pPr>
            <a:r>
              <a:rPr lang="fr-FR" u="none" strike="noStrike" spc="-50" dirty="0">
                <a:effectLst/>
                <a:ea typeface="Times New Roman" panose="02020603050405020304" pitchFamily="18" charset="0"/>
                <a:cs typeface="Times New Roman" panose="02020603050405020304" pitchFamily="18" charset="0"/>
              </a:rPr>
              <a:t>Les hélices à pas variable, dont le calage peut-être optimisé à chaque vitesse de vol, afin d'obtenir un rendement optimum.</a:t>
            </a:r>
          </a:p>
          <a:p>
            <a:pPr marL="342900" lvl="0" indent="-342900" algn="just">
              <a:buClr>
                <a:srgbClr val="000000"/>
              </a:buClr>
              <a:buSzPts val="1200"/>
              <a:buFont typeface="Symbol" panose="05050102010706020507" pitchFamily="18" charset="2"/>
              <a:buChar char="-"/>
              <a:tabLst>
                <a:tab pos="801370" algn="l"/>
              </a:tabLst>
            </a:pPr>
            <a:r>
              <a:rPr lang="fr-FR" u="none" strike="noStrike" spc="-50" dirty="0">
                <a:effectLst/>
                <a:ea typeface="Times New Roman" panose="02020603050405020304" pitchFamily="18" charset="0"/>
                <a:cs typeface="Times New Roman" panose="02020603050405020304" pitchFamily="18" charset="0"/>
              </a:rPr>
              <a:t>Les volets de capots, pour permettre le refroidissement des GMP.</a:t>
            </a:r>
          </a:p>
        </p:txBody>
      </p:sp>
      <p:sp>
        <p:nvSpPr>
          <p:cNvPr id="5" name="ZoneTexte 4">
            <a:extLst>
              <a:ext uri="{FF2B5EF4-FFF2-40B4-BE49-F238E27FC236}">
                <a16:creationId xmlns:a16="http://schemas.microsoft.com/office/drawing/2014/main" id="{FD2CB175-88AF-329D-AE69-81647A886FBA}"/>
              </a:ext>
            </a:extLst>
          </p:cNvPr>
          <p:cNvSpPr txBox="1"/>
          <p:nvPr/>
        </p:nvSpPr>
        <p:spPr>
          <a:xfrm>
            <a:off x="3302306" y="249947"/>
            <a:ext cx="6097836" cy="32637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R="317500" lvl="0" algn="ctr">
              <a:lnSpc>
                <a:spcPts val="1800"/>
              </a:lnSpc>
              <a:spcBef>
                <a:spcPts val="1200"/>
              </a:spcBef>
              <a:spcAft>
                <a:spcPts val="6765"/>
              </a:spcAft>
              <a:buSzPts val="1600"/>
            </a:pPr>
            <a:r>
              <a:rPr lang="fr-FR" sz="1800" b="1"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ENERGIES UTILISEES A BORD DES AVIONS</a:t>
            </a:r>
            <a:endPar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3E8985EB-A876-9386-177D-5E107232BC51}"/>
              </a:ext>
            </a:extLst>
          </p:cNvPr>
          <p:cNvSpPr txBox="1"/>
          <p:nvPr/>
        </p:nvSpPr>
        <p:spPr>
          <a:xfrm>
            <a:off x="4877259" y="632746"/>
            <a:ext cx="2437482" cy="36933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lvl="1"/>
            <a:r>
              <a:rPr lang="fr-FR" b="1" dirty="0">
                <a:solidFill>
                  <a:srgbClr val="2F5496"/>
                </a:solidFill>
                <a:effectLst/>
                <a:ea typeface="Times New Roman" panose="02020603050405020304" pitchFamily="18" charset="0"/>
                <a:cs typeface="Times New Roman" panose="02020603050405020304" pitchFamily="18" charset="0"/>
              </a:rPr>
              <a:t>GENERALITES</a:t>
            </a:r>
          </a:p>
        </p:txBody>
      </p:sp>
    </p:spTree>
    <p:extLst>
      <p:ext uri="{BB962C8B-B14F-4D97-AF65-F5344CB8AC3E}">
        <p14:creationId xmlns:p14="http://schemas.microsoft.com/office/powerpoint/2010/main" val="1662845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977ED85-3254-FE4D-13F3-C0795C007485}"/>
              </a:ext>
            </a:extLst>
          </p:cNvPr>
          <p:cNvSpPr txBox="1"/>
          <p:nvPr/>
        </p:nvSpPr>
        <p:spPr>
          <a:xfrm>
            <a:off x="694063" y="1346617"/>
            <a:ext cx="10543142" cy="3788858"/>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gn="ctr">
              <a:lnSpc>
                <a:spcPct val="150000"/>
              </a:lnSpc>
              <a:buClr>
                <a:srgbClr val="000000"/>
              </a:buClr>
              <a:buSzPts val="1200"/>
              <a:tabLst>
                <a:tab pos="638175" algn="l"/>
              </a:tabLst>
            </a:pPr>
            <a:r>
              <a:rPr lang="fr-FR" sz="1800" b="1" u="sng" strike="noStrike" spc="150" dirty="0">
                <a:effectLst/>
                <a:ea typeface="Times New Roman" panose="02020603050405020304" pitchFamily="18" charset="0"/>
                <a:cs typeface="Times New Roman" panose="02020603050405020304" pitchFamily="18" charset="0"/>
              </a:rPr>
              <a:t>LA SECURITE DU VOL</a:t>
            </a:r>
          </a:p>
          <a:p>
            <a:pPr algn="just">
              <a:lnSpc>
                <a:spcPct val="150000"/>
              </a:lnSpc>
            </a:pPr>
            <a:r>
              <a:rPr lang="fr-FR" sz="1800" b="1" u="sng" spc="-50" dirty="0">
                <a:effectLst/>
                <a:ea typeface="Times New Roman" panose="02020603050405020304" pitchFamily="18" charset="0"/>
              </a:rPr>
              <a:t>Exemple</a:t>
            </a:r>
          </a:p>
          <a:p>
            <a:pPr lvl="0" algn="just">
              <a:lnSpc>
                <a:spcPct val="150000"/>
              </a:lnSpc>
              <a:buClr>
                <a:srgbClr val="000000"/>
              </a:buClr>
              <a:buSzPts val="1200"/>
              <a:buFont typeface="Symbol" panose="05050102010706020507" pitchFamily="18" charset="2"/>
              <a:buChar char="-"/>
              <a:tabLst>
                <a:tab pos="801370" algn="l"/>
              </a:tabLst>
            </a:pPr>
            <a:r>
              <a:rPr lang="fr-FR" sz="1800" u="none" strike="noStrike" spc="-50" dirty="0">
                <a:effectLst/>
                <a:ea typeface="Times New Roman" panose="02020603050405020304" pitchFamily="18" charset="0"/>
                <a:cs typeface="Times New Roman" panose="02020603050405020304" pitchFamily="18" charset="0"/>
              </a:rPr>
              <a:t>Les instruments de contrôle de vol (anémomètre, altimètre, variomètre, compas, indicateur de virage).</a:t>
            </a:r>
          </a:p>
          <a:p>
            <a:pPr lvl="0" algn="just">
              <a:lnSpc>
                <a:spcPct val="150000"/>
              </a:lnSpc>
              <a:buClr>
                <a:srgbClr val="000000"/>
              </a:buClr>
              <a:buSzPts val="1200"/>
              <a:buFont typeface="Symbol" panose="05050102010706020507" pitchFamily="18" charset="2"/>
              <a:buChar char="-"/>
              <a:tabLst>
                <a:tab pos="801370" algn="l"/>
              </a:tabLst>
            </a:pPr>
            <a:r>
              <a:rPr lang="fr-FR" sz="1800" u="none" strike="noStrike" spc="-50" dirty="0">
                <a:effectLst/>
                <a:ea typeface="Times New Roman" panose="02020603050405020304" pitchFamily="18" charset="0"/>
                <a:cs typeface="Times New Roman" panose="02020603050405020304" pitchFamily="18" charset="0"/>
              </a:rPr>
              <a:t>Les instruments de contrôle moteur (indicateur de pression d'admission, de température des culasses, de température d'huile, de quantité de carburants, de pression).</a:t>
            </a:r>
          </a:p>
          <a:p>
            <a:pPr lvl="0" algn="just">
              <a:lnSpc>
                <a:spcPct val="150000"/>
              </a:lnSpc>
              <a:buClr>
                <a:srgbClr val="000000"/>
              </a:buClr>
              <a:buSzPts val="1200"/>
              <a:buFont typeface="Symbol" panose="05050102010706020507" pitchFamily="18" charset="2"/>
              <a:buChar char="-"/>
              <a:tabLst>
                <a:tab pos="801370" algn="l"/>
              </a:tabLst>
            </a:pPr>
            <a:r>
              <a:rPr lang="fr-FR" sz="1800" u="none" strike="noStrike" spc="-50" dirty="0">
                <a:effectLst/>
                <a:ea typeface="Times New Roman" panose="02020603050405020304" pitchFamily="18" charset="0"/>
                <a:cs typeface="Times New Roman" panose="02020603050405020304" pitchFamily="18" charset="0"/>
              </a:rPr>
              <a:t>Les équipements de navigation, les récepteurs </a:t>
            </a:r>
            <a:r>
              <a:rPr lang="fr-FR" sz="1800" u="none" strike="noStrike" spc="-50" dirty="0" err="1">
                <a:effectLst/>
                <a:ea typeface="Times New Roman" panose="02020603050405020304" pitchFamily="18" charset="0"/>
                <a:cs typeface="Times New Roman" panose="02020603050405020304" pitchFamily="18" charset="0"/>
              </a:rPr>
              <a:t>radio-électriques</a:t>
            </a:r>
            <a:r>
              <a:rPr lang="fr-FR" sz="1800" u="none" strike="noStrike" spc="-50" dirty="0">
                <a:effectLst/>
                <a:ea typeface="Times New Roman" panose="02020603050405020304" pitchFamily="18" charset="0"/>
                <a:cs typeface="Times New Roman" panose="02020603050405020304" pitchFamily="18" charset="0"/>
              </a:rPr>
              <a:t>, ADF, VOR, ILS etc.</a:t>
            </a:r>
          </a:p>
          <a:p>
            <a:pPr lvl="0" algn="just">
              <a:lnSpc>
                <a:spcPct val="150000"/>
              </a:lnSpc>
              <a:buClr>
                <a:srgbClr val="000000"/>
              </a:buClr>
              <a:buSzPts val="1200"/>
              <a:buFont typeface="Symbol" panose="05050102010706020507" pitchFamily="18" charset="2"/>
              <a:buChar char="-"/>
              <a:tabLst>
                <a:tab pos="801370" algn="l"/>
              </a:tabLst>
            </a:pPr>
            <a:r>
              <a:rPr lang="fr-FR" sz="1800" u="none" strike="noStrike" spc="-50" dirty="0">
                <a:effectLst/>
                <a:ea typeface="Times New Roman" panose="02020603050405020304" pitchFamily="18" charset="0"/>
                <a:cs typeface="Times New Roman" panose="02020603050405020304" pitchFamily="18" charset="0"/>
              </a:rPr>
              <a:t>Le calculateur d'interface de la génération électrique qui fournit les paramètres électriques principaux aux concentrateurs de données.</a:t>
            </a:r>
          </a:p>
          <a:p>
            <a:pPr lvl="0" algn="just">
              <a:lnSpc>
                <a:spcPct val="150000"/>
              </a:lnSpc>
              <a:buClr>
                <a:srgbClr val="000000"/>
              </a:buClr>
              <a:buSzPts val="1200"/>
              <a:buFont typeface="Symbol" panose="05050102010706020507" pitchFamily="18" charset="2"/>
              <a:buChar char="-"/>
              <a:tabLst>
                <a:tab pos="801370" algn="l"/>
              </a:tabLst>
            </a:pPr>
            <a:r>
              <a:rPr lang="fr-FR" sz="1800" u="none" strike="noStrike" spc="-50" dirty="0">
                <a:effectLst/>
                <a:ea typeface="Times New Roman" panose="02020603050405020304" pitchFamily="18" charset="0"/>
                <a:cs typeface="Times New Roman" panose="02020603050405020304" pitchFamily="18" charset="0"/>
              </a:rPr>
              <a:t>Les dispositifs de dégivrage, la détection et la percussion incendie.</a:t>
            </a:r>
          </a:p>
        </p:txBody>
      </p:sp>
      <p:sp>
        <p:nvSpPr>
          <p:cNvPr id="6" name="ZoneTexte 5">
            <a:extLst>
              <a:ext uri="{FF2B5EF4-FFF2-40B4-BE49-F238E27FC236}">
                <a16:creationId xmlns:a16="http://schemas.microsoft.com/office/drawing/2014/main" id="{279D303C-35D1-6412-5CF5-7749F1FE6D84}"/>
              </a:ext>
            </a:extLst>
          </p:cNvPr>
          <p:cNvSpPr txBox="1"/>
          <p:nvPr/>
        </p:nvSpPr>
        <p:spPr>
          <a:xfrm>
            <a:off x="3302306" y="249947"/>
            <a:ext cx="6097836" cy="32637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R="317500" lvl="0" algn="ctr">
              <a:lnSpc>
                <a:spcPts val="1800"/>
              </a:lnSpc>
              <a:spcBef>
                <a:spcPts val="1200"/>
              </a:spcBef>
              <a:spcAft>
                <a:spcPts val="6765"/>
              </a:spcAft>
              <a:buSzPts val="1600"/>
            </a:pPr>
            <a:r>
              <a:rPr lang="fr-FR" sz="1800" b="1"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ENERGIES UTILISEES A BORD DES AVIONS</a:t>
            </a:r>
            <a:endPar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541E9B8E-F3DF-2506-F8BB-C38610E7149A}"/>
              </a:ext>
            </a:extLst>
          </p:cNvPr>
          <p:cNvSpPr txBox="1"/>
          <p:nvPr/>
        </p:nvSpPr>
        <p:spPr>
          <a:xfrm>
            <a:off x="4877259" y="632746"/>
            <a:ext cx="2437482" cy="36933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lvl="1"/>
            <a:r>
              <a:rPr lang="fr-FR" b="1" dirty="0">
                <a:solidFill>
                  <a:srgbClr val="2F5496"/>
                </a:solidFill>
                <a:effectLst/>
                <a:ea typeface="Times New Roman" panose="02020603050405020304" pitchFamily="18" charset="0"/>
                <a:cs typeface="Times New Roman" panose="02020603050405020304" pitchFamily="18" charset="0"/>
              </a:rPr>
              <a:t>GENERALITES</a:t>
            </a:r>
          </a:p>
        </p:txBody>
      </p:sp>
    </p:spTree>
    <p:extLst>
      <p:ext uri="{BB962C8B-B14F-4D97-AF65-F5344CB8AC3E}">
        <p14:creationId xmlns:p14="http://schemas.microsoft.com/office/powerpoint/2010/main" val="1568093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C11FC34F-82FE-9112-6514-1EA7B66BB983}"/>
              </a:ext>
            </a:extLst>
          </p:cNvPr>
          <p:cNvSpPr txBox="1"/>
          <p:nvPr/>
        </p:nvSpPr>
        <p:spPr>
          <a:xfrm>
            <a:off x="991518" y="1805582"/>
            <a:ext cx="10741445" cy="1754326"/>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marR="1892300" lvl="0" algn="ctr">
              <a:buClr>
                <a:srgbClr val="000000"/>
              </a:buClr>
              <a:buSzPts val="1200"/>
              <a:tabLst>
                <a:tab pos="490220" algn="l"/>
              </a:tabLst>
            </a:pPr>
            <a:r>
              <a:rPr lang="fr-FR" sz="1800" u="none" strike="noStrike" spc="150" dirty="0">
                <a:effectLst/>
                <a:ea typeface="Times New Roman" panose="02020603050405020304" pitchFamily="18" charset="0"/>
                <a:cs typeface="Times New Roman" panose="02020603050405020304" pitchFamily="18" charset="0"/>
              </a:rPr>
              <a:t>Le Confort De L'</a:t>
            </a:r>
            <a:r>
              <a:rPr lang="fr-FR" sz="1800" u="none" strike="noStrike" spc="150" dirty="0" err="1">
                <a:effectLst/>
                <a:ea typeface="Times New Roman" panose="02020603050405020304" pitchFamily="18" charset="0"/>
                <a:cs typeface="Times New Roman" panose="02020603050405020304" pitchFamily="18" charset="0"/>
              </a:rPr>
              <a:t>equipage</a:t>
            </a:r>
            <a:r>
              <a:rPr lang="fr-FR" sz="1800" u="none" strike="noStrike" spc="150" dirty="0">
                <a:effectLst/>
                <a:ea typeface="Times New Roman" panose="02020603050405020304" pitchFamily="18" charset="0"/>
                <a:cs typeface="Times New Roman" panose="02020603050405020304" pitchFamily="18" charset="0"/>
              </a:rPr>
              <a:t> Et Des Passagers</a:t>
            </a:r>
            <a:br>
              <a:rPr lang="fr-FR" sz="1800" u="none" strike="noStrike" spc="150" dirty="0">
                <a:effectLst/>
                <a:ea typeface="Times New Roman" panose="02020603050405020304" pitchFamily="18" charset="0"/>
                <a:cs typeface="Times New Roman" panose="02020603050405020304" pitchFamily="18" charset="0"/>
              </a:rPr>
            </a:br>
            <a:r>
              <a:rPr lang="fr-FR" sz="1800" u="none" strike="noStrike" spc="150" dirty="0">
                <a:effectLst/>
                <a:ea typeface="Times New Roman" panose="02020603050405020304" pitchFamily="18" charset="0"/>
                <a:cs typeface="Times New Roman" panose="02020603050405020304" pitchFamily="18" charset="0"/>
              </a:rPr>
              <a:t>Exemples</a:t>
            </a:r>
          </a:p>
          <a:p>
            <a:pPr marL="342900" lvl="0" indent="-342900" algn="just">
              <a:buClr>
                <a:srgbClr val="000000"/>
              </a:buClr>
              <a:buSzPts val="1200"/>
              <a:buFont typeface="Symbol" panose="05050102010706020507" pitchFamily="18" charset="2"/>
              <a:buChar char="-"/>
              <a:tabLst>
                <a:tab pos="660400" algn="l"/>
              </a:tabLst>
            </a:pPr>
            <a:r>
              <a:rPr lang="fr-FR" sz="1800" u="none" strike="noStrike" spc="-50" dirty="0">
                <a:effectLst/>
                <a:ea typeface="Times New Roman" panose="02020603050405020304" pitchFamily="18" charset="0"/>
                <a:cs typeface="Times New Roman" panose="02020603050405020304" pitchFamily="18" charset="0"/>
              </a:rPr>
              <a:t>Le pilote automatique.</a:t>
            </a:r>
          </a:p>
          <a:p>
            <a:pPr marL="342900" lvl="0" indent="-342900" algn="just">
              <a:buClr>
                <a:srgbClr val="000000"/>
              </a:buClr>
              <a:buSzPts val="1200"/>
              <a:buFont typeface="Symbol" panose="05050102010706020507" pitchFamily="18" charset="2"/>
              <a:buChar char="-"/>
              <a:tabLst>
                <a:tab pos="660400" algn="l"/>
              </a:tabLst>
            </a:pPr>
            <a:r>
              <a:rPr lang="fr-FR" sz="1800" u="none" strike="noStrike" spc="-50" dirty="0">
                <a:effectLst/>
                <a:ea typeface="Times New Roman" panose="02020603050405020304" pitchFamily="18" charset="0"/>
                <a:cs typeface="Times New Roman" panose="02020603050405020304" pitchFamily="18" charset="0"/>
              </a:rPr>
              <a:t>Le conditionnement d'air (ventilation, pressurisation, climatisation).</a:t>
            </a:r>
          </a:p>
          <a:p>
            <a:pPr marL="342900" lvl="0" indent="-342900" algn="just">
              <a:buClr>
                <a:srgbClr val="000000"/>
              </a:buClr>
              <a:buSzPts val="1200"/>
              <a:buFont typeface="Symbol" panose="05050102010706020507" pitchFamily="18" charset="2"/>
              <a:buChar char="-"/>
              <a:tabLst>
                <a:tab pos="660400" algn="l"/>
              </a:tabLst>
            </a:pPr>
            <a:r>
              <a:rPr lang="fr-FR" sz="1800" u="none" strike="noStrike" spc="-50" dirty="0">
                <a:effectLst/>
                <a:ea typeface="Times New Roman" panose="02020603050405020304" pitchFamily="18" charset="0"/>
                <a:cs typeface="Times New Roman" panose="02020603050405020304" pitchFamily="18" charset="0"/>
              </a:rPr>
              <a:t>Les éclairages divers, cabine, poste, planches de bord.</a:t>
            </a:r>
          </a:p>
          <a:p>
            <a:pPr marL="342900" lvl="0" indent="-342900" algn="just">
              <a:buClr>
                <a:srgbClr val="000000"/>
              </a:buClr>
              <a:buSzPts val="1200"/>
              <a:buFont typeface="Symbol" panose="05050102010706020507" pitchFamily="18" charset="2"/>
              <a:buChar char="-"/>
              <a:tabLst>
                <a:tab pos="660400" algn="l"/>
              </a:tabLst>
            </a:pPr>
            <a:r>
              <a:rPr lang="fr-FR" sz="1800" u="none" strike="noStrike" spc="-50" dirty="0">
                <a:effectLst/>
                <a:ea typeface="Times New Roman" panose="02020603050405020304" pitchFamily="18" charset="0"/>
                <a:cs typeface="Times New Roman" panose="02020603050405020304" pitchFamily="18" charset="0"/>
              </a:rPr>
              <a:t>Les cuisines.</a:t>
            </a:r>
          </a:p>
        </p:txBody>
      </p:sp>
      <p:sp>
        <p:nvSpPr>
          <p:cNvPr id="6" name="ZoneTexte 5">
            <a:extLst>
              <a:ext uri="{FF2B5EF4-FFF2-40B4-BE49-F238E27FC236}">
                <a16:creationId xmlns:a16="http://schemas.microsoft.com/office/drawing/2014/main" id="{372E61A1-1BF3-6290-430A-1D23C250836C}"/>
              </a:ext>
            </a:extLst>
          </p:cNvPr>
          <p:cNvSpPr txBox="1"/>
          <p:nvPr/>
        </p:nvSpPr>
        <p:spPr>
          <a:xfrm>
            <a:off x="3302306" y="249947"/>
            <a:ext cx="6097836" cy="326371"/>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R="317500" lvl="0" algn="ctr">
              <a:lnSpc>
                <a:spcPts val="1800"/>
              </a:lnSpc>
              <a:spcBef>
                <a:spcPts val="1200"/>
              </a:spcBef>
              <a:spcAft>
                <a:spcPts val="6765"/>
              </a:spcAft>
              <a:buSzPts val="1600"/>
            </a:pPr>
            <a:r>
              <a:rPr lang="fr-FR" sz="1800" b="1" kern="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ENERGIES UTILISEES A BORD DES AVIONS</a:t>
            </a:r>
            <a:endPar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6C30E011-BA37-72F8-D952-6857A5E337AA}"/>
              </a:ext>
            </a:extLst>
          </p:cNvPr>
          <p:cNvSpPr txBox="1"/>
          <p:nvPr/>
        </p:nvSpPr>
        <p:spPr>
          <a:xfrm>
            <a:off x="4877259" y="632746"/>
            <a:ext cx="2437482" cy="369332"/>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pPr lvl="1"/>
            <a:r>
              <a:rPr lang="fr-FR" b="1" dirty="0">
                <a:solidFill>
                  <a:srgbClr val="2F5496"/>
                </a:solidFill>
                <a:effectLst/>
                <a:ea typeface="Times New Roman" panose="02020603050405020304" pitchFamily="18" charset="0"/>
                <a:cs typeface="Times New Roman" panose="02020603050405020304" pitchFamily="18" charset="0"/>
              </a:rPr>
              <a:t>GENERALITES</a:t>
            </a:r>
          </a:p>
        </p:txBody>
      </p:sp>
    </p:spTree>
    <p:extLst>
      <p:ext uri="{BB962C8B-B14F-4D97-AF65-F5344CB8AC3E}">
        <p14:creationId xmlns:p14="http://schemas.microsoft.com/office/powerpoint/2010/main" val="31692908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Image 45">
            <a:extLst>
              <a:ext uri="{FF2B5EF4-FFF2-40B4-BE49-F238E27FC236}">
                <a16:creationId xmlns:a16="http://schemas.microsoft.com/office/drawing/2014/main" id="{E9A26D99-A388-EAFE-E2C1-48368A3D94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83013"/>
            <a:ext cx="1371600" cy="428625"/>
          </a:xfrm>
          <a:prstGeom prst="rect">
            <a:avLst/>
          </a:prstGeom>
          <a:noFill/>
          <a:extLst>
            <a:ext uri="{909E8E84-426E-40DD-AFC4-6F175D3DCCD1}">
              <a14:hiddenFill xmlns:a14="http://schemas.microsoft.com/office/drawing/2010/main">
                <a:solidFill>
                  <a:srgbClr val="FFFFFF"/>
                </a:solidFill>
              </a14:hiddenFill>
            </a:ext>
          </a:extLst>
        </p:spPr>
      </p:pic>
      <p:sp>
        <p:nvSpPr>
          <p:cNvPr id="9" name="ZoneTexte 8">
            <a:extLst>
              <a:ext uri="{FF2B5EF4-FFF2-40B4-BE49-F238E27FC236}">
                <a16:creationId xmlns:a16="http://schemas.microsoft.com/office/drawing/2014/main" id="{D16C86A8-A916-B87F-9D5B-A4AB3F12157D}"/>
              </a:ext>
            </a:extLst>
          </p:cNvPr>
          <p:cNvSpPr txBox="1"/>
          <p:nvPr/>
        </p:nvSpPr>
        <p:spPr>
          <a:xfrm>
            <a:off x="3291289" y="388382"/>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660400" algn="l"/>
              </a:tabLst>
            </a:pPr>
            <a:r>
              <a:rPr kumimoji="0" lang="fr-FR" altLang="fr-FR" sz="1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
            </a:r>
            <a:r>
              <a:rPr kumimoji="0" lang="fr-FR" altLang="fr-FR" sz="1800" b="0" i="0" u="none" strike="noStrike" cap="none" normalizeH="0" baseline="0" dirty="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IFFERENTES FORMES D’ENERGIE UTILISEES A BORD</a:t>
            </a:r>
            <a:endParaRPr kumimoji="0" lang="fr-FR" altLang="fr-FR" sz="1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5" name="ZoneTexte 14">
            <a:extLst>
              <a:ext uri="{FF2B5EF4-FFF2-40B4-BE49-F238E27FC236}">
                <a16:creationId xmlns:a16="http://schemas.microsoft.com/office/drawing/2014/main" id="{7243C0A2-D741-1650-6D46-4FC95085A4AD}"/>
              </a:ext>
            </a:extLst>
          </p:cNvPr>
          <p:cNvSpPr txBox="1"/>
          <p:nvPr/>
        </p:nvSpPr>
        <p:spPr>
          <a:xfrm>
            <a:off x="440675" y="2330023"/>
            <a:ext cx="11114183" cy="413959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ctr" defTabSz="914400" rtl="0" eaLnBrk="0" fontAlgn="base" latinLnBrk="0" hangingPunct="0">
              <a:lnSpc>
                <a:spcPct val="100000"/>
              </a:lnSpc>
              <a:spcBef>
                <a:spcPct val="0"/>
              </a:spcBef>
              <a:spcAft>
                <a:spcPct val="0"/>
              </a:spcAft>
              <a:buClrTx/>
              <a:buSzTx/>
              <a:tabLst>
                <a:tab pos="660400" algn="l"/>
              </a:tabLst>
            </a:pPr>
            <a:r>
              <a:rPr kumimoji="0" lang="fr-FR" altLang="fr-FR" sz="1800" b="1" i="0" u="none" strike="noStrike" cap="none" normalizeH="0" baseline="0" dirty="0">
                <a:ln>
                  <a:noFill/>
                </a:ln>
                <a:solidFill>
                  <a:schemeClr val="tx1"/>
                </a:solidFill>
                <a:effectLst/>
                <a:ea typeface="Times New Roman" panose="02020603050405020304" pitchFamily="18" charset="0"/>
              </a:rPr>
              <a:t>ENERGIE HYDRAULIQUE</a:t>
            </a:r>
            <a:br>
              <a:rPr kumimoji="0" lang="fr-FR" altLang="fr-FR" sz="1800" b="0" i="0" u="none" strike="noStrike" cap="none" normalizeH="0" baseline="0" dirty="0">
                <a:ln>
                  <a:noFill/>
                </a:ln>
                <a:solidFill>
                  <a:schemeClr val="tx1"/>
                </a:solidFill>
                <a:effectLst/>
                <a:ea typeface="Times New Roman" panose="02020603050405020304" pitchFamily="18" charset="0"/>
              </a:rPr>
            </a:br>
            <a:r>
              <a:rPr kumimoji="0" lang="fr-FR" altLang="fr-FR" sz="1800" b="1" i="0" u="none" strike="noStrike" cap="none" normalizeH="0" baseline="0" dirty="0">
                <a:ln>
                  <a:noFill/>
                </a:ln>
                <a:solidFill>
                  <a:schemeClr val="tx1"/>
                </a:solidFill>
                <a:effectLst/>
                <a:ea typeface="Times New Roman" panose="02020603050405020304" pitchFamily="18" charset="0"/>
              </a:rPr>
              <a:t>AVANTAGES</a:t>
            </a:r>
            <a:endParaRPr kumimoji="0" lang="fr-FR" altLang="fr-FR" sz="1100" b="1"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660400" algn="l"/>
              </a:tabLst>
            </a:pPr>
            <a:r>
              <a:rPr kumimoji="0" lang="fr-FR" altLang="fr-FR" sz="1800" b="0" i="0" u="none" strike="noStrike" cap="none" normalizeH="0" baseline="0" dirty="0">
                <a:ln>
                  <a:noFill/>
                </a:ln>
                <a:solidFill>
                  <a:schemeClr val="tx1"/>
                </a:solidFill>
                <a:effectLst/>
                <a:ea typeface="Times New Roman" panose="02020603050405020304" pitchFamily="18" charset="0"/>
              </a:rPr>
              <a:t>Permet de mettre en jeu les puissances les plus élevées;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660400" algn="l"/>
              </a:tabLst>
            </a:pPr>
            <a:r>
              <a:rPr lang="fr-FR" altLang="fr-FR" dirty="0">
                <a:solidFill>
                  <a:schemeClr val="tx1"/>
                </a:solidFill>
                <a:ea typeface="Times New Roman" panose="02020603050405020304" pitchFamily="18" charset="0"/>
              </a:rPr>
              <a:t>G</a:t>
            </a:r>
            <a:r>
              <a:rPr kumimoji="0" lang="fr-FR" altLang="fr-FR" sz="1800" b="0" i="0" u="none" strike="noStrike" cap="none" normalizeH="0" baseline="0" dirty="0">
                <a:ln>
                  <a:noFill/>
                </a:ln>
                <a:solidFill>
                  <a:schemeClr val="tx1"/>
                </a:solidFill>
                <a:effectLst/>
                <a:ea typeface="Times New Roman" panose="02020603050405020304" pitchFamily="18" charset="0"/>
              </a:rPr>
              <a:t>rande souplesse d'emploi;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660400" algn="l"/>
              </a:tabLst>
            </a:pPr>
            <a:r>
              <a:rPr kumimoji="0" lang="fr-FR" altLang="fr-FR" sz="1800" b="0" i="0" u="none" strike="noStrike" cap="none" normalizeH="0" baseline="0" dirty="0">
                <a:ln>
                  <a:noFill/>
                </a:ln>
                <a:solidFill>
                  <a:schemeClr val="tx1"/>
                </a:solidFill>
                <a:effectLst/>
                <a:ea typeface="Times New Roman" panose="02020603050405020304" pitchFamily="18" charset="0"/>
              </a:rPr>
              <a:t>son utilisation est de plus en plus généralisée:</a:t>
            </a:r>
          </a:p>
          <a:p>
            <a:pPr marL="742950" lvl="1" indent="-285750" algn="just" eaLnBrk="0" fontAlgn="base" hangingPunct="0">
              <a:spcBef>
                <a:spcPct val="0"/>
              </a:spcBef>
              <a:spcAft>
                <a:spcPct val="0"/>
              </a:spcAft>
              <a:buFont typeface="Arial" panose="020B0604020202020204" pitchFamily="34" charset="0"/>
              <a:buChar char="•"/>
              <a:tabLst>
                <a:tab pos="660400" algn="l"/>
              </a:tabLst>
            </a:pPr>
            <a:r>
              <a:rPr kumimoji="0" lang="fr-FR" altLang="fr-FR" b="0" i="0" u="none" strike="noStrike" cap="none" normalizeH="0" baseline="0" dirty="0">
                <a:ln>
                  <a:noFill/>
                </a:ln>
                <a:solidFill>
                  <a:schemeClr val="tx1"/>
                </a:solidFill>
                <a:effectLst/>
                <a:ea typeface="Times New Roman" panose="02020603050405020304" pitchFamily="18" charset="0"/>
              </a:rPr>
              <a:t>Les gouvernes par l'intermédiaire des </a:t>
            </a:r>
            <a:r>
              <a:rPr kumimoji="0" lang="fr-FR" altLang="fr-FR" b="0" i="0" u="none" strike="noStrike" cap="none" normalizeH="0" baseline="0" dirty="0" err="1">
                <a:ln>
                  <a:noFill/>
                </a:ln>
                <a:solidFill>
                  <a:schemeClr val="tx1"/>
                </a:solidFill>
                <a:effectLst/>
                <a:ea typeface="Times New Roman" panose="02020603050405020304" pitchFamily="18" charset="0"/>
              </a:rPr>
              <a:t>servo-commandes</a:t>
            </a:r>
            <a:r>
              <a:rPr kumimoji="0" lang="fr-FR" altLang="fr-FR" b="0" i="0" u="none" strike="noStrike" cap="none" normalizeH="0" baseline="0" dirty="0">
                <a:ln>
                  <a:noFill/>
                </a:ln>
                <a:solidFill>
                  <a:schemeClr val="tx1"/>
                </a:solidFill>
                <a:effectLst/>
                <a:ea typeface="Times New Roman" panose="02020603050405020304" pitchFamily="18" charset="0"/>
              </a:rPr>
              <a:t>.</a:t>
            </a:r>
            <a:endParaRPr kumimoji="0" lang="fr-FR" altLang="fr-FR" sz="1100" b="0" i="0" u="none" strike="noStrike" cap="none" normalizeH="0" baseline="0" dirty="0">
              <a:ln>
                <a:noFill/>
              </a:ln>
              <a:solidFill>
                <a:schemeClr val="tx1"/>
              </a:solidFill>
              <a:effectLst/>
            </a:endParaRPr>
          </a:p>
          <a:p>
            <a:pPr marL="742950" lvl="1" indent="-285750" algn="just" eaLnBrk="0" fontAlgn="base" hangingPunct="0">
              <a:spcBef>
                <a:spcPct val="0"/>
              </a:spcBef>
              <a:spcAft>
                <a:spcPct val="0"/>
              </a:spcAft>
              <a:buFont typeface="Arial" panose="020B0604020202020204" pitchFamily="34" charset="0"/>
              <a:buChar char="•"/>
              <a:tabLst>
                <a:tab pos="660400" algn="l"/>
              </a:tabLst>
            </a:pPr>
            <a:r>
              <a:rPr kumimoji="0" lang="fr-FR" altLang="fr-FR" b="0" i="0" u="none" strike="noStrike" cap="none" normalizeH="0" baseline="0" dirty="0">
                <a:ln>
                  <a:noFill/>
                </a:ln>
                <a:solidFill>
                  <a:schemeClr val="tx1"/>
                </a:solidFill>
                <a:effectLst/>
                <a:ea typeface="Times New Roman" panose="02020603050405020304" pitchFamily="18" charset="0"/>
              </a:rPr>
              <a:t>Le train d'atterrissage (sortie, rentrée, orientation de la roulette de nez).</a:t>
            </a:r>
            <a:endParaRPr kumimoji="0" lang="fr-FR" altLang="fr-FR" sz="1100" b="0" i="0" u="none" strike="noStrike" cap="none" normalizeH="0" baseline="0" dirty="0">
              <a:ln>
                <a:noFill/>
              </a:ln>
              <a:solidFill>
                <a:schemeClr val="tx1"/>
              </a:solidFill>
              <a:effectLst/>
            </a:endParaRPr>
          </a:p>
          <a:p>
            <a:pPr marL="742950" lvl="1" indent="-285750" algn="just" eaLnBrk="0" fontAlgn="base" hangingPunct="0">
              <a:spcBef>
                <a:spcPct val="0"/>
              </a:spcBef>
              <a:spcAft>
                <a:spcPct val="0"/>
              </a:spcAft>
              <a:buFont typeface="Arial" panose="020B0604020202020204" pitchFamily="34" charset="0"/>
              <a:buChar char="•"/>
              <a:tabLst>
                <a:tab pos="660400" algn="l"/>
              </a:tabLst>
            </a:pPr>
            <a:r>
              <a:rPr kumimoji="0" lang="fr-FR" altLang="fr-FR" b="0" i="0" u="none" strike="noStrike" cap="none" normalizeH="0" baseline="0" dirty="0">
                <a:ln>
                  <a:noFill/>
                </a:ln>
                <a:solidFill>
                  <a:schemeClr val="tx1"/>
                </a:solidFill>
                <a:effectLst/>
                <a:ea typeface="Times New Roman" panose="02020603050405020304" pitchFamily="18" charset="0"/>
              </a:rPr>
              <a:t>Les volets hypersustentateurs, rentrée, sortie.</a:t>
            </a:r>
            <a:endParaRPr kumimoji="0" lang="fr-FR" altLang="fr-FR" sz="1100" b="0" i="0" u="none" strike="noStrike" cap="none" normalizeH="0" baseline="0" dirty="0">
              <a:ln>
                <a:noFill/>
              </a:ln>
              <a:solidFill>
                <a:schemeClr val="tx1"/>
              </a:solidFill>
              <a:effectLst/>
            </a:endParaRPr>
          </a:p>
          <a:p>
            <a:pPr marL="742950" lvl="1" indent="-285750" algn="just" eaLnBrk="0" fontAlgn="base" hangingPunct="0">
              <a:spcBef>
                <a:spcPct val="0"/>
              </a:spcBef>
              <a:spcAft>
                <a:spcPct val="0"/>
              </a:spcAft>
              <a:buFont typeface="Arial" panose="020B0604020202020204" pitchFamily="34" charset="0"/>
              <a:buChar char="•"/>
              <a:tabLst>
                <a:tab pos="660400" algn="l"/>
              </a:tabLst>
            </a:pPr>
            <a:r>
              <a:rPr kumimoji="0" lang="fr-FR" altLang="fr-FR" b="0" i="0" u="none" strike="noStrike" cap="none" normalizeH="0" baseline="0" dirty="0">
                <a:ln>
                  <a:noFill/>
                </a:ln>
                <a:solidFill>
                  <a:schemeClr val="tx1"/>
                </a:solidFill>
                <a:effectLst/>
                <a:ea typeface="Times New Roman" panose="02020603050405020304" pitchFamily="18" charset="0"/>
              </a:rPr>
              <a:t>Les systèmes de freinage.</a:t>
            </a:r>
            <a:endParaRPr kumimoji="0" lang="fr-FR" altLang="fr-FR" sz="1100"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660400" algn="l"/>
              </a:tabLst>
            </a:pPr>
            <a:r>
              <a:rPr kumimoji="0" lang="fr-FR" altLang="fr-FR" sz="1800" b="0" i="0" u="none" strike="noStrike" cap="none" normalizeH="0" baseline="0" dirty="0">
                <a:ln>
                  <a:noFill/>
                </a:ln>
                <a:solidFill>
                  <a:schemeClr val="tx1"/>
                </a:solidFill>
                <a:effectLst/>
                <a:ea typeface="Times New Roman" panose="02020603050405020304" pitchFamily="18" charset="0"/>
              </a:rPr>
              <a:t>construction robuste,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660400" algn="l"/>
              </a:tabLst>
            </a:pPr>
            <a:r>
              <a:rPr kumimoji="0" lang="fr-FR" altLang="fr-FR" sz="1800" b="0" i="0" u="none" strike="noStrike" cap="none" normalizeH="0" baseline="0" dirty="0">
                <a:ln>
                  <a:noFill/>
                </a:ln>
                <a:solidFill>
                  <a:schemeClr val="tx1"/>
                </a:solidFill>
                <a:effectLst/>
                <a:ea typeface="Times New Roman" panose="02020603050405020304" pitchFamily="18" charset="0"/>
              </a:rPr>
              <a:t>sécurité de fonctionnement,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660400" algn="l"/>
              </a:tabLst>
            </a:pPr>
            <a:r>
              <a:rPr kumimoji="0" lang="fr-FR" altLang="fr-FR" sz="1800" b="0" i="0" u="none" strike="noStrike" cap="none" normalizeH="0" baseline="0" dirty="0">
                <a:ln>
                  <a:noFill/>
                </a:ln>
                <a:solidFill>
                  <a:schemeClr val="tx1"/>
                </a:solidFill>
                <a:effectLst/>
                <a:ea typeface="Times New Roman" panose="02020603050405020304" pitchFamily="18" charset="0"/>
              </a:rPr>
              <a:t>légèreté des organes </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q"/>
              <a:tabLst>
                <a:tab pos="660400" algn="l"/>
              </a:tabLst>
            </a:pPr>
            <a:r>
              <a:rPr kumimoji="0" lang="fr-FR" altLang="fr-FR" sz="1800" b="0" i="0" u="none" strike="noStrike" cap="none" normalizeH="0" baseline="0" dirty="0">
                <a:ln>
                  <a:noFill/>
                </a:ln>
                <a:solidFill>
                  <a:schemeClr val="tx1"/>
                </a:solidFill>
                <a:effectLst/>
                <a:ea typeface="Times New Roman" panose="02020603050405020304" pitchFamily="18" charset="0"/>
              </a:rPr>
              <a:t>indépendance vis à vis des conditions extérieures, températures, pression.</a:t>
            </a:r>
          </a:p>
          <a:p>
            <a:pPr marL="0" marR="0" lvl="0" indent="0" algn="just" defTabSz="914400" rtl="0" eaLnBrk="0" fontAlgn="base" latinLnBrk="0" hangingPunct="0">
              <a:lnSpc>
                <a:spcPct val="100000"/>
              </a:lnSpc>
              <a:spcBef>
                <a:spcPct val="0"/>
              </a:spcBef>
              <a:spcAft>
                <a:spcPct val="0"/>
              </a:spcAft>
              <a:buClrTx/>
              <a:buSzTx/>
              <a:buFontTx/>
              <a:buNone/>
              <a:tabLst>
                <a:tab pos="660400" algn="l"/>
              </a:tabLst>
            </a:pPr>
            <a:br>
              <a:rPr kumimoji="0" lang="fr-FR" altLang="fr-FR" sz="1800" b="0" i="0" u="none" strike="noStrike" cap="none" normalizeH="0" baseline="0" dirty="0">
                <a:ln>
                  <a:noFill/>
                </a:ln>
                <a:solidFill>
                  <a:schemeClr val="tx1"/>
                </a:solidFill>
                <a:effectLst/>
                <a:ea typeface="Times New Roman" panose="02020603050405020304" pitchFamily="18" charset="0"/>
              </a:rPr>
            </a:br>
            <a:endParaRPr kumimoji="0" lang="fr-FR" altLang="fr-FR" sz="1100" b="0" i="0" u="none" strike="noStrike" cap="none" normalizeH="0" baseline="0" dirty="0">
              <a:ln>
                <a:noFill/>
              </a:ln>
              <a:solidFill>
                <a:schemeClr val="tx1"/>
              </a:solidFill>
              <a:effectLst/>
            </a:endParaRPr>
          </a:p>
        </p:txBody>
      </p:sp>
      <p:sp>
        <p:nvSpPr>
          <p:cNvPr id="2" name="ZoneTexte 1">
            <a:extLst>
              <a:ext uri="{FF2B5EF4-FFF2-40B4-BE49-F238E27FC236}">
                <a16:creationId xmlns:a16="http://schemas.microsoft.com/office/drawing/2014/main" id="{77A20F7B-6E43-1A24-2BFA-6C109BF5C4EB}"/>
              </a:ext>
            </a:extLst>
          </p:cNvPr>
          <p:cNvSpPr txBox="1"/>
          <p:nvPr/>
        </p:nvSpPr>
        <p:spPr>
          <a:xfrm>
            <a:off x="440675" y="928400"/>
            <a:ext cx="11114183"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660400" algn="l"/>
              </a:tabLst>
            </a:pPr>
            <a:r>
              <a:rPr kumimoji="0" lang="fr-FR" altLang="fr-FR" sz="1800" b="0" i="0" u="none" strike="noStrike" cap="none" normalizeH="0" baseline="0" dirty="0">
                <a:ln>
                  <a:noFill/>
                </a:ln>
                <a:solidFill>
                  <a:schemeClr val="tx1"/>
                </a:solidFill>
                <a:effectLst/>
                <a:ea typeface="Times New Roman" panose="02020603050405020304" pitchFamily="18" charset="0"/>
              </a:rPr>
              <a:t>Trois formes d'énergie sont utilisées à bord :</a:t>
            </a:r>
            <a:endParaRPr kumimoji="0" lang="fr-FR" altLang="fr-FR" sz="11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660400" algn="l"/>
              </a:tabLst>
            </a:pPr>
            <a:r>
              <a:rPr kumimoji="0" lang="fr-FR" altLang="fr-FR" sz="1800" b="0" i="0" u="none" strike="noStrike" cap="none" normalizeH="0" baseline="0" dirty="0">
                <a:ln>
                  <a:noFill/>
                </a:ln>
                <a:solidFill>
                  <a:schemeClr val="tx1"/>
                </a:solidFill>
                <a:effectLst/>
                <a:ea typeface="Times New Roman" panose="02020603050405020304" pitchFamily="18" charset="0"/>
              </a:rPr>
              <a:t>Hydraulique</a:t>
            </a:r>
            <a:endParaRPr kumimoji="0" lang="fr-FR" altLang="fr-FR" sz="11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660400" algn="l"/>
              </a:tabLst>
            </a:pPr>
            <a:r>
              <a:rPr kumimoji="0" lang="fr-FR" altLang="fr-FR" sz="1800" b="0" i="0" u="none" strike="noStrike" cap="none" normalizeH="0" baseline="0" dirty="0">
                <a:ln>
                  <a:noFill/>
                </a:ln>
                <a:solidFill>
                  <a:schemeClr val="tx1"/>
                </a:solidFill>
                <a:effectLst/>
                <a:ea typeface="Times New Roman" panose="02020603050405020304" pitchFamily="18" charset="0"/>
              </a:rPr>
              <a:t>Pneumatique</a:t>
            </a:r>
            <a:endParaRPr kumimoji="0" lang="fr-FR" altLang="fr-FR" sz="1100"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tab pos="660400" algn="l"/>
              </a:tabLst>
            </a:pPr>
            <a:r>
              <a:rPr kumimoji="0" lang="fr-FR" altLang="fr-FR" sz="1800" b="0" i="0" u="none" strike="noStrike" cap="none" normalizeH="0" baseline="0" dirty="0">
                <a:ln>
                  <a:noFill/>
                </a:ln>
                <a:solidFill>
                  <a:schemeClr val="tx1"/>
                </a:solidFill>
                <a:effectLst/>
                <a:ea typeface="Times New Roman" panose="02020603050405020304" pitchFamily="18" charset="0"/>
              </a:rPr>
              <a:t>Electrique</a:t>
            </a:r>
            <a:endParaRPr kumimoji="0" lang="fr-FR" altLang="fr-FR" sz="11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8003587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197F8B71-3F6C-FD15-8A1C-651949D09323}"/>
              </a:ext>
            </a:extLst>
          </p:cNvPr>
          <p:cNvSpPr txBox="1"/>
          <p:nvPr/>
        </p:nvSpPr>
        <p:spPr>
          <a:xfrm>
            <a:off x="372737" y="1674674"/>
            <a:ext cx="11446525"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tab pos="498475" algn="l"/>
              </a:tabLst>
            </a:pPr>
            <a:r>
              <a:rPr kumimoji="0" lang="fr-FR" altLang="fr-FR" b="1" i="0" u="none" strike="noStrike" cap="none" normalizeH="0" baseline="0" dirty="0">
                <a:ln>
                  <a:noFill/>
                </a:ln>
                <a:solidFill>
                  <a:srgbClr val="000000"/>
                </a:solidFill>
                <a:effectLst/>
                <a:ea typeface="DejaVu Sans" panose="020B0603030804020204" pitchFamily="34" charset="0"/>
                <a:cs typeface="Times New Roman" panose="02020603050405020304" pitchFamily="18" charset="0"/>
              </a:rPr>
              <a:t>I</a:t>
            </a:r>
            <a:r>
              <a:rPr kumimoji="0" lang="fr-FR" altLang="fr-FR" b="1" i="0" u="none" strike="noStrike" cap="none" normalizeH="0" baseline="0" dirty="0" bmk="">
                <a:ln>
                  <a:noFill/>
                </a:ln>
                <a:solidFill>
                  <a:srgbClr val="000000"/>
                </a:solidFill>
                <a:effectLst/>
                <a:ea typeface="DejaVu Sans" panose="020B0603030804020204" pitchFamily="34" charset="0"/>
                <a:cs typeface="Times New Roman" panose="02020603050405020304" pitchFamily="18" charset="0"/>
              </a:rPr>
              <a:t>NCONVENIENTS</a:t>
            </a:r>
            <a:endParaRPr kumimoji="0" lang="fr-FR" altLang="fr-FR" b="1"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tab pos="498475" algn="l"/>
              </a:tabLst>
            </a:pPr>
            <a:r>
              <a:rPr kumimoji="0" lang="fr-FR" altLang="fr-FR" b="0" i="0" u="none" strike="noStrike" cap="none" normalizeH="0" baseline="0" dirty="0">
                <a:ln>
                  <a:noFill/>
                </a:ln>
                <a:solidFill>
                  <a:schemeClr val="tx1"/>
                </a:solidFill>
                <a:effectLst/>
                <a:ea typeface="Times New Roman" panose="02020603050405020304" pitchFamily="18" charset="0"/>
              </a:rPr>
              <a:t>Ils résident essentiellement dans la distribution, à savoir :</a:t>
            </a:r>
            <a:endParaRPr kumimoji="0" lang="fr-FR" altLang="fr-FR"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98475" algn="l"/>
              </a:tabLst>
            </a:pPr>
            <a:r>
              <a:rPr kumimoji="0" lang="fr-FR" altLang="fr-FR" b="0" i="0" u="none" strike="noStrike" cap="none" normalizeH="0" baseline="0" dirty="0">
                <a:ln>
                  <a:noFill/>
                </a:ln>
                <a:solidFill>
                  <a:schemeClr val="tx1"/>
                </a:solidFill>
                <a:effectLst/>
                <a:ea typeface="Times New Roman" panose="02020603050405020304" pitchFamily="18" charset="0"/>
              </a:rPr>
              <a:t> La nécessité de tuyauteries de retour</a:t>
            </a:r>
            <a:endParaRPr kumimoji="0" lang="fr-FR" altLang="fr-FR"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98475" algn="l"/>
              </a:tabLst>
            </a:pPr>
            <a:r>
              <a:rPr kumimoji="0" lang="fr-FR" altLang="fr-FR" b="0" i="0" u="none" strike="noStrike" cap="none" normalizeH="0" baseline="0" dirty="0">
                <a:ln>
                  <a:noFill/>
                </a:ln>
                <a:solidFill>
                  <a:schemeClr val="tx1"/>
                </a:solidFill>
                <a:effectLst/>
                <a:ea typeface="Times New Roman" panose="02020603050405020304" pitchFamily="18" charset="0"/>
              </a:rPr>
              <a:t> Les pertes en charge, lorsque les tuyauteries sont longues et de faibles sections.</a:t>
            </a:r>
            <a:endParaRPr kumimoji="0" lang="fr-FR" altLang="fr-FR"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98475" algn="l"/>
              </a:tabLst>
            </a:pPr>
            <a:r>
              <a:rPr kumimoji="0" lang="fr-FR" altLang="fr-FR" b="0" i="0" u="none" strike="noStrike" cap="none" normalizeH="0" baseline="0" dirty="0">
                <a:ln>
                  <a:noFill/>
                </a:ln>
                <a:solidFill>
                  <a:schemeClr val="tx1"/>
                </a:solidFill>
                <a:effectLst/>
                <a:ea typeface="Times New Roman" panose="02020603050405020304" pitchFamily="18" charset="0"/>
              </a:rPr>
              <a:t>Les risques de fuites</a:t>
            </a:r>
            <a:endParaRPr kumimoji="0" lang="fr-FR" altLang="fr-FR" b="0" i="0" u="none" strike="noStrike" cap="none" normalizeH="0" baseline="0" dirty="0">
              <a:ln>
                <a:noFill/>
              </a:ln>
              <a:solidFill>
                <a:schemeClr val="tx1"/>
              </a:solidFill>
              <a:effectLst/>
            </a:endParaRP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tab pos="498475" algn="l"/>
              </a:tabLst>
            </a:pPr>
            <a:r>
              <a:rPr kumimoji="0" lang="fr-FR" altLang="fr-FR" b="0" i="0" u="none" strike="noStrike" cap="none" normalizeH="0" baseline="0" dirty="0">
                <a:ln>
                  <a:noFill/>
                </a:ln>
                <a:solidFill>
                  <a:schemeClr val="tx1"/>
                </a:solidFill>
                <a:effectLst/>
                <a:ea typeface="Times New Roman" panose="02020603050405020304" pitchFamily="18" charset="0"/>
              </a:rPr>
              <a:t>La nécessité de disposer de certaines tuyauteries en acier lorsqu'il s'agit de circuit à haute pression.</a:t>
            </a:r>
            <a:endParaRPr kumimoji="0" lang="fr-FR" altLang="fr-FR" b="0" i="0" u="none" strike="noStrike" cap="none" normalizeH="0" baseline="0" dirty="0">
              <a:ln>
                <a:noFill/>
              </a:ln>
              <a:solidFill>
                <a:schemeClr val="tx1"/>
              </a:solidFill>
              <a:effectLst/>
            </a:endParaRPr>
          </a:p>
        </p:txBody>
      </p:sp>
      <p:sp>
        <p:nvSpPr>
          <p:cNvPr id="7" name="ZoneTexte 6">
            <a:extLst>
              <a:ext uri="{FF2B5EF4-FFF2-40B4-BE49-F238E27FC236}">
                <a16:creationId xmlns:a16="http://schemas.microsoft.com/office/drawing/2014/main" id="{9D22CC9F-E3B6-13FB-1A9F-8B48CF215AE1}"/>
              </a:ext>
            </a:extLst>
          </p:cNvPr>
          <p:cNvSpPr txBox="1"/>
          <p:nvPr/>
        </p:nvSpPr>
        <p:spPr>
          <a:xfrm>
            <a:off x="3291289" y="123977"/>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660400" algn="l"/>
              </a:tabLst>
            </a:pPr>
            <a:r>
              <a:rPr kumimoji="0" lang="fr-FR" altLang="fr-FR" sz="1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
            </a:r>
            <a:r>
              <a:rPr kumimoji="0" lang="fr-FR" altLang="fr-FR" sz="1800" b="0" i="0" u="none" strike="noStrike" cap="none" normalizeH="0" baseline="0" dirty="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IFFERENTES FORMES D’ENERGIE UTILISEES A BORD</a:t>
            </a:r>
            <a:endParaRPr kumimoji="0" lang="fr-FR" altLang="fr-FR" sz="1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9" name="ZoneTexte 8">
            <a:extLst>
              <a:ext uri="{FF2B5EF4-FFF2-40B4-BE49-F238E27FC236}">
                <a16:creationId xmlns:a16="http://schemas.microsoft.com/office/drawing/2014/main" id="{EF676026-DB1B-21E4-1B29-8A2FEF1A939D}"/>
              </a:ext>
            </a:extLst>
          </p:cNvPr>
          <p:cNvSpPr txBox="1"/>
          <p:nvPr/>
        </p:nvSpPr>
        <p:spPr>
          <a:xfrm>
            <a:off x="3291289" y="512473"/>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tab pos="498475" algn="l"/>
              </a:tabLst>
            </a:pPr>
            <a:r>
              <a:rPr kumimoji="0" lang="fr-FR" altLang="fr-FR" sz="18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ENERGIE HYDRAULIQUE</a:t>
            </a:r>
            <a:endParaRPr kumimoji="0" lang="fr-FR" altLang="fr-FR" sz="1800" b="1" i="0" u="none" strike="noStrike" cap="none" normalizeH="0" baseline="0" dirty="0">
              <a:ln>
                <a:noFill/>
              </a:ln>
              <a:solidFill>
                <a:srgbClr val="000000"/>
              </a:solidFill>
              <a:effectLst/>
              <a:latin typeface="Times New Roman" panose="02020603050405020304" pitchFamily="18" charset="0"/>
              <a:ea typeface="DejaVu Sans" panose="020B0603030804020204" pitchFamily="34" charset="0"/>
              <a:cs typeface="Times New Roman" panose="02020603050405020304" pitchFamily="18" charset="0"/>
            </a:endParaRPr>
          </a:p>
        </p:txBody>
      </p:sp>
    </p:spTree>
    <p:extLst>
      <p:ext uri="{BB962C8B-B14F-4D97-AF65-F5344CB8AC3E}">
        <p14:creationId xmlns:p14="http://schemas.microsoft.com/office/powerpoint/2010/main" val="16492951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90B8D7A-CE69-FB38-8A8E-8BDF2F8225BE}"/>
              </a:ext>
            </a:extLst>
          </p:cNvPr>
          <p:cNvSpPr txBox="1"/>
          <p:nvPr/>
        </p:nvSpPr>
        <p:spPr>
          <a:xfrm>
            <a:off x="694063" y="1999160"/>
            <a:ext cx="10515600"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317500" indent="-1295400" algn="l"/>
            <a:r>
              <a:rPr lang="fr-FR" sz="1800" spc="-50" dirty="0">
                <a:effectLst/>
                <a:ea typeface="Times New Roman" panose="02020603050405020304" pitchFamily="18" charset="0"/>
              </a:rPr>
              <a:t>Elle est obtenue à bord, par prélèvement d'air sur un étage compresseurs du réacteur.</a:t>
            </a:r>
            <a:br>
              <a:rPr lang="fr-FR" sz="1800" spc="-50" dirty="0">
                <a:effectLst/>
                <a:ea typeface="Times New Roman" panose="02020603050405020304" pitchFamily="18" charset="0"/>
              </a:rPr>
            </a:br>
            <a:endParaRPr lang="fr-FR" dirty="0"/>
          </a:p>
        </p:txBody>
      </p:sp>
      <p:sp>
        <p:nvSpPr>
          <p:cNvPr id="6" name="ZoneTexte 5">
            <a:extLst>
              <a:ext uri="{FF2B5EF4-FFF2-40B4-BE49-F238E27FC236}">
                <a16:creationId xmlns:a16="http://schemas.microsoft.com/office/drawing/2014/main" id="{C428F334-F9BD-E86F-731E-2AD5EB3A9A00}"/>
              </a:ext>
            </a:extLst>
          </p:cNvPr>
          <p:cNvSpPr txBox="1"/>
          <p:nvPr/>
        </p:nvSpPr>
        <p:spPr>
          <a:xfrm>
            <a:off x="3291289" y="123977"/>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660400" algn="l"/>
              </a:tabLst>
            </a:pPr>
            <a:r>
              <a:rPr kumimoji="0" lang="fr-FR" altLang="fr-FR" sz="1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
            </a:r>
            <a:r>
              <a:rPr kumimoji="0" lang="fr-FR" altLang="fr-FR" sz="1800" b="0" i="0" u="none" strike="noStrike" cap="none" normalizeH="0" baseline="0" dirty="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IFFERENTES FORMES D’ENERGIE UTILISEES A BORD</a:t>
            </a:r>
            <a:endParaRPr kumimoji="0" lang="fr-FR" altLang="fr-FR" sz="1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0A48C53C-CEA5-3A5C-E97E-B81A41FE1EAF}"/>
              </a:ext>
            </a:extLst>
          </p:cNvPr>
          <p:cNvSpPr txBox="1"/>
          <p:nvPr/>
        </p:nvSpPr>
        <p:spPr>
          <a:xfrm>
            <a:off x="3291289" y="538000"/>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buClr>
                <a:srgbClr val="000000"/>
              </a:buClr>
              <a:buSzPts val="1200"/>
              <a:tabLst>
                <a:tab pos="278130" algn="l"/>
              </a:tabLst>
            </a:pPr>
            <a:r>
              <a:rPr lang="fr-FR" sz="1800" u="none" strike="noStrike" spc="-50" dirty="0">
                <a:effectLst/>
                <a:ea typeface="Times New Roman" panose="02020603050405020304" pitchFamily="18" charset="0"/>
                <a:cs typeface="Times New Roman" panose="02020603050405020304" pitchFamily="18" charset="0"/>
              </a:rPr>
              <a:t>ENERGIE PNEUMATIQUE</a:t>
            </a:r>
          </a:p>
        </p:txBody>
      </p:sp>
      <p:sp>
        <p:nvSpPr>
          <p:cNvPr id="3" name="ZoneTexte 2">
            <a:extLst>
              <a:ext uri="{FF2B5EF4-FFF2-40B4-BE49-F238E27FC236}">
                <a16:creationId xmlns:a16="http://schemas.microsoft.com/office/drawing/2014/main" id="{B6149CBD-FED0-458B-BA46-2E4D00C9E316}"/>
              </a:ext>
            </a:extLst>
          </p:cNvPr>
          <p:cNvSpPr txBox="1"/>
          <p:nvPr/>
        </p:nvSpPr>
        <p:spPr>
          <a:xfrm>
            <a:off x="592158" y="2967335"/>
            <a:ext cx="6097836"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317500" indent="-1295400" algn="l"/>
            <a:r>
              <a:rPr lang="fr-FR" sz="1800" spc="-50" dirty="0">
                <a:effectLst/>
                <a:ea typeface="Times New Roman" panose="02020603050405020304" pitchFamily="18" charset="0"/>
              </a:rPr>
              <a:t>AVANTAGES</a:t>
            </a:r>
          </a:p>
          <a:p>
            <a:pPr marL="285750" lvl="0" indent="-285750" algn="just">
              <a:buClr>
                <a:srgbClr val="000000"/>
              </a:buClr>
              <a:buSzPts val="1200"/>
              <a:buFont typeface="Arial" panose="020B0604020202020204" pitchFamily="34" charset="0"/>
              <a:buChar char="•"/>
              <a:tabLst>
                <a:tab pos="499110" algn="l"/>
              </a:tabLst>
            </a:pPr>
            <a:r>
              <a:rPr lang="fr-FR" sz="1800" u="none" strike="noStrike" spc="-50" dirty="0">
                <a:effectLst/>
                <a:ea typeface="Times New Roman" panose="02020603050405020304" pitchFamily="18" charset="0"/>
                <a:cs typeface="Times New Roman" panose="02020603050405020304" pitchFamily="18" charset="0"/>
              </a:rPr>
              <a:t>C'est un fluide léger et toujours présent.</a:t>
            </a:r>
          </a:p>
          <a:p>
            <a:pPr marL="285750" lvl="0" indent="-285750" algn="just">
              <a:buClr>
                <a:srgbClr val="000000"/>
              </a:buClr>
              <a:buSzPts val="1200"/>
              <a:buFont typeface="Arial" panose="020B0604020202020204" pitchFamily="34" charset="0"/>
              <a:buChar char="•"/>
              <a:tabLst>
                <a:tab pos="499110" algn="l"/>
              </a:tabLst>
            </a:pPr>
            <a:r>
              <a:rPr lang="fr-FR" sz="1800" u="none" strike="noStrike" spc="-50" dirty="0">
                <a:effectLst/>
                <a:ea typeface="Times New Roman" panose="02020603050405020304" pitchFamily="18" charset="0"/>
                <a:cs typeface="Times New Roman" panose="02020603050405020304" pitchFamily="18" charset="0"/>
              </a:rPr>
              <a:t>Les tuyauteries de retour ne sont pas nécessaires.</a:t>
            </a:r>
          </a:p>
        </p:txBody>
      </p:sp>
      <p:sp>
        <p:nvSpPr>
          <p:cNvPr id="7" name="ZoneTexte 6">
            <a:extLst>
              <a:ext uri="{FF2B5EF4-FFF2-40B4-BE49-F238E27FC236}">
                <a16:creationId xmlns:a16="http://schemas.microsoft.com/office/drawing/2014/main" id="{401B7B61-6720-4F47-6CE3-8030BF905695}"/>
              </a:ext>
            </a:extLst>
          </p:cNvPr>
          <p:cNvSpPr txBox="1"/>
          <p:nvPr/>
        </p:nvSpPr>
        <p:spPr>
          <a:xfrm>
            <a:off x="592158" y="4325163"/>
            <a:ext cx="6097836"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317500" indent="-1295400" algn="l"/>
            <a:r>
              <a:rPr lang="fr-FR" spc="-50" dirty="0">
                <a:effectLst/>
                <a:ea typeface="Times New Roman" panose="02020603050405020304" pitchFamily="18" charset="0"/>
              </a:rPr>
              <a:t>INCONVENIENTS</a:t>
            </a:r>
          </a:p>
          <a:p>
            <a:pPr marL="285750" lvl="0" indent="-285750" algn="just">
              <a:buClr>
                <a:srgbClr val="000000"/>
              </a:buClr>
              <a:buSzPts val="1200"/>
              <a:buFont typeface="Arial" panose="020B0604020202020204" pitchFamily="34" charset="0"/>
              <a:buChar char="•"/>
              <a:tabLst>
                <a:tab pos="499110" algn="l"/>
              </a:tabLst>
            </a:pPr>
            <a:r>
              <a:rPr lang="fr-FR" u="none" strike="noStrike" spc="-50" dirty="0">
                <a:effectLst/>
                <a:ea typeface="Times New Roman" panose="02020603050405020304" pitchFamily="18" charset="0"/>
                <a:cs typeface="Times New Roman" panose="02020603050405020304" pitchFamily="18" charset="0"/>
              </a:rPr>
              <a:t>Des condensations d'eau peuvent perturber le fonctionnement.</a:t>
            </a:r>
          </a:p>
          <a:p>
            <a:pPr marL="285750" indent="-285750">
              <a:buFont typeface="Arial" panose="020B0604020202020204" pitchFamily="34" charset="0"/>
              <a:buChar char="•"/>
            </a:pPr>
            <a:r>
              <a:rPr lang="fr-FR" dirty="0">
                <a:solidFill>
                  <a:srgbClr val="000000"/>
                </a:solidFill>
                <a:effectLst/>
                <a:ea typeface="DejaVu Sans" panose="020B0603030804020204" pitchFamily="34" charset="0"/>
              </a:rPr>
              <a:t>Les fuites sont </a:t>
            </a:r>
            <a:r>
              <a:rPr lang="fr-FR" spc="0" dirty="0">
                <a:solidFill>
                  <a:srgbClr val="000000"/>
                </a:solidFill>
                <a:effectLst/>
                <a:ea typeface="DejaVu Sans" panose="020B0603030804020204" pitchFamily="34" charset="0"/>
                <a:cs typeface="Times New Roman" panose="02020603050405020304" pitchFamily="18" charset="0"/>
              </a:rPr>
              <a:t>fréquentes </a:t>
            </a:r>
            <a:r>
              <a:rPr lang="fr-FR" dirty="0">
                <a:solidFill>
                  <a:srgbClr val="000000"/>
                </a:solidFill>
                <a:effectLst/>
                <a:ea typeface="DejaVu Sans" panose="020B0603030804020204" pitchFamily="34" charset="0"/>
              </a:rPr>
              <a:t>et difficilement décelables</a:t>
            </a:r>
            <a:endParaRPr lang="fr-FR" dirty="0"/>
          </a:p>
        </p:txBody>
      </p:sp>
    </p:spTree>
    <p:extLst>
      <p:ext uri="{BB962C8B-B14F-4D97-AF65-F5344CB8AC3E}">
        <p14:creationId xmlns:p14="http://schemas.microsoft.com/office/powerpoint/2010/main" val="2235277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7A21E10-DFB6-FFC2-D5FA-8FCF65B98086}"/>
              </a:ext>
            </a:extLst>
          </p:cNvPr>
          <p:cNvSpPr txBox="1"/>
          <p:nvPr/>
        </p:nvSpPr>
        <p:spPr>
          <a:xfrm>
            <a:off x="257060" y="2430876"/>
            <a:ext cx="11677879" cy="341632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lvl="0" indent="-285750" algn="just">
              <a:buClr>
                <a:srgbClr val="000000"/>
              </a:buClr>
              <a:buSzPts val="1200"/>
              <a:buFont typeface="Wingdings" panose="05000000000000000000" pitchFamily="2" charset="2"/>
              <a:buChar char="Ø"/>
              <a:tabLst>
                <a:tab pos="0" algn="l"/>
              </a:tabLst>
            </a:pPr>
            <a:r>
              <a:rPr lang="fr-FR" sz="1800" u="none" strike="noStrike" spc="-50" dirty="0">
                <a:effectLst/>
                <a:ea typeface="Times New Roman" panose="02020603050405020304" pitchFamily="18" charset="0"/>
                <a:cs typeface="Times New Roman" panose="02020603050405020304" pitchFamily="18" charset="0"/>
              </a:rPr>
              <a:t>FACILITE DE CONVERSION EN D’AUTRES FORMES D’ENERGIE</a:t>
            </a:r>
          </a:p>
          <a:p>
            <a:pPr marL="742950" lvl="1" indent="-285750" algn="just">
              <a:buClr>
                <a:srgbClr val="000000"/>
              </a:buClr>
              <a:buSzPct val="100000"/>
              <a:buFont typeface="Arial" panose="020B0604020202020204" pitchFamily="34" charset="0"/>
              <a:buChar char="•"/>
              <a:tabLst>
                <a:tab pos="0" algn="l"/>
              </a:tabLst>
            </a:pPr>
            <a:r>
              <a:rPr lang="fr-FR" u="none" strike="noStrike" spc="-50" dirty="0">
                <a:effectLst/>
                <a:ea typeface="Times New Roman" panose="02020603050405020304" pitchFamily="18" charset="0"/>
                <a:cs typeface="Times New Roman" panose="02020603050405020304" pitchFamily="18" charset="0"/>
              </a:rPr>
              <a:t>Mécanique(moteur).</a:t>
            </a:r>
          </a:p>
          <a:p>
            <a:pPr marL="742950" lvl="1" indent="-285750" algn="just">
              <a:buClr>
                <a:srgbClr val="000000"/>
              </a:buClr>
              <a:buSzPct val="100000"/>
              <a:buFont typeface="Arial" panose="020B0604020202020204" pitchFamily="34" charset="0"/>
              <a:buChar char="•"/>
              <a:tabLst>
                <a:tab pos="0" algn="l"/>
              </a:tabLst>
            </a:pPr>
            <a:r>
              <a:rPr lang="fr-FR" u="none" strike="noStrike" spc="-50" dirty="0">
                <a:effectLst/>
                <a:ea typeface="Times New Roman" panose="02020603050405020304" pitchFamily="18" charset="0"/>
                <a:cs typeface="Times New Roman" panose="02020603050405020304" pitchFamily="18" charset="0"/>
              </a:rPr>
              <a:t>Calorifique (dégivrage, cuisines).</a:t>
            </a:r>
          </a:p>
          <a:p>
            <a:pPr marL="742950" lvl="1" indent="-285750" algn="just">
              <a:buSzPct val="100000"/>
              <a:buFont typeface="Arial" panose="020B0604020202020204" pitchFamily="34" charset="0"/>
              <a:buChar char="•"/>
              <a:tabLst>
                <a:tab pos="0" algn="l"/>
              </a:tabLst>
            </a:pPr>
            <a:r>
              <a:rPr lang="fr-FR" spc="-50" dirty="0">
                <a:effectLst/>
                <a:ea typeface="Times New Roman" panose="02020603050405020304" pitchFamily="18" charset="0"/>
              </a:rPr>
              <a:t>Lumineuse (éclairages incandescents et fluorescents).</a:t>
            </a:r>
          </a:p>
          <a:p>
            <a:pPr marL="742950" lvl="1" indent="-285750" algn="just">
              <a:buClr>
                <a:srgbClr val="000000"/>
              </a:buClr>
              <a:buSzPct val="100000"/>
              <a:buFont typeface="Arial" panose="020B0604020202020204" pitchFamily="34" charset="0"/>
              <a:buChar char="•"/>
              <a:tabLst>
                <a:tab pos="0" algn="l"/>
              </a:tabLst>
            </a:pPr>
            <a:r>
              <a:rPr lang="fr-FR" u="none" strike="noStrike" spc="-50" dirty="0">
                <a:effectLst/>
                <a:ea typeface="Times New Roman" panose="02020603050405020304" pitchFamily="18" charset="0"/>
                <a:cs typeface="Times New Roman" panose="02020603050405020304" pitchFamily="18" charset="0"/>
              </a:rPr>
              <a:t>Hertzienne (radio, émetteur, réception radar),</a:t>
            </a:r>
          </a:p>
          <a:p>
            <a:pPr marL="742950" lvl="1" indent="-285750" algn="just">
              <a:buClr>
                <a:srgbClr val="000000"/>
              </a:buClr>
              <a:buSzPct val="100000"/>
              <a:buFont typeface="Arial" panose="020B0604020202020204" pitchFamily="34" charset="0"/>
              <a:buChar char="•"/>
              <a:tabLst>
                <a:tab pos="0" algn="l"/>
              </a:tabLst>
            </a:pPr>
            <a:r>
              <a:rPr lang="fr-FR" u="none" strike="noStrike" spc="-50" dirty="0">
                <a:effectLst/>
                <a:ea typeface="Times New Roman" panose="02020603050405020304" pitchFamily="18" charset="0"/>
                <a:cs typeface="Times New Roman" panose="02020603050405020304" pitchFamily="18" charset="0"/>
              </a:rPr>
              <a:t>Chimique (batterie d'accumulateur),</a:t>
            </a:r>
          </a:p>
          <a:p>
            <a:pPr marL="285750" lvl="0" indent="-285750" algn="just">
              <a:buClr>
                <a:srgbClr val="000000"/>
              </a:buClr>
              <a:buSzPts val="1200"/>
              <a:buFont typeface="Wingdings" panose="05000000000000000000" pitchFamily="2" charset="2"/>
              <a:buChar char="Ø"/>
              <a:tabLst>
                <a:tab pos="0" algn="l"/>
              </a:tabLst>
            </a:pPr>
            <a:r>
              <a:rPr lang="fr-FR" sz="1800" u="none" strike="noStrike" spc="-50" dirty="0">
                <a:effectLst/>
                <a:ea typeface="Times New Roman" panose="02020603050405020304" pitchFamily="18" charset="0"/>
                <a:cs typeface="Times New Roman" panose="02020603050405020304" pitchFamily="18" charset="0"/>
              </a:rPr>
              <a:t>FACILITE DE TRANSPORT</a:t>
            </a:r>
          </a:p>
          <a:p>
            <a:pPr marL="742950" marR="444500" lvl="1" indent="-285750" algn="just">
              <a:buFont typeface="Arial" panose="020B0604020202020204" pitchFamily="34" charset="0"/>
              <a:buChar char="•"/>
              <a:tabLst>
                <a:tab pos="0" algn="l"/>
              </a:tabLst>
            </a:pPr>
            <a:r>
              <a:rPr lang="fr-FR" spc="-50" dirty="0">
                <a:effectLst/>
                <a:ea typeface="Times New Roman" panose="02020603050405020304" pitchFamily="18" charset="0"/>
              </a:rPr>
              <a:t>Elle peut-être transmise rapidement à distance, sans être affectée par les conditions de dépression, de vibrations, de température. </a:t>
            </a:r>
          </a:p>
          <a:p>
            <a:pPr marL="742950" marR="444500" lvl="1" indent="-285750" algn="just">
              <a:buFont typeface="Arial" panose="020B0604020202020204" pitchFamily="34" charset="0"/>
              <a:buChar char="•"/>
              <a:tabLst>
                <a:tab pos="0" algn="l"/>
              </a:tabLst>
            </a:pPr>
            <a:r>
              <a:rPr lang="fr-FR" spc="-50" dirty="0">
                <a:effectLst/>
                <a:ea typeface="Times New Roman" panose="02020603050405020304" pitchFamily="18" charset="0"/>
              </a:rPr>
              <a:t>Un câble électrique est facile à installer, il suffit de prévoir une section compatible avec l’intensité qui le traverse et</a:t>
            </a:r>
            <a:br>
              <a:rPr lang="fr-FR" spc="-50" dirty="0">
                <a:effectLst/>
                <a:ea typeface="Times New Roman" panose="02020603050405020304" pitchFamily="18" charset="0"/>
              </a:rPr>
            </a:br>
            <a:r>
              <a:rPr lang="fr-FR" spc="-50" dirty="0">
                <a:effectLst/>
                <a:ea typeface="Times New Roman" panose="02020603050405020304" pitchFamily="18" charset="0"/>
              </a:rPr>
              <a:t>un isolement suffisant.</a:t>
            </a:r>
          </a:p>
          <a:p>
            <a:pPr lvl="0" algn="just">
              <a:buClr>
                <a:srgbClr val="000000"/>
              </a:buClr>
              <a:buSzPts val="1200"/>
              <a:buFont typeface="Symbol" panose="05050102010706020507" pitchFamily="18" charset="2"/>
              <a:buChar char="-"/>
              <a:tabLst>
                <a:tab pos="0" algn="l"/>
              </a:tabLst>
            </a:pPr>
            <a:endParaRPr lang="fr-FR" sz="1800" u="none" strike="noStrike" spc="-50" dirty="0">
              <a:effectLst/>
              <a:ea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66CE76D4-E6BE-3548-66C0-711497E3684D}"/>
              </a:ext>
            </a:extLst>
          </p:cNvPr>
          <p:cNvSpPr txBox="1"/>
          <p:nvPr/>
        </p:nvSpPr>
        <p:spPr>
          <a:xfrm>
            <a:off x="3291289" y="123977"/>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660400" algn="l"/>
              </a:tabLst>
            </a:pPr>
            <a:r>
              <a:rPr kumimoji="0" lang="fr-FR" altLang="fr-FR" sz="1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
            </a:r>
            <a:r>
              <a:rPr kumimoji="0" lang="fr-FR" altLang="fr-FR" sz="1800" b="0" i="0" u="none" strike="noStrike" cap="none" normalizeH="0" baseline="0" dirty="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IFFERENTES FORMES D’ENERGIE UTILISEES A BORD</a:t>
            </a:r>
            <a:endParaRPr kumimoji="0" lang="fr-FR" altLang="fr-FR" sz="1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8" name="ZoneTexte 7">
            <a:extLst>
              <a:ext uri="{FF2B5EF4-FFF2-40B4-BE49-F238E27FC236}">
                <a16:creationId xmlns:a16="http://schemas.microsoft.com/office/drawing/2014/main" id="{C6F3C0AC-0BA0-A5BE-62F3-DC58A046D5E5}"/>
              </a:ext>
            </a:extLst>
          </p:cNvPr>
          <p:cNvSpPr txBox="1"/>
          <p:nvPr/>
        </p:nvSpPr>
        <p:spPr>
          <a:xfrm>
            <a:off x="3291289" y="631792"/>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buClr>
                <a:srgbClr val="000000"/>
              </a:buClr>
              <a:buSzPts val="1200"/>
              <a:tabLst>
                <a:tab pos="0" algn="l"/>
              </a:tabLst>
            </a:pPr>
            <a:r>
              <a:rPr lang="fr-FR" sz="1800" u="none" strike="noStrike" spc="-50" dirty="0">
                <a:effectLst/>
                <a:ea typeface="Times New Roman" panose="02020603050405020304" pitchFamily="18" charset="0"/>
                <a:cs typeface="Times New Roman" panose="02020603050405020304" pitchFamily="18" charset="0"/>
              </a:rPr>
              <a:t>ENERGIE ELECTRIQUE</a:t>
            </a:r>
          </a:p>
        </p:txBody>
      </p:sp>
      <p:sp>
        <p:nvSpPr>
          <p:cNvPr id="10" name="ZoneTexte 9">
            <a:extLst>
              <a:ext uri="{FF2B5EF4-FFF2-40B4-BE49-F238E27FC236}">
                <a16:creationId xmlns:a16="http://schemas.microsoft.com/office/drawing/2014/main" id="{4DE67272-B0E4-C31B-838D-EF57B37A38E6}"/>
              </a:ext>
            </a:extLst>
          </p:cNvPr>
          <p:cNvSpPr txBox="1"/>
          <p:nvPr/>
        </p:nvSpPr>
        <p:spPr>
          <a:xfrm>
            <a:off x="257060" y="1139607"/>
            <a:ext cx="11677878"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marR="444500" indent="-285750" algn="just">
              <a:buFont typeface="Wingdings" panose="05000000000000000000" pitchFamily="2" charset="2"/>
              <a:buChar char="Ø"/>
              <a:tabLst>
                <a:tab pos="0" algn="l"/>
              </a:tabLst>
            </a:pPr>
            <a:r>
              <a:rPr lang="fr-FR" sz="1800" spc="-50" dirty="0">
                <a:effectLst/>
                <a:ea typeface="Times New Roman" panose="02020603050405020304" pitchFamily="18" charset="0"/>
              </a:rPr>
              <a:t>Elle est utilisée à bord des avions, au même titre que les autres formes d'énergie, </a:t>
            </a:r>
          </a:p>
          <a:p>
            <a:pPr marL="285750" marR="444500" indent="-285750" algn="just">
              <a:buFont typeface="Wingdings" panose="05000000000000000000" pitchFamily="2" charset="2"/>
              <a:buChar char="Ø"/>
              <a:tabLst>
                <a:tab pos="0" algn="l"/>
              </a:tabLst>
            </a:pPr>
            <a:r>
              <a:rPr lang="fr-FR" sz="1800" spc="-50" dirty="0">
                <a:effectLst/>
                <a:ea typeface="Times New Roman" panose="02020603050405020304" pitchFamily="18" charset="0"/>
              </a:rPr>
              <a:t>ses particularités font que son emploi se généralise pour de nombreux équipements.</a:t>
            </a:r>
          </a:p>
        </p:txBody>
      </p:sp>
      <p:sp>
        <p:nvSpPr>
          <p:cNvPr id="12" name="ZoneTexte 11">
            <a:extLst>
              <a:ext uri="{FF2B5EF4-FFF2-40B4-BE49-F238E27FC236}">
                <a16:creationId xmlns:a16="http://schemas.microsoft.com/office/drawing/2014/main" id="{D94925F6-C438-0FC8-FC29-021BEE1B583B}"/>
              </a:ext>
            </a:extLst>
          </p:cNvPr>
          <p:cNvSpPr txBox="1"/>
          <p:nvPr/>
        </p:nvSpPr>
        <p:spPr>
          <a:xfrm>
            <a:off x="5314261" y="1923741"/>
            <a:ext cx="132477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tabLst>
                <a:tab pos="0" algn="l"/>
              </a:tabLst>
            </a:pPr>
            <a:r>
              <a:rPr lang="fr-FR" sz="1800" spc="-50" dirty="0">
                <a:effectLst/>
                <a:ea typeface="Times New Roman" panose="02020603050405020304" pitchFamily="18" charset="0"/>
              </a:rPr>
              <a:t>AVANTAGES</a:t>
            </a:r>
          </a:p>
        </p:txBody>
      </p:sp>
    </p:spTree>
    <p:extLst>
      <p:ext uri="{BB962C8B-B14F-4D97-AF65-F5344CB8AC3E}">
        <p14:creationId xmlns:p14="http://schemas.microsoft.com/office/powerpoint/2010/main" val="2465938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71247E-5561-1976-A0A6-CC5FF35C4632}"/>
              </a:ext>
            </a:extLst>
          </p:cNvPr>
          <p:cNvSpPr>
            <a:spLocks noGrp="1"/>
          </p:cNvSpPr>
          <p:nvPr>
            <p:ph type="title"/>
          </p:nvPr>
        </p:nvSpPr>
        <p:spPr>
          <a:xfrm>
            <a:off x="915318" y="1433761"/>
            <a:ext cx="10515600" cy="2653497"/>
          </a:xfrm>
        </p:spPr>
        <p:txBody>
          <a:bodyPr>
            <a:normAutofit/>
          </a:bodyPr>
          <a:lstStyle/>
          <a:p>
            <a:pPr algn="ctr"/>
            <a:r>
              <a:rPr lang="fr-FR" sz="4400" b="1" i="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t> Généralités </a:t>
            </a:r>
            <a:br>
              <a:rPr lang="fr-FR" sz="4400" b="1" i="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br>
            <a:r>
              <a:rPr lang="fr-FR" sz="4400" b="1" i="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t>et </a:t>
            </a:r>
            <a:br>
              <a:rPr lang="fr-FR" sz="4400" b="1" i="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br>
            <a:r>
              <a:rPr lang="fr-FR" sz="4400" b="1" i="1" dirty="0">
                <a:solidFill>
                  <a:srgbClr val="4F81BD"/>
                </a:solidFill>
                <a:effectLst/>
                <a:latin typeface="Cambria" panose="02040503050406030204" pitchFamily="18" charset="0"/>
                <a:ea typeface="Times New Roman" panose="02020603050405020304" pitchFamily="18" charset="0"/>
                <a:cs typeface="Times New Roman" panose="02020603050405020304" pitchFamily="18" charset="0"/>
              </a:rPr>
              <a:t>principe de fonctionnement</a:t>
            </a:r>
            <a:endParaRPr lang="fr-FR" dirty="0"/>
          </a:p>
        </p:txBody>
      </p:sp>
    </p:spTree>
    <p:extLst>
      <p:ext uri="{BB962C8B-B14F-4D97-AF65-F5344CB8AC3E}">
        <p14:creationId xmlns:p14="http://schemas.microsoft.com/office/powerpoint/2010/main" val="41385503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7A21E10-DFB6-FFC2-D5FA-8FCF65B98086}"/>
              </a:ext>
            </a:extLst>
          </p:cNvPr>
          <p:cNvSpPr txBox="1"/>
          <p:nvPr/>
        </p:nvSpPr>
        <p:spPr>
          <a:xfrm>
            <a:off x="334178" y="1597076"/>
            <a:ext cx="11677879" cy="369331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lvl="0" indent="-285750" algn="just">
              <a:buClr>
                <a:srgbClr val="000000"/>
              </a:buClr>
              <a:buSzPts val="1200"/>
              <a:buFont typeface="Wingdings" panose="05000000000000000000" pitchFamily="2" charset="2"/>
              <a:buChar char="Ø"/>
              <a:tabLst>
                <a:tab pos="0" algn="l"/>
              </a:tabLst>
            </a:pPr>
            <a:r>
              <a:rPr lang="fr-FR" sz="1800" u="none" strike="noStrike" spc="-50" dirty="0">
                <a:effectLst/>
                <a:ea typeface="Times New Roman" panose="02020603050405020304" pitchFamily="18" charset="0"/>
                <a:cs typeface="Times New Roman" panose="02020603050405020304" pitchFamily="18" charset="0"/>
              </a:rPr>
              <a:t>FACILITE D’ADAPTATION</a:t>
            </a:r>
          </a:p>
          <a:p>
            <a:pPr marR="444500" algn="just">
              <a:tabLst>
                <a:tab pos="0" algn="l"/>
              </a:tabLst>
            </a:pPr>
            <a:r>
              <a:rPr lang="fr-FR" sz="1800" spc="-50" dirty="0">
                <a:effectLst/>
                <a:ea typeface="Times New Roman" panose="02020603050405020304" pitchFamily="18" charset="0"/>
              </a:rPr>
              <a:t>Par l'utilisation de rhéostats, de diviseurs de tension, de transformateurs de tension, d'organes amplificateurs répondant aux besoins d’alimentation de servitudes données.</a:t>
            </a:r>
          </a:p>
          <a:p>
            <a:pPr marL="285750" lvl="0" indent="-285750" algn="just">
              <a:buClr>
                <a:srgbClr val="000000"/>
              </a:buClr>
              <a:buSzPts val="1200"/>
              <a:buFont typeface="Wingdings" panose="05000000000000000000" pitchFamily="2" charset="2"/>
              <a:buChar char="Ø"/>
              <a:tabLst>
                <a:tab pos="0" algn="l"/>
              </a:tabLst>
            </a:pPr>
            <a:r>
              <a:rPr lang="fr-FR" sz="1800" u="none" strike="noStrike" spc="-50" dirty="0">
                <a:effectLst/>
                <a:ea typeface="Times New Roman" panose="02020603050405020304" pitchFamily="18" charset="0"/>
                <a:cs typeface="Times New Roman" panose="02020603050405020304" pitchFamily="18" charset="0"/>
              </a:rPr>
              <a:t>CAPACITE DE SURCHARGE</a:t>
            </a:r>
          </a:p>
          <a:p>
            <a:pPr marR="444500" algn="just">
              <a:tabLst>
                <a:tab pos="0" algn="l"/>
              </a:tabLst>
            </a:pPr>
            <a:r>
              <a:rPr lang="fr-FR" sz="1800" spc="-50" dirty="0">
                <a:effectLst/>
                <a:ea typeface="Times New Roman" panose="02020603050405020304" pitchFamily="18" charset="0"/>
              </a:rPr>
              <a:t>Un générateur électrique peut, selon les besoins du réseau, fournir une puissance  accrue mais limitée dans le temps, de l'ordre de :</a:t>
            </a:r>
          </a:p>
          <a:p>
            <a:pPr algn="l">
              <a:tabLst>
                <a:tab pos="0" algn="l"/>
              </a:tabLst>
            </a:pPr>
            <a:r>
              <a:rPr lang="fr-FR" sz="1800" spc="-50" dirty="0">
                <a:effectLst/>
                <a:ea typeface="Times New Roman" panose="02020603050405020304" pitchFamily="18" charset="0"/>
              </a:rPr>
              <a:t>50 % de la puissance nominale pendant 3’ environ.</a:t>
            </a:r>
          </a:p>
          <a:p>
            <a:pPr algn="l">
              <a:tabLst>
                <a:tab pos="0" algn="l"/>
              </a:tabLst>
            </a:pPr>
            <a:r>
              <a:rPr lang="fr-FR" sz="1800" spc="0" dirty="0">
                <a:solidFill>
                  <a:srgbClr val="000000"/>
                </a:solidFill>
                <a:effectLst/>
                <a:ea typeface="Times New Roman" panose="02020603050405020304" pitchFamily="18" charset="0"/>
                <a:cs typeface="Times New Roman" panose="02020603050405020304" pitchFamily="18" charset="0"/>
              </a:rPr>
              <a:t>100</a:t>
            </a:r>
            <a:r>
              <a:rPr lang="fr-FR" sz="1800" spc="-50" dirty="0">
                <a:effectLst/>
                <a:ea typeface="Times New Roman" panose="02020603050405020304" pitchFamily="18" charset="0"/>
              </a:rPr>
              <a:t> % pendant 10” en cas d'urgence.</a:t>
            </a:r>
          </a:p>
          <a:p>
            <a:pPr algn="l">
              <a:tabLst>
                <a:tab pos="0" algn="l"/>
              </a:tabLst>
            </a:pPr>
            <a:r>
              <a:rPr lang="fr-FR" sz="1800" spc="-50" dirty="0">
                <a:effectLst/>
                <a:ea typeface="Times New Roman" panose="02020603050405020304" pitchFamily="18" charset="0"/>
              </a:rPr>
              <a:t>Ce résultat est obtenu sans échauffement excessif, les câbles transportant cette énergie peuvent supporter cette charge sans dommage.</a:t>
            </a:r>
          </a:p>
          <a:p>
            <a:pPr marL="285750" lvl="0" indent="-285750" algn="just">
              <a:buClr>
                <a:srgbClr val="000000"/>
              </a:buClr>
              <a:buSzPts val="1200"/>
              <a:buFont typeface="Wingdings" panose="05000000000000000000" pitchFamily="2" charset="2"/>
              <a:buChar char="Ø"/>
              <a:tabLst>
                <a:tab pos="0" algn="l"/>
              </a:tabLst>
            </a:pPr>
            <a:r>
              <a:rPr lang="fr-FR" sz="1800" u="none" strike="noStrike" spc="-50" dirty="0">
                <a:effectLst/>
                <a:ea typeface="Times New Roman" panose="02020603050405020304" pitchFamily="18" charset="0"/>
                <a:cs typeface="Times New Roman" panose="02020603050405020304" pitchFamily="18" charset="0"/>
              </a:rPr>
              <a:t>FACILITE DE CONTROLE</a:t>
            </a:r>
          </a:p>
          <a:p>
            <a:pPr>
              <a:tabLst>
                <a:tab pos="0" algn="l"/>
              </a:tabLst>
            </a:pPr>
            <a:r>
              <a:rPr lang="fr-FR" sz="1800" dirty="0">
                <a:solidFill>
                  <a:srgbClr val="000000"/>
                </a:solidFill>
                <a:effectLst/>
                <a:ea typeface="DejaVu Sans" panose="020B0603030804020204" pitchFamily="34" charset="0"/>
              </a:rPr>
              <a:t>Un ampèremètre, un voltmètre, ou wattmètre, parfois une simple lampe témoin</a:t>
            </a:r>
            <a:br>
              <a:rPr lang="fr-FR" sz="1800" dirty="0">
                <a:solidFill>
                  <a:srgbClr val="000000"/>
                </a:solidFill>
                <a:effectLst/>
                <a:ea typeface="DejaVu Sans" panose="020B0603030804020204" pitchFamily="34" charset="0"/>
              </a:rPr>
            </a:br>
            <a:r>
              <a:rPr lang="fr-FR" sz="1800" dirty="0">
                <a:solidFill>
                  <a:srgbClr val="000000"/>
                </a:solidFill>
                <a:effectLst/>
                <a:ea typeface="DejaVu Sans" panose="020B0603030804020204" pitchFamily="34" charset="0"/>
              </a:rPr>
              <a:t>suffisent à assurer le contrôle de fonctionnement d'un circuit</a:t>
            </a:r>
            <a:endParaRPr lang="fr-FR" dirty="0"/>
          </a:p>
        </p:txBody>
      </p:sp>
      <p:sp>
        <p:nvSpPr>
          <p:cNvPr id="4" name="ZoneTexte 3">
            <a:extLst>
              <a:ext uri="{FF2B5EF4-FFF2-40B4-BE49-F238E27FC236}">
                <a16:creationId xmlns:a16="http://schemas.microsoft.com/office/drawing/2014/main" id="{29CC5511-58E3-C764-9593-E2D1CFC5D21C}"/>
              </a:ext>
            </a:extLst>
          </p:cNvPr>
          <p:cNvSpPr txBox="1"/>
          <p:nvPr/>
        </p:nvSpPr>
        <p:spPr>
          <a:xfrm>
            <a:off x="3291289" y="123977"/>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660400" algn="l"/>
              </a:tabLst>
            </a:pPr>
            <a:r>
              <a:rPr kumimoji="0" lang="fr-FR" altLang="fr-FR" sz="1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
            </a:r>
            <a:r>
              <a:rPr kumimoji="0" lang="fr-FR" altLang="fr-FR" sz="1800" b="0" i="0" u="none" strike="noStrike" cap="none" normalizeH="0" baseline="0" dirty="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IFFERENTES FORMES D’ENERGIE UTILISEES A BORD</a:t>
            </a:r>
            <a:endParaRPr kumimoji="0" lang="fr-FR" altLang="fr-FR" sz="1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6" name="ZoneTexte 5">
            <a:extLst>
              <a:ext uri="{FF2B5EF4-FFF2-40B4-BE49-F238E27FC236}">
                <a16:creationId xmlns:a16="http://schemas.microsoft.com/office/drawing/2014/main" id="{E413A946-8A4F-FF1B-C6B8-E367B43DB2D8}"/>
              </a:ext>
            </a:extLst>
          </p:cNvPr>
          <p:cNvSpPr txBox="1"/>
          <p:nvPr/>
        </p:nvSpPr>
        <p:spPr>
          <a:xfrm>
            <a:off x="3291289" y="631792"/>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buClr>
                <a:srgbClr val="000000"/>
              </a:buClr>
              <a:buSzPts val="1200"/>
              <a:tabLst>
                <a:tab pos="0" algn="l"/>
              </a:tabLst>
            </a:pPr>
            <a:r>
              <a:rPr lang="fr-FR" sz="1800" u="none" strike="noStrike" spc="-50" dirty="0">
                <a:effectLst/>
                <a:ea typeface="Times New Roman" panose="02020603050405020304" pitchFamily="18" charset="0"/>
                <a:cs typeface="Times New Roman" panose="02020603050405020304" pitchFamily="18" charset="0"/>
              </a:rPr>
              <a:t>ENERGIE ELECTRIQUE</a:t>
            </a:r>
          </a:p>
        </p:txBody>
      </p:sp>
      <p:sp>
        <p:nvSpPr>
          <p:cNvPr id="2" name="ZoneTexte 1">
            <a:extLst>
              <a:ext uri="{FF2B5EF4-FFF2-40B4-BE49-F238E27FC236}">
                <a16:creationId xmlns:a16="http://schemas.microsoft.com/office/drawing/2014/main" id="{D4C3CD87-1EA1-04ED-1319-B1FB93762C33}"/>
              </a:ext>
            </a:extLst>
          </p:cNvPr>
          <p:cNvSpPr txBox="1"/>
          <p:nvPr/>
        </p:nvSpPr>
        <p:spPr>
          <a:xfrm>
            <a:off x="5677818" y="1114434"/>
            <a:ext cx="132477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tabLst>
                <a:tab pos="0" algn="l"/>
              </a:tabLst>
            </a:pPr>
            <a:r>
              <a:rPr lang="fr-FR" sz="1800" spc="-50" dirty="0">
                <a:effectLst/>
                <a:ea typeface="Times New Roman" panose="02020603050405020304" pitchFamily="18" charset="0"/>
              </a:rPr>
              <a:t>AVANTAGES</a:t>
            </a:r>
          </a:p>
        </p:txBody>
      </p:sp>
    </p:spTree>
    <p:extLst>
      <p:ext uri="{BB962C8B-B14F-4D97-AF65-F5344CB8AC3E}">
        <p14:creationId xmlns:p14="http://schemas.microsoft.com/office/powerpoint/2010/main" val="1678935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1FC1E82-3342-9C04-5F75-55A3DC57DCE6}"/>
              </a:ext>
            </a:extLst>
          </p:cNvPr>
          <p:cNvSpPr txBox="1"/>
          <p:nvPr/>
        </p:nvSpPr>
        <p:spPr>
          <a:xfrm>
            <a:off x="504939" y="2103515"/>
            <a:ext cx="11182121" cy="171136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lvl="0" indent="-285750" algn="just">
              <a:lnSpc>
                <a:spcPct val="150000"/>
              </a:lnSpc>
              <a:buClr>
                <a:srgbClr val="000000"/>
              </a:buClr>
              <a:buSzPts val="1200"/>
              <a:buFont typeface="Wingdings" panose="05000000000000000000" pitchFamily="2" charset="2"/>
              <a:buChar char="Ø"/>
              <a:tabLst>
                <a:tab pos="718820" algn="l"/>
              </a:tabLst>
            </a:pPr>
            <a:r>
              <a:rPr lang="fr-FR" sz="1800" u="none" strike="noStrike" spc="-50" dirty="0">
                <a:effectLst/>
                <a:ea typeface="Times New Roman" panose="02020603050405020304" pitchFamily="18" charset="0"/>
                <a:cs typeface="Times New Roman" panose="02020603050405020304" pitchFamily="18" charset="0"/>
              </a:rPr>
              <a:t>Poids encore élevé au niveau des équipements générateurs et récepteurs, bien qu’en amélioration.</a:t>
            </a:r>
          </a:p>
          <a:p>
            <a:pPr marL="285750" lvl="0" indent="-285750" algn="just">
              <a:lnSpc>
                <a:spcPct val="150000"/>
              </a:lnSpc>
              <a:buClr>
                <a:srgbClr val="000000"/>
              </a:buClr>
              <a:buSzPts val="1200"/>
              <a:buFont typeface="Wingdings" panose="05000000000000000000" pitchFamily="2" charset="2"/>
              <a:buChar char="Ø"/>
              <a:tabLst>
                <a:tab pos="718820" algn="l"/>
              </a:tabLst>
            </a:pPr>
            <a:r>
              <a:rPr lang="fr-FR" sz="1800" u="none" strike="noStrike" spc="-50" dirty="0">
                <a:effectLst/>
                <a:ea typeface="Times New Roman" panose="02020603050405020304" pitchFamily="18" charset="0"/>
                <a:cs typeface="Times New Roman" panose="02020603050405020304" pitchFamily="18" charset="0"/>
              </a:rPr>
              <a:t>Manque d’adaptation aux systèmes nécessitant une puissance élevée (train, freins, </a:t>
            </a:r>
            <a:r>
              <a:rPr lang="fr-FR" sz="1800" u="none" strike="noStrike" spc="-50" dirty="0" err="1">
                <a:effectLst/>
                <a:ea typeface="Times New Roman" panose="02020603050405020304" pitchFamily="18" charset="0"/>
                <a:cs typeface="Times New Roman" panose="02020603050405020304" pitchFamily="18" charset="0"/>
              </a:rPr>
              <a:t>servo-commandes</a:t>
            </a:r>
            <a:r>
              <a:rPr lang="fr-FR" sz="1800" u="none" strike="noStrike" spc="-50" dirty="0">
                <a:effectLst/>
                <a:ea typeface="Times New Roman" panose="02020603050405020304" pitchFamily="18" charset="0"/>
                <a:cs typeface="Times New Roman" panose="02020603050405020304" pitchFamily="18" charset="0"/>
              </a:rPr>
              <a:t>).</a:t>
            </a:r>
          </a:p>
          <a:p>
            <a:pPr marL="285750" marR="482600" lvl="0" indent="-285750" algn="just">
              <a:lnSpc>
                <a:spcPct val="150000"/>
              </a:lnSpc>
              <a:buClr>
                <a:srgbClr val="000000"/>
              </a:buClr>
              <a:buSzPts val="1200"/>
              <a:buFont typeface="Wingdings" panose="05000000000000000000" pitchFamily="2" charset="2"/>
              <a:buChar char="Ø"/>
              <a:tabLst>
                <a:tab pos="718820" algn="l"/>
              </a:tabLst>
            </a:pPr>
            <a:r>
              <a:rPr lang="fr-FR" sz="1800" u="none" strike="noStrike" spc="-50" dirty="0">
                <a:effectLst/>
                <a:ea typeface="Times New Roman" panose="02020603050405020304" pitchFamily="18" charset="0"/>
                <a:cs typeface="Times New Roman" panose="02020603050405020304" pitchFamily="18" charset="0"/>
              </a:rPr>
              <a:t>Risque d'incendie résultant de défauts de court-circuit, ce qui nécessite une protection rapide et efficace des circuits incriminés.</a:t>
            </a:r>
          </a:p>
        </p:txBody>
      </p:sp>
      <p:sp>
        <p:nvSpPr>
          <p:cNvPr id="6" name="ZoneTexte 5">
            <a:extLst>
              <a:ext uri="{FF2B5EF4-FFF2-40B4-BE49-F238E27FC236}">
                <a16:creationId xmlns:a16="http://schemas.microsoft.com/office/drawing/2014/main" id="{9AF5AB69-CAD4-B423-3F35-80E3EB3EFD59}"/>
              </a:ext>
            </a:extLst>
          </p:cNvPr>
          <p:cNvSpPr txBox="1"/>
          <p:nvPr/>
        </p:nvSpPr>
        <p:spPr>
          <a:xfrm>
            <a:off x="3291289" y="123977"/>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tab pos="660400" algn="l"/>
              </a:tabLst>
            </a:pPr>
            <a:r>
              <a:rPr kumimoji="0" lang="fr-FR" altLang="fr-FR" sz="1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a:t>
            </a:r>
            <a:r>
              <a:rPr kumimoji="0" lang="fr-FR" altLang="fr-FR" sz="1800" b="0" i="0" u="none" strike="noStrike" cap="none" normalizeH="0" baseline="0" dirty="0" bmk="">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IFFERENTES FORMES D’ENERGIE UTILISEES A BORD</a:t>
            </a:r>
            <a:endParaRPr kumimoji="0" lang="fr-FR" altLang="fr-FR" sz="1800" b="0" i="0" u="none" strike="noStrike" cap="none" normalizeH="0" baseline="0" dirty="0">
              <a:ln>
                <a:noFill/>
              </a:ln>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8F6FCD33-BC7A-313E-39FB-4B94A32D767E}"/>
              </a:ext>
            </a:extLst>
          </p:cNvPr>
          <p:cNvSpPr txBox="1"/>
          <p:nvPr/>
        </p:nvSpPr>
        <p:spPr>
          <a:xfrm>
            <a:off x="3291289" y="631792"/>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buClr>
                <a:srgbClr val="000000"/>
              </a:buClr>
              <a:buSzPts val="1200"/>
              <a:tabLst>
                <a:tab pos="0" algn="l"/>
              </a:tabLst>
            </a:pPr>
            <a:r>
              <a:rPr lang="fr-FR" sz="1800" u="none" strike="noStrike" spc="-50" dirty="0">
                <a:effectLst/>
                <a:ea typeface="Times New Roman" panose="02020603050405020304" pitchFamily="18" charset="0"/>
                <a:cs typeface="Times New Roman" panose="02020603050405020304" pitchFamily="18" charset="0"/>
              </a:rPr>
              <a:t>ENERGIE ELECTRIQUE</a:t>
            </a:r>
          </a:p>
        </p:txBody>
      </p:sp>
      <p:sp>
        <p:nvSpPr>
          <p:cNvPr id="3" name="ZoneTexte 2">
            <a:extLst>
              <a:ext uri="{FF2B5EF4-FFF2-40B4-BE49-F238E27FC236}">
                <a16:creationId xmlns:a16="http://schemas.microsoft.com/office/drawing/2014/main" id="{A0BC9E9B-8E5C-E237-8432-940E3707A2FB}"/>
              </a:ext>
            </a:extLst>
          </p:cNvPr>
          <p:cNvSpPr txBox="1"/>
          <p:nvPr/>
        </p:nvSpPr>
        <p:spPr>
          <a:xfrm>
            <a:off x="5402396" y="1134034"/>
            <a:ext cx="1875622"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sz="1800" dirty="0">
                <a:solidFill>
                  <a:srgbClr val="000000"/>
                </a:solidFill>
                <a:effectLst/>
                <a:ea typeface="DejaVu Sans" panose="020B0603030804020204" pitchFamily="34" charset="0"/>
              </a:rPr>
              <a:t>INCONVENIENTS</a:t>
            </a:r>
          </a:p>
        </p:txBody>
      </p:sp>
    </p:spTree>
    <p:extLst>
      <p:ext uri="{BB962C8B-B14F-4D97-AF65-F5344CB8AC3E}">
        <p14:creationId xmlns:p14="http://schemas.microsoft.com/office/powerpoint/2010/main" val="17875330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E0AD23-BA76-CFB8-BAEF-977451F7AA5D}"/>
              </a:ext>
            </a:extLst>
          </p:cNvPr>
          <p:cNvSpPr>
            <a:spLocks noGrp="1"/>
          </p:cNvSpPr>
          <p:nvPr>
            <p:ph type="title"/>
          </p:nvPr>
        </p:nvSpPr>
        <p:spPr>
          <a:xfrm>
            <a:off x="3426246" y="99154"/>
            <a:ext cx="5977568" cy="738130"/>
          </a:xfrm>
        </p:spPr>
        <p:txBody>
          <a:bodyPr>
            <a:normAutofit/>
          </a:bodyPr>
          <a:lstStyle/>
          <a:p>
            <a:pPr algn="ct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CONCURRENCE COURANT CONTINU - COURANT ALTERNATIF</a:t>
            </a:r>
            <a:endParaRPr lang="fr-FR" sz="1800" dirty="0"/>
          </a:p>
        </p:txBody>
      </p:sp>
      <p:sp>
        <p:nvSpPr>
          <p:cNvPr id="5" name="ZoneTexte 4">
            <a:extLst>
              <a:ext uri="{FF2B5EF4-FFF2-40B4-BE49-F238E27FC236}">
                <a16:creationId xmlns:a16="http://schemas.microsoft.com/office/drawing/2014/main" id="{4818E728-CFF7-B3A8-4C5A-11E4E9441866}"/>
              </a:ext>
            </a:extLst>
          </p:cNvPr>
          <p:cNvSpPr txBox="1"/>
          <p:nvPr/>
        </p:nvSpPr>
        <p:spPr>
          <a:xfrm>
            <a:off x="705997" y="1171647"/>
            <a:ext cx="11170185" cy="461985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65113" indent="-265113" algn="ctr">
              <a:lnSpc>
                <a:spcPct val="150000"/>
              </a:lnSpc>
              <a:buClr>
                <a:srgbClr val="000000"/>
              </a:buClr>
              <a:buSzPts val="1200"/>
              <a:tabLst>
                <a:tab pos="717550" algn="l"/>
                <a:tab pos="10852150" algn="l"/>
              </a:tabLst>
            </a:pPr>
            <a:r>
              <a:rPr lang="fr-FR" b="1" spc="-50" dirty="0">
                <a:cs typeface="Times New Roman" panose="02020603050405020304" pitchFamily="18" charset="0"/>
              </a:rPr>
              <a:t>COURANT CONTINU: AVANTAGES</a:t>
            </a:r>
          </a:p>
          <a:p>
            <a:pPr marL="265113" lvl="0" indent="-265113" algn="just">
              <a:lnSpc>
                <a:spcPct val="150000"/>
              </a:lnSpc>
              <a:buClr>
                <a:srgbClr val="000000"/>
              </a:buClr>
              <a:buSzPts val="1200"/>
              <a:buFont typeface="Symbol" panose="05050102010706020507" pitchFamily="18" charset="2"/>
              <a:buChar char="-"/>
              <a:tabLst>
                <a:tab pos="717550" algn="l"/>
                <a:tab pos="10852150" algn="l"/>
              </a:tabLst>
            </a:pPr>
            <a:r>
              <a:rPr lang="fr-FR" u="none" strike="noStrike" spc="-50" dirty="0">
                <a:effectLst/>
                <a:ea typeface="Times New Roman" panose="02020603050405020304" pitchFamily="18" charset="0"/>
                <a:cs typeface="Times New Roman" panose="02020603050405020304" pitchFamily="18" charset="0"/>
              </a:rPr>
              <a:t>Possibilité de disposer à bord d'une réserve d'énergie (les batteries d’accus: en secours)</a:t>
            </a:r>
          </a:p>
          <a:p>
            <a:pPr marL="265113" lvl="0" indent="-265113" algn="just">
              <a:lnSpc>
                <a:spcPct val="150000"/>
              </a:lnSpc>
              <a:buClr>
                <a:srgbClr val="000000"/>
              </a:buClr>
              <a:buSzPts val="1200"/>
              <a:buFont typeface="Symbol" panose="05050102010706020507" pitchFamily="18" charset="2"/>
              <a:buChar char="-"/>
              <a:tabLst>
                <a:tab pos="717550" algn="l"/>
                <a:tab pos="10852150" algn="l"/>
              </a:tabLst>
            </a:pPr>
            <a:r>
              <a:rPr lang="fr-FR" u="none" strike="noStrike" spc="-50" dirty="0">
                <a:effectLst/>
                <a:ea typeface="Times New Roman" panose="02020603050405020304" pitchFamily="18" charset="0"/>
                <a:cs typeface="Times New Roman" panose="02020603050405020304" pitchFamily="18" charset="0"/>
              </a:rPr>
              <a:t>Légèreté du petit matériel (relais, contacteurs).</a:t>
            </a:r>
          </a:p>
          <a:p>
            <a:pPr marL="265113" marR="482600" lvl="0" indent="-265113" algn="just">
              <a:lnSpc>
                <a:spcPct val="150000"/>
              </a:lnSpc>
              <a:buClr>
                <a:srgbClr val="000000"/>
              </a:buClr>
              <a:buSzPts val="1200"/>
              <a:buFont typeface="Symbol" panose="05050102010706020507" pitchFamily="18" charset="2"/>
              <a:buChar char="-"/>
              <a:tabLst>
                <a:tab pos="717550" algn="l"/>
                <a:tab pos="10852150" algn="l"/>
              </a:tabLst>
            </a:pPr>
            <a:r>
              <a:rPr lang="fr-FR" u="none" strike="noStrike" spc="-50" dirty="0">
                <a:effectLst/>
                <a:ea typeface="Times New Roman" panose="02020603050405020304" pitchFamily="18" charset="0"/>
                <a:cs typeface="Times New Roman" panose="02020603050405020304" pitchFamily="18" charset="0"/>
              </a:rPr>
              <a:t>Utilisation de moteurs à courant continu dont le couple de démarrage est élevé, ceci pour équiper certains actionneurs électromécaniques.</a:t>
            </a:r>
          </a:p>
          <a:p>
            <a:pPr marL="265113" marR="482600" lvl="0" indent="-265113" algn="just">
              <a:lnSpc>
                <a:spcPct val="150000"/>
              </a:lnSpc>
              <a:buClr>
                <a:srgbClr val="000000"/>
              </a:buClr>
              <a:buSzPts val="1200"/>
              <a:buFont typeface="Symbol" panose="05050102010706020507" pitchFamily="18" charset="2"/>
              <a:buChar char="-"/>
              <a:tabLst>
                <a:tab pos="717550" algn="l"/>
                <a:tab pos="10852150" algn="l"/>
              </a:tabLst>
            </a:pPr>
            <a:r>
              <a:rPr lang="fr-FR" u="none" strike="noStrike" spc="-50" dirty="0">
                <a:effectLst/>
                <a:ea typeface="Times New Roman" panose="02020603050405020304" pitchFamily="18" charset="0"/>
                <a:cs typeface="Times New Roman" panose="02020603050405020304" pitchFamily="18" charset="0"/>
              </a:rPr>
              <a:t>Entraînement direct des générateurs de courant continu avec dispositif de réduction de vitesse, ce qui n’est pas le cas pour les alternateurs à fréquence fixe.</a:t>
            </a:r>
          </a:p>
          <a:p>
            <a:pPr marL="265113" marR="482600" lvl="0" indent="-265113" algn="just">
              <a:lnSpc>
                <a:spcPct val="150000"/>
              </a:lnSpc>
              <a:buClr>
                <a:srgbClr val="000000"/>
              </a:buClr>
              <a:buSzPts val="1200"/>
              <a:buFont typeface="Symbol" panose="05050102010706020507" pitchFamily="18" charset="2"/>
              <a:buChar char="-"/>
              <a:tabLst>
                <a:tab pos="717550" algn="l"/>
                <a:tab pos="10852150" algn="l"/>
              </a:tabLst>
            </a:pPr>
            <a:r>
              <a:rPr lang="fr-FR" u="none" strike="noStrike" spc="-50" dirty="0">
                <a:effectLst/>
                <a:ea typeface="Times New Roman" panose="02020603050405020304" pitchFamily="18" charset="0"/>
                <a:cs typeface="Times New Roman" panose="02020603050405020304" pitchFamily="18" charset="0"/>
              </a:rPr>
              <a:t>Simplicité du couplage en parallèle des dynamos, il suffit que les tensions développées soient identiques.</a:t>
            </a:r>
          </a:p>
          <a:p>
            <a:pPr marL="265113" marR="482600" lvl="0" indent="-265113" algn="just">
              <a:lnSpc>
                <a:spcPct val="150000"/>
              </a:lnSpc>
              <a:buClr>
                <a:srgbClr val="000000"/>
              </a:buClr>
              <a:buSzPts val="1200"/>
              <a:buFont typeface="Symbol" panose="05050102010706020507" pitchFamily="18" charset="2"/>
              <a:buChar char="-"/>
              <a:tabLst>
                <a:tab pos="717550" algn="l"/>
                <a:tab pos="10852150" algn="l"/>
              </a:tabLst>
            </a:pPr>
            <a:r>
              <a:rPr lang="fr-FR" u="none" strike="noStrike" spc="-50" dirty="0">
                <a:effectLst/>
                <a:ea typeface="Times New Roman" panose="02020603050405020304" pitchFamily="18" charset="0"/>
                <a:cs typeface="Times New Roman" panose="02020603050405020304" pitchFamily="18" charset="0"/>
              </a:rPr>
              <a:t>Possibilité sur les GMP de petite puissance, d'équiper l'avion de </a:t>
            </a:r>
            <a:r>
              <a:rPr lang="fr-FR" u="none" strike="noStrike" spc="-50" dirty="0" err="1">
                <a:effectLst/>
                <a:ea typeface="Times New Roman" panose="02020603050405020304" pitchFamily="18" charset="0"/>
                <a:cs typeface="Times New Roman" panose="02020603050405020304" pitchFamily="18" charset="0"/>
              </a:rPr>
              <a:t>Génés</a:t>
            </a:r>
            <a:r>
              <a:rPr lang="fr-FR" u="none" strike="noStrike" spc="-50" dirty="0">
                <a:effectLst/>
                <a:ea typeface="Times New Roman" panose="02020603050405020304" pitchFamily="18" charset="0"/>
                <a:cs typeface="Times New Roman" panose="02020603050405020304" pitchFamily="18" charset="0"/>
              </a:rPr>
              <a:t> démarreurs, basées sur le phénomène de réversibilité de la dynamo.</a:t>
            </a:r>
          </a:p>
          <a:p>
            <a:pPr marL="265113" lvl="0" indent="-265113" algn="just">
              <a:lnSpc>
                <a:spcPct val="150000"/>
              </a:lnSpc>
              <a:buClr>
                <a:srgbClr val="000000"/>
              </a:buClr>
              <a:buSzPts val="1200"/>
              <a:buFont typeface="Symbol" panose="05050102010706020507" pitchFamily="18" charset="2"/>
              <a:buChar char="-"/>
              <a:tabLst>
                <a:tab pos="717550" algn="l"/>
                <a:tab pos="10852150" algn="l"/>
              </a:tabLst>
            </a:pPr>
            <a:r>
              <a:rPr lang="fr-FR" u="none" strike="noStrike" spc="-50" dirty="0">
                <a:effectLst/>
                <a:ea typeface="Times New Roman" panose="02020603050405020304" pitchFamily="18" charset="0"/>
                <a:cs typeface="Times New Roman" panose="02020603050405020304" pitchFamily="18" charset="0"/>
              </a:rPr>
              <a:t>La basse tension 28v est sans danger en cas de contacts fortuits.</a:t>
            </a:r>
          </a:p>
        </p:txBody>
      </p:sp>
      <p:sp>
        <p:nvSpPr>
          <p:cNvPr id="9" name="ZoneTexte 8">
            <a:extLst>
              <a:ext uri="{FF2B5EF4-FFF2-40B4-BE49-F238E27FC236}">
                <a16:creationId xmlns:a16="http://schemas.microsoft.com/office/drawing/2014/main" id="{39F498DE-51DD-5F43-A186-9A2F23E5CD9D}"/>
              </a:ext>
            </a:extLst>
          </p:cNvPr>
          <p:cNvSpPr txBox="1"/>
          <p:nvPr/>
        </p:nvSpPr>
        <p:spPr>
          <a:xfrm>
            <a:off x="705996" y="652618"/>
            <a:ext cx="11170185"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65113" indent="-265113" algn="just">
              <a:tabLst>
                <a:tab pos="717550" algn="l"/>
                <a:tab pos="10852150" algn="l"/>
              </a:tabLst>
            </a:pPr>
            <a:r>
              <a:rPr lang="fr-FR" spc="-50" dirty="0">
                <a:effectLst/>
                <a:ea typeface="Times New Roman" panose="02020603050405020304" pitchFamily="18" charset="0"/>
              </a:rPr>
              <a:t>Ces deux formes de courant trouvent leurs applications à bord </a:t>
            </a:r>
          </a:p>
        </p:txBody>
      </p:sp>
    </p:spTree>
    <p:extLst>
      <p:ext uri="{BB962C8B-B14F-4D97-AF65-F5344CB8AC3E}">
        <p14:creationId xmlns:p14="http://schemas.microsoft.com/office/powerpoint/2010/main" val="3724765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2E0AD23-BA76-CFB8-BAEF-977451F7AA5D}"/>
              </a:ext>
            </a:extLst>
          </p:cNvPr>
          <p:cNvSpPr>
            <a:spLocks noGrp="1"/>
          </p:cNvSpPr>
          <p:nvPr>
            <p:ph type="title"/>
          </p:nvPr>
        </p:nvSpPr>
        <p:spPr>
          <a:xfrm>
            <a:off x="3426246" y="99154"/>
            <a:ext cx="5977568" cy="738130"/>
          </a:xfrm>
        </p:spPr>
        <p:txBody>
          <a:bodyPr>
            <a:normAutofit/>
          </a:bodyPr>
          <a:lstStyle/>
          <a:p>
            <a:pPr algn="ct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CONCURRENCE COURANT CONTINU - COURANT ALTERNATIF</a:t>
            </a:r>
            <a:endParaRPr lang="fr-FR" sz="1800" dirty="0"/>
          </a:p>
        </p:txBody>
      </p:sp>
      <p:sp>
        <p:nvSpPr>
          <p:cNvPr id="7" name="ZoneTexte 6">
            <a:extLst>
              <a:ext uri="{FF2B5EF4-FFF2-40B4-BE49-F238E27FC236}">
                <a16:creationId xmlns:a16="http://schemas.microsoft.com/office/drawing/2014/main" id="{733BCDDD-7EFC-4ECC-9C37-B455B72959E5}"/>
              </a:ext>
            </a:extLst>
          </p:cNvPr>
          <p:cNvSpPr txBox="1"/>
          <p:nvPr/>
        </p:nvSpPr>
        <p:spPr>
          <a:xfrm>
            <a:off x="588026" y="2063018"/>
            <a:ext cx="11170185" cy="295786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65113" indent="-265113" algn="ctr">
              <a:lnSpc>
                <a:spcPct val="150000"/>
              </a:lnSpc>
              <a:buClr>
                <a:srgbClr val="000000"/>
              </a:buClr>
              <a:buSzPts val="1200"/>
              <a:tabLst>
                <a:tab pos="718820" algn="l"/>
              </a:tabLst>
            </a:pPr>
            <a:r>
              <a:rPr lang="fr-FR" b="1" u="none" strike="noStrike" spc="-50" dirty="0">
                <a:effectLst/>
                <a:ea typeface="Times New Roman" panose="02020603050405020304" pitchFamily="18" charset="0"/>
                <a:cs typeface="Times New Roman" panose="02020603050405020304" pitchFamily="18" charset="0"/>
              </a:rPr>
              <a:t>COURANT CONTINU: INCONVENIENTS</a:t>
            </a:r>
          </a:p>
          <a:p>
            <a:pPr marL="285750" indent="-285750" algn="just">
              <a:lnSpc>
                <a:spcPct val="150000"/>
              </a:lnSpc>
              <a:buFontTx/>
              <a:buChar char="-"/>
            </a:pPr>
            <a:r>
              <a:rPr lang="fr-FR" spc="-50" dirty="0">
                <a:effectLst/>
                <a:ea typeface="Times New Roman" panose="02020603050405020304" pitchFamily="18" charset="0"/>
              </a:rPr>
              <a:t>Les </a:t>
            </a:r>
            <a:r>
              <a:rPr lang="fr-FR" spc="-50" dirty="0">
                <a:cs typeface="Times New Roman" panose="02020603050405020304" pitchFamily="18" charset="0"/>
              </a:rPr>
              <a:t>moteurs</a:t>
            </a:r>
            <a:r>
              <a:rPr lang="fr-FR" spc="-50" dirty="0">
                <a:effectLst/>
                <a:ea typeface="Times New Roman" panose="02020603050405020304" pitchFamily="18" charset="0"/>
              </a:rPr>
              <a:t>, les dynamos, les relais, les dispositifs d'allumage sont générateurs de </a:t>
            </a:r>
            <a:r>
              <a:rPr lang="fr-FR" dirty="0">
                <a:solidFill>
                  <a:srgbClr val="000000"/>
                </a:solidFill>
                <a:effectLst/>
                <a:ea typeface="DejaVu Sans" panose="020B0603030804020204" pitchFamily="34" charset="0"/>
              </a:rPr>
              <a:t>parasites: affecter le fonctionnement des récepteurs de bord ; </a:t>
            </a:r>
          </a:p>
          <a:p>
            <a:pPr marL="285750" indent="-285750" algn="just">
              <a:lnSpc>
                <a:spcPct val="150000"/>
              </a:lnSpc>
              <a:buFontTx/>
              <a:buChar char="-"/>
            </a:pPr>
            <a:r>
              <a:rPr lang="fr-FR" dirty="0">
                <a:solidFill>
                  <a:srgbClr val="000000"/>
                </a:solidFill>
                <a:effectLst/>
                <a:ea typeface="DejaVu Sans" panose="020B0603030804020204" pitchFamily="34" charset="0"/>
              </a:rPr>
              <a:t>une </a:t>
            </a:r>
            <a:r>
              <a:rPr lang="fr-FR" spc="-50" dirty="0">
                <a:effectLst/>
                <a:ea typeface="Times New Roman" panose="02020603050405020304" pitchFamily="18" charset="0"/>
              </a:rPr>
              <a:t>commutation parfaite entre balais et collecteur  est pratiquement irréalisable: nécessite la présence de dispositifs de filtrage lourds et encombrants.</a:t>
            </a:r>
          </a:p>
          <a:p>
            <a:pPr marL="285750" indent="-285750" algn="just">
              <a:lnSpc>
                <a:spcPct val="150000"/>
              </a:lnSpc>
              <a:buFontTx/>
              <a:buChar char="-"/>
            </a:pPr>
            <a:r>
              <a:rPr lang="fr-FR" spc="-50" dirty="0">
                <a:effectLst/>
                <a:ea typeface="Times New Roman" panose="02020603050405020304" pitchFamily="18" charset="0"/>
              </a:rPr>
              <a:t>Entretien des machines et matériels rend nécessaire de la part de la  maintenance: une surveillance permanente, ainsi que des révisions périodiques.</a:t>
            </a:r>
            <a:endParaRPr lang="fr-FR" dirty="0"/>
          </a:p>
        </p:txBody>
      </p:sp>
    </p:spTree>
    <p:extLst>
      <p:ext uri="{BB962C8B-B14F-4D97-AF65-F5344CB8AC3E}">
        <p14:creationId xmlns:p14="http://schemas.microsoft.com/office/powerpoint/2010/main" val="31697999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0DB59D6-1646-CD2A-5D36-DD75BB589F41}"/>
              </a:ext>
            </a:extLst>
          </p:cNvPr>
          <p:cNvSpPr>
            <a:spLocks noGrp="1"/>
          </p:cNvSpPr>
          <p:nvPr>
            <p:ph type="title"/>
          </p:nvPr>
        </p:nvSpPr>
        <p:spPr>
          <a:xfrm>
            <a:off x="3079673" y="99154"/>
            <a:ext cx="6032653" cy="418639"/>
          </a:xfrm>
        </p:spPr>
        <p:txBody>
          <a:bodyPr>
            <a:normAutofit/>
          </a:bodyPr>
          <a:lstStyle/>
          <a:p>
            <a:pPr algn="ct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CONCURRENCE COURANT CONTINU - COURANT ALTERNATIF</a:t>
            </a:r>
            <a:endParaRPr lang="fr-FR" sz="1800" dirty="0"/>
          </a:p>
        </p:txBody>
      </p:sp>
      <p:sp>
        <p:nvSpPr>
          <p:cNvPr id="8" name="ZoneTexte 7">
            <a:extLst>
              <a:ext uri="{FF2B5EF4-FFF2-40B4-BE49-F238E27FC236}">
                <a16:creationId xmlns:a16="http://schemas.microsoft.com/office/drawing/2014/main" id="{17326969-30DD-0B7C-3C0B-B486784171E3}"/>
              </a:ext>
            </a:extLst>
          </p:cNvPr>
          <p:cNvSpPr txBox="1"/>
          <p:nvPr/>
        </p:nvSpPr>
        <p:spPr>
          <a:xfrm>
            <a:off x="2184092" y="1738701"/>
            <a:ext cx="7823814"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buClr>
                <a:srgbClr val="000000"/>
              </a:buClr>
              <a:buSzPts val="1200"/>
              <a:tabLst>
                <a:tab pos="274320" algn="l"/>
              </a:tabLst>
            </a:pPr>
            <a:r>
              <a:rPr lang="fr-FR" sz="1800" b="1" u="none" strike="noStrike" spc="-50" dirty="0">
                <a:effectLst/>
                <a:ea typeface="Times New Roman" panose="02020603050405020304" pitchFamily="18" charset="0"/>
                <a:cs typeface="Times New Roman" panose="02020603050405020304" pitchFamily="18" charset="0"/>
              </a:rPr>
              <a:t>COURANT ALTERNATIF: AVANTAGES</a:t>
            </a:r>
          </a:p>
          <a:p>
            <a:pPr marR="419100" algn="just"/>
            <a:r>
              <a:rPr lang="fr-FR" sz="1800" spc="-50" dirty="0">
                <a:effectLst/>
                <a:ea typeface="Times New Roman" panose="02020603050405020304" pitchFamily="18" charset="0"/>
              </a:rPr>
              <a:t>Il est indispensable pour certains équipements (radio, Gyros etc.) </a:t>
            </a:r>
          </a:p>
          <a:p>
            <a:pPr marL="285750" marR="419100" indent="-285750" algn="just">
              <a:buFont typeface="Arial" panose="020B0604020202020204" pitchFamily="34" charset="0"/>
              <a:buChar char="•"/>
            </a:pPr>
            <a:r>
              <a:rPr lang="fr-FR" sz="1800" spc="-50" dirty="0">
                <a:effectLst/>
                <a:ea typeface="Times New Roman" panose="02020603050405020304" pitchFamily="18" charset="0"/>
              </a:rPr>
              <a:t>souplesse d'emploi,  </a:t>
            </a:r>
          </a:p>
          <a:p>
            <a:pPr marL="285750" marR="419100" indent="-285750" algn="just">
              <a:buFont typeface="Arial" panose="020B0604020202020204" pitchFamily="34" charset="0"/>
              <a:buChar char="•"/>
            </a:pPr>
            <a:r>
              <a:rPr lang="fr-FR" sz="1800" spc="-50" dirty="0">
                <a:effectLst/>
                <a:ea typeface="Times New Roman" panose="02020603050405020304" pitchFamily="18" charset="0"/>
              </a:rPr>
              <a:t>facilement transformable, </a:t>
            </a:r>
          </a:p>
          <a:p>
            <a:pPr marL="285750" marR="419100" indent="-285750" algn="just">
              <a:buFont typeface="Arial" panose="020B0604020202020204" pitchFamily="34" charset="0"/>
              <a:buChar char="•"/>
            </a:pPr>
            <a:r>
              <a:rPr lang="fr-FR" sz="1800" spc="-50" dirty="0">
                <a:effectLst/>
                <a:ea typeface="Times New Roman" panose="02020603050405020304" pitchFamily="18" charset="0"/>
              </a:rPr>
              <a:t>convertible en courant continu, </a:t>
            </a:r>
          </a:p>
          <a:p>
            <a:pPr marL="285750" marR="419100" indent="-285750" algn="just">
              <a:buFont typeface="Arial" panose="020B0604020202020204" pitchFamily="34" charset="0"/>
              <a:buChar char="•"/>
            </a:pPr>
            <a:r>
              <a:rPr lang="fr-FR" sz="1800" spc="-50" dirty="0">
                <a:effectLst/>
                <a:ea typeface="Times New Roman" panose="02020603050405020304" pitchFamily="18" charset="0"/>
              </a:rPr>
              <a:t>mieux adapté aux moteurs,  </a:t>
            </a:r>
          </a:p>
          <a:p>
            <a:pPr marL="285750" marR="419100" indent="-285750" algn="just">
              <a:buFont typeface="Arial" panose="020B0604020202020204" pitchFamily="34" charset="0"/>
              <a:buChar char="•"/>
            </a:pPr>
            <a:r>
              <a:rPr lang="fr-FR" sz="1800" spc="-50" dirty="0">
                <a:effectLst/>
                <a:ea typeface="Times New Roman" panose="02020603050405020304" pitchFamily="18" charset="0"/>
              </a:rPr>
              <a:t> gain de poids sensible, </a:t>
            </a:r>
          </a:p>
          <a:p>
            <a:pPr marL="285750" marR="419100" indent="-285750" algn="just">
              <a:buFont typeface="Arial" panose="020B0604020202020204" pitchFamily="34" charset="0"/>
              <a:buChar char="•"/>
            </a:pPr>
            <a:r>
              <a:rPr lang="fr-FR" sz="1800" spc="-50" dirty="0">
                <a:effectLst/>
                <a:ea typeface="Times New Roman" panose="02020603050405020304" pitchFamily="18" charset="0"/>
              </a:rPr>
              <a:t>absence de parasites.</a:t>
            </a:r>
          </a:p>
        </p:txBody>
      </p:sp>
    </p:spTree>
    <p:extLst>
      <p:ext uri="{BB962C8B-B14F-4D97-AF65-F5344CB8AC3E}">
        <p14:creationId xmlns:p14="http://schemas.microsoft.com/office/powerpoint/2010/main" val="41228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60DB59D6-1646-CD2A-5D36-DD75BB589F41}"/>
              </a:ext>
            </a:extLst>
          </p:cNvPr>
          <p:cNvSpPr>
            <a:spLocks noGrp="1"/>
          </p:cNvSpPr>
          <p:nvPr>
            <p:ph type="title"/>
          </p:nvPr>
        </p:nvSpPr>
        <p:spPr>
          <a:xfrm>
            <a:off x="3079673" y="99154"/>
            <a:ext cx="6032653" cy="418639"/>
          </a:xfrm>
        </p:spPr>
        <p:txBody>
          <a:bodyPr>
            <a:normAutofit/>
          </a:bodyPr>
          <a:lstStyle/>
          <a:p>
            <a:pPr algn="ct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CONCURRENCE COURANT CONTINU - COURANT ALTERNATIF</a:t>
            </a:r>
            <a:endParaRPr lang="fr-FR" sz="1800" dirty="0"/>
          </a:p>
        </p:txBody>
      </p:sp>
      <p:sp>
        <p:nvSpPr>
          <p:cNvPr id="7" name="ZoneTexte 6">
            <a:extLst>
              <a:ext uri="{FF2B5EF4-FFF2-40B4-BE49-F238E27FC236}">
                <a16:creationId xmlns:a16="http://schemas.microsoft.com/office/drawing/2014/main" id="{BEE9DA25-B1C0-D33A-D2F3-7A51224AC775}"/>
              </a:ext>
            </a:extLst>
          </p:cNvPr>
          <p:cNvSpPr txBox="1"/>
          <p:nvPr/>
        </p:nvSpPr>
        <p:spPr>
          <a:xfrm>
            <a:off x="460871" y="1695652"/>
            <a:ext cx="11270256" cy="397031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dirty="0"/>
              <a:t>COURANT ALTERNATIF: INCONVENIENTS</a:t>
            </a:r>
          </a:p>
          <a:p>
            <a:pPr marL="285750" indent="-285750" algn="just">
              <a:buFont typeface="Wingdings" panose="05000000000000000000" pitchFamily="2" charset="2"/>
              <a:buChar char="ü"/>
            </a:pPr>
            <a:r>
              <a:rPr lang="fr-FR" dirty="0"/>
              <a:t>Le couplage en parallèle des alternateurs est une opération délicate qui requiert certaines conditions telles que :</a:t>
            </a:r>
          </a:p>
          <a:p>
            <a:pPr marL="742950" lvl="1" indent="-285750" algn="just">
              <a:buFont typeface="Arial" panose="020B0604020202020204" pitchFamily="34" charset="0"/>
              <a:buChar char="•"/>
            </a:pPr>
            <a:r>
              <a:rPr lang="fr-FR" dirty="0"/>
              <a:t>égalité de tensions,</a:t>
            </a:r>
          </a:p>
          <a:p>
            <a:pPr marL="742950" lvl="1" indent="-285750" algn="just">
              <a:buFont typeface="Arial" panose="020B0604020202020204" pitchFamily="34" charset="0"/>
              <a:buChar char="•"/>
            </a:pPr>
            <a:r>
              <a:rPr lang="fr-FR" dirty="0"/>
              <a:t>égalité de fréquences,</a:t>
            </a:r>
          </a:p>
          <a:p>
            <a:pPr marL="742950" lvl="1" indent="-285750" algn="just">
              <a:buFont typeface="Arial" panose="020B0604020202020204" pitchFamily="34" charset="0"/>
              <a:buChar char="•"/>
            </a:pPr>
            <a:r>
              <a:rPr lang="fr-FR" dirty="0"/>
              <a:t>concordance de phases des tensions.</a:t>
            </a:r>
          </a:p>
          <a:p>
            <a:pPr marL="285750" indent="-285750" algn="just">
              <a:buFont typeface="Wingdings" panose="05000000000000000000" pitchFamily="2" charset="2"/>
              <a:buChar char="ü"/>
            </a:pPr>
            <a:r>
              <a:rPr lang="fr-FR" dirty="0"/>
              <a:t>Les alternateurs sont entraînés par les GTR dont la vitesse est variable, </a:t>
            </a:r>
          </a:p>
          <a:p>
            <a:pPr marL="285750" indent="-285750" algn="just">
              <a:buFont typeface="Wingdings" panose="05000000000000000000" pitchFamily="2" charset="2"/>
              <a:buChar char="ü"/>
            </a:pPr>
            <a:r>
              <a:rPr lang="fr-FR" dirty="0"/>
              <a:t>il faut prévoir un accouplement à vitesse constante afin de disposer d'une fréquence constante, </a:t>
            </a:r>
          </a:p>
          <a:p>
            <a:pPr marL="285750" indent="-285750" algn="just">
              <a:buFont typeface="Wingdings" panose="05000000000000000000" pitchFamily="2" charset="2"/>
              <a:buChar char="ü"/>
            </a:pPr>
            <a:r>
              <a:rPr lang="fr-FR" dirty="0"/>
              <a:t>certaines servitudes de types inductives et capacitives nécessitant pour fonctionner correctement une fréquence d'alimentation constante ; </a:t>
            </a:r>
          </a:p>
          <a:p>
            <a:pPr marL="285750" indent="-285750" algn="just">
              <a:buFont typeface="Wingdings" panose="05000000000000000000" pitchFamily="2" charset="2"/>
              <a:buChar char="ü"/>
            </a:pPr>
            <a:r>
              <a:rPr lang="fr-FR" dirty="0"/>
              <a:t>Cet équipement autonome qui se situe entre le GTR et l'alternateur est de type hydromécanique, on l'appelle CSD ou IDG selon les avions. </a:t>
            </a:r>
          </a:p>
          <a:p>
            <a:pPr marL="285750" indent="-285750" algn="just">
              <a:buFont typeface="Wingdings" panose="05000000000000000000" pitchFamily="2" charset="2"/>
              <a:buChar char="ü"/>
            </a:pPr>
            <a:r>
              <a:rPr lang="fr-FR" dirty="0"/>
              <a:t>Le CSD peut être sujet à des anomalies de fonctionnement</a:t>
            </a:r>
          </a:p>
          <a:p>
            <a:pPr marL="285750" indent="-285750" algn="just">
              <a:buFont typeface="Wingdings" panose="05000000000000000000" pitchFamily="2" charset="2"/>
              <a:buChar char="ü"/>
            </a:pPr>
            <a:r>
              <a:rPr lang="fr-FR" dirty="0"/>
              <a:t>Les moteurs à courant alternatif ont un couple de démarrage faible et </a:t>
            </a:r>
          </a:p>
          <a:p>
            <a:pPr marL="285750" indent="-285750" algn="just">
              <a:buFont typeface="Wingdings" panose="05000000000000000000" pitchFamily="2" charset="2"/>
              <a:buChar char="ü"/>
            </a:pPr>
            <a:r>
              <a:rPr lang="fr-FR" dirty="0"/>
              <a:t>Moins souples que les moteurs à courant continu.</a:t>
            </a:r>
          </a:p>
        </p:txBody>
      </p:sp>
    </p:spTree>
    <p:extLst>
      <p:ext uri="{BB962C8B-B14F-4D97-AF65-F5344CB8AC3E}">
        <p14:creationId xmlns:p14="http://schemas.microsoft.com/office/powerpoint/2010/main" val="39508383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0DA62AD0-9C7C-5490-D52F-EA5848E630BE}"/>
              </a:ext>
            </a:extLst>
          </p:cNvPr>
          <p:cNvSpPr>
            <a:spLocks noGrp="1"/>
          </p:cNvSpPr>
          <p:nvPr>
            <p:ph type="title"/>
          </p:nvPr>
        </p:nvSpPr>
        <p:spPr>
          <a:xfrm>
            <a:off x="3079673" y="99154"/>
            <a:ext cx="6032653" cy="418639"/>
          </a:xfrm>
        </p:spPr>
        <p:txBody>
          <a:bodyPr>
            <a:normAutofit/>
          </a:bodyPr>
          <a:lstStyle/>
          <a:p>
            <a:pPr algn="ct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CONCURRENCE COURANT CONTINU - COURANT ALTERNATIF</a:t>
            </a:r>
            <a:endParaRPr lang="fr-FR" sz="1800" dirty="0"/>
          </a:p>
        </p:txBody>
      </p:sp>
      <p:sp>
        <p:nvSpPr>
          <p:cNvPr id="8" name="ZoneTexte 7">
            <a:extLst>
              <a:ext uri="{FF2B5EF4-FFF2-40B4-BE49-F238E27FC236}">
                <a16:creationId xmlns:a16="http://schemas.microsoft.com/office/drawing/2014/main" id="{6CA51C88-CCF6-FB85-2DD2-8AD98D459F50}"/>
              </a:ext>
            </a:extLst>
          </p:cNvPr>
          <p:cNvSpPr txBox="1"/>
          <p:nvPr/>
        </p:nvSpPr>
        <p:spPr>
          <a:xfrm>
            <a:off x="438836" y="1611836"/>
            <a:ext cx="9872951" cy="286232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dirty="0"/>
              <a:t>COEXISTENCE</a:t>
            </a:r>
          </a:p>
          <a:p>
            <a:r>
              <a:rPr lang="fr-FR" dirty="0"/>
              <a:t>La proportion entre l'alternatif et le continu est variable. </a:t>
            </a:r>
          </a:p>
          <a:p>
            <a:r>
              <a:rPr lang="fr-FR" dirty="0"/>
              <a:t>Certains équipements sont naturellement mieux alimentés en courant alternatif, d'autres le sont mieux en courant continu.</a:t>
            </a:r>
          </a:p>
          <a:p>
            <a:endParaRPr lang="fr-FR" dirty="0"/>
          </a:p>
          <a:p>
            <a:r>
              <a:rPr lang="fr-FR" dirty="0"/>
              <a:t>En règle générale:</a:t>
            </a:r>
          </a:p>
          <a:p>
            <a:pPr marL="285750" indent="-285750">
              <a:buFont typeface="Arial" panose="020B0604020202020204" pitchFamily="34" charset="0"/>
              <a:buChar char="•"/>
            </a:pPr>
            <a:r>
              <a:rPr lang="fr-FR" dirty="0"/>
              <a:t>Les gros porteurs, moyens et longs courriers: un réseau primaire alternatif, et d’un sous réseau continu. </a:t>
            </a:r>
          </a:p>
          <a:p>
            <a:pPr marL="285750" indent="-285750">
              <a:buFont typeface="Arial" panose="020B0604020202020204" pitchFamily="34" charset="0"/>
              <a:buChar char="•"/>
            </a:pPr>
            <a:r>
              <a:rPr lang="fr-FR" dirty="0"/>
              <a:t>Dans l'aviation d'affaires, c'est l'inverse. Le réseau primaire est de type continu, le sous réseau alternatif.</a:t>
            </a:r>
          </a:p>
        </p:txBody>
      </p:sp>
    </p:spTree>
    <p:extLst>
      <p:ext uri="{BB962C8B-B14F-4D97-AF65-F5344CB8AC3E}">
        <p14:creationId xmlns:p14="http://schemas.microsoft.com/office/powerpoint/2010/main" val="3221780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A117623-2745-316A-649A-9E5C9216D885}"/>
              </a:ext>
            </a:extLst>
          </p:cNvPr>
          <p:cNvSpPr>
            <a:spLocks noGrp="1"/>
          </p:cNvSpPr>
          <p:nvPr>
            <p:ph type="title"/>
          </p:nvPr>
        </p:nvSpPr>
        <p:spPr>
          <a:xfrm>
            <a:off x="3603434" y="42460"/>
            <a:ext cx="4141424" cy="566968"/>
          </a:xfrm>
        </p:spPr>
        <p:style>
          <a:lnRef idx="2">
            <a:schemeClr val="accent2"/>
          </a:lnRef>
          <a:fillRef idx="1">
            <a:schemeClr val="lt1"/>
          </a:fillRef>
          <a:effectRef idx="0">
            <a:schemeClr val="accent2"/>
          </a:effectRef>
          <a:fontRef idx="minor">
            <a:schemeClr val="dk1"/>
          </a:fontRef>
        </p:style>
        <p:txBody>
          <a:bodyPr>
            <a:normAutofit/>
          </a:bodyPr>
          <a:lstStyle/>
          <a:p>
            <a:pPr algn="ctr">
              <a:lnSpc>
                <a:spcPct val="100000"/>
              </a:lnSpc>
            </a:pPr>
            <a:r>
              <a:rPr lang="fr-FR" sz="2000" dirty="0">
                <a:effectLst/>
                <a:latin typeface="+mn-lt"/>
                <a:ea typeface="Calibri" panose="020F0502020204030204" pitchFamily="34" charset="0"/>
                <a:cs typeface="CourierNewPSMT"/>
              </a:rPr>
              <a:t>Tensions et fréquences normalisées</a:t>
            </a:r>
            <a:endParaRPr lang="fr-FR" sz="2000" dirty="0">
              <a:latin typeface="+mn-lt"/>
            </a:endParaRPr>
          </a:p>
        </p:txBody>
      </p:sp>
      <p:sp>
        <p:nvSpPr>
          <p:cNvPr id="5" name="ZoneTexte 4">
            <a:extLst>
              <a:ext uri="{FF2B5EF4-FFF2-40B4-BE49-F238E27FC236}">
                <a16:creationId xmlns:a16="http://schemas.microsoft.com/office/drawing/2014/main" id="{741C70D2-0D80-F8D6-CE20-144A4076CDEA}"/>
              </a:ext>
            </a:extLst>
          </p:cNvPr>
          <p:cNvSpPr txBox="1"/>
          <p:nvPr/>
        </p:nvSpPr>
        <p:spPr>
          <a:xfrm>
            <a:off x="246043" y="2358110"/>
            <a:ext cx="10653311"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dirty="0">
                <a:solidFill>
                  <a:schemeClr val="accent1"/>
                </a:solidFill>
                <a:effectLst/>
                <a:ea typeface="DejaVu Sans" panose="020B0603030804020204" pitchFamily="34" charset="0"/>
                <a:cs typeface="DejaVu Sans" panose="020B0603030804020204" pitchFamily="34" charset="0"/>
              </a:rPr>
              <a:t>AVIONS COMMERCIAUX FRANÇAIS (SE-210 - F-27 - MYST 20 - ATR 42)</a:t>
            </a:r>
          </a:p>
          <a:p>
            <a:pPr algn="just"/>
            <a:r>
              <a:rPr lang="fr-FR" dirty="0">
                <a:solidFill>
                  <a:srgbClr val="000000"/>
                </a:solidFill>
                <a:effectLst/>
                <a:ea typeface="DejaVu Sans" panose="020B0603030804020204" pitchFamily="34" charset="0"/>
                <a:cs typeface="DejaVu Sans" panose="020B0603030804020204" pitchFamily="34" charset="0"/>
              </a:rPr>
              <a:t>La tension nominale sur le réseau de bord est de :28v ± 0,5 </a:t>
            </a:r>
            <a:r>
              <a:rPr lang="fr-FR" dirty="0">
                <a:solidFill>
                  <a:srgbClr val="000000"/>
                </a:solidFill>
                <a:ea typeface="DejaVu Sans" panose="020B0603030804020204" pitchFamily="34" charset="0"/>
                <a:cs typeface="DejaVu Sans" panose="020B0603030804020204" pitchFamily="34" charset="0"/>
              </a:rPr>
              <a:t>V</a:t>
            </a:r>
          </a:p>
          <a:p>
            <a:pPr algn="just"/>
            <a:endParaRPr lang="fr-FR" dirty="0">
              <a:solidFill>
                <a:srgbClr val="000000"/>
              </a:solidFill>
              <a:effectLst/>
              <a:ea typeface="DejaVu Sans" panose="020B0603030804020204" pitchFamily="34" charset="0"/>
              <a:cs typeface="DejaVu Sans" panose="020B0603030804020204" pitchFamily="34" charset="0"/>
            </a:endParaRPr>
          </a:p>
          <a:p>
            <a:pPr algn="ctr"/>
            <a:r>
              <a:rPr lang="fr-FR" b="1" dirty="0">
                <a:solidFill>
                  <a:schemeClr val="accent1"/>
                </a:solidFill>
                <a:ea typeface="DejaVu Sans" panose="020B0603030804020204" pitchFamily="34" charset="0"/>
                <a:cs typeface="DejaVu Sans" panose="020B0603030804020204" pitchFamily="34" charset="0"/>
              </a:rPr>
              <a:t>AVIONS D’ORIGINE US</a:t>
            </a:r>
          </a:p>
          <a:p>
            <a:pPr algn="just"/>
            <a:r>
              <a:rPr lang="fr-FR" dirty="0">
                <a:solidFill>
                  <a:srgbClr val="000000"/>
                </a:solidFill>
                <a:effectLst/>
                <a:ea typeface="DejaVu Sans" panose="020B0603030804020204" pitchFamily="34" charset="0"/>
                <a:cs typeface="DejaVu Sans" panose="020B0603030804020204" pitchFamily="34" charset="0"/>
              </a:rPr>
              <a:t>Tension nominale 27,5 v ± 0,5 </a:t>
            </a:r>
            <a:r>
              <a:rPr lang="fr-FR" dirty="0">
                <a:solidFill>
                  <a:srgbClr val="000000"/>
                </a:solidFill>
                <a:ea typeface="DejaVu Sans" panose="020B0603030804020204" pitchFamily="34" charset="0"/>
                <a:cs typeface="DejaVu Sans" panose="020B0603030804020204" pitchFamily="34" charset="0"/>
              </a:rPr>
              <a:t>V</a:t>
            </a:r>
            <a:r>
              <a:rPr lang="fr-FR" dirty="0">
                <a:solidFill>
                  <a:srgbClr val="000000"/>
                </a:solidFill>
                <a:effectLst/>
                <a:ea typeface="DejaVu Sans" panose="020B0603030804020204" pitchFamily="34" charset="0"/>
                <a:cs typeface="DejaVu Sans" panose="020B0603030804020204" pitchFamily="34" charset="0"/>
              </a:rPr>
              <a:t>.</a:t>
            </a:r>
          </a:p>
        </p:txBody>
      </p:sp>
      <p:sp>
        <p:nvSpPr>
          <p:cNvPr id="7" name="ZoneTexte 6">
            <a:extLst>
              <a:ext uri="{FF2B5EF4-FFF2-40B4-BE49-F238E27FC236}">
                <a16:creationId xmlns:a16="http://schemas.microsoft.com/office/drawing/2014/main" id="{211FD181-49D2-EB67-F67B-5D91BA1A8C94}"/>
              </a:ext>
            </a:extLst>
          </p:cNvPr>
          <p:cNvSpPr txBox="1"/>
          <p:nvPr/>
        </p:nvSpPr>
        <p:spPr>
          <a:xfrm>
            <a:off x="246043" y="4067941"/>
            <a:ext cx="11699914" cy="171136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lnSpc>
                <a:spcPct val="150000"/>
              </a:lnSpc>
            </a:pPr>
            <a:r>
              <a:rPr lang="fr-FR" sz="1800" dirty="0">
                <a:solidFill>
                  <a:srgbClr val="000000"/>
                </a:solidFill>
                <a:effectLst/>
                <a:ea typeface="DejaVu Sans" panose="020B0603030804020204" pitchFamily="34" charset="0"/>
                <a:cs typeface="DejaVu Sans" panose="020B0603030804020204" pitchFamily="34" charset="0"/>
              </a:rPr>
              <a:t>Ces réseaux sont alimentés :</a:t>
            </a:r>
          </a:p>
          <a:p>
            <a:pPr marL="342900" lvl="0" indent="-342900" algn="l">
              <a:lnSpc>
                <a:spcPct val="150000"/>
              </a:lnSpc>
              <a:buClr>
                <a:srgbClr val="000000"/>
              </a:buClr>
              <a:buSzPts val="1200"/>
              <a:buFont typeface="+mj-lt"/>
              <a:buAutoNum type="arabicPeriod"/>
              <a:tabLst>
                <a:tab pos="248920" algn="l"/>
              </a:tabLst>
            </a:pPr>
            <a:r>
              <a:rPr lang="fr-FR" sz="1800" u="none" strike="noStrike" spc="-50" dirty="0">
                <a:solidFill>
                  <a:srgbClr val="000000"/>
                </a:solidFill>
                <a:effectLst/>
                <a:ea typeface="Times New Roman" panose="02020603050405020304" pitchFamily="18" charset="0"/>
                <a:cs typeface="Times New Roman" panose="02020603050405020304" pitchFamily="18" charset="0"/>
              </a:rPr>
              <a:t>par la batterie de bord, laquelle doit développer une tension minimum de 24 v.</a:t>
            </a:r>
          </a:p>
          <a:p>
            <a:pPr marL="342900" lvl="0" indent="-342900" algn="l">
              <a:lnSpc>
                <a:spcPct val="150000"/>
              </a:lnSpc>
              <a:buClr>
                <a:srgbClr val="000000"/>
              </a:buClr>
              <a:buSzPts val="1200"/>
              <a:buFont typeface="+mj-lt"/>
              <a:buAutoNum type="arabicPeriod"/>
              <a:tabLst>
                <a:tab pos="250190" algn="l"/>
              </a:tabLst>
            </a:pPr>
            <a:r>
              <a:rPr lang="fr-FR" sz="1800" u="none" strike="noStrike" spc="-50" dirty="0">
                <a:solidFill>
                  <a:srgbClr val="000000"/>
                </a:solidFill>
                <a:effectLst/>
                <a:ea typeface="Times New Roman" panose="02020603050405020304" pitchFamily="18" charset="0"/>
                <a:cs typeface="Times New Roman" panose="02020603050405020304" pitchFamily="18" charset="0"/>
              </a:rPr>
              <a:t>par les dynamos, ou générateurs de courant en continu entraînés par les GTP ou GTR (la tension développée doit être régulée).</a:t>
            </a:r>
          </a:p>
          <a:p>
            <a:pPr marL="342900" lvl="0" indent="-342900" algn="l">
              <a:lnSpc>
                <a:spcPct val="150000"/>
              </a:lnSpc>
              <a:buClr>
                <a:srgbClr val="000000"/>
              </a:buClr>
              <a:buSzPts val="1200"/>
              <a:buFont typeface="+mj-lt"/>
              <a:buAutoNum type="arabicPeriod"/>
              <a:tabLst>
                <a:tab pos="250190" algn="l"/>
              </a:tabLst>
            </a:pPr>
            <a:r>
              <a:rPr lang="fr-FR" sz="1800" u="none" strike="noStrike" spc="-50" dirty="0">
                <a:solidFill>
                  <a:srgbClr val="000000"/>
                </a:solidFill>
                <a:effectLst/>
                <a:ea typeface="Times New Roman" panose="02020603050405020304" pitchFamily="18" charset="0"/>
                <a:cs typeface="Times New Roman" panose="02020603050405020304" pitchFamily="18" charset="0"/>
              </a:rPr>
              <a:t>par les TR sur les avions pourvus d’une génération alternative sans dispositif de régulation.</a:t>
            </a:r>
          </a:p>
        </p:txBody>
      </p:sp>
      <p:sp>
        <p:nvSpPr>
          <p:cNvPr id="6" name="ZoneTexte 5">
            <a:extLst>
              <a:ext uri="{FF2B5EF4-FFF2-40B4-BE49-F238E27FC236}">
                <a16:creationId xmlns:a16="http://schemas.microsoft.com/office/drawing/2014/main" id="{97E7C153-5526-1B5D-090F-35715E6A79D1}"/>
              </a:ext>
            </a:extLst>
          </p:cNvPr>
          <p:cNvSpPr txBox="1"/>
          <p:nvPr/>
        </p:nvSpPr>
        <p:spPr>
          <a:xfrm>
            <a:off x="4471930" y="663195"/>
            <a:ext cx="240443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0" lvl="1" algn="ctr"/>
            <a:r>
              <a:rPr lang="fr-FR" b="1" dirty="0">
                <a:solidFill>
                  <a:srgbClr val="2F5496"/>
                </a:solidFill>
                <a:effectLst/>
                <a:ea typeface="Times New Roman" panose="02020603050405020304" pitchFamily="18" charset="0"/>
                <a:cs typeface="Times New Roman" panose="02020603050405020304" pitchFamily="18" charset="0"/>
              </a:rPr>
              <a:t>COURANT CONTINU</a:t>
            </a:r>
          </a:p>
        </p:txBody>
      </p:sp>
      <p:sp>
        <p:nvSpPr>
          <p:cNvPr id="8" name="ZoneTexte 7">
            <a:extLst>
              <a:ext uri="{FF2B5EF4-FFF2-40B4-BE49-F238E27FC236}">
                <a16:creationId xmlns:a16="http://schemas.microsoft.com/office/drawing/2014/main" id="{9EA6063D-78CF-18A9-2B9E-0D7F631D7318}"/>
              </a:ext>
            </a:extLst>
          </p:cNvPr>
          <p:cNvSpPr txBox="1"/>
          <p:nvPr/>
        </p:nvSpPr>
        <p:spPr>
          <a:xfrm>
            <a:off x="246043" y="1286217"/>
            <a:ext cx="10550487"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solidFill>
                  <a:srgbClr val="000000"/>
                </a:solidFill>
                <a:effectLst/>
                <a:ea typeface="DejaVu Sans" panose="020B0603030804020204" pitchFamily="34" charset="0"/>
                <a:cs typeface="DejaVu Sans" panose="020B0603030804020204" pitchFamily="34" charset="0"/>
              </a:rPr>
              <a:t>La distribution est monofilaire, </a:t>
            </a:r>
          </a:p>
          <a:p>
            <a:pPr algn="just"/>
            <a:r>
              <a:rPr lang="fr-FR" dirty="0">
                <a:solidFill>
                  <a:srgbClr val="000000"/>
                </a:solidFill>
                <a:effectLst/>
                <a:ea typeface="DejaVu Sans" panose="020B0603030804020204" pitchFamily="34" charset="0"/>
                <a:cs typeface="DejaVu Sans" panose="020B0603030804020204" pitchFamily="34" charset="0"/>
              </a:rPr>
              <a:t>le retour du courant s’effectue par la structure de l’avion (masse ) </a:t>
            </a:r>
          </a:p>
          <a:p>
            <a:pPr algn="just"/>
            <a:r>
              <a:rPr lang="fr-FR" dirty="0">
                <a:solidFill>
                  <a:srgbClr val="000000"/>
                </a:solidFill>
                <a:effectLst/>
                <a:ea typeface="DejaVu Sans" panose="020B0603030804020204" pitchFamily="34" charset="0"/>
                <a:cs typeface="DejaVu Sans" panose="020B0603030804020204" pitchFamily="34" charset="0"/>
              </a:rPr>
              <a:t>toutes les parties métalliques de l’avion doivent être soigneusement reliées.</a:t>
            </a:r>
          </a:p>
        </p:txBody>
      </p:sp>
    </p:spTree>
    <p:extLst>
      <p:ext uri="{BB962C8B-B14F-4D97-AF65-F5344CB8AC3E}">
        <p14:creationId xmlns:p14="http://schemas.microsoft.com/office/powerpoint/2010/main" val="36506903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3086EBA-AEF5-4A3F-EE25-F1E191CF2E60}"/>
              </a:ext>
            </a:extLst>
          </p:cNvPr>
          <p:cNvSpPr txBox="1"/>
          <p:nvPr/>
        </p:nvSpPr>
        <p:spPr>
          <a:xfrm>
            <a:off x="683046" y="2158400"/>
            <a:ext cx="11027884" cy="219803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0" lvl="1" algn="ctr">
              <a:spcBef>
                <a:spcPts val="200"/>
              </a:spcBef>
            </a:pPr>
            <a:r>
              <a:rPr lang="fr-FR" b="1" u="sng" dirty="0">
                <a:solidFill>
                  <a:srgbClr val="2F5496"/>
                </a:solidFill>
                <a:effectLst/>
                <a:ea typeface="Times New Roman" panose="02020603050405020304" pitchFamily="18" charset="0"/>
                <a:cs typeface="Times New Roman" panose="02020603050405020304" pitchFamily="18" charset="0"/>
              </a:rPr>
              <a:t>B.707 - 727 - 737 - 747 - Concorde - AIRBUS</a:t>
            </a:r>
          </a:p>
          <a:p>
            <a:pPr marR="2781300" algn="l">
              <a:lnSpc>
                <a:spcPts val="2680"/>
              </a:lnSpc>
            </a:pPr>
            <a:r>
              <a:rPr lang="fr-FR" dirty="0">
                <a:solidFill>
                  <a:srgbClr val="000000"/>
                </a:solidFill>
                <a:effectLst/>
                <a:ea typeface="DejaVu Sans" panose="020B0603030804020204" pitchFamily="34" charset="0"/>
                <a:cs typeface="DejaVu Sans" panose="020B0603030804020204" pitchFamily="34" charset="0"/>
              </a:rPr>
              <a:t>La tension nominale sur le réseau de bord est de : </a:t>
            </a:r>
          </a:p>
          <a:p>
            <a:pPr marL="285750" marR="2781300" indent="-285750" algn="l">
              <a:lnSpc>
                <a:spcPts val="2680"/>
              </a:lnSpc>
              <a:buFont typeface="Arial" panose="020B0604020202020204" pitchFamily="34" charset="0"/>
              <a:buChar char="•"/>
            </a:pPr>
            <a:r>
              <a:rPr lang="fr-FR" dirty="0">
                <a:solidFill>
                  <a:srgbClr val="000000"/>
                </a:solidFill>
                <a:effectLst/>
                <a:ea typeface="DejaVu Sans" panose="020B0603030804020204" pitchFamily="34" charset="0"/>
                <a:cs typeface="DejaVu Sans" panose="020B0603030804020204" pitchFamily="34" charset="0"/>
              </a:rPr>
              <a:t>200 v Triphasés ± 2 V</a:t>
            </a:r>
          </a:p>
          <a:p>
            <a:pPr marL="285750" marR="2781300" indent="-285750" algn="l">
              <a:lnSpc>
                <a:spcPts val="2680"/>
              </a:lnSpc>
              <a:buFont typeface="Arial" panose="020B0604020202020204" pitchFamily="34" charset="0"/>
              <a:buChar char="•"/>
            </a:pPr>
            <a:r>
              <a:rPr lang="fr-FR" dirty="0">
                <a:solidFill>
                  <a:srgbClr val="000000"/>
                </a:solidFill>
                <a:effectLst/>
                <a:ea typeface="DejaVu Sans" panose="020B0603030804020204" pitchFamily="34" charset="0"/>
                <a:cs typeface="DejaVu Sans" panose="020B0603030804020204" pitchFamily="34" charset="0"/>
              </a:rPr>
              <a:t>115 v triphasés et monophasés ± 2 v</a:t>
            </a:r>
          </a:p>
          <a:p>
            <a:pPr algn="just"/>
            <a:r>
              <a:rPr lang="fr-FR" dirty="0">
                <a:solidFill>
                  <a:srgbClr val="000000"/>
                </a:solidFill>
                <a:effectLst/>
                <a:ea typeface="DejaVu Sans" panose="020B0603030804020204" pitchFamily="34" charset="0"/>
                <a:cs typeface="DejaVu Sans" panose="020B0603030804020204" pitchFamily="34" charset="0"/>
              </a:rPr>
              <a:t>Ces tensions sont développées à partir d’alternateurs triphasés, </a:t>
            </a:r>
          </a:p>
          <a:p>
            <a:pPr marL="285750" indent="-285750" algn="l">
              <a:lnSpc>
                <a:spcPts val="2000"/>
              </a:lnSpc>
              <a:buFont typeface="Arial" panose="020B0604020202020204" pitchFamily="34" charset="0"/>
              <a:buChar char="•"/>
            </a:pPr>
            <a:r>
              <a:rPr lang="fr-FR" dirty="0">
                <a:solidFill>
                  <a:srgbClr val="000000"/>
                </a:solidFill>
                <a:effectLst/>
                <a:ea typeface="DejaVu Sans" panose="020B0603030804020204" pitchFamily="34" charset="0"/>
                <a:cs typeface="DejaVu Sans" panose="020B0603030804020204" pitchFamily="34" charset="0"/>
              </a:rPr>
              <a:t>28 v monophasés obtenus par utilisation de transformateurs abaisseurs, sans régulation</a:t>
            </a:r>
          </a:p>
          <a:p>
            <a:pPr marL="285750" indent="-285750" algn="l">
              <a:lnSpc>
                <a:spcPts val="2000"/>
              </a:lnSpc>
              <a:buFont typeface="Arial" panose="020B0604020202020204" pitchFamily="34" charset="0"/>
              <a:buChar char="•"/>
            </a:pPr>
            <a:r>
              <a:rPr lang="fr-FR" dirty="0">
                <a:solidFill>
                  <a:srgbClr val="000000"/>
                </a:solidFill>
                <a:effectLst/>
                <a:ea typeface="DejaVu Sans" panose="020B0603030804020204" pitchFamily="34" charset="0"/>
                <a:cs typeface="DejaVu Sans" panose="020B0603030804020204" pitchFamily="34" charset="0"/>
              </a:rPr>
              <a:t>26 v monophasés</a:t>
            </a:r>
          </a:p>
        </p:txBody>
      </p:sp>
      <p:sp>
        <p:nvSpPr>
          <p:cNvPr id="8" name="Titre 1">
            <a:extLst>
              <a:ext uri="{FF2B5EF4-FFF2-40B4-BE49-F238E27FC236}">
                <a16:creationId xmlns:a16="http://schemas.microsoft.com/office/drawing/2014/main" id="{3804B1B1-6B7B-40B4-2A34-2EC4855FDC2C}"/>
              </a:ext>
            </a:extLst>
          </p:cNvPr>
          <p:cNvSpPr>
            <a:spLocks noGrp="1"/>
          </p:cNvSpPr>
          <p:nvPr>
            <p:ph type="title"/>
          </p:nvPr>
        </p:nvSpPr>
        <p:spPr>
          <a:xfrm>
            <a:off x="3603434" y="42460"/>
            <a:ext cx="4141424" cy="566968"/>
          </a:xfrm>
        </p:spPr>
        <p:style>
          <a:lnRef idx="2">
            <a:schemeClr val="accent2"/>
          </a:lnRef>
          <a:fillRef idx="1">
            <a:schemeClr val="lt1"/>
          </a:fillRef>
          <a:effectRef idx="0">
            <a:schemeClr val="accent2"/>
          </a:effectRef>
          <a:fontRef idx="minor">
            <a:schemeClr val="dk1"/>
          </a:fontRef>
        </p:style>
        <p:txBody>
          <a:bodyPr>
            <a:normAutofit/>
          </a:bodyPr>
          <a:lstStyle/>
          <a:p>
            <a:pPr algn="ctr">
              <a:lnSpc>
                <a:spcPct val="100000"/>
              </a:lnSpc>
            </a:pPr>
            <a:r>
              <a:rPr lang="fr-FR" sz="2000" dirty="0">
                <a:effectLst/>
                <a:latin typeface="+mn-lt"/>
                <a:ea typeface="Calibri" panose="020F0502020204030204" pitchFamily="34" charset="0"/>
                <a:cs typeface="CourierNewPSMT"/>
              </a:rPr>
              <a:t>Tensions et fréquences normalisées</a:t>
            </a:r>
            <a:endParaRPr lang="fr-FR" sz="2000" dirty="0">
              <a:latin typeface="+mn-lt"/>
            </a:endParaRPr>
          </a:p>
        </p:txBody>
      </p:sp>
      <p:sp>
        <p:nvSpPr>
          <p:cNvPr id="6" name="ZoneTexte 5">
            <a:extLst>
              <a:ext uri="{FF2B5EF4-FFF2-40B4-BE49-F238E27FC236}">
                <a16:creationId xmlns:a16="http://schemas.microsoft.com/office/drawing/2014/main" id="{BDE9F1D8-21BD-4BB1-9D23-CAF4338B953F}"/>
              </a:ext>
            </a:extLst>
          </p:cNvPr>
          <p:cNvSpPr txBox="1"/>
          <p:nvPr/>
        </p:nvSpPr>
        <p:spPr>
          <a:xfrm>
            <a:off x="4536196" y="759774"/>
            <a:ext cx="2459515"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dirty="0">
                <a:solidFill>
                  <a:srgbClr val="2F5496"/>
                </a:solidFill>
                <a:effectLst/>
                <a:ea typeface="Times New Roman" panose="02020603050405020304" pitchFamily="18" charset="0"/>
                <a:cs typeface="Times New Roman" panose="02020603050405020304" pitchFamily="18" charset="0"/>
              </a:rPr>
              <a:t>COURANT ALTERNATIF </a:t>
            </a:r>
            <a:endParaRPr lang="fr-FR" dirty="0"/>
          </a:p>
        </p:txBody>
      </p:sp>
    </p:spTree>
    <p:extLst>
      <p:ext uri="{BB962C8B-B14F-4D97-AF65-F5344CB8AC3E}">
        <p14:creationId xmlns:p14="http://schemas.microsoft.com/office/powerpoint/2010/main" val="38279915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0E7DBA5-BA00-C6EC-26D8-EE57B2149727}"/>
              </a:ext>
            </a:extLst>
          </p:cNvPr>
          <p:cNvSpPr txBox="1"/>
          <p:nvPr/>
        </p:nvSpPr>
        <p:spPr>
          <a:xfrm>
            <a:off x="345195" y="1038058"/>
            <a:ext cx="11501610" cy="545085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R="3213100" algn="ctr">
              <a:lnSpc>
                <a:spcPct val="150000"/>
              </a:lnSpc>
            </a:pPr>
            <a:r>
              <a:rPr lang="fr-FR" sz="1800" dirty="0">
                <a:solidFill>
                  <a:srgbClr val="00B0F0"/>
                </a:solidFill>
                <a:effectLst/>
                <a:ea typeface="DejaVu Sans" panose="020B0603030804020204" pitchFamily="34" charset="0"/>
                <a:cs typeface="DejaVu Sans" panose="020B0603030804020204" pitchFamily="34" charset="0"/>
              </a:rPr>
              <a:t>SE-210 - F-27 - MYST 20 - ART 42</a:t>
            </a:r>
          </a:p>
          <a:p>
            <a:pPr marL="285750" marR="3213100" indent="-285750" algn="just">
              <a:lnSpc>
                <a:spcPct val="150000"/>
              </a:lnSpc>
              <a:buFont typeface="Wingdings" panose="05000000000000000000" pitchFamily="2" charset="2"/>
              <a:buChar char="Ø"/>
            </a:pPr>
            <a:r>
              <a:rPr lang="fr-FR" sz="1800" dirty="0">
                <a:solidFill>
                  <a:srgbClr val="000000"/>
                </a:solidFill>
                <a:effectLst/>
                <a:ea typeface="DejaVu Sans" panose="020B0603030804020204" pitchFamily="34" charset="0"/>
                <a:cs typeface="DejaVu Sans" panose="020B0603030804020204" pitchFamily="34" charset="0"/>
              </a:rPr>
              <a:t>Deux tensions sont utilisées :</a:t>
            </a:r>
          </a:p>
          <a:p>
            <a:pPr marL="742950" lvl="1" indent="-285750" algn="just">
              <a:lnSpc>
                <a:spcPct val="150000"/>
              </a:lnSpc>
              <a:buFont typeface="Arial" panose="020B0604020202020204" pitchFamily="34" charset="0"/>
              <a:buChar char="•"/>
            </a:pPr>
            <a:r>
              <a:rPr lang="fr-FR" dirty="0">
                <a:solidFill>
                  <a:srgbClr val="000000"/>
                </a:solidFill>
                <a:effectLst/>
                <a:ea typeface="DejaVu Sans" panose="020B0603030804020204" pitchFamily="34" charset="0"/>
                <a:cs typeface="DejaVu Sans" panose="020B0603030804020204" pitchFamily="34" charset="0"/>
              </a:rPr>
              <a:t>115 v triphasés ± 5 % développés à partir de groupe convertisseurs rotatifs ou statiques appelés INVERTER et alimentés en 28 v continu.</a:t>
            </a:r>
          </a:p>
          <a:p>
            <a:pPr marL="742950" lvl="1" indent="-285750" algn="just">
              <a:lnSpc>
                <a:spcPct val="150000"/>
              </a:lnSpc>
              <a:buFont typeface="Arial" panose="020B0604020202020204" pitchFamily="34" charset="0"/>
              <a:buChar char="•"/>
            </a:pPr>
            <a:r>
              <a:rPr lang="fr-FR" dirty="0">
                <a:solidFill>
                  <a:srgbClr val="000000"/>
                </a:solidFill>
                <a:effectLst/>
                <a:ea typeface="DejaVu Sans" panose="020B0603030804020204" pitchFamily="34" charset="0"/>
                <a:cs typeface="DejaVu Sans" panose="020B0603030804020204" pitchFamily="34" charset="0"/>
              </a:rPr>
              <a:t>26 v monophasés obtenu à partir de transformateur-abaisseur.</a:t>
            </a:r>
          </a:p>
          <a:p>
            <a:pPr marL="285750" indent="-285750" algn="just">
              <a:lnSpc>
                <a:spcPct val="150000"/>
              </a:lnSpc>
              <a:buFont typeface="Wingdings" panose="05000000000000000000" pitchFamily="2" charset="2"/>
              <a:buChar char="Ø"/>
            </a:pPr>
            <a:r>
              <a:rPr lang="fr-FR" sz="1800" dirty="0">
                <a:solidFill>
                  <a:srgbClr val="000000"/>
                </a:solidFill>
                <a:effectLst/>
                <a:ea typeface="DejaVu Sans" panose="020B0603030804020204" pitchFamily="34" charset="0"/>
                <a:cs typeface="DejaVu Sans" panose="020B0603030804020204" pitchFamily="34" charset="0"/>
              </a:rPr>
              <a:t>La tendance actuelle: Remplacer les convertisseurs rotatifs de faible rendement par des convertisseurs statiques, (onduleurs) d’encombrement réduit et de rendement élevé.</a:t>
            </a:r>
          </a:p>
          <a:p>
            <a:pPr marL="285750" indent="-285750" algn="just">
              <a:lnSpc>
                <a:spcPct val="150000"/>
              </a:lnSpc>
              <a:buFont typeface="Wingdings" panose="05000000000000000000" pitchFamily="2" charset="2"/>
              <a:buChar char="Ø"/>
            </a:pPr>
            <a:r>
              <a:rPr lang="fr-FR" sz="1800" dirty="0">
                <a:solidFill>
                  <a:srgbClr val="000000"/>
                </a:solidFill>
                <a:effectLst/>
                <a:ea typeface="DejaVu Sans" panose="020B0603030804020204" pitchFamily="34" charset="0"/>
                <a:cs typeface="DejaVu Sans" panose="020B0603030804020204" pitchFamily="34" charset="0"/>
              </a:rPr>
              <a:t>Les avions de type Boeing, Airbus sont également pourvus de convertisseurs statiques, de puissance réduite, généralement utilisés en secours.</a:t>
            </a:r>
          </a:p>
          <a:p>
            <a:pPr marL="285750" indent="-285750" algn="just">
              <a:lnSpc>
                <a:spcPct val="150000"/>
              </a:lnSpc>
              <a:buFont typeface="Wingdings" panose="05000000000000000000" pitchFamily="2" charset="2"/>
              <a:buChar char="Ø"/>
            </a:pPr>
            <a:r>
              <a:rPr lang="fr-FR" sz="1800" dirty="0">
                <a:solidFill>
                  <a:srgbClr val="000000"/>
                </a:solidFill>
                <a:effectLst/>
                <a:ea typeface="DejaVu Sans" panose="020B0603030804020204" pitchFamily="34" charset="0"/>
                <a:cs typeface="DejaVu Sans" panose="020B0603030804020204" pitchFamily="34" charset="0"/>
              </a:rPr>
              <a:t>Certains avions tels le F-27, ATR 42, disposent en plus des générateurs primaires de courant continu, d’alternateurs triphasés entraînés par les GTP, régulés en tension exclusivement ; </a:t>
            </a:r>
          </a:p>
          <a:p>
            <a:pPr marL="285750" indent="-285750" algn="just">
              <a:lnSpc>
                <a:spcPct val="150000"/>
              </a:lnSpc>
              <a:buFont typeface="Wingdings" panose="05000000000000000000" pitchFamily="2" charset="2"/>
              <a:buChar char="Ø"/>
            </a:pPr>
            <a:r>
              <a:rPr lang="fr-FR" sz="1800" dirty="0">
                <a:solidFill>
                  <a:srgbClr val="000000"/>
                </a:solidFill>
                <a:effectLst/>
                <a:ea typeface="DejaVu Sans" panose="020B0603030804020204" pitchFamily="34" charset="0"/>
                <a:cs typeface="DejaVu Sans" panose="020B0603030804020204" pitchFamily="34" charset="0"/>
              </a:rPr>
              <a:t>Leur rôle est d’assurer l’alimentation de servitudes à caractères résistif : ex. : dégivrage des hélices, donc indépendant de la fréquence.</a:t>
            </a:r>
          </a:p>
        </p:txBody>
      </p:sp>
      <p:sp>
        <p:nvSpPr>
          <p:cNvPr id="6" name="Titre 1">
            <a:extLst>
              <a:ext uri="{FF2B5EF4-FFF2-40B4-BE49-F238E27FC236}">
                <a16:creationId xmlns:a16="http://schemas.microsoft.com/office/drawing/2014/main" id="{96E1DD12-A3E5-0EF6-4446-E0CCDB3AA7A8}"/>
              </a:ext>
            </a:extLst>
          </p:cNvPr>
          <p:cNvSpPr>
            <a:spLocks noGrp="1"/>
          </p:cNvSpPr>
          <p:nvPr>
            <p:ph type="title"/>
          </p:nvPr>
        </p:nvSpPr>
        <p:spPr>
          <a:xfrm>
            <a:off x="3603434" y="42460"/>
            <a:ext cx="4141424" cy="566968"/>
          </a:xfrm>
        </p:spPr>
        <p:style>
          <a:lnRef idx="2">
            <a:schemeClr val="accent2"/>
          </a:lnRef>
          <a:fillRef idx="1">
            <a:schemeClr val="lt1"/>
          </a:fillRef>
          <a:effectRef idx="0">
            <a:schemeClr val="accent2"/>
          </a:effectRef>
          <a:fontRef idx="minor">
            <a:schemeClr val="dk1"/>
          </a:fontRef>
        </p:style>
        <p:txBody>
          <a:bodyPr>
            <a:normAutofit/>
          </a:bodyPr>
          <a:lstStyle/>
          <a:p>
            <a:pPr algn="ctr">
              <a:lnSpc>
                <a:spcPct val="100000"/>
              </a:lnSpc>
            </a:pPr>
            <a:r>
              <a:rPr lang="fr-FR" sz="2000" dirty="0">
                <a:effectLst/>
                <a:latin typeface="+mn-lt"/>
                <a:ea typeface="Calibri" panose="020F0502020204030204" pitchFamily="34" charset="0"/>
                <a:cs typeface="CourierNewPSMT"/>
              </a:rPr>
              <a:t>Tensions et fréquences normalisées</a:t>
            </a:r>
            <a:endParaRPr lang="fr-FR" sz="2000" dirty="0">
              <a:latin typeface="+mn-lt"/>
            </a:endParaRPr>
          </a:p>
        </p:txBody>
      </p:sp>
    </p:spTree>
    <p:extLst>
      <p:ext uri="{BB962C8B-B14F-4D97-AF65-F5344CB8AC3E}">
        <p14:creationId xmlns:p14="http://schemas.microsoft.com/office/powerpoint/2010/main" val="253243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B1BC21C1-2356-F2A3-A992-D7F8918E37F6}"/>
              </a:ext>
            </a:extLst>
          </p:cNvPr>
          <p:cNvSpPr txBox="1"/>
          <p:nvPr/>
        </p:nvSpPr>
        <p:spPr>
          <a:xfrm>
            <a:off x="593074" y="1863648"/>
            <a:ext cx="11005851" cy="378885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lnSpc>
                <a:spcPct val="150000"/>
              </a:lnSpc>
              <a:buFont typeface="Arial" panose="020B0604020202020204" pitchFamily="34" charset="0"/>
              <a:buChar char="•"/>
            </a:pPr>
            <a:r>
              <a:rPr lang="fr-FR" dirty="0"/>
              <a:t>Le courant électrique est un déplacement d'électrons, c'est la quantité d'électrons déplacés qui produit les différents effets du courant. </a:t>
            </a:r>
          </a:p>
          <a:p>
            <a:pPr marL="285750" indent="-285750" algn="just">
              <a:lnSpc>
                <a:spcPct val="150000"/>
              </a:lnSpc>
              <a:buFont typeface="Arial" panose="020B0604020202020204" pitchFamily="34" charset="0"/>
              <a:buChar char="•"/>
            </a:pPr>
            <a:r>
              <a:rPr lang="fr-FR" dirty="0"/>
              <a:t>L’unité de quantité d’électricité est le coulomb (c), </a:t>
            </a:r>
          </a:p>
          <a:p>
            <a:pPr marL="285750" indent="-285750" algn="just">
              <a:lnSpc>
                <a:spcPct val="150000"/>
              </a:lnSpc>
              <a:buFont typeface="Arial" panose="020B0604020202020204" pitchFamily="34" charset="0"/>
              <a:buChar char="•"/>
            </a:pPr>
            <a:r>
              <a:rPr lang="fr-FR" dirty="0"/>
              <a:t>Il représente la quantité d’électricité transportée par 6,25 10</a:t>
            </a:r>
            <a:r>
              <a:rPr lang="fr-FR" baseline="30000" dirty="0"/>
              <a:t>18</a:t>
            </a:r>
            <a:r>
              <a:rPr lang="fr-FR" dirty="0"/>
              <a:t> électrons,</a:t>
            </a:r>
          </a:p>
          <a:p>
            <a:pPr algn="ctr">
              <a:lnSpc>
                <a:spcPct val="150000"/>
              </a:lnSpc>
            </a:pPr>
            <a:r>
              <a:rPr lang="fr-FR" b="1" dirty="0"/>
              <a:t>Q =1 c = Charge de 6,25 1018 électrons</a:t>
            </a:r>
          </a:p>
          <a:p>
            <a:pPr marL="285750" indent="-285750" algn="just">
              <a:lnSpc>
                <a:spcPct val="150000"/>
              </a:lnSpc>
              <a:buFont typeface="Arial" panose="020B0604020202020204" pitchFamily="34" charset="0"/>
              <a:buChar char="•"/>
            </a:pPr>
            <a:r>
              <a:rPr lang="fr-FR" dirty="0"/>
              <a:t>L’intensité d’un courant constant est la quantité d’électricité qu’il transporte par seconde.</a:t>
            </a:r>
          </a:p>
          <a:p>
            <a:pPr marL="285750" indent="-285750" algn="just">
              <a:lnSpc>
                <a:spcPct val="150000"/>
              </a:lnSpc>
              <a:buFont typeface="Arial" panose="020B0604020202020204" pitchFamily="34" charset="0"/>
              <a:buChar char="•"/>
            </a:pPr>
            <a:r>
              <a:rPr lang="fr-FR" dirty="0"/>
              <a:t>I</a:t>
            </a:r>
            <a:r>
              <a:rPr lang="fr-FR" baseline="-25000" dirty="0"/>
              <a:t>A</a:t>
            </a:r>
            <a:r>
              <a:rPr lang="fr-FR" dirty="0"/>
              <a:t> = </a:t>
            </a:r>
            <a:r>
              <a:rPr lang="fr-FR" dirty="0" err="1"/>
              <a:t>Qc</a:t>
            </a:r>
            <a:r>
              <a:rPr lang="fr-FR" dirty="0"/>
              <a:t>/</a:t>
            </a:r>
            <a:r>
              <a:rPr lang="fr-FR" dirty="0" err="1"/>
              <a:t>t</a:t>
            </a:r>
            <a:r>
              <a:rPr lang="fr-FR" baseline="-25000" dirty="0" err="1"/>
              <a:t>s</a:t>
            </a:r>
            <a:endParaRPr lang="fr-FR" baseline="-25000" dirty="0"/>
          </a:p>
          <a:p>
            <a:pPr marL="285750" indent="-285750" algn="just">
              <a:lnSpc>
                <a:spcPct val="150000"/>
              </a:lnSpc>
              <a:buFont typeface="Arial" panose="020B0604020202020204" pitchFamily="34" charset="0"/>
              <a:buChar char="•"/>
            </a:pPr>
            <a:r>
              <a:rPr lang="fr-FR" dirty="0"/>
              <a:t>L’unité d’intensité est l’ampère (A): c’est l’intensité d’un courant qui transporte 1 c/s,</a:t>
            </a:r>
          </a:p>
          <a:p>
            <a:pPr marL="285750" indent="-285750" algn="just">
              <a:lnSpc>
                <a:spcPct val="150000"/>
              </a:lnSpc>
              <a:buFont typeface="Arial" panose="020B0604020202020204" pitchFamily="34" charset="0"/>
              <a:buChar char="•"/>
            </a:pPr>
            <a:r>
              <a:rPr lang="fr-FR" dirty="0"/>
              <a:t>l’intensité se mesure avec un ampèremètre inséré dans un circuit.</a:t>
            </a:r>
          </a:p>
        </p:txBody>
      </p:sp>
      <p:sp>
        <p:nvSpPr>
          <p:cNvPr id="9" name="ZoneTexte 8">
            <a:extLst>
              <a:ext uri="{FF2B5EF4-FFF2-40B4-BE49-F238E27FC236}">
                <a16:creationId xmlns:a16="http://schemas.microsoft.com/office/drawing/2014/main" id="{47390EB8-78FA-99AF-B127-526ACEA3A084}"/>
              </a:ext>
            </a:extLst>
          </p:cNvPr>
          <p:cNvSpPr txBox="1"/>
          <p:nvPr/>
        </p:nvSpPr>
        <p:spPr>
          <a:xfrm>
            <a:off x="4624329" y="850554"/>
            <a:ext cx="248155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COURANT ELECTRIQUE</a:t>
            </a:r>
          </a:p>
        </p:txBody>
      </p:sp>
      <p:sp>
        <p:nvSpPr>
          <p:cNvPr id="11" name="ZoneTexte 10">
            <a:extLst>
              <a:ext uri="{FF2B5EF4-FFF2-40B4-BE49-F238E27FC236}">
                <a16:creationId xmlns:a16="http://schemas.microsoft.com/office/drawing/2014/main" id="{F27B4BEC-D27A-D178-77AD-D0F2574B4DB9}"/>
              </a:ext>
            </a:extLst>
          </p:cNvPr>
          <p:cNvSpPr txBox="1"/>
          <p:nvPr/>
        </p:nvSpPr>
        <p:spPr>
          <a:xfrm>
            <a:off x="3544677" y="206793"/>
            <a:ext cx="445356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sz="1800" dirty="0">
                <a:solidFill>
                  <a:srgbClr val="000000"/>
                </a:solidFill>
                <a:effectLst/>
                <a:latin typeface="Times New Roman" panose="02020603050405020304" pitchFamily="18" charset="0"/>
                <a:ea typeface="DejaVu Sans" panose="020B0603030804020204" pitchFamily="34" charset="0"/>
              </a:rPr>
              <a:t>RAPPELS D’ELECTRICITE THEORIQUE</a:t>
            </a:r>
            <a:endParaRPr lang="fr-FR" dirty="0"/>
          </a:p>
        </p:txBody>
      </p:sp>
    </p:spTree>
    <p:extLst>
      <p:ext uri="{BB962C8B-B14F-4D97-AF65-F5344CB8AC3E}">
        <p14:creationId xmlns:p14="http://schemas.microsoft.com/office/powerpoint/2010/main" val="31142379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A67B3D55-2A03-E8AF-92E0-5FF1C9345E36}"/>
                  </a:ext>
                </a:extLst>
              </p:cNvPr>
              <p:cNvSpPr txBox="1"/>
              <p:nvPr/>
            </p:nvSpPr>
            <p:spPr>
              <a:xfrm>
                <a:off x="374573" y="1232033"/>
                <a:ext cx="7321705" cy="435997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lgn="ctr">
                  <a:spcBef>
                    <a:spcPts val="200"/>
                  </a:spcBef>
                </a:pPr>
                <a:r>
                  <a:rPr lang="fr-FR" b="1" dirty="0">
                    <a:solidFill>
                      <a:srgbClr val="2F5496"/>
                    </a:solidFill>
                    <a:effectLst/>
                    <a:ea typeface="Times New Roman" panose="02020603050405020304" pitchFamily="18" charset="0"/>
                    <a:cs typeface="Times New Roman" panose="02020603050405020304" pitchFamily="18" charset="0"/>
                  </a:rPr>
                  <a:t>CHOIX DE LA FREQUENCE 400 Hz</a:t>
                </a:r>
              </a:p>
              <a:p>
                <a:pPr marL="285750" indent="-285750" algn="just">
                  <a:buFont typeface="Arial" panose="020B0604020202020204" pitchFamily="34" charset="0"/>
                  <a:buChar char="•"/>
                </a:pPr>
                <a:r>
                  <a:rPr lang="fr-FR" dirty="0">
                    <a:solidFill>
                      <a:srgbClr val="000000"/>
                    </a:solidFill>
                    <a:effectLst/>
                    <a:ea typeface="DejaVu Sans" panose="020B0603030804020204" pitchFamily="34" charset="0"/>
                    <a:cs typeface="DejaVu Sans" panose="020B0603030804020204" pitchFamily="34" charset="0"/>
                  </a:rPr>
                  <a:t>L’emploi d’une fréquence élevée permet une réduction sensible du poids</a:t>
                </a:r>
              </a:p>
              <a:p>
                <a:pPr marL="285750" indent="-285750" algn="just">
                  <a:buFont typeface="Arial" panose="020B0604020202020204" pitchFamily="34" charset="0"/>
                  <a:buChar char="•"/>
                </a:pPr>
                <a:r>
                  <a:rPr lang="fr-FR" dirty="0">
                    <a:solidFill>
                      <a:srgbClr val="000000"/>
                    </a:solidFill>
                    <a:effectLst/>
                    <a:ea typeface="DejaVu Sans" panose="020B0603030804020204" pitchFamily="34" charset="0"/>
                    <a:cs typeface="DejaVu Sans" panose="020B0603030804020204" pitchFamily="34" charset="0"/>
                  </a:rPr>
                  <a:t>La FEM induite est régie par la loi de Faraday</a:t>
                </a:r>
                <a:r>
                  <a:rPr lang="fr-FR" dirty="0">
                    <a:solidFill>
                      <a:srgbClr val="000000"/>
                    </a:solidFill>
                    <a:ea typeface="DejaVu Sans" panose="020B0603030804020204" pitchFamily="34" charset="0"/>
                    <a:cs typeface="DejaVu Sans" panose="020B0603030804020204" pitchFamily="34" charset="0"/>
                  </a:rPr>
                  <a:t>: </a:t>
                </a:r>
                <a:endParaRPr lang="de-DE" b="0" i="1" dirty="0">
                  <a:solidFill>
                    <a:srgbClr val="000000"/>
                  </a:solidFill>
                  <a:latin typeface="Cambria Math" panose="02040503050406030204" pitchFamily="18" charset="0"/>
                  <a:ea typeface="DejaVu Sans" panose="020B0603030804020204" pitchFamily="34" charset="0"/>
                  <a:cs typeface="DejaVu Sans" panose="020B0603030804020204" pitchFamily="34" charset="0"/>
                </a:endParaRPr>
              </a:p>
              <a:p>
                <a:pPr algn="just"/>
                <a14:m>
                  <m:oMathPara xmlns:m="http://schemas.openxmlformats.org/officeDocument/2006/math">
                    <m:oMathParaPr>
                      <m:jc m:val="centerGroup"/>
                    </m:oMathParaPr>
                    <m:oMath xmlns:m="http://schemas.openxmlformats.org/officeDocument/2006/math">
                      <m:r>
                        <a:rPr lang="de-DE" b="0" i="1" smtClean="0">
                          <a:solidFill>
                            <a:srgbClr val="000000"/>
                          </a:solidFill>
                          <a:latin typeface="Cambria Math" panose="02040503050406030204" pitchFamily="18" charset="0"/>
                          <a:ea typeface="DejaVu Sans" panose="020B0603030804020204" pitchFamily="34" charset="0"/>
                          <a:cs typeface="DejaVu Sans" panose="020B0603030804020204" pitchFamily="34" charset="0"/>
                        </a:rPr>
                        <m:t>𝑒</m:t>
                      </m:r>
                      <m:r>
                        <a:rPr lang="de-DE" b="0" i="1" smtClean="0">
                          <a:solidFill>
                            <a:srgbClr val="000000"/>
                          </a:solidFill>
                          <a:latin typeface="Cambria Math" panose="02040503050406030204" pitchFamily="18" charset="0"/>
                          <a:ea typeface="DejaVu Sans" panose="020B0603030804020204" pitchFamily="34" charset="0"/>
                          <a:cs typeface="DejaVu Sans" panose="020B0603030804020204" pitchFamily="34" charset="0"/>
                        </a:rPr>
                        <m:t>=</m:t>
                      </m:r>
                      <m:f>
                        <m:fPr>
                          <m:type m:val="skw"/>
                          <m:ctrlPr>
                            <a:rPr lang="de-DE" b="0" i="1" smtClean="0">
                              <a:solidFill>
                                <a:srgbClr val="000000"/>
                              </a:solidFill>
                              <a:latin typeface="Cambria Math" panose="02040503050406030204" pitchFamily="18" charset="0"/>
                              <a:ea typeface="DejaVu Sans" panose="020B0603030804020204" pitchFamily="34" charset="0"/>
                              <a:cs typeface="DejaVu Sans" panose="020B0603030804020204" pitchFamily="34" charset="0"/>
                            </a:rPr>
                          </m:ctrlPr>
                        </m:fPr>
                        <m:num>
                          <m:r>
                            <a:rPr lang="fr-FR" i="1" dirty="0" smtClean="0">
                              <a:solidFill>
                                <a:srgbClr val="000000"/>
                              </a:solidFill>
                              <a:effectLst/>
                              <a:latin typeface="Cambria Math" panose="02040503050406030204" pitchFamily="18" charset="0"/>
                              <a:ea typeface="Cambria Math" panose="02040503050406030204" pitchFamily="18" charset="0"/>
                              <a:cs typeface="DejaVu Sans" panose="020B0603030804020204" pitchFamily="34" charset="0"/>
                            </a:rPr>
                            <m:t>∆∅</m:t>
                          </m:r>
                        </m:num>
                        <m:den>
                          <m:r>
                            <a:rPr lang="fr-FR" i="1" dirty="0" smtClean="0">
                              <a:solidFill>
                                <a:srgbClr val="000000"/>
                              </a:solidFill>
                              <a:effectLst/>
                              <a:latin typeface="Cambria Math" panose="02040503050406030204" pitchFamily="18" charset="0"/>
                              <a:ea typeface="Cambria Math" panose="02040503050406030204" pitchFamily="18" charset="0"/>
                              <a:cs typeface="DejaVu Sans" panose="020B0603030804020204" pitchFamily="34" charset="0"/>
                            </a:rPr>
                            <m:t>∆</m:t>
                          </m:r>
                          <m:r>
                            <a:rPr lang="de-DE" b="0" i="1" dirty="0" smtClean="0">
                              <a:solidFill>
                                <a:srgbClr val="000000"/>
                              </a:solidFill>
                              <a:effectLst/>
                              <a:latin typeface="Cambria Math" panose="02040503050406030204" pitchFamily="18" charset="0"/>
                              <a:ea typeface="Cambria Math" panose="02040503050406030204" pitchFamily="18" charset="0"/>
                              <a:cs typeface="DejaVu Sans" panose="020B0603030804020204" pitchFamily="34" charset="0"/>
                            </a:rPr>
                            <m:t>𝑡</m:t>
                          </m:r>
                        </m:den>
                      </m:f>
                    </m:oMath>
                  </m:oMathPara>
                </a14:m>
                <a:endParaRPr lang="fr-FR" dirty="0">
                  <a:solidFill>
                    <a:srgbClr val="000000"/>
                  </a:solidFill>
                  <a:effectLst/>
                  <a:ea typeface="DejaVu Sans" panose="020B0603030804020204" pitchFamily="34" charset="0"/>
                  <a:cs typeface="DejaVu Sans" panose="020B0603030804020204" pitchFamily="34" charset="0"/>
                </a:endParaRPr>
              </a:p>
              <a:p>
                <a:pPr marL="285750" indent="-285750">
                  <a:buFont typeface="Arial" panose="020B0604020202020204" pitchFamily="34" charset="0"/>
                  <a:buChar char="•"/>
                </a:pPr>
                <a:r>
                  <a:rPr lang="fr-FR" dirty="0">
                    <a:solidFill>
                      <a:srgbClr val="000000"/>
                    </a:solidFill>
                    <a:effectLst/>
                    <a:ea typeface="DejaVu Sans" panose="020B0603030804020204" pitchFamily="34" charset="0"/>
                    <a:cs typeface="DejaVu Sans" panose="020B0603030804020204" pitchFamily="34" charset="0"/>
                  </a:rPr>
                  <a:t>Il en résulte que pour obtenir une même FEM si la fréquence est élevée, il suffira d’un flux plus faible</a:t>
                </a:r>
              </a:p>
              <a:p>
                <a:pPr marL="285750" indent="-285750">
                  <a:buFont typeface="Arial" panose="020B0604020202020204" pitchFamily="34" charset="0"/>
                  <a:buChar char="•"/>
                </a:pPr>
                <a:r>
                  <a:rPr lang="fr-FR" dirty="0">
                    <a:solidFill>
                      <a:srgbClr val="000000"/>
                    </a:solidFill>
                    <a:effectLst/>
                    <a:ea typeface="DejaVu Sans" panose="020B0603030804020204" pitchFamily="34" charset="0"/>
                    <a:cs typeface="DejaVu Sans" panose="020B0603030804020204" pitchFamily="34" charset="0"/>
                  </a:rPr>
                  <a:t>donc moins de spires N constituant le bobinage, moins de fer pour la réalisation du circuit magnétique, d’où gain de poids. </a:t>
                </a:r>
              </a:p>
              <a:p>
                <a:pPr marL="285750" indent="-285750">
                  <a:buFont typeface="Arial" panose="020B0604020202020204" pitchFamily="34" charset="0"/>
                  <a:buChar char="•"/>
                </a:pPr>
                <a:r>
                  <a:rPr lang="fr-FR" dirty="0">
                    <a:solidFill>
                      <a:srgbClr val="000000"/>
                    </a:solidFill>
                    <a:effectLst/>
                    <a:ea typeface="DejaVu Sans" panose="020B0603030804020204" pitchFamily="34" charset="0"/>
                    <a:cs typeface="DejaVu Sans" panose="020B0603030804020204" pitchFamily="34" charset="0"/>
                  </a:rPr>
                  <a:t>Dans ce domaine, il aurait été possible d’augmenter la fréquence ; en réalité le choix du 400 Hz est un moyen terme entre l’allégement obtenu et </a:t>
                </a:r>
              </a:p>
              <a:p>
                <a:pPr marL="285750" indent="-285750">
                  <a:buFont typeface="Arial" panose="020B0604020202020204" pitchFamily="34" charset="0"/>
                  <a:buChar char="•"/>
                </a:pPr>
                <a:r>
                  <a:rPr lang="fr-FR" dirty="0">
                    <a:solidFill>
                      <a:srgbClr val="000000"/>
                    </a:solidFill>
                    <a:effectLst/>
                    <a:ea typeface="DejaVu Sans" panose="020B0603030804020204" pitchFamily="34" charset="0"/>
                    <a:cs typeface="DejaVu Sans" panose="020B0603030804020204" pitchFamily="34" charset="0"/>
                  </a:rPr>
                  <a:t>la difficulté technologique qui en résulterait. </a:t>
                </a:r>
              </a:p>
              <a:p>
                <a:pPr marL="285750" indent="-285750">
                  <a:buFont typeface="Arial" panose="020B0604020202020204" pitchFamily="34" charset="0"/>
                  <a:buChar char="•"/>
                </a:pPr>
                <a:r>
                  <a:rPr lang="fr-FR" dirty="0">
                    <a:solidFill>
                      <a:srgbClr val="000000"/>
                    </a:solidFill>
                    <a:effectLst/>
                    <a:ea typeface="DejaVu Sans" panose="020B0603030804020204" pitchFamily="34" charset="0"/>
                    <a:cs typeface="DejaVu Sans" panose="020B0603030804020204" pitchFamily="34" charset="0"/>
                  </a:rPr>
                  <a:t>Les pertes par hystérésis et courants de Foucault qui prennent naissance dans les circuits magnétiques sont dépendants de la fréquence: Diminuer le rendement des équipements et accroître leur échauffement. </a:t>
                </a:r>
              </a:p>
            </p:txBody>
          </p:sp>
        </mc:Choice>
        <mc:Fallback xmlns="">
          <p:sp>
            <p:nvSpPr>
              <p:cNvPr id="5" name="ZoneTexte 4">
                <a:extLst>
                  <a:ext uri="{FF2B5EF4-FFF2-40B4-BE49-F238E27FC236}">
                    <a16:creationId xmlns:a16="http://schemas.microsoft.com/office/drawing/2014/main" id="{A67B3D55-2A03-E8AF-92E0-5FF1C9345E36}"/>
                  </a:ext>
                </a:extLst>
              </p:cNvPr>
              <p:cNvSpPr txBox="1">
                <a:spLocks noRot="1" noChangeAspect="1" noMove="1" noResize="1" noEditPoints="1" noAdjustHandles="1" noChangeArrowheads="1" noChangeShapeType="1" noTextEdit="1"/>
              </p:cNvSpPr>
              <p:nvPr/>
            </p:nvSpPr>
            <p:spPr>
              <a:xfrm>
                <a:off x="374573" y="1232033"/>
                <a:ext cx="7321705" cy="4359976"/>
              </a:xfrm>
              <a:prstGeom prst="rect">
                <a:avLst/>
              </a:prstGeom>
              <a:blipFill>
                <a:blip r:embed="rId2"/>
                <a:stretch>
                  <a:fillRect l="-415" t="-558" r="-748" b="-1116"/>
                </a:stretch>
              </a:blipFill>
              <a:ln w="12700" cap="flat" cmpd="sng" algn="ctr">
                <a:solidFill>
                  <a:schemeClr val="accent2"/>
                </a:solidFill>
                <a:prstDash val="solid"/>
                <a:miter lim="800000"/>
              </a:ln>
              <a:effectLst/>
            </p:spPr>
            <p:txBody>
              <a:bodyPr/>
              <a:lstStyle/>
              <a:p>
                <a:r>
                  <a:rPr lang="fr-FR">
                    <a:noFill/>
                  </a:rPr>
                  <a:t> </a:t>
                </a:r>
              </a:p>
            </p:txBody>
          </p:sp>
        </mc:Fallback>
      </mc:AlternateContent>
      <p:grpSp>
        <p:nvGrpSpPr>
          <p:cNvPr id="6" name="Groupe 5">
            <a:extLst>
              <a:ext uri="{FF2B5EF4-FFF2-40B4-BE49-F238E27FC236}">
                <a16:creationId xmlns:a16="http://schemas.microsoft.com/office/drawing/2014/main" id="{26E023BD-3580-6887-D974-04E825A297C2}"/>
              </a:ext>
            </a:extLst>
          </p:cNvPr>
          <p:cNvGrpSpPr/>
          <p:nvPr/>
        </p:nvGrpSpPr>
        <p:grpSpPr>
          <a:xfrm>
            <a:off x="7963180" y="2320409"/>
            <a:ext cx="3746494" cy="2890568"/>
            <a:chOff x="5078017" y="1747533"/>
            <a:chExt cx="5209814" cy="3370470"/>
          </a:xfrm>
        </p:grpSpPr>
        <p:pic>
          <p:nvPicPr>
            <p:cNvPr id="7" name="image13.png">
              <a:extLst>
                <a:ext uri="{FF2B5EF4-FFF2-40B4-BE49-F238E27FC236}">
                  <a16:creationId xmlns:a16="http://schemas.microsoft.com/office/drawing/2014/main" id="{AB3170B6-DEA4-1BBB-223F-6FDF7D804231}"/>
                </a:ext>
              </a:extLst>
            </p:cNvPr>
            <p:cNvPicPr>
              <a:picLocks noChangeAspect="1"/>
            </p:cNvPicPr>
            <p:nvPr/>
          </p:nvPicPr>
          <p:blipFill>
            <a:blip r:embed="rId3" cstate="print"/>
            <a:stretch>
              <a:fillRect/>
            </a:stretch>
          </p:blipFill>
          <p:spPr>
            <a:xfrm>
              <a:off x="5177645" y="2131130"/>
              <a:ext cx="4615258" cy="2812264"/>
            </a:xfrm>
            <a:prstGeom prst="rect">
              <a:avLst/>
            </a:prstGeom>
          </p:spPr>
        </p:pic>
        <p:sp>
          <p:nvSpPr>
            <p:cNvPr id="8" name="ZoneTexte 7">
              <a:extLst>
                <a:ext uri="{FF2B5EF4-FFF2-40B4-BE49-F238E27FC236}">
                  <a16:creationId xmlns:a16="http://schemas.microsoft.com/office/drawing/2014/main" id="{BD23D547-3320-C2D2-6BA1-1A94B0926D7C}"/>
                </a:ext>
              </a:extLst>
            </p:cNvPr>
            <p:cNvSpPr txBox="1"/>
            <p:nvPr/>
          </p:nvSpPr>
          <p:spPr>
            <a:xfrm>
              <a:off x="9297975" y="4254107"/>
              <a:ext cx="989856" cy="369332"/>
            </a:xfrm>
            <a:prstGeom prst="rect">
              <a:avLst/>
            </a:prstGeom>
            <a:noFill/>
          </p:spPr>
          <p:txBody>
            <a:bodyPr wrap="square" rtlCol="0">
              <a:spAutoFit/>
            </a:bodyPr>
            <a:lstStyle/>
            <a:p>
              <a:r>
                <a:rPr lang="fr-FR" sz="1800" dirty="0">
                  <a:effectLst/>
                  <a:latin typeface="Times New Roman" panose="02020603050405020304" pitchFamily="18" charset="0"/>
                  <a:ea typeface="Calibri" panose="020F0502020204030204" pitchFamily="34" charset="0"/>
                </a:rPr>
                <a:t>F (</a:t>
              </a:r>
              <a:r>
                <a:rPr lang="fr-FR" sz="1800" dirty="0" err="1">
                  <a:effectLst/>
                  <a:latin typeface="Times New Roman" panose="02020603050405020304" pitchFamily="18" charset="0"/>
                  <a:ea typeface="Calibri" panose="020F0502020204030204" pitchFamily="34" charset="0"/>
                </a:rPr>
                <a:t>hz</a:t>
              </a:r>
              <a:r>
                <a:rPr lang="fr-FR" sz="1800" dirty="0">
                  <a:effectLst/>
                  <a:latin typeface="Times New Roman" panose="02020603050405020304" pitchFamily="18" charset="0"/>
                  <a:ea typeface="Calibri" panose="020F0502020204030204" pitchFamily="34" charset="0"/>
                </a:rPr>
                <a:t> )</a:t>
              </a:r>
              <a:endParaRPr lang="fr-FR" dirty="0"/>
            </a:p>
          </p:txBody>
        </p:sp>
        <p:sp>
          <p:nvSpPr>
            <p:cNvPr id="9" name="ZoneTexte 8">
              <a:extLst>
                <a:ext uri="{FF2B5EF4-FFF2-40B4-BE49-F238E27FC236}">
                  <a16:creationId xmlns:a16="http://schemas.microsoft.com/office/drawing/2014/main" id="{995A4402-8F10-FA1E-F198-A2846286E02E}"/>
                </a:ext>
              </a:extLst>
            </p:cNvPr>
            <p:cNvSpPr txBox="1"/>
            <p:nvPr/>
          </p:nvSpPr>
          <p:spPr>
            <a:xfrm>
              <a:off x="8707129" y="2295383"/>
              <a:ext cx="1119884" cy="369332"/>
            </a:xfrm>
            <a:prstGeom prst="rect">
              <a:avLst/>
            </a:prstGeom>
            <a:noFill/>
          </p:spPr>
          <p:txBody>
            <a:bodyPr wrap="square" rtlCol="0">
              <a:spAutoFit/>
            </a:bodyPr>
            <a:lstStyle/>
            <a:p>
              <a:r>
                <a:rPr lang="fr-FR" sz="1800" dirty="0">
                  <a:effectLst/>
                  <a:latin typeface="Times New Roman" panose="02020603050405020304" pitchFamily="18" charset="0"/>
                  <a:ea typeface="Calibri" panose="020F0502020204030204" pitchFamily="34" charset="0"/>
                </a:rPr>
                <a:t>Pertes fer</a:t>
              </a:r>
            </a:p>
          </p:txBody>
        </p:sp>
        <p:sp>
          <p:nvSpPr>
            <p:cNvPr id="10" name="ZoneTexte 9">
              <a:extLst>
                <a:ext uri="{FF2B5EF4-FFF2-40B4-BE49-F238E27FC236}">
                  <a16:creationId xmlns:a16="http://schemas.microsoft.com/office/drawing/2014/main" id="{81713EEF-40ED-C7D2-2DD9-9DF5EA8E7431}"/>
                </a:ext>
              </a:extLst>
            </p:cNvPr>
            <p:cNvSpPr txBox="1"/>
            <p:nvPr/>
          </p:nvSpPr>
          <p:spPr>
            <a:xfrm>
              <a:off x="6458527" y="1806577"/>
              <a:ext cx="2649674" cy="430650"/>
            </a:xfrm>
            <a:prstGeom prst="rect">
              <a:avLst/>
            </a:prstGeom>
            <a:noFill/>
          </p:spPr>
          <p:txBody>
            <a:bodyPr wrap="square" rtlCol="0">
              <a:spAutoFit/>
            </a:bodyPr>
            <a:lstStyle/>
            <a:p>
              <a:r>
                <a:rPr lang="fr-FR" sz="1800" dirty="0">
                  <a:effectLst/>
                  <a:latin typeface="Times New Roman" panose="02020603050405020304" pitchFamily="18" charset="0"/>
                  <a:ea typeface="Calibri" panose="020F0502020204030204" pitchFamily="34" charset="0"/>
                </a:rPr>
                <a:t>P. fournie = Cste</a:t>
              </a:r>
            </a:p>
          </p:txBody>
        </p:sp>
        <p:sp>
          <p:nvSpPr>
            <p:cNvPr id="11" name="ZoneTexte 10">
              <a:extLst>
                <a:ext uri="{FF2B5EF4-FFF2-40B4-BE49-F238E27FC236}">
                  <a16:creationId xmlns:a16="http://schemas.microsoft.com/office/drawing/2014/main" id="{476B57AC-C148-CFCE-5CC1-BD013DB0AB56}"/>
                </a:ext>
              </a:extLst>
            </p:cNvPr>
            <p:cNvSpPr txBox="1"/>
            <p:nvPr/>
          </p:nvSpPr>
          <p:spPr>
            <a:xfrm>
              <a:off x="5078017" y="1747533"/>
              <a:ext cx="1119884" cy="369332"/>
            </a:xfrm>
            <a:prstGeom prst="rect">
              <a:avLst/>
            </a:prstGeom>
            <a:noFill/>
          </p:spPr>
          <p:txBody>
            <a:bodyPr wrap="square" rtlCol="0">
              <a:spAutoFit/>
            </a:bodyPr>
            <a:lstStyle/>
            <a:p>
              <a:r>
                <a:rPr lang="fr-FR" sz="1800" dirty="0">
                  <a:effectLst/>
                  <a:latin typeface="Times New Roman" panose="02020603050405020304" pitchFamily="18" charset="0"/>
                  <a:ea typeface="Calibri" panose="020F0502020204030204" pitchFamily="34" charset="0"/>
                </a:rPr>
                <a:t>Masse Kg</a:t>
              </a:r>
            </a:p>
          </p:txBody>
        </p:sp>
        <p:sp>
          <p:nvSpPr>
            <p:cNvPr id="12" name="ZoneTexte 11">
              <a:extLst>
                <a:ext uri="{FF2B5EF4-FFF2-40B4-BE49-F238E27FC236}">
                  <a16:creationId xmlns:a16="http://schemas.microsoft.com/office/drawing/2014/main" id="{BE429D0F-3236-2325-C743-F40ADF74316B}"/>
                </a:ext>
              </a:extLst>
            </p:cNvPr>
            <p:cNvSpPr txBox="1"/>
            <p:nvPr/>
          </p:nvSpPr>
          <p:spPr>
            <a:xfrm>
              <a:off x="7744296" y="4748671"/>
              <a:ext cx="579546" cy="369332"/>
            </a:xfrm>
            <a:prstGeom prst="rect">
              <a:avLst/>
            </a:prstGeom>
            <a:noFill/>
          </p:spPr>
          <p:txBody>
            <a:bodyPr wrap="square" rtlCol="0">
              <a:spAutoFit/>
            </a:bodyPr>
            <a:lstStyle/>
            <a:p>
              <a:r>
                <a:rPr lang="fr-FR" dirty="0">
                  <a:latin typeface="Times New Roman" panose="02020603050405020304" pitchFamily="18" charset="0"/>
                </a:rPr>
                <a:t>400</a:t>
              </a:r>
              <a:endParaRPr lang="fr-FR" dirty="0"/>
            </a:p>
          </p:txBody>
        </p:sp>
        <p:sp>
          <p:nvSpPr>
            <p:cNvPr id="13" name="ZoneTexte 12">
              <a:extLst>
                <a:ext uri="{FF2B5EF4-FFF2-40B4-BE49-F238E27FC236}">
                  <a16:creationId xmlns:a16="http://schemas.microsoft.com/office/drawing/2014/main" id="{5A2A2AF7-2E7B-53EA-DB17-3FA2C7D76255}"/>
                </a:ext>
              </a:extLst>
            </p:cNvPr>
            <p:cNvSpPr txBox="1"/>
            <p:nvPr/>
          </p:nvSpPr>
          <p:spPr>
            <a:xfrm>
              <a:off x="6376144" y="4748671"/>
              <a:ext cx="579546" cy="369332"/>
            </a:xfrm>
            <a:prstGeom prst="rect">
              <a:avLst/>
            </a:prstGeom>
            <a:noFill/>
          </p:spPr>
          <p:txBody>
            <a:bodyPr wrap="square" rtlCol="0">
              <a:spAutoFit/>
            </a:bodyPr>
            <a:lstStyle/>
            <a:p>
              <a:r>
                <a:rPr lang="fr-FR" dirty="0">
                  <a:latin typeface="Times New Roman" panose="02020603050405020304" pitchFamily="18" charset="0"/>
                </a:rPr>
                <a:t>50</a:t>
              </a:r>
              <a:endParaRPr lang="fr-FR" dirty="0"/>
            </a:p>
          </p:txBody>
        </p:sp>
        <p:sp>
          <p:nvSpPr>
            <p:cNvPr id="14" name="ZoneTexte 13">
              <a:extLst>
                <a:ext uri="{FF2B5EF4-FFF2-40B4-BE49-F238E27FC236}">
                  <a16:creationId xmlns:a16="http://schemas.microsoft.com/office/drawing/2014/main" id="{DC6FB84B-0281-EFF6-C070-CB3817600966}"/>
                </a:ext>
              </a:extLst>
            </p:cNvPr>
            <p:cNvSpPr txBox="1"/>
            <p:nvPr/>
          </p:nvSpPr>
          <p:spPr>
            <a:xfrm>
              <a:off x="5106457" y="4069441"/>
              <a:ext cx="579546" cy="369332"/>
            </a:xfrm>
            <a:prstGeom prst="rect">
              <a:avLst/>
            </a:prstGeom>
            <a:noFill/>
          </p:spPr>
          <p:txBody>
            <a:bodyPr wrap="square" rtlCol="0">
              <a:spAutoFit/>
            </a:bodyPr>
            <a:lstStyle/>
            <a:p>
              <a:r>
                <a:rPr lang="fr-FR" dirty="0">
                  <a:latin typeface="Times New Roman" panose="02020603050405020304" pitchFamily="18" charset="0"/>
                </a:rPr>
                <a:t>20</a:t>
              </a:r>
              <a:endParaRPr lang="fr-FR" dirty="0"/>
            </a:p>
          </p:txBody>
        </p:sp>
        <p:sp>
          <p:nvSpPr>
            <p:cNvPr id="15" name="ZoneTexte 14">
              <a:extLst>
                <a:ext uri="{FF2B5EF4-FFF2-40B4-BE49-F238E27FC236}">
                  <a16:creationId xmlns:a16="http://schemas.microsoft.com/office/drawing/2014/main" id="{7A22D835-9002-DBFB-1DD4-F45CE382F99D}"/>
                </a:ext>
              </a:extLst>
            </p:cNvPr>
            <p:cNvSpPr txBox="1"/>
            <p:nvPr/>
          </p:nvSpPr>
          <p:spPr>
            <a:xfrm>
              <a:off x="5080000" y="2568665"/>
              <a:ext cx="579546" cy="369332"/>
            </a:xfrm>
            <a:prstGeom prst="rect">
              <a:avLst/>
            </a:prstGeom>
            <a:noFill/>
          </p:spPr>
          <p:txBody>
            <a:bodyPr wrap="square" rtlCol="0">
              <a:spAutoFit/>
            </a:bodyPr>
            <a:lstStyle/>
            <a:p>
              <a:r>
                <a:rPr lang="fr-FR" dirty="0">
                  <a:latin typeface="Times New Roman" panose="02020603050405020304" pitchFamily="18" charset="0"/>
                </a:rPr>
                <a:t>100</a:t>
              </a:r>
              <a:endParaRPr lang="fr-FR" dirty="0"/>
            </a:p>
          </p:txBody>
        </p:sp>
      </p:grpSp>
      <p:sp>
        <p:nvSpPr>
          <p:cNvPr id="16" name="Titre 1">
            <a:extLst>
              <a:ext uri="{FF2B5EF4-FFF2-40B4-BE49-F238E27FC236}">
                <a16:creationId xmlns:a16="http://schemas.microsoft.com/office/drawing/2014/main" id="{83BC9F1C-73E4-9638-70CB-3969EDE2881B}"/>
              </a:ext>
            </a:extLst>
          </p:cNvPr>
          <p:cNvSpPr>
            <a:spLocks noGrp="1"/>
          </p:cNvSpPr>
          <p:nvPr>
            <p:ph type="title"/>
          </p:nvPr>
        </p:nvSpPr>
        <p:spPr>
          <a:xfrm>
            <a:off x="3603434" y="42460"/>
            <a:ext cx="4141424" cy="566968"/>
          </a:xfrm>
        </p:spPr>
        <p:style>
          <a:lnRef idx="2">
            <a:schemeClr val="accent2"/>
          </a:lnRef>
          <a:fillRef idx="1">
            <a:schemeClr val="lt1"/>
          </a:fillRef>
          <a:effectRef idx="0">
            <a:schemeClr val="accent2"/>
          </a:effectRef>
          <a:fontRef idx="minor">
            <a:schemeClr val="dk1"/>
          </a:fontRef>
        </p:style>
        <p:txBody>
          <a:bodyPr>
            <a:normAutofit/>
          </a:bodyPr>
          <a:lstStyle/>
          <a:p>
            <a:pPr algn="ctr">
              <a:lnSpc>
                <a:spcPct val="100000"/>
              </a:lnSpc>
            </a:pPr>
            <a:r>
              <a:rPr lang="fr-FR" sz="2000" dirty="0">
                <a:effectLst/>
                <a:latin typeface="+mn-lt"/>
                <a:ea typeface="Calibri" panose="020F0502020204030204" pitchFamily="34" charset="0"/>
                <a:cs typeface="CourierNewPSMT"/>
              </a:rPr>
              <a:t>Tensions et fréquences normalisées</a:t>
            </a:r>
            <a:endParaRPr lang="fr-FR" sz="2000" dirty="0">
              <a:latin typeface="+mn-lt"/>
            </a:endParaRPr>
          </a:p>
        </p:txBody>
      </p:sp>
    </p:spTree>
    <p:extLst>
      <p:ext uri="{BB962C8B-B14F-4D97-AF65-F5344CB8AC3E}">
        <p14:creationId xmlns:p14="http://schemas.microsoft.com/office/powerpoint/2010/main" val="3086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ircle(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4D9F282D-40DC-2331-6732-F791DF960B6A}"/>
              </a:ext>
            </a:extLst>
          </p:cNvPr>
          <p:cNvPicPr>
            <a:picLocks noGrp="1" noChangeAspect="1"/>
          </p:cNvPicPr>
          <p:nvPr>
            <p:ph idx="1"/>
          </p:nvPr>
        </p:nvPicPr>
        <p:blipFill>
          <a:blip r:embed="rId2"/>
          <a:stretch>
            <a:fillRect/>
          </a:stretch>
        </p:blipFill>
        <p:spPr>
          <a:xfrm>
            <a:off x="1894901" y="2390292"/>
            <a:ext cx="7447403" cy="2431121"/>
          </a:xfrm>
        </p:spPr>
        <p:style>
          <a:lnRef idx="2">
            <a:schemeClr val="accent2"/>
          </a:lnRef>
          <a:fillRef idx="1">
            <a:schemeClr val="lt1"/>
          </a:fillRef>
          <a:effectRef idx="0">
            <a:schemeClr val="accent2"/>
          </a:effectRef>
          <a:fontRef idx="minor">
            <a:schemeClr val="dk1"/>
          </a:fontRef>
        </p:style>
      </p:pic>
      <p:sp>
        <p:nvSpPr>
          <p:cNvPr id="5" name="ZoneTexte 4">
            <a:extLst>
              <a:ext uri="{FF2B5EF4-FFF2-40B4-BE49-F238E27FC236}">
                <a16:creationId xmlns:a16="http://schemas.microsoft.com/office/drawing/2014/main" id="{91601BD6-E4FE-06FE-94AE-3F7FB71AFDFE}"/>
              </a:ext>
            </a:extLst>
          </p:cNvPr>
          <p:cNvSpPr txBox="1"/>
          <p:nvPr/>
        </p:nvSpPr>
        <p:spPr>
          <a:xfrm>
            <a:off x="154236" y="987625"/>
            <a:ext cx="11942284"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Arial" panose="020B0604020202020204" pitchFamily="34" charset="0"/>
              <a:buChar char="•"/>
            </a:pPr>
            <a:r>
              <a:rPr lang="fr-FR" spc="-50" dirty="0">
                <a:effectLst/>
                <a:ea typeface="Times New Roman" panose="02020603050405020304" pitchFamily="18" charset="0"/>
              </a:rPr>
              <a:t>En courant continu, les bornes négatives des générateurs et des récepteurs sont directement reliées à la masse de l’avion</a:t>
            </a:r>
          </a:p>
          <a:p>
            <a:pPr marL="285750" indent="-285750" algn="just">
              <a:buFont typeface="Arial" panose="020B0604020202020204" pitchFamily="34" charset="0"/>
              <a:buChar char="•"/>
            </a:pPr>
            <a:r>
              <a:rPr lang="fr-FR" spc="-50" dirty="0">
                <a:effectLst/>
                <a:ea typeface="Times New Roman" panose="02020603050405020304" pitchFamily="18" charset="0"/>
              </a:rPr>
              <a:t>la structure sert de conducteur de retour.</a:t>
            </a:r>
          </a:p>
          <a:p>
            <a:pPr marL="285750" indent="-285750">
              <a:buFont typeface="Arial" panose="020B0604020202020204" pitchFamily="34" charset="0"/>
              <a:buChar char="•"/>
            </a:pPr>
            <a:r>
              <a:rPr lang="fr-FR" dirty="0">
                <a:solidFill>
                  <a:srgbClr val="000000"/>
                </a:solidFill>
                <a:effectLst/>
                <a:ea typeface="DejaVu Sans" panose="020B0603030804020204" pitchFamily="34" charset="0"/>
              </a:rPr>
              <a:t>En courant alternatif, les neutres marqués (N) des générateurs et des récepteurs sont également reliés à la masse de l’avion. </a:t>
            </a:r>
          </a:p>
        </p:txBody>
      </p:sp>
      <p:sp>
        <p:nvSpPr>
          <p:cNvPr id="9" name="ZoneTexte 8">
            <a:extLst>
              <a:ext uri="{FF2B5EF4-FFF2-40B4-BE49-F238E27FC236}">
                <a16:creationId xmlns:a16="http://schemas.microsoft.com/office/drawing/2014/main" id="{9C11F89F-041D-3F9F-CBA0-664EF19147D4}"/>
              </a:ext>
            </a:extLst>
          </p:cNvPr>
          <p:cNvSpPr txBox="1"/>
          <p:nvPr/>
        </p:nvSpPr>
        <p:spPr>
          <a:xfrm>
            <a:off x="154236" y="5023751"/>
            <a:ext cx="6907576"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just">
              <a:buClr>
                <a:srgbClr val="000000"/>
              </a:buClr>
              <a:buSzPts val="1200"/>
              <a:tabLst>
                <a:tab pos="278130" algn="l"/>
              </a:tabLst>
            </a:pPr>
            <a:r>
              <a:rPr lang="fr-FR" sz="1800" u="none" strike="noStrike" spc="-50" dirty="0">
                <a:effectLst/>
                <a:ea typeface="Times New Roman" panose="02020603050405020304" pitchFamily="18" charset="0"/>
                <a:cs typeface="Times New Roman" panose="02020603050405020304" pitchFamily="18" charset="0"/>
              </a:rPr>
              <a:t>AVANTAGES</a:t>
            </a:r>
          </a:p>
          <a:p>
            <a:pPr marL="285750" indent="-285750" algn="just">
              <a:buFont typeface="Arial" panose="020B0604020202020204" pitchFamily="34" charset="0"/>
              <a:buChar char="•"/>
            </a:pPr>
            <a:r>
              <a:rPr lang="fr-FR" spc="-50" dirty="0">
                <a:ea typeface="Times New Roman" panose="02020603050405020304" pitchFamily="18" charset="0"/>
              </a:rPr>
              <a:t>g</a:t>
            </a:r>
            <a:r>
              <a:rPr lang="fr-FR" sz="1800" spc="-50" dirty="0">
                <a:effectLst/>
                <a:ea typeface="Times New Roman" panose="02020603050405020304" pitchFamily="18" charset="0"/>
              </a:rPr>
              <a:t>ain de poids sur les câblages, </a:t>
            </a:r>
          </a:p>
          <a:p>
            <a:pPr marL="285750" indent="-285750" algn="just">
              <a:buFont typeface="Arial" panose="020B0604020202020204" pitchFamily="34" charset="0"/>
              <a:buChar char="•"/>
            </a:pPr>
            <a:r>
              <a:rPr lang="fr-FR" sz="1800" spc="-50" dirty="0">
                <a:effectLst/>
                <a:ea typeface="Times New Roman" panose="02020603050405020304" pitchFamily="18" charset="0"/>
              </a:rPr>
              <a:t>suppression du conducteur retour, </a:t>
            </a:r>
          </a:p>
          <a:p>
            <a:pPr marL="285750" indent="-285750" algn="just">
              <a:buFont typeface="Arial" panose="020B0604020202020204" pitchFamily="34" charset="0"/>
              <a:buChar char="•"/>
            </a:pPr>
            <a:r>
              <a:rPr lang="fr-FR" sz="1800" spc="-50" dirty="0">
                <a:effectLst/>
                <a:ea typeface="Times New Roman" panose="02020603050405020304" pitchFamily="18" charset="0"/>
              </a:rPr>
              <a:t>élimination de bouclages intempestifs en cas de mauvaise isolation, </a:t>
            </a:r>
          </a:p>
          <a:p>
            <a:pPr marL="285750" indent="-285750" algn="just">
              <a:buFont typeface="Arial" panose="020B0604020202020204" pitchFamily="34" charset="0"/>
              <a:buChar char="•"/>
            </a:pPr>
            <a:r>
              <a:rPr lang="fr-FR" sz="1800" spc="-50" dirty="0">
                <a:effectLst/>
                <a:ea typeface="Times New Roman" panose="02020603050405020304" pitchFamily="18" charset="0"/>
              </a:rPr>
              <a:t>facilité de localisation des défauts.</a:t>
            </a:r>
          </a:p>
        </p:txBody>
      </p:sp>
      <p:sp>
        <p:nvSpPr>
          <p:cNvPr id="11" name="ZoneTexte 10">
            <a:extLst>
              <a:ext uri="{FF2B5EF4-FFF2-40B4-BE49-F238E27FC236}">
                <a16:creationId xmlns:a16="http://schemas.microsoft.com/office/drawing/2014/main" id="{D0E94327-38CF-52B2-8318-229DEDDAC2B9}"/>
              </a:ext>
            </a:extLst>
          </p:cNvPr>
          <p:cNvSpPr txBox="1"/>
          <p:nvPr/>
        </p:nvSpPr>
        <p:spPr>
          <a:xfrm>
            <a:off x="3770063" y="159092"/>
            <a:ext cx="465187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lgn="ctr"/>
            <a:r>
              <a:rPr lang="fr-FR" b="1" dirty="0">
                <a:solidFill>
                  <a:srgbClr val="2F5496"/>
                </a:solidFill>
                <a:effectLst/>
                <a:ea typeface="Times New Roman" panose="02020603050405020304" pitchFamily="18" charset="0"/>
                <a:cs typeface="Times New Roman" panose="02020603050405020304" pitchFamily="18" charset="0"/>
              </a:rPr>
              <a:t>RETOUR DU NEGATIF PAR LA MASSE</a:t>
            </a:r>
          </a:p>
        </p:txBody>
      </p:sp>
    </p:spTree>
    <p:extLst>
      <p:ext uri="{BB962C8B-B14F-4D97-AF65-F5344CB8AC3E}">
        <p14:creationId xmlns:p14="http://schemas.microsoft.com/office/powerpoint/2010/main" val="19632586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59F913F-498B-0A2F-ED21-B3AFCFE64307}"/>
              </a:ext>
            </a:extLst>
          </p:cNvPr>
          <p:cNvSpPr txBox="1"/>
          <p:nvPr/>
        </p:nvSpPr>
        <p:spPr>
          <a:xfrm>
            <a:off x="4625707" y="118298"/>
            <a:ext cx="308747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APPAREILLAGE DE CONNEXION</a:t>
            </a:r>
          </a:p>
        </p:txBody>
      </p:sp>
      <p:sp>
        <p:nvSpPr>
          <p:cNvPr id="7" name="ZoneTexte 6">
            <a:extLst>
              <a:ext uri="{FF2B5EF4-FFF2-40B4-BE49-F238E27FC236}">
                <a16:creationId xmlns:a16="http://schemas.microsoft.com/office/drawing/2014/main" id="{435FF9C0-4C63-A61F-B7E2-AB1A6CA8E987}"/>
              </a:ext>
            </a:extLst>
          </p:cNvPr>
          <p:cNvSpPr txBox="1"/>
          <p:nvPr/>
        </p:nvSpPr>
        <p:spPr>
          <a:xfrm>
            <a:off x="5075562" y="681131"/>
            <a:ext cx="162223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ctr"/>
            <a:r>
              <a:rPr lang="fr-FR" sz="1800" spc="-50" dirty="0">
                <a:effectLst/>
                <a:ea typeface="Times New Roman" panose="02020603050405020304" pitchFamily="18" charset="0"/>
              </a:rPr>
              <a:t>INVERSEURS</a:t>
            </a:r>
          </a:p>
        </p:txBody>
      </p:sp>
      <p:sp>
        <p:nvSpPr>
          <p:cNvPr id="9" name="ZoneTexte 8">
            <a:extLst>
              <a:ext uri="{FF2B5EF4-FFF2-40B4-BE49-F238E27FC236}">
                <a16:creationId xmlns:a16="http://schemas.microsoft.com/office/drawing/2014/main" id="{42E4D7E6-B952-307F-13B8-5A4818ECC0DA}"/>
              </a:ext>
            </a:extLst>
          </p:cNvPr>
          <p:cNvSpPr txBox="1"/>
          <p:nvPr/>
        </p:nvSpPr>
        <p:spPr>
          <a:xfrm>
            <a:off x="1018719" y="3663778"/>
            <a:ext cx="7950507" cy="412934"/>
          </a:xfrm>
          <a:prstGeom prst="rect">
            <a:avLst/>
          </a:prstGeom>
          <a:solidFill>
            <a:schemeClr val="lt1"/>
          </a:solidFill>
          <a:ln w="12700" cap="flat" cmpd="sng" algn="ctr">
            <a:no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15900" marR="1219200" indent="-1295400" algn="l">
              <a:lnSpc>
                <a:spcPts val="2720"/>
              </a:lnSpc>
              <a:spcAft>
                <a:spcPts val="6000"/>
              </a:spcAft>
            </a:pPr>
            <a:r>
              <a:rPr lang="fr-FR" sz="1800" spc="-50" dirty="0">
                <a:effectLst/>
                <a:ea typeface="Times New Roman" panose="02020603050405020304" pitchFamily="18" charset="0"/>
              </a:rPr>
              <a:t>Appareils destinés à croiser les connexions d’un ou plusieurs circuits.</a:t>
            </a:r>
          </a:p>
        </p:txBody>
      </p:sp>
      <p:pic>
        <p:nvPicPr>
          <p:cNvPr id="11" name="Image 10">
            <a:extLst>
              <a:ext uri="{FF2B5EF4-FFF2-40B4-BE49-F238E27FC236}">
                <a16:creationId xmlns:a16="http://schemas.microsoft.com/office/drawing/2014/main" id="{C3DF6741-5BC0-5C30-9FA4-2E0E3F9DB364}"/>
              </a:ext>
            </a:extLst>
          </p:cNvPr>
          <p:cNvPicPr>
            <a:picLocks noChangeAspect="1"/>
          </p:cNvPicPr>
          <p:nvPr/>
        </p:nvPicPr>
        <p:blipFill rotWithShape="1">
          <a:blip r:embed="rId2"/>
          <a:srcRect r="72950"/>
          <a:stretch/>
        </p:blipFill>
        <p:spPr>
          <a:xfrm>
            <a:off x="1239056" y="1398079"/>
            <a:ext cx="1911769" cy="2237741"/>
          </a:xfrm>
          <a:prstGeom prst="rect">
            <a:avLst/>
          </a:prstGeom>
        </p:spPr>
        <p:style>
          <a:lnRef idx="2">
            <a:schemeClr val="accent2"/>
          </a:lnRef>
          <a:fillRef idx="1">
            <a:schemeClr val="lt1"/>
          </a:fillRef>
          <a:effectRef idx="0">
            <a:schemeClr val="accent2"/>
          </a:effectRef>
          <a:fontRef idx="minor">
            <a:schemeClr val="dk1"/>
          </a:fontRef>
        </p:style>
      </p:pic>
      <p:pic>
        <p:nvPicPr>
          <p:cNvPr id="2" name="Image 1">
            <a:extLst>
              <a:ext uri="{FF2B5EF4-FFF2-40B4-BE49-F238E27FC236}">
                <a16:creationId xmlns:a16="http://schemas.microsoft.com/office/drawing/2014/main" id="{753721DB-9618-F40D-AFB7-29F12B861A43}"/>
              </a:ext>
            </a:extLst>
          </p:cNvPr>
          <p:cNvPicPr>
            <a:picLocks noChangeAspect="1"/>
          </p:cNvPicPr>
          <p:nvPr/>
        </p:nvPicPr>
        <p:blipFill rotWithShape="1">
          <a:blip r:embed="rId2"/>
          <a:srcRect l="27361" r="49725"/>
          <a:stretch/>
        </p:blipFill>
        <p:spPr>
          <a:xfrm>
            <a:off x="3715670" y="1426037"/>
            <a:ext cx="1820074" cy="2237741"/>
          </a:xfrm>
          <a:prstGeom prst="rect">
            <a:avLst/>
          </a:prstGeom>
        </p:spPr>
        <p:style>
          <a:lnRef idx="2">
            <a:schemeClr val="accent2"/>
          </a:lnRef>
          <a:fillRef idx="1">
            <a:schemeClr val="lt1"/>
          </a:fillRef>
          <a:effectRef idx="0">
            <a:schemeClr val="accent2"/>
          </a:effectRef>
          <a:fontRef idx="minor">
            <a:schemeClr val="dk1"/>
          </a:fontRef>
        </p:style>
      </p:pic>
      <p:pic>
        <p:nvPicPr>
          <p:cNvPr id="3" name="Image 2">
            <a:extLst>
              <a:ext uri="{FF2B5EF4-FFF2-40B4-BE49-F238E27FC236}">
                <a16:creationId xmlns:a16="http://schemas.microsoft.com/office/drawing/2014/main" id="{8347AFF6-9A94-3676-DE5C-3481DB0EF12A}"/>
              </a:ext>
            </a:extLst>
          </p:cNvPr>
          <p:cNvPicPr>
            <a:picLocks noChangeAspect="1"/>
          </p:cNvPicPr>
          <p:nvPr/>
        </p:nvPicPr>
        <p:blipFill rotWithShape="1">
          <a:blip r:embed="rId2"/>
          <a:srcRect l="52945" r="26499"/>
          <a:stretch/>
        </p:blipFill>
        <p:spPr>
          <a:xfrm>
            <a:off x="6231867" y="1398078"/>
            <a:ext cx="1820074" cy="2237741"/>
          </a:xfrm>
          <a:prstGeom prst="rect">
            <a:avLst/>
          </a:prstGeom>
        </p:spPr>
        <p:style>
          <a:lnRef idx="2">
            <a:schemeClr val="accent2"/>
          </a:lnRef>
          <a:fillRef idx="1">
            <a:schemeClr val="lt1"/>
          </a:fillRef>
          <a:effectRef idx="0">
            <a:schemeClr val="accent2"/>
          </a:effectRef>
          <a:fontRef idx="minor">
            <a:schemeClr val="dk1"/>
          </a:fontRef>
        </p:style>
      </p:pic>
      <p:pic>
        <p:nvPicPr>
          <p:cNvPr id="4" name="Image 3">
            <a:extLst>
              <a:ext uri="{FF2B5EF4-FFF2-40B4-BE49-F238E27FC236}">
                <a16:creationId xmlns:a16="http://schemas.microsoft.com/office/drawing/2014/main" id="{36CB4BDC-EF52-85F7-8B35-722B27A10AD4}"/>
              </a:ext>
            </a:extLst>
          </p:cNvPr>
          <p:cNvPicPr>
            <a:picLocks noChangeAspect="1"/>
          </p:cNvPicPr>
          <p:nvPr/>
        </p:nvPicPr>
        <p:blipFill rotWithShape="1">
          <a:blip r:embed="rId2"/>
          <a:srcRect l="75527"/>
          <a:stretch/>
        </p:blipFill>
        <p:spPr>
          <a:xfrm>
            <a:off x="8870756" y="1416656"/>
            <a:ext cx="1729648" cy="2237741"/>
          </a:xfrm>
          <a:prstGeom prst="rect">
            <a:avLst/>
          </a:prstGeom>
        </p:spPr>
        <p:style>
          <a:lnRef idx="2">
            <a:schemeClr val="accent2"/>
          </a:lnRef>
          <a:fillRef idx="1">
            <a:schemeClr val="lt1"/>
          </a:fillRef>
          <a:effectRef idx="0">
            <a:schemeClr val="accent2"/>
          </a:effectRef>
          <a:fontRef idx="minor">
            <a:schemeClr val="dk1"/>
          </a:fontRef>
        </p:style>
      </p:pic>
      <p:pic>
        <p:nvPicPr>
          <p:cNvPr id="6" name="Espace réservé du contenu 4">
            <a:extLst>
              <a:ext uri="{FF2B5EF4-FFF2-40B4-BE49-F238E27FC236}">
                <a16:creationId xmlns:a16="http://schemas.microsoft.com/office/drawing/2014/main" id="{7546533A-9C2A-D101-EBE5-5E09629FCCDF}"/>
              </a:ext>
            </a:extLst>
          </p:cNvPr>
          <p:cNvPicPr>
            <a:picLocks noGrp="1" noChangeAspect="1"/>
          </p:cNvPicPr>
          <p:nvPr>
            <p:ph idx="1"/>
          </p:nvPr>
        </p:nvPicPr>
        <p:blipFill rotWithShape="1">
          <a:blip r:embed="rId3"/>
          <a:srcRect r="78463"/>
          <a:stretch/>
        </p:blipFill>
        <p:spPr>
          <a:xfrm>
            <a:off x="1098132" y="4148931"/>
            <a:ext cx="1975575" cy="2000056"/>
          </a:xfrm>
        </p:spPr>
        <p:style>
          <a:lnRef idx="2">
            <a:schemeClr val="accent2"/>
          </a:lnRef>
          <a:fillRef idx="1">
            <a:schemeClr val="lt1"/>
          </a:fillRef>
          <a:effectRef idx="0">
            <a:schemeClr val="accent2"/>
          </a:effectRef>
          <a:fontRef idx="minor">
            <a:schemeClr val="dk1"/>
          </a:fontRef>
        </p:style>
      </p:pic>
      <p:sp>
        <p:nvSpPr>
          <p:cNvPr id="8" name="ZoneTexte 7">
            <a:extLst>
              <a:ext uri="{FF2B5EF4-FFF2-40B4-BE49-F238E27FC236}">
                <a16:creationId xmlns:a16="http://schemas.microsoft.com/office/drawing/2014/main" id="{B6F464D2-53B0-156B-1DDE-4CAAC985C301}"/>
              </a:ext>
            </a:extLst>
          </p:cNvPr>
          <p:cNvSpPr txBox="1"/>
          <p:nvPr/>
        </p:nvSpPr>
        <p:spPr>
          <a:xfrm>
            <a:off x="1098132" y="6370370"/>
            <a:ext cx="8056084" cy="369332"/>
          </a:xfrm>
          <a:prstGeom prst="rect">
            <a:avLst/>
          </a:prstGeom>
          <a:solidFill>
            <a:schemeClr val="lt1"/>
          </a:solidFill>
          <a:ln w="12700" cap="flat" cmpd="sng" algn="ctr">
            <a:no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15900" indent="-1295400" algn="l"/>
            <a:r>
              <a:rPr lang="fr-FR" sz="1800" spc="-50" dirty="0">
                <a:effectLst/>
                <a:ea typeface="Times New Roman" panose="02020603050405020304" pitchFamily="18" charset="0"/>
              </a:rPr>
              <a:t>Appareils inverseurs ou interrupteurs commandés par pression manuelle.</a:t>
            </a:r>
          </a:p>
        </p:txBody>
      </p:sp>
      <p:pic>
        <p:nvPicPr>
          <p:cNvPr id="12" name="Espace réservé du contenu 4">
            <a:extLst>
              <a:ext uri="{FF2B5EF4-FFF2-40B4-BE49-F238E27FC236}">
                <a16:creationId xmlns:a16="http://schemas.microsoft.com/office/drawing/2014/main" id="{6B01D3F5-EFFB-7A8E-57A9-60916D872933}"/>
              </a:ext>
            </a:extLst>
          </p:cNvPr>
          <p:cNvPicPr>
            <a:picLocks noChangeAspect="1"/>
          </p:cNvPicPr>
          <p:nvPr/>
        </p:nvPicPr>
        <p:blipFill rotWithShape="1">
          <a:blip r:embed="rId3"/>
          <a:srcRect l="26394" r="52871"/>
          <a:stretch/>
        </p:blipFill>
        <p:spPr>
          <a:xfrm>
            <a:off x="3720028" y="4124661"/>
            <a:ext cx="1820074" cy="2000056"/>
          </a:xfrm>
          <a:prstGeom prst="rect">
            <a:avLst/>
          </a:prstGeom>
        </p:spPr>
        <p:style>
          <a:lnRef idx="2">
            <a:schemeClr val="accent2"/>
          </a:lnRef>
          <a:fillRef idx="1">
            <a:schemeClr val="lt1"/>
          </a:fillRef>
          <a:effectRef idx="0">
            <a:schemeClr val="accent2"/>
          </a:effectRef>
          <a:fontRef idx="minor">
            <a:schemeClr val="dk1"/>
          </a:fontRef>
        </p:style>
      </p:pic>
      <p:pic>
        <p:nvPicPr>
          <p:cNvPr id="13" name="Espace réservé du contenu 4">
            <a:extLst>
              <a:ext uri="{FF2B5EF4-FFF2-40B4-BE49-F238E27FC236}">
                <a16:creationId xmlns:a16="http://schemas.microsoft.com/office/drawing/2014/main" id="{63D91B7E-87FC-37D6-74DB-E73935B8EBF6}"/>
              </a:ext>
            </a:extLst>
          </p:cNvPr>
          <p:cNvPicPr>
            <a:picLocks noChangeAspect="1"/>
          </p:cNvPicPr>
          <p:nvPr/>
        </p:nvPicPr>
        <p:blipFill rotWithShape="1">
          <a:blip r:embed="rId3"/>
          <a:srcRect l="53140" r="26125"/>
          <a:stretch/>
        </p:blipFill>
        <p:spPr>
          <a:xfrm>
            <a:off x="6231867" y="4124661"/>
            <a:ext cx="1820073" cy="2000056"/>
          </a:xfrm>
          <a:prstGeom prst="rect">
            <a:avLst/>
          </a:prstGeom>
        </p:spPr>
        <p:style>
          <a:lnRef idx="2">
            <a:schemeClr val="accent2"/>
          </a:lnRef>
          <a:fillRef idx="1">
            <a:schemeClr val="lt1"/>
          </a:fillRef>
          <a:effectRef idx="0">
            <a:schemeClr val="accent2"/>
          </a:effectRef>
          <a:fontRef idx="minor">
            <a:schemeClr val="dk1"/>
          </a:fontRef>
        </p:style>
      </p:pic>
      <p:pic>
        <p:nvPicPr>
          <p:cNvPr id="14" name="Espace réservé du contenu 4">
            <a:extLst>
              <a:ext uri="{FF2B5EF4-FFF2-40B4-BE49-F238E27FC236}">
                <a16:creationId xmlns:a16="http://schemas.microsoft.com/office/drawing/2014/main" id="{C0055893-E3BF-243B-910B-D9E338A78F06}"/>
              </a:ext>
            </a:extLst>
          </p:cNvPr>
          <p:cNvPicPr>
            <a:picLocks noChangeAspect="1"/>
          </p:cNvPicPr>
          <p:nvPr/>
        </p:nvPicPr>
        <p:blipFill rotWithShape="1">
          <a:blip r:embed="rId3"/>
          <a:srcRect l="81737"/>
          <a:stretch/>
        </p:blipFill>
        <p:spPr>
          <a:xfrm>
            <a:off x="8870756" y="4124661"/>
            <a:ext cx="1729648" cy="2000056"/>
          </a:xfrm>
          <a:prstGeom prst="rect">
            <a:avLst/>
          </a:prstGeo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903866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80EBFC62-36F8-B8DA-96F4-AA88F7CC4E54}"/>
              </a:ext>
            </a:extLst>
          </p:cNvPr>
          <p:cNvPicPr>
            <a:picLocks noGrp="1" noChangeAspect="1"/>
          </p:cNvPicPr>
          <p:nvPr>
            <p:ph idx="1"/>
          </p:nvPr>
        </p:nvPicPr>
        <p:blipFill>
          <a:blip r:embed="rId2"/>
          <a:stretch>
            <a:fillRect/>
          </a:stretch>
        </p:blipFill>
        <p:spPr>
          <a:xfrm>
            <a:off x="9249863" y="3354535"/>
            <a:ext cx="2283072" cy="2342117"/>
          </a:xfrm>
        </p:spPr>
        <p:style>
          <a:lnRef idx="2">
            <a:schemeClr val="accent2"/>
          </a:lnRef>
          <a:fillRef idx="1">
            <a:schemeClr val="lt1"/>
          </a:fillRef>
          <a:effectRef idx="0">
            <a:schemeClr val="accent2"/>
          </a:effectRef>
          <a:fontRef idx="minor">
            <a:schemeClr val="dk1"/>
          </a:fontRef>
        </p:style>
      </p:pic>
      <p:sp>
        <p:nvSpPr>
          <p:cNvPr id="5" name="ZoneTexte 4">
            <a:extLst>
              <a:ext uri="{FF2B5EF4-FFF2-40B4-BE49-F238E27FC236}">
                <a16:creationId xmlns:a16="http://schemas.microsoft.com/office/drawing/2014/main" id="{6AB5AD84-2110-CEB1-89B1-B5892360CE18}"/>
              </a:ext>
            </a:extLst>
          </p:cNvPr>
          <p:cNvSpPr txBox="1"/>
          <p:nvPr/>
        </p:nvSpPr>
        <p:spPr>
          <a:xfrm>
            <a:off x="785696" y="3733290"/>
            <a:ext cx="6000695"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z="1800" spc="-50" dirty="0">
                <a:effectLst/>
                <a:ea typeface="Times New Roman" panose="02020603050405020304" pitchFamily="18" charset="0"/>
              </a:rPr>
              <a:t>C’est un interrupteur souvent protégé par un boîtier et qui est commandé par une tige poussoir, elle-même actionnée par le mécanisme à contrôler.</a:t>
            </a:r>
          </a:p>
          <a:p>
            <a:pPr indent="-1295400" algn="just"/>
            <a:r>
              <a:rPr lang="fr-FR" sz="1800" dirty="0">
                <a:solidFill>
                  <a:srgbClr val="000000"/>
                </a:solidFill>
                <a:effectLst/>
                <a:ea typeface="DejaVu Sans" panose="020B0603030804020204" pitchFamily="34" charset="0"/>
              </a:rPr>
              <a:t>Ex. : signalisation de train, trappe, porte</a:t>
            </a:r>
            <a:endParaRPr lang="fr-FR" sz="1800" spc="-50" dirty="0">
              <a:effectLst/>
              <a:ea typeface="Times New Roman" panose="02020603050405020304" pitchFamily="18" charset="0"/>
            </a:endParaRPr>
          </a:p>
        </p:txBody>
      </p:sp>
      <p:sp>
        <p:nvSpPr>
          <p:cNvPr id="3" name="ZoneTexte 2">
            <a:extLst>
              <a:ext uri="{FF2B5EF4-FFF2-40B4-BE49-F238E27FC236}">
                <a16:creationId xmlns:a16="http://schemas.microsoft.com/office/drawing/2014/main" id="{E7923B4D-F2A8-1C09-8108-E01AB6A47452}"/>
              </a:ext>
            </a:extLst>
          </p:cNvPr>
          <p:cNvSpPr txBox="1"/>
          <p:nvPr/>
        </p:nvSpPr>
        <p:spPr>
          <a:xfrm>
            <a:off x="4625707" y="118298"/>
            <a:ext cx="308747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APPAREILLAGE DE CONNEXION</a:t>
            </a:r>
          </a:p>
        </p:txBody>
      </p:sp>
      <p:sp>
        <p:nvSpPr>
          <p:cNvPr id="6" name="ZoneTexte 5">
            <a:extLst>
              <a:ext uri="{FF2B5EF4-FFF2-40B4-BE49-F238E27FC236}">
                <a16:creationId xmlns:a16="http://schemas.microsoft.com/office/drawing/2014/main" id="{56D8CF67-44A3-CC73-5A26-13C21EDAEA17}"/>
              </a:ext>
            </a:extLst>
          </p:cNvPr>
          <p:cNvSpPr txBox="1"/>
          <p:nvPr/>
        </p:nvSpPr>
        <p:spPr>
          <a:xfrm>
            <a:off x="9409434" y="5722033"/>
            <a:ext cx="2123501" cy="369332"/>
          </a:xfrm>
          <a:prstGeom prst="rect">
            <a:avLst/>
          </a:prstGeom>
          <a:solidFill>
            <a:schemeClr val="lt1"/>
          </a:solidFill>
          <a:ln w="12700" cap="flat" cmpd="sng" algn="ctr">
            <a:no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defPPr>
              <a:defRPr lang="fr-FR"/>
            </a:defPPr>
            <a:lvl1pPr algn="ctr">
              <a:defRPr sz="1200">
                <a:solidFill>
                  <a:srgbClr val="000000"/>
                </a:solidFill>
                <a:effectLst/>
                <a:ea typeface="DejaVu Sans" panose="020B0603030804020204" pitchFamily="34" charset="0"/>
              </a:defRPr>
            </a:lvl1pPr>
          </a:lstStyle>
          <a:p>
            <a:r>
              <a:rPr lang="fr-FR" dirty="0"/>
              <a:t>MICRO-RUPTEUR</a:t>
            </a:r>
          </a:p>
        </p:txBody>
      </p:sp>
      <p:pic>
        <p:nvPicPr>
          <p:cNvPr id="2" name="Espace réservé du contenu 4">
            <a:extLst>
              <a:ext uri="{FF2B5EF4-FFF2-40B4-BE49-F238E27FC236}">
                <a16:creationId xmlns:a16="http://schemas.microsoft.com/office/drawing/2014/main" id="{48AD4860-E774-9516-7E4C-52E4E2CDC6B0}"/>
              </a:ext>
            </a:extLst>
          </p:cNvPr>
          <p:cNvPicPr>
            <a:picLocks noChangeAspect="1"/>
          </p:cNvPicPr>
          <p:nvPr/>
        </p:nvPicPr>
        <p:blipFill rotWithShape="1">
          <a:blip r:embed="rId3"/>
          <a:srcRect l="4655" r="65846"/>
          <a:stretch/>
        </p:blipFill>
        <p:spPr>
          <a:xfrm>
            <a:off x="9090292" y="659102"/>
            <a:ext cx="2168034" cy="2208387"/>
          </a:xfrm>
          <a:prstGeom prst="rect">
            <a:avLst/>
          </a:prstGeom>
        </p:spPr>
        <p:style>
          <a:lnRef idx="2">
            <a:schemeClr val="accent2"/>
          </a:lnRef>
          <a:fillRef idx="1">
            <a:schemeClr val="lt1"/>
          </a:fillRef>
          <a:effectRef idx="0">
            <a:schemeClr val="accent2"/>
          </a:effectRef>
          <a:fontRef idx="minor">
            <a:schemeClr val="dk1"/>
          </a:fontRef>
        </p:style>
      </p:pic>
      <p:sp>
        <p:nvSpPr>
          <p:cNvPr id="4" name="ZoneTexte 3">
            <a:extLst>
              <a:ext uri="{FF2B5EF4-FFF2-40B4-BE49-F238E27FC236}">
                <a16:creationId xmlns:a16="http://schemas.microsoft.com/office/drawing/2014/main" id="{06D95CB4-E361-3196-1A47-095EB91927D1}"/>
              </a:ext>
            </a:extLst>
          </p:cNvPr>
          <p:cNvSpPr txBox="1"/>
          <p:nvPr/>
        </p:nvSpPr>
        <p:spPr>
          <a:xfrm>
            <a:off x="8558554" y="2867489"/>
            <a:ext cx="3506118" cy="276999"/>
          </a:xfrm>
          <a:prstGeom prst="rect">
            <a:avLst/>
          </a:prstGeom>
          <a:solidFill>
            <a:schemeClr val="lt1"/>
          </a:solidFill>
          <a:ln w="12700" cap="flat" cmpd="sng" algn="ctr">
            <a:no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sz="1200" dirty="0">
                <a:solidFill>
                  <a:srgbClr val="000000"/>
                </a:solidFill>
                <a:effectLst/>
                <a:ea typeface="DejaVu Sans" panose="020B0603030804020204" pitchFamily="34" charset="0"/>
              </a:rPr>
              <a:t>SELECTEUR OU COMMUTATEUR</a:t>
            </a:r>
            <a:endParaRPr lang="fr-FR" sz="1200" dirty="0"/>
          </a:p>
        </p:txBody>
      </p:sp>
      <p:sp>
        <p:nvSpPr>
          <p:cNvPr id="8" name="ZoneTexte 7">
            <a:extLst>
              <a:ext uri="{FF2B5EF4-FFF2-40B4-BE49-F238E27FC236}">
                <a16:creationId xmlns:a16="http://schemas.microsoft.com/office/drawing/2014/main" id="{D4B70EB1-1E01-F02F-95CD-76634DAE70C9}"/>
              </a:ext>
            </a:extLst>
          </p:cNvPr>
          <p:cNvSpPr txBox="1"/>
          <p:nvPr/>
        </p:nvSpPr>
        <p:spPr>
          <a:xfrm>
            <a:off x="785696" y="1393453"/>
            <a:ext cx="6000695"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tabLst>
                <a:tab pos="593090" algn="l"/>
              </a:tabLst>
            </a:pPr>
            <a:r>
              <a:rPr lang="fr-FR" sz="1800" spc="-50" dirty="0">
                <a:effectLst/>
                <a:ea typeface="Times New Roman" panose="02020603050405020304" pitchFamily="18" charset="0"/>
              </a:rPr>
              <a:t>Appareil destiné à modifier les connexions  d’un ou plusieurs circuits</a:t>
            </a:r>
          </a:p>
        </p:txBody>
      </p:sp>
    </p:spTree>
    <p:extLst>
      <p:ext uri="{BB962C8B-B14F-4D97-AF65-F5344CB8AC3E}">
        <p14:creationId xmlns:p14="http://schemas.microsoft.com/office/powerpoint/2010/main" val="20285736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E8B4F16C-C72C-594F-CE29-0E87E3E549DD}"/>
              </a:ext>
            </a:extLst>
          </p:cNvPr>
          <p:cNvPicPr>
            <a:picLocks noGrp="1" noChangeAspect="1"/>
          </p:cNvPicPr>
          <p:nvPr>
            <p:ph idx="1"/>
          </p:nvPr>
        </p:nvPicPr>
        <p:blipFill>
          <a:blip r:embed="rId2"/>
          <a:stretch>
            <a:fillRect/>
          </a:stretch>
        </p:blipFill>
        <p:spPr>
          <a:xfrm>
            <a:off x="1399640" y="677790"/>
            <a:ext cx="9546956" cy="1766807"/>
          </a:xfrm>
        </p:spPr>
        <p:style>
          <a:lnRef idx="2">
            <a:schemeClr val="accent2"/>
          </a:lnRef>
          <a:fillRef idx="1">
            <a:schemeClr val="lt1"/>
          </a:fillRef>
          <a:effectRef idx="0">
            <a:schemeClr val="accent2"/>
          </a:effectRef>
          <a:fontRef idx="minor">
            <a:schemeClr val="dk1"/>
          </a:fontRef>
        </p:style>
      </p:pic>
      <p:sp>
        <p:nvSpPr>
          <p:cNvPr id="5" name="ZoneTexte 4">
            <a:extLst>
              <a:ext uri="{FF2B5EF4-FFF2-40B4-BE49-F238E27FC236}">
                <a16:creationId xmlns:a16="http://schemas.microsoft.com/office/drawing/2014/main" id="{9A562EB7-776F-EA32-85ED-13CBEFB42DEE}"/>
              </a:ext>
            </a:extLst>
          </p:cNvPr>
          <p:cNvSpPr txBox="1"/>
          <p:nvPr/>
        </p:nvSpPr>
        <p:spPr>
          <a:xfrm>
            <a:off x="4756532" y="2469852"/>
            <a:ext cx="2305279" cy="307777"/>
          </a:xfrm>
          <a:prstGeom prst="rect">
            <a:avLst/>
          </a:prstGeom>
          <a:solidFill>
            <a:schemeClr val="lt1"/>
          </a:solidFill>
          <a:ln w="12700" cap="flat" cmpd="sng" algn="ctr">
            <a:no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sz="1400" b="0" spc="-50" dirty="0">
                <a:solidFill>
                  <a:srgbClr val="000000"/>
                </a:solidFill>
                <a:effectLst/>
                <a:ea typeface="DejaVu Sans" panose="020B0603030804020204" pitchFamily="34" charset="0"/>
                <a:cs typeface="Times New Roman" panose="02020603050405020304" pitchFamily="18" charset="0"/>
              </a:rPr>
              <a:t>INTERRUPTEURS</a:t>
            </a:r>
            <a:endParaRPr lang="fr-FR" sz="1400" dirty="0">
              <a:solidFill>
                <a:srgbClr val="000000"/>
              </a:solidFill>
              <a:effectLst/>
              <a:ea typeface="DejaVu Sans" panose="020B0603030804020204" pitchFamily="34" charset="0"/>
            </a:endParaRPr>
          </a:p>
        </p:txBody>
      </p:sp>
      <p:sp>
        <p:nvSpPr>
          <p:cNvPr id="4" name="ZoneTexte 3">
            <a:extLst>
              <a:ext uri="{FF2B5EF4-FFF2-40B4-BE49-F238E27FC236}">
                <a16:creationId xmlns:a16="http://schemas.microsoft.com/office/drawing/2014/main" id="{8B35A63B-EA59-9AC1-3DF0-8087F9B3910B}"/>
              </a:ext>
            </a:extLst>
          </p:cNvPr>
          <p:cNvSpPr txBox="1"/>
          <p:nvPr/>
        </p:nvSpPr>
        <p:spPr>
          <a:xfrm>
            <a:off x="4194672" y="129314"/>
            <a:ext cx="34290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buSzPts val="1600"/>
            </a:pPr>
            <a:r>
              <a:rPr lang="fr-FR" b="1" kern="0" dirty="0">
                <a:solidFill>
                  <a:srgbClr val="4472C4"/>
                </a:solidFill>
                <a:effectLst/>
                <a:ea typeface="Times New Roman" panose="02020603050405020304" pitchFamily="18" charset="0"/>
                <a:cs typeface="Times New Roman" panose="02020603050405020304" pitchFamily="18" charset="0"/>
              </a:rPr>
              <a:t>APPAREILLAGE DE COMMANDE</a:t>
            </a:r>
          </a:p>
        </p:txBody>
      </p:sp>
      <p:pic>
        <p:nvPicPr>
          <p:cNvPr id="2" name="Espace réservé du contenu 4">
            <a:extLst>
              <a:ext uri="{FF2B5EF4-FFF2-40B4-BE49-F238E27FC236}">
                <a16:creationId xmlns:a16="http://schemas.microsoft.com/office/drawing/2014/main" id="{D3F67AAB-FCEF-0715-2CAC-9B6C7BFF2AC9}"/>
              </a:ext>
            </a:extLst>
          </p:cNvPr>
          <p:cNvPicPr>
            <a:picLocks noChangeAspect="1"/>
          </p:cNvPicPr>
          <p:nvPr/>
        </p:nvPicPr>
        <p:blipFill>
          <a:blip r:embed="rId3"/>
          <a:stretch>
            <a:fillRect/>
          </a:stretch>
        </p:blipFill>
        <p:spPr>
          <a:xfrm>
            <a:off x="3598872" y="3199757"/>
            <a:ext cx="4725928" cy="1831017"/>
          </a:xfrm>
          <a:prstGeom prst="rect">
            <a:avLst/>
          </a:prstGeom>
        </p:spPr>
        <p:style>
          <a:lnRef idx="2">
            <a:schemeClr val="accent2"/>
          </a:lnRef>
          <a:fillRef idx="1">
            <a:schemeClr val="lt1"/>
          </a:fillRef>
          <a:effectRef idx="0">
            <a:schemeClr val="accent2"/>
          </a:effectRef>
          <a:fontRef idx="minor">
            <a:schemeClr val="dk1"/>
          </a:fontRef>
        </p:style>
      </p:pic>
      <p:sp>
        <p:nvSpPr>
          <p:cNvPr id="6" name="ZoneTexte 5">
            <a:extLst>
              <a:ext uri="{FF2B5EF4-FFF2-40B4-BE49-F238E27FC236}">
                <a16:creationId xmlns:a16="http://schemas.microsoft.com/office/drawing/2014/main" id="{F1DC98EB-6DE9-2CEC-2B5B-9A6BF32CBCB1}"/>
              </a:ext>
            </a:extLst>
          </p:cNvPr>
          <p:cNvSpPr txBox="1"/>
          <p:nvPr/>
        </p:nvSpPr>
        <p:spPr>
          <a:xfrm>
            <a:off x="557691" y="5425414"/>
            <a:ext cx="11274425" cy="923330"/>
          </a:xfrm>
          <a:prstGeom prst="rect">
            <a:avLst/>
          </a:prstGeom>
          <a:solidFill>
            <a:schemeClr val="lt1"/>
          </a:solidFill>
          <a:ln w="12700" cap="flat" cmpd="sng" algn="ctr">
            <a:no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R="101600" algn="just"/>
            <a:r>
              <a:rPr lang="fr-FR" sz="1800" spc="-50" dirty="0">
                <a:effectLst/>
                <a:ea typeface="Times New Roman" panose="02020603050405020304" pitchFamily="18" charset="0"/>
              </a:rPr>
              <a:t>PRESSOSTATS: C’est un interrupteur commandé par une capsule, une membrane ou un tube de Bourdon, soumis à une pression hydraulique ou pneumatique.</a:t>
            </a:r>
          </a:p>
          <a:p>
            <a:pPr algn="just"/>
            <a:r>
              <a:rPr lang="fr-FR" sz="1800" spc="-50" dirty="0">
                <a:effectLst/>
                <a:ea typeface="Times New Roman" panose="02020603050405020304" pitchFamily="18" charset="0"/>
              </a:rPr>
              <a:t>Ex. : baisse de pression carburant ou hydraulique.</a:t>
            </a:r>
          </a:p>
        </p:txBody>
      </p:sp>
      <p:sp>
        <p:nvSpPr>
          <p:cNvPr id="8" name="ZoneTexte 7">
            <a:extLst>
              <a:ext uri="{FF2B5EF4-FFF2-40B4-BE49-F238E27FC236}">
                <a16:creationId xmlns:a16="http://schemas.microsoft.com/office/drawing/2014/main" id="{189C6E16-258F-B764-C535-A5D3CAAB8604}"/>
              </a:ext>
            </a:extLst>
          </p:cNvPr>
          <p:cNvSpPr txBox="1"/>
          <p:nvPr/>
        </p:nvSpPr>
        <p:spPr>
          <a:xfrm>
            <a:off x="5057075" y="5030774"/>
            <a:ext cx="1809521" cy="284693"/>
          </a:xfrm>
          <a:prstGeom prst="rect">
            <a:avLst/>
          </a:prstGeom>
          <a:solidFill>
            <a:schemeClr val="lt1"/>
          </a:solidFill>
          <a:ln w="12700" cap="flat" cmpd="sng" algn="ctr">
            <a:no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03200" marR="101600" indent="-1295400" algn="ctr">
              <a:lnSpc>
                <a:spcPts val="1460"/>
              </a:lnSpc>
              <a:spcAft>
                <a:spcPts val="1105"/>
              </a:spcAft>
            </a:pPr>
            <a:r>
              <a:rPr lang="fr-FR" sz="1400" spc="-50" dirty="0">
                <a:effectLst/>
                <a:ea typeface="Times New Roman" panose="02020603050405020304" pitchFamily="18" charset="0"/>
              </a:rPr>
              <a:t>PRESSOSTATS</a:t>
            </a:r>
          </a:p>
        </p:txBody>
      </p:sp>
    </p:spTree>
    <p:extLst>
      <p:ext uri="{BB962C8B-B14F-4D97-AF65-F5344CB8AC3E}">
        <p14:creationId xmlns:p14="http://schemas.microsoft.com/office/powerpoint/2010/main" val="42609983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D76AF533-89C4-70D2-B557-5F364BDF1DD2}"/>
              </a:ext>
            </a:extLst>
          </p:cNvPr>
          <p:cNvPicPr>
            <a:picLocks noGrp="1" noChangeAspect="1"/>
          </p:cNvPicPr>
          <p:nvPr>
            <p:ph idx="1"/>
          </p:nvPr>
        </p:nvPicPr>
        <p:blipFill>
          <a:blip r:embed="rId2"/>
          <a:stretch>
            <a:fillRect/>
          </a:stretch>
        </p:blipFill>
        <p:spPr>
          <a:xfrm>
            <a:off x="7426303" y="1068349"/>
            <a:ext cx="4280938" cy="1786997"/>
          </a:xfr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38B158DA-3D20-FB6E-256A-9B595291EA04}"/>
              </a:ext>
            </a:extLst>
          </p:cNvPr>
          <p:cNvSpPr txBox="1"/>
          <p:nvPr/>
        </p:nvSpPr>
        <p:spPr>
          <a:xfrm>
            <a:off x="385558" y="1728129"/>
            <a:ext cx="6720322"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z="1800" spc="-50" dirty="0">
                <a:effectLst/>
                <a:ea typeface="Times New Roman" panose="02020603050405020304" pitchFamily="18" charset="0"/>
              </a:rPr>
              <a:t>Appareil destiné à faire varier l’intensité dans un circuit en modifiant la valeur de la résistance R à l’aide d’un curseur.</a:t>
            </a:r>
          </a:p>
        </p:txBody>
      </p:sp>
      <p:sp>
        <p:nvSpPr>
          <p:cNvPr id="9" name="ZoneTexte 8">
            <a:extLst>
              <a:ext uri="{FF2B5EF4-FFF2-40B4-BE49-F238E27FC236}">
                <a16:creationId xmlns:a16="http://schemas.microsoft.com/office/drawing/2014/main" id="{7EC2FCEF-08AA-15C5-32A1-BCFF4A4F0C0C}"/>
              </a:ext>
            </a:extLst>
          </p:cNvPr>
          <p:cNvSpPr txBox="1"/>
          <p:nvPr/>
        </p:nvSpPr>
        <p:spPr>
          <a:xfrm>
            <a:off x="4194672" y="129314"/>
            <a:ext cx="34290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buSzPts val="1600"/>
            </a:pPr>
            <a:r>
              <a:rPr lang="fr-FR" b="1" kern="0" dirty="0">
                <a:solidFill>
                  <a:srgbClr val="4472C4"/>
                </a:solidFill>
                <a:effectLst/>
                <a:ea typeface="Times New Roman" panose="02020603050405020304" pitchFamily="18" charset="0"/>
                <a:cs typeface="Times New Roman" panose="02020603050405020304" pitchFamily="18" charset="0"/>
              </a:rPr>
              <a:t>APPAREILLAGE DE COMMANDE</a:t>
            </a:r>
          </a:p>
        </p:txBody>
      </p:sp>
      <p:sp>
        <p:nvSpPr>
          <p:cNvPr id="2" name="ZoneTexte 1">
            <a:extLst>
              <a:ext uri="{FF2B5EF4-FFF2-40B4-BE49-F238E27FC236}">
                <a16:creationId xmlns:a16="http://schemas.microsoft.com/office/drawing/2014/main" id="{AD9DFF76-14F5-E451-8B07-966AEE11C2FD}"/>
              </a:ext>
            </a:extLst>
          </p:cNvPr>
          <p:cNvSpPr txBox="1"/>
          <p:nvPr/>
        </p:nvSpPr>
        <p:spPr>
          <a:xfrm>
            <a:off x="8510560" y="2855346"/>
            <a:ext cx="1798504" cy="307777"/>
          </a:xfrm>
          <a:prstGeom prst="rect">
            <a:avLst/>
          </a:prstGeom>
          <a:solidFill>
            <a:schemeClr val="lt1"/>
          </a:solidFill>
          <a:ln w="12700" cap="flat" cmpd="sng" algn="ctr">
            <a:no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ctr"/>
            <a:r>
              <a:rPr lang="fr-FR" sz="1400" spc="-50" dirty="0">
                <a:effectLst/>
                <a:ea typeface="Times New Roman" panose="02020603050405020304" pitchFamily="18" charset="0"/>
              </a:rPr>
              <a:t>Rhéostat</a:t>
            </a:r>
          </a:p>
        </p:txBody>
      </p:sp>
    </p:spTree>
    <p:extLst>
      <p:ext uri="{BB962C8B-B14F-4D97-AF65-F5344CB8AC3E}">
        <p14:creationId xmlns:p14="http://schemas.microsoft.com/office/powerpoint/2010/main" val="465209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9FF041C0-67E9-9B46-3022-CE6394642983}"/>
              </a:ext>
            </a:extLst>
          </p:cNvPr>
          <p:cNvPicPr>
            <a:picLocks noGrp="1" noChangeAspect="1"/>
          </p:cNvPicPr>
          <p:nvPr>
            <p:ph idx="1"/>
          </p:nvPr>
        </p:nvPicPr>
        <p:blipFill>
          <a:blip r:embed="rId2"/>
          <a:stretch>
            <a:fillRect/>
          </a:stretch>
        </p:blipFill>
        <p:spPr>
          <a:xfrm>
            <a:off x="8353540" y="1401605"/>
            <a:ext cx="2899667" cy="1961878"/>
          </a:xfrm>
        </p:spPr>
      </p:pic>
      <p:sp>
        <p:nvSpPr>
          <p:cNvPr id="7" name="ZoneTexte 6">
            <a:extLst>
              <a:ext uri="{FF2B5EF4-FFF2-40B4-BE49-F238E27FC236}">
                <a16:creationId xmlns:a16="http://schemas.microsoft.com/office/drawing/2014/main" id="{C2A762C4-8D6A-2E06-F950-44EA0DF5DAA9}"/>
              </a:ext>
            </a:extLst>
          </p:cNvPr>
          <p:cNvSpPr txBox="1"/>
          <p:nvPr/>
        </p:nvSpPr>
        <p:spPr>
          <a:xfrm>
            <a:off x="1145754" y="2121785"/>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l"/>
            <a:r>
              <a:rPr lang="fr-FR" b="0" i="0" u="none" strike="noStrike" spc="-50" dirty="0">
                <a:effectLst/>
                <a:ea typeface="Times New Roman" panose="02020603050405020304" pitchFamily="18" charset="0"/>
                <a:cs typeface="Times New Roman" panose="02020603050405020304" pitchFamily="18" charset="0"/>
              </a:rPr>
              <a:t>Appareil destiné à faire varier la tension aux bornes d’un circuit</a:t>
            </a:r>
            <a:endParaRPr lang="fr-FR" spc="-50" dirty="0">
              <a:effectLst/>
              <a:ea typeface="Times New Roman" panose="02020603050405020304" pitchFamily="18" charset="0"/>
            </a:endParaRPr>
          </a:p>
        </p:txBody>
      </p:sp>
      <p:sp>
        <p:nvSpPr>
          <p:cNvPr id="3" name="ZoneTexte 2">
            <a:extLst>
              <a:ext uri="{FF2B5EF4-FFF2-40B4-BE49-F238E27FC236}">
                <a16:creationId xmlns:a16="http://schemas.microsoft.com/office/drawing/2014/main" id="{2053F823-39D0-6ACE-2390-EDD9E4C46624}"/>
              </a:ext>
            </a:extLst>
          </p:cNvPr>
          <p:cNvSpPr txBox="1"/>
          <p:nvPr/>
        </p:nvSpPr>
        <p:spPr>
          <a:xfrm>
            <a:off x="4194672" y="129314"/>
            <a:ext cx="34290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buSzPts val="1600"/>
            </a:pPr>
            <a:r>
              <a:rPr lang="fr-FR" b="1" kern="0" dirty="0">
                <a:solidFill>
                  <a:srgbClr val="4472C4"/>
                </a:solidFill>
                <a:effectLst/>
                <a:ea typeface="Times New Roman" panose="02020603050405020304" pitchFamily="18" charset="0"/>
                <a:cs typeface="Times New Roman" panose="02020603050405020304" pitchFamily="18" charset="0"/>
              </a:rPr>
              <a:t>APPAREILLAGE DE COMMANDE</a:t>
            </a:r>
          </a:p>
        </p:txBody>
      </p:sp>
      <p:sp>
        <p:nvSpPr>
          <p:cNvPr id="6" name="ZoneTexte 5">
            <a:extLst>
              <a:ext uri="{FF2B5EF4-FFF2-40B4-BE49-F238E27FC236}">
                <a16:creationId xmlns:a16="http://schemas.microsoft.com/office/drawing/2014/main" id="{1A2D9F63-99C8-8C88-5BBA-C01A8171043F}"/>
              </a:ext>
            </a:extLst>
          </p:cNvPr>
          <p:cNvSpPr txBox="1"/>
          <p:nvPr/>
        </p:nvSpPr>
        <p:spPr>
          <a:xfrm>
            <a:off x="3190582" y="726168"/>
            <a:ext cx="549765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defPPr>
              <a:defRPr lang="fr-FR"/>
            </a:defPPr>
            <a:lvl1pPr indent="-1295400" algn="ctr">
              <a:defRPr spc="-50">
                <a:effectLst/>
                <a:ea typeface="Times New Roman" panose="02020603050405020304" pitchFamily="18" charset="0"/>
              </a:defRPr>
            </a:lvl1pPr>
          </a:lstStyle>
          <a:p>
            <a:pPr lvl="1"/>
            <a:r>
              <a:rPr lang="fr-FR" dirty="0"/>
              <a:t>POTENSTIOMETRE OU DIVISEUR DE TENSION</a:t>
            </a:r>
          </a:p>
        </p:txBody>
      </p:sp>
      <p:pic>
        <p:nvPicPr>
          <p:cNvPr id="2" name="Espace réservé du contenu 6">
            <a:extLst>
              <a:ext uri="{FF2B5EF4-FFF2-40B4-BE49-F238E27FC236}">
                <a16:creationId xmlns:a16="http://schemas.microsoft.com/office/drawing/2014/main" id="{E0E885CF-D734-8823-87B8-A81D4052DAB4}"/>
              </a:ext>
            </a:extLst>
          </p:cNvPr>
          <p:cNvPicPr>
            <a:picLocks noChangeAspect="1"/>
          </p:cNvPicPr>
          <p:nvPr/>
        </p:nvPicPr>
        <p:blipFill>
          <a:blip r:embed="rId3"/>
          <a:stretch>
            <a:fillRect/>
          </a:stretch>
        </p:blipFill>
        <p:spPr>
          <a:xfrm>
            <a:off x="9165597" y="3578871"/>
            <a:ext cx="1704814" cy="2255003"/>
          </a:xfrm>
          <a:prstGeom prst="rect">
            <a:avLst/>
          </a:prstGeom>
        </p:spPr>
      </p:pic>
      <p:sp>
        <p:nvSpPr>
          <p:cNvPr id="4" name="ZoneTexte 3">
            <a:extLst>
              <a:ext uri="{FF2B5EF4-FFF2-40B4-BE49-F238E27FC236}">
                <a16:creationId xmlns:a16="http://schemas.microsoft.com/office/drawing/2014/main" id="{B635D1BF-8598-A196-3A1D-16B44B31C884}"/>
              </a:ext>
            </a:extLst>
          </p:cNvPr>
          <p:cNvSpPr txBox="1"/>
          <p:nvPr/>
        </p:nvSpPr>
        <p:spPr>
          <a:xfrm>
            <a:off x="1145754" y="4244707"/>
            <a:ext cx="6097836"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r>
              <a:rPr lang="fr-FR" sz="1800" dirty="0">
                <a:solidFill>
                  <a:srgbClr val="000000"/>
                </a:solidFill>
                <a:effectLst/>
                <a:ea typeface="DejaVu Sans" panose="020B0603030804020204" pitchFamily="34" charset="0"/>
              </a:rPr>
              <a:t>CONTACT A FLOTTEUR</a:t>
            </a:r>
          </a:p>
          <a:p>
            <a:pPr indent="-1295400"/>
            <a:r>
              <a:rPr lang="fr-FR" sz="1800" dirty="0">
                <a:solidFill>
                  <a:srgbClr val="000000"/>
                </a:solidFill>
                <a:effectLst/>
                <a:ea typeface="DejaVu Sans" panose="020B0603030804020204" pitchFamily="34" charset="0"/>
              </a:rPr>
              <a:t>Il signale les baisses de niveau réservoirs ou bâches (réservoirs carburant, bâches hydrauliques).</a:t>
            </a:r>
            <a:endParaRPr lang="fr-FR" sz="1800" spc="-50" dirty="0">
              <a:effectLst/>
              <a:ea typeface="Times New Roman" panose="02020603050405020304" pitchFamily="18" charset="0"/>
            </a:endParaRPr>
          </a:p>
        </p:txBody>
      </p:sp>
    </p:spTree>
    <p:extLst>
      <p:ext uri="{BB962C8B-B14F-4D97-AF65-F5344CB8AC3E}">
        <p14:creationId xmlns:p14="http://schemas.microsoft.com/office/powerpoint/2010/main" val="7404568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C5DC5BBD-BD47-7357-0562-7CCF84FBBAAD}"/>
              </a:ext>
            </a:extLst>
          </p:cNvPr>
          <p:cNvPicPr>
            <a:picLocks noGrp="1" noChangeAspect="1"/>
          </p:cNvPicPr>
          <p:nvPr>
            <p:ph idx="1"/>
          </p:nvPr>
        </p:nvPicPr>
        <p:blipFill>
          <a:blip r:embed="rId2"/>
          <a:stretch>
            <a:fillRect/>
          </a:stretch>
        </p:blipFill>
        <p:spPr>
          <a:xfrm>
            <a:off x="1059051" y="2273233"/>
            <a:ext cx="10073898" cy="3456122"/>
          </a:xfrm>
        </p:spPr>
      </p:pic>
      <p:sp>
        <p:nvSpPr>
          <p:cNvPr id="7" name="ZoneTexte 6">
            <a:extLst>
              <a:ext uri="{FF2B5EF4-FFF2-40B4-BE49-F238E27FC236}">
                <a16:creationId xmlns:a16="http://schemas.microsoft.com/office/drawing/2014/main" id="{2607D60F-42F2-D953-3EFC-030B0A3124C8}"/>
              </a:ext>
            </a:extLst>
          </p:cNvPr>
          <p:cNvSpPr txBox="1"/>
          <p:nvPr/>
        </p:nvSpPr>
        <p:spPr>
          <a:xfrm>
            <a:off x="872223" y="1245124"/>
            <a:ext cx="10073897"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z="1800" spc="-50" dirty="0">
                <a:effectLst/>
                <a:ea typeface="Times New Roman" panose="02020603050405020304" pitchFamily="18" charset="0"/>
              </a:rPr>
              <a:t>Les contacts de proximité contrôlent la concordance de position de deux éléments dont l’un</a:t>
            </a:r>
            <a:br>
              <a:rPr lang="fr-FR" sz="1800" spc="-50" dirty="0">
                <a:effectLst/>
                <a:ea typeface="Times New Roman" panose="02020603050405020304" pitchFamily="18" charset="0"/>
              </a:rPr>
            </a:br>
            <a:r>
              <a:rPr lang="fr-FR" sz="1800" spc="-50" dirty="0">
                <a:effectLst/>
                <a:ea typeface="Times New Roman" panose="02020603050405020304" pitchFamily="18" charset="0"/>
              </a:rPr>
              <a:t>est mobile (ex, : signalisation de train).</a:t>
            </a:r>
          </a:p>
          <a:p>
            <a:pPr indent="-1295400" algn="just"/>
            <a:r>
              <a:rPr lang="fr-FR" sz="1800" spc="-50" dirty="0">
                <a:effectLst/>
                <a:ea typeface="Times New Roman" panose="02020603050405020304" pitchFamily="18" charset="0"/>
              </a:rPr>
              <a:t>La continuité entre A et B est assurée lorsque l’aimant se trouve près de la surface détectrice.</a:t>
            </a:r>
          </a:p>
        </p:txBody>
      </p:sp>
      <p:sp>
        <p:nvSpPr>
          <p:cNvPr id="9" name="ZoneTexte 8">
            <a:extLst>
              <a:ext uri="{FF2B5EF4-FFF2-40B4-BE49-F238E27FC236}">
                <a16:creationId xmlns:a16="http://schemas.microsoft.com/office/drawing/2014/main" id="{3A863877-1026-4E16-A977-8FE99C695872}"/>
              </a:ext>
            </a:extLst>
          </p:cNvPr>
          <p:cNvSpPr txBox="1"/>
          <p:nvPr/>
        </p:nvSpPr>
        <p:spPr>
          <a:xfrm>
            <a:off x="4194672" y="616484"/>
            <a:ext cx="312052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CONTACTS DE PROXIMITE</a:t>
            </a:r>
          </a:p>
        </p:txBody>
      </p:sp>
      <p:sp>
        <p:nvSpPr>
          <p:cNvPr id="2" name="ZoneTexte 1">
            <a:extLst>
              <a:ext uri="{FF2B5EF4-FFF2-40B4-BE49-F238E27FC236}">
                <a16:creationId xmlns:a16="http://schemas.microsoft.com/office/drawing/2014/main" id="{C2915C55-3A77-3F09-CD09-95E200EE4506}"/>
              </a:ext>
            </a:extLst>
          </p:cNvPr>
          <p:cNvSpPr txBox="1"/>
          <p:nvPr/>
        </p:nvSpPr>
        <p:spPr>
          <a:xfrm>
            <a:off x="4194672" y="129314"/>
            <a:ext cx="34290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buSzPts val="1600"/>
            </a:pPr>
            <a:r>
              <a:rPr lang="fr-FR" b="1" kern="0" dirty="0">
                <a:solidFill>
                  <a:srgbClr val="4472C4"/>
                </a:solidFill>
                <a:effectLst/>
                <a:ea typeface="Times New Roman" panose="02020603050405020304" pitchFamily="18" charset="0"/>
                <a:cs typeface="Times New Roman" panose="02020603050405020304" pitchFamily="18" charset="0"/>
              </a:rPr>
              <a:t>APPAREILLAGE DE COMMANDE</a:t>
            </a:r>
          </a:p>
        </p:txBody>
      </p:sp>
    </p:spTree>
    <p:extLst>
      <p:ext uri="{BB962C8B-B14F-4D97-AF65-F5344CB8AC3E}">
        <p14:creationId xmlns:p14="http://schemas.microsoft.com/office/powerpoint/2010/main" val="837578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D67B3EB-DE40-E6C5-F4A0-6D8E53A24635}"/>
              </a:ext>
            </a:extLst>
          </p:cNvPr>
          <p:cNvSpPr txBox="1"/>
          <p:nvPr/>
        </p:nvSpPr>
        <p:spPr>
          <a:xfrm>
            <a:off x="746392" y="1290106"/>
            <a:ext cx="10942503"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sz="1800" dirty="0">
                <a:solidFill>
                  <a:srgbClr val="000000"/>
                </a:solidFill>
                <a:effectLst/>
                <a:ea typeface="DejaVu Sans" panose="020B0603030804020204" pitchFamily="34" charset="0"/>
              </a:rPr>
              <a:t>C’est le nom attribué à un appareil de commande automatique par l’intermédiaire duquel on crée une modification donnée dans un circuit</a:t>
            </a:r>
            <a:endParaRPr lang="fr-FR" dirty="0"/>
          </a:p>
        </p:txBody>
      </p:sp>
      <p:sp>
        <p:nvSpPr>
          <p:cNvPr id="7" name="ZoneTexte 6">
            <a:extLst>
              <a:ext uri="{FF2B5EF4-FFF2-40B4-BE49-F238E27FC236}">
                <a16:creationId xmlns:a16="http://schemas.microsoft.com/office/drawing/2014/main" id="{0C15458A-1280-18C9-F312-60F2A48DAEFC}"/>
              </a:ext>
            </a:extLst>
          </p:cNvPr>
          <p:cNvSpPr txBox="1"/>
          <p:nvPr/>
        </p:nvSpPr>
        <p:spPr>
          <a:xfrm>
            <a:off x="3456542" y="283897"/>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APPAREILLAGE DE COMMANDE AUTOMATIQUE </a:t>
            </a:r>
          </a:p>
        </p:txBody>
      </p:sp>
      <p:sp>
        <p:nvSpPr>
          <p:cNvPr id="11" name="ZoneTexte 10">
            <a:extLst>
              <a:ext uri="{FF2B5EF4-FFF2-40B4-BE49-F238E27FC236}">
                <a16:creationId xmlns:a16="http://schemas.microsoft.com/office/drawing/2014/main" id="{59FC2D9E-AC16-E011-E497-8943AC46E969}"/>
              </a:ext>
            </a:extLst>
          </p:cNvPr>
          <p:cNvSpPr txBox="1"/>
          <p:nvPr/>
        </p:nvSpPr>
        <p:spPr>
          <a:xfrm>
            <a:off x="605457" y="4618736"/>
            <a:ext cx="10737801"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sz="1800" dirty="0">
                <a:solidFill>
                  <a:srgbClr val="000000"/>
                </a:solidFill>
                <a:effectLst/>
                <a:ea typeface="DejaVu Sans" panose="020B0603030804020204" pitchFamily="34" charset="0"/>
              </a:rPr>
              <a:t>Lorsque on alimente la bobine, le noyau se polarise, aimante la palette mobile en fer doux qui est attirée, les contacts se ferment ou s’ouvrent. </a:t>
            </a:r>
          </a:p>
          <a:p>
            <a:pPr marL="285750" indent="-285750">
              <a:buFont typeface="Arial" panose="020B0604020202020204" pitchFamily="34" charset="0"/>
              <a:buChar char="•"/>
            </a:pPr>
            <a:r>
              <a:rPr lang="fr-FR" sz="1800" dirty="0">
                <a:solidFill>
                  <a:srgbClr val="000000"/>
                </a:solidFill>
                <a:effectLst/>
                <a:ea typeface="DejaVu Sans" panose="020B0603030804020204" pitchFamily="34" charset="0"/>
              </a:rPr>
              <a:t>Lorsque l’on –coupe </a:t>
            </a:r>
            <a:r>
              <a:rPr lang="fr-FR" dirty="0">
                <a:solidFill>
                  <a:srgbClr val="000000"/>
                </a:solidFill>
                <a:ea typeface="DejaVu Sans" panose="020B0603030804020204" pitchFamily="34" charset="0"/>
              </a:rPr>
              <a:t>l’</a:t>
            </a:r>
            <a:r>
              <a:rPr lang="fr-FR" sz="1800" dirty="0">
                <a:solidFill>
                  <a:srgbClr val="000000"/>
                </a:solidFill>
                <a:effectLst/>
                <a:ea typeface="DejaVu Sans" panose="020B0603030804020204" pitchFamily="34" charset="0"/>
              </a:rPr>
              <a:t>alimentation de la bobine, les lames élastiques facilitent l’ouverture de l’armature mobile. </a:t>
            </a:r>
          </a:p>
          <a:p>
            <a:pPr marL="285750" indent="-285750">
              <a:buFont typeface="Arial" panose="020B0604020202020204" pitchFamily="34" charset="0"/>
              <a:buChar char="•"/>
            </a:pPr>
            <a:r>
              <a:rPr lang="fr-FR" sz="1800" dirty="0">
                <a:solidFill>
                  <a:srgbClr val="000000"/>
                </a:solidFill>
                <a:effectLst/>
                <a:ea typeface="DejaVu Sans" panose="020B0603030804020204" pitchFamily="34" charset="0"/>
              </a:rPr>
              <a:t>En effet, l’induction rémanente du noyau pourrait la maintenir enclenchée</a:t>
            </a:r>
            <a:endParaRPr lang="fr-FR" dirty="0"/>
          </a:p>
        </p:txBody>
      </p:sp>
      <p:sp>
        <p:nvSpPr>
          <p:cNvPr id="3" name="ZoneTexte 2">
            <a:extLst>
              <a:ext uri="{FF2B5EF4-FFF2-40B4-BE49-F238E27FC236}">
                <a16:creationId xmlns:a16="http://schemas.microsoft.com/office/drawing/2014/main" id="{94790953-87D2-1273-138B-EC9E4734F0E8}"/>
              </a:ext>
            </a:extLst>
          </p:cNvPr>
          <p:cNvSpPr txBox="1"/>
          <p:nvPr/>
        </p:nvSpPr>
        <p:spPr>
          <a:xfrm>
            <a:off x="746393" y="770827"/>
            <a:ext cx="212900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 RELAIS</a:t>
            </a:r>
          </a:p>
        </p:txBody>
      </p:sp>
      <p:pic>
        <p:nvPicPr>
          <p:cNvPr id="1028" name="Picture 4">
            <a:extLst>
              <a:ext uri="{FF2B5EF4-FFF2-40B4-BE49-F238E27FC236}">
                <a16:creationId xmlns:a16="http://schemas.microsoft.com/office/drawing/2014/main" id="{B421E469-D2A7-A72F-E2E4-CEE46FD7A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4929" y="2236331"/>
            <a:ext cx="2943225" cy="1895475"/>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21B9AA89-5942-2361-93F7-7995B5014D03}"/>
              </a:ext>
            </a:extLst>
          </p:cNvPr>
          <p:cNvSpPr txBox="1"/>
          <p:nvPr/>
        </p:nvSpPr>
        <p:spPr>
          <a:xfrm>
            <a:off x="1810897" y="4131806"/>
            <a:ext cx="3682388" cy="369332"/>
          </a:xfrm>
          <a:prstGeom prst="rect">
            <a:avLst/>
          </a:prstGeom>
          <a:solidFill>
            <a:schemeClr val="lt1"/>
          </a:solidFill>
          <a:ln w="12700" cap="flat" cmpd="sng" algn="ctr">
            <a:no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sz="1800" b="1" i="1" dirty="0">
                <a:effectLst/>
                <a:latin typeface="arial" panose="020B0604020202020204" pitchFamily="34" charset="0"/>
              </a:rPr>
              <a:t>Relais inactif (non commandé)</a:t>
            </a:r>
            <a:endParaRPr lang="fr-FR" dirty="0"/>
          </a:p>
        </p:txBody>
      </p:sp>
      <p:sp>
        <p:nvSpPr>
          <p:cNvPr id="13" name="ZoneTexte 12">
            <a:extLst>
              <a:ext uri="{FF2B5EF4-FFF2-40B4-BE49-F238E27FC236}">
                <a16:creationId xmlns:a16="http://schemas.microsoft.com/office/drawing/2014/main" id="{8AC46C18-83F5-219E-6F72-D5BE387B89E4}"/>
              </a:ext>
            </a:extLst>
          </p:cNvPr>
          <p:cNvSpPr txBox="1"/>
          <p:nvPr/>
        </p:nvSpPr>
        <p:spPr>
          <a:xfrm>
            <a:off x="6449343" y="4140352"/>
            <a:ext cx="3682388" cy="369332"/>
          </a:xfrm>
          <a:prstGeom prst="rect">
            <a:avLst/>
          </a:prstGeom>
          <a:noFill/>
          <a:ln w="12700" cap="flat" cmpd="sng" algn="ctr">
            <a:no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sz="1800" b="1" i="1" dirty="0">
                <a:effectLst/>
                <a:latin typeface="arial" panose="020B0604020202020204" pitchFamily="34" charset="0"/>
              </a:rPr>
              <a:t>relais actif (commandé) </a:t>
            </a:r>
            <a:endParaRPr lang="fr-FR" sz="1800" dirty="0">
              <a:effectLst/>
            </a:endParaRPr>
          </a:p>
        </p:txBody>
      </p:sp>
      <p:pic>
        <p:nvPicPr>
          <p:cNvPr id="1030" name="Picture 6">
            <a:extLst>
              <a:ext uri="{FF2B5EF4-FFF2-40B4-BE49-F238E27FC236}">
                <a16:creationId xmlns:a16="http://schemas.microsoft.com/office/drawing/2014/main" id="{DB7FD2DB-CDFA-5D7A-FAFE-71B3DF79A1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7499" y="2252924"/>
            <a:ext cx="2886075" cy="189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8751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9759A4F6-A484-F56A-7A19-B654CAE6A12E}"/>
              </a:ext>
            </a:extLst>
          </p:cNvPr>
          <p:cNvSpPr txBox="1"/>
          <p:nvPr/>
        </p:nvSpPr>
        <p:spPr>
          <a:xfrm>
            <a:off x="3181121" y="1027906"/>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742950" lvl="1" indent="-285750">
              <a:spcBef>
                <a:spcPts val="200"/>
              </a:spcBef>
              <a:buFont typeface="+mj-lt"/>
              <a:buAutoNum type="arabicPeriod"/>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UTILISATION DES RELAIS</a:t>
            </a:r>
          </a:p>
        </p:txBody>
      </p:sp>
      <p:sp>
        <p:nvSpPr>
          <p:cNvPr id="7" name="ZoneTexte 6">
            <a:extLst>
              <a:ext uri="{FF2B5EF4-FFF2-40B4-BE49-F238E27FC236}">
                <a16:creationId xmlns:a16="http://schemas.microsoft.com/office/drawing/2014/main" id="{C916F9B5-3B4D-ACB5-3FC3-67876A2C6AFE}"/>
              </a:ext>
            </a:extLst>
          </p:cNvPr>
          <p:cNvSpPr txBox="1"/>
          <p:nvPr/>
        </p:nvSpPr>
        <p:spPr>
          <a:xfrm>
            <a:off x="774853" y="1669205"/>
            <a:ext cx="10642294"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z="1800" spc="-50" dirty="0" err="1">
                <a:effectLst/>
                <a:ea typeface="Times New Roman" panose="02020603050405020304" pitchFamily="18" charset="0"/>
              </a:rPr>
              <a:t>Iis</a:t>
            </a:r>
            <a:r>
              <a:rPr lang="fr-FR" sz="1800" spc="-50" dirty="0">
                <a:effectLst/>
                <a:ea typeface="Times New Roman" panose="02020603050405020304" pitchFamily="18" charset="0"/>
              </a:rPr>
              <a:t> sont utilisés dans les cas suivants :</a:t>
            </a:r>
          </a:p>
          <a:p>
            <a:pPr marL="342900" lvl="0" indent="-342900" algn="just">
              <a:buClr>
                <a:srgbClr val="000000"/>
              </a:buClr>
              <a:buSzPts val="1200"/>
              <a:buFont typeface="Symbol" panose="05050102010706020507" pitchFamily="18" charset="2"/>
              <a:buChar char="-"/>
              <a:tabLst>
                <a:tab pos="182880" algn="l"/>
              </a:tabLst>
            </a:pPr>
            <a:r>
              <a:rPr lang="fr-FR" sz="1800" u="none" strike="noStrike" spc="-50" dirty="0">
                <a:effectLst/>
                <a:ea typeface="Times New Roman" panose="02020603050405020304" pitchFamily="18" charset="0"/>
                <a:cs typeface="Times New Roman" panose="02020603050405020304" pitchFamily="18" charset="0"/>
              </a:rPr>
              <a:t>Lorsque le circuit que l’on veut commander est éloigné du panneau de commande.</a:t>
            </a:r>
          </a:p>
          <a:p>
            <a:pPr marL="342900" lvl="0" indent="-342900" algn="l">
              <a:buClr>
                <a:srgbClr val="000000"/>
              </a:buClr>
              <a:buSzPts val="1200"/>
              <a:buFont typeface="Symbol" panose="05050102010706020507" pitchFamily="18" charset="2"/>
              <a:buChar char="-"/>
              <a:tabLst>
                <a:tab pos="182880" algn="l"/>
              </a:tabLst>
            </a:pPr>
            <a:r>
              <a:rPr lang="fr-FR" sz="1800" u="none" strike="noStrike" spc="-50" dirty="0">
                <a:effectLst/>
                <a:ea typeface="Times New Roman" panose="02020603050405020304" pitchFamily="18" charset="0"/>
                <a:cs typeface="Times New Roman" panose="02020603050405020304" pitchFamily="18" charset="0"/>
              </a:rPr>
              <a:t>Lorsque la servitude dont on veut assurer le fonctionnement absorbe une intensité telle que cela impliquerait l’utilisation d’un interrupteur de fort-calibre.</a:t>
            </a:r>
          </a:p>
          <a:p>
            <a:pPr marL="342900" lvl="0" indent="-342900" algn="just">
              <a:buClr>
                <a:srgbClr val="000000"/>
              </a:buClr>
              <a:buSzPts val="1200"/>
              <a:buFont typeface="Symbol" panose="05050102010706020507" pitchFamily="18" charset="2"/>
              <a:buChar char="-"/>
              <a:tabLst>
                <a:tab pos="182880" algn="l"/>
              </a:tabLst>
            </a:pPr>
            <a:r>
              <a:rPr lang="fr-FR" sz="1800" u="none" strike="noStrike" spc="-50" dirty="0">
                <a:effectLst/>
                <a:ea typeface="Times New Roman" panose="02020603050405020304" pitchFamily="18" charset="0"/>
                <a:cs typeface="Times New Roman" panose="02020603050405020304" pitchFamily="18" charset="0"/>
              </a:rPr>
              <a:t>Lorsque l’on veut assurer des temporisations dans le fonctionnement de certaines </a:t>
            </a:r>
            <a:r>
              <a:rPr lang="fr-FR" sz="1800" dirty="0">
                <a:solidFill>
                  <a:srgbClr val="000000"/>
                </a:solidFill>
                <a:effectLst/>
                <a:ea typeface="DejaVu Sans" panose="020B0603030804020204" pitchFamily="34" charset="0"/>
              </a:rPr>
              <a:t>servitudes ainsi que des séquences de fonctionnement</a:t>
            </a:r>
            <a:endParaRPr lang="fr-FR" dirty="0"/>
          </a:p>
        </p:txBody>
      </p:sp>
    </p:spTree>
    <p:extLst>
      <p:ext uri="{BB962C8B-B14F-4D97-AF65-F5344CB8AC3E}">
        <p14:creationId xmlns:p14="http://schemas.microsoft.com/office/powerpoint/2010/main" val="809934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3D12D635-C531-5A8F-9378-BA83D610C7F4}"/>
              </a:ext>
            </a:extLst>
          </p:cNvPr>
          <p:cNvSpPr txBox="1"/>
          <p:nvPr/>
        </p:nvSpPr>
        <p:spPr>
          <a:xfrm>
            <a:off x="881347" y="1643334"/>
            <a:ext cx="9926198" cy="258532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a:t>Un générateur est un système capable de fournir de l’énergie sous forme de courant dans un circuit d’utilisation ; </a:t>
            </a:r>
          </a:p>
          <a:p>
            <a:pPr marL="285750" indent="-285750">
              <a:buFont typeface="Arial" panose="020B0604020202020204" pitchFamily="34" charset="0"/>
              <a:buChar char="•"/>
            </a:pPr>
            <a:r>
              <a:rPr lang="fr-FR" dirty="0"/>
              <a:t>le générateur possède au moins deux bornes sur lesquelles sont branchés les circuits d’utilisation.</a:t>
            </a:r>
          </a:p>
          <a:p>
            <a:pPr marL="285750" indent="-285750">
              <a:buFont typeface="Arial" panose="020B0604020202020204" pitchFamily="34" charset="0"/>
              <a:buChar char="•"/>
            </a:pPr>
            <a:r>
              <a:rPr lang="fr-FR" dirty="0"/>
              <a:t>On appelle récepteur, tout système qui transforme l’énergie électrique en énergie</a:t>
            </a:r>
          </a:p>
          <a:p>
            <a:pPr marL="742950" lvl="1" indent="-285750">
              <a:buFont typeface="Courier New" panose="02070309020205020404" pitchFamily="49" charset="0"/>
              <a:buChar char="o"/>
            </a:pPr>
            <a:r>
              <a:rPr lang="fr-FR" dirty="0"/>
              <a:t>thermique, </a:t>
            </a:r>
          </a:p>
          <a:p>
            <a:pPr marL="742950" lvl="1" indent="-285750">
              <a:buFont typeface="Courier New" panose="02070309020205020404" pitchFamily="49" charset="0"/>
              <a:buChar char="o"/>
            </a:pPr>
            <a:r>
              <a:rPr lang="fr-FR" dirty="0"/>
              <a:t>mécanique,</a:t>
            </a:r>
          </a:p>
          <a:p>
            <a:pPr marL="742950" lvl="1" indent="-285750">
              <a:buFont typeface="Courier New" panose="02070309020205020404" pitchFamily="49" charset="0"/>
              <a:buChar char="o"/>
            </a:pPr>
            <a:r>
              <a:rPr lang="fr-FR" dirty="0"/>
              <a:t>chimique</a:t>
            </a:r>
          </a:p>
          <a:p>
            <a:pPr marL="742950" lvl="1" indent="-285750">
              <a:buFont typeface="Courier New" panose="02070309020205020404" pitchFamily="49" charset="0"/>
              <a:buChar char="o"/>
            </a:pPr>
            <a:r>
              <a:rPr lang="fr-FR" dirty="0"/>
              <a:t>radioélectrique. </a:t>
            </a:r>
          </a:p>
          <a:p>
            <a:pPr marL="285750" indent="-285750">
              <a:buFont typeface="Arial" panose="020B0604020202020204" pitchFamily="34" charset="0"/>
              <a:buChar char="•"/>
            </a:pPr>
            <a:r>
              <a:rPr lang="fr-FR" dirty="0"/>
              <a:t>Il possède au moins deux bornes qui sont connectées au générateur.</a:t>
            </a:r>
          </a:p>
        </p:txBody>
      </p:sp>
      <p:sp>
        <p:nvSpPr>
          <p:cNvPr id="7" name="ZoneTexte 6">
            <a:extLst>
              <a:ext uri="{FF2B5EF4-FFF2-40B4-BE49-F238E27FC236}">
                <a16:creationId xmlns:a16="http://schemas.microsoft.com/office/drawing/2014/main" id="{6B5EB76F-FC59-5A06-856E-84D9799E8C72}"/>
              </a:ext>
            </a:extLst>
          </p:cNvPr>
          <p:cNvSpPr txBox="1"/>
          <p:nvPr/>
        </p:nvSpPr>
        <p:spPr>
          <a:xfrm>
            <a:off x="4262149" y="735242"/>
            <a:ext cx="3164595"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GENERATEUR ET RECEPTEUR</a:t>
            </a:r>
          </a:p>
        </p:txBody>
      </p:sp>
    </p:spTree>
    <p:extLst>
      <p:ext uri="{BB962C8B-B14F-4D97-AF65-F5344CB8AC3E}">
        <p14:creationId xmlns:p14="http://schemas.microsoft.com/office/powerpoint/2010/main" val="980416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a:extLst>
              <a:ext uri="{FF2B5EF4-FFF2-40B4-BE49-F238E27FC236}">
                <a16:creationId xmlns:a16="http://schemas.microsoft.com/office/drawing/2014/main" id="{D4821F43-A5CC-D5DC-1E82-A8BD94718E80}"/>
              </a:ext>
            </a:extLst>
          </p:cNvPr>
          <p:cNvSpPr>
            <a:spLocks noChangeArrowheads="1"/>
          </p:cNvSpPr>
          <p:nvPr/>
        </p:nvSpPr>
        <p:spPr bwMode="auto">
          <a:xfrm>
            <a:off x="7017186" y="3936953"/>
            <a:ext cx="184731"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br>
              <a:rPr kumimoji="0" lang="fr-FR" altLang="fr-FR" sz="1200" b="0"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b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9" name="Image 8">
            <a:extLst>
              <a:ext uri="{FF2B5EF4-FFF2-40B4-BE49-F238E27FC236}">
                <a16:creationId xmlns:a16="http://schemas.microsoft.com/office/drawing/2014/main" id="{92014227-303A-BE4F-60DD-32CD0EEE5D0E}"/>
              </a:ext>
            </a:extLst>
          </p:cNvPr>
          <p:cNvPicPr>
            <a:picLocks noChangeAspect="1"/>
          </p:cNvPicPr>
          <p:nvPr/>
        </p:nvPicPr>
        <p:blipFill>
          <a:blip r:embed="rId2"/>
          <a:stretch>
            <a:fillRect/>
          </a:stretch>
        </p:blipFill>
        <p:spPr>
          <a:xfrm>
            <a:off x="7831950" y="1395468"/>
            <a:ext cx="3378631" cy="2286000"/>
          </a:xfrm>
          <a:prstGeom prst="rect">
            <a:avLst/>
          </a:prstGeom>
        </p:spPr>
      </p:pic>
      <p:sp>
        <p:nvSpPr>
          <p:cNvPr id="12" name="ZoneTexte 11">
            <a:extLst>
              <a:ext uri="{FF2B5EF4-FFF2-40B4-BE49-F238E27FC236}">
                <a16:creationId xmlns:a16="http://schemas.microsoft.com/office/drawing/2014/main" id="{A539E549-E929-7ADC-6473-515D55FF9E22}"/>
              </a:ext>
            </a:extLst>
          </p:cNvPr>
          <p:cNvSpPr txBox="1"/>
          <p:nvPr/>
        </p:nvSpPr>
        <p:spPr>
          <a:xfrm>
            <a:off x="539827" y="1799804"/>
            <a:ext cx="6202495"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sz="1800" u="none" strike="noStrike" spc="-50" dirty="0">
                <a:effectLst/>
                <a:ea typeface="Times New Roman" panose="02020603050405020304" pitchFamily="18" charset="0"/>
                <a:cs typeface="Times New Roman" panose="02020603050405020304" pitchFamily="18" charset="0"/>
              </a:rPr>
              <a:t>RELAIS CONTACTEUR</a:t>
            </a:r>
          </a:p>
          <a:p>
            <a:r>
              <a:rPr lang="fr-FR" dirty="0"/>
              <a:t>C’est un relais qui se ferme sous l’effet d’une force électromagnétique développée par le courant qui le parcourt.</a:t>
            </a:r>
          </a:p>
          <a:p>
            <a:r>
              <a:rPr lang="fr-FR" dirty="0"/>
              <a:t>La position repos des contacts correspond au relais non excité.</a:t>
            </a:r>
          </a:p>
          <a:p>
            <a:r>
              <a:rPr lang="fr-FR" dirty="0"/>
              <a:t>La position travail des contacts correspond au relais excité.</a:t>
            </a:r>
          </a:p>
        </p:txBody>
      </p:sp>
      <p:pic>
        <p:nvPicPr>
          <p:cNvPr id="4" name="Espace réservé du contenu 4">
            <a:extLst>
              <a:ext uri="{FF2B5EF4-FFF2-40B4-BE49-F238E27FC236}">
                <a16:creationId xmlns:a16="http://schemas.microsoft.com/office/drawing/2014/main" id="{501BBD88-A358-62B3-E8F2-8028C923BCD1}"/>
              </a:ext>
            </a:extLst>
          </p:cNvPr>
          <p:cNvPicPr>
            <a:picLocks noGrp="1" noChangeAspect="1"/>
          </p:cNvPicPr>
          <p:nvPr>
            <p:ph idx="1"/>
          </p:nvPr>
        </p:nvPicPr>
        <p:blipFill>
          <a:blip r:embed="rId3"/>
          <a:stretch>
            <a:fillRect/>
          </a:stretch>
        </p:blipFill>
        <p:spPr>
          <a:xfrm>
            <a:off x="8396204" y="3423492"/>
            <a:ext cx="2448732" cy="1534332"/>
          </a:xfrm>
        </p:spPr>
      </p:pic>
      <p:sp>
        <p:nvSpPr>
          <p:cNvPr id="6" name="ZoneTexte 5">
            <a:extLst>
              <a:ext uri="{FF2B5EF4-FFF2-40B4-BE49-F238E27FC236}">
                <a16:creationId xmlns:a16="http://schemas.microsoft.com/office/drawing/2014/main" id="{B167DCD2-59BC-C5B4-C373-E55D2549843E}"/>
              </a:ext>
            </a:extLst>
          </p:cNvPr>
          <p:cNvSpPr txBox="1"/>
          <p:nvPr/>
        </p:nvSpPr>
        <p:spPr>
          <a:xfrm>
            <a:off x="539827" y="3681468"/>
            <a:ext cx="6097836"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sz="1800" dirty="0">
                <a:solidFill>
                  <a:srgbClr val="000000"/>
                </a:solidFill>
                <a:effectLst/>
                <a:ea typeface="DejaVu Sans" panose="020B0603030804020204" pitchFamily="34" charset="0"/>
              </a:rPr>
              <a:t>RELAIS RUPTEUR</a:t>
            </a:r>
            <a:endParaRPr lang="fr-FR" dirty="0"/>
          </a:p>
          <a:p>
            <a:r>
              <a:rPr lang="fr-FR" sz="1800" b="0" i="0" u="none" strike="noStrike" spc="-50" dirty="0">
                <a:solidFill>
                  <a:srgbClr val="000000"/>
                </a:solidFill>
                <a:effectLst/>
                <a:ea typeface="DejaVu Sans" panose="020B0603030804020204" pitchFamily="34" charset="0"/>
                <a:cs typeface="Times New Roman" panose="02020603050405020304" pitchFamily="18" charset="0"/>
              </a:rPr>
              <a:t>Relais dont le contact est fermé en position repos</a:t>
            </a:r>
            <a:endParaRPr lang="fr-FR" dirty="0"/>
          </a:p>
        </p:txBody>
      </p:sp>
    </p:spTree>
    <p:extLst>
      <p:ext uri="{BB962C8B-B14F-4D97-AF65-F5344CB8AC3E}">
        <p14:creationId xmlns:p14="http://schemas.microsoft.com/office/powerpoint/2010/main" val="42077866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7E9B6BEA-AEFB-4D5A-5D38-4CBBD5E9B7D6}"/>
              </a:ext>
            </a:extLst>
          </p:cNvPr>
          <p:cNvPicPr>
            <a:picLocks noGrp="1" noChangeAspect="1"/>
          </p:cNvPicPr>
          <p:nvPr>
            <p:ph idx="1"/>
          </p:nvPr>
        </p:nvPicPr>
        <p:blipFill rotWithShape="1">
          <a:blip r:embed="rId2"/>
          <a:srcRect r="64845"/>
          <a:stretch/>
        </p:blipFill>
        <p:spPr>
          <a:xfrm>
            <a:off x="4851552" y="816508"/>
            <a:ext cx="2669691" cy="3053166"/>
          </a:xfrm>
        </p:spPr>
      </p:pic>
      <p:sp>
        <p:nvSpPr>
          <p:cNvPr id="7" name="ZoneTexte 6">
            <a:extLst>
              <a:ext uri="{FF2B5EF4-FFF2-40B4-BE49-F238E27FC236}">
                <a16:creationId xmlns:a16="http://schemas.microsoft.com/office/drawing/2014/main" id="{20D129A5-9A51-8F81-EA62-CFA90E1AFB01}"/>
              </a:ext>
            </a:extLst>
          </p:cNvPr>
          <p:cNvSpPr txBox="1"/>
          <p:nvPr/>
        </p:nvSpPr>
        <p:spPr>
          <a:xfrm>
            <a:off x="452546" y="3946792"/>
            <a:ext cx="11467704"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sz="1800" spc="-50" dirty="0">
                <a:effectLst/>
                <a:ea typeface="Times New Roman" panose="02020603050405020304" pitchFamily="18" charset="0"/>
              </a:rPr>
              <a:t>Relais Economiseur:</a:t>
            </a:r>
            <a:endParaRPr lang="fr-FR" sz="1800" dirty="0">
              <a:solidFill>
                <a:srgbClr val="000000"/>
              </a:solidFill>
              <a:effectLst/>
              <a:ea typeface="DejaVu Sans" panose="020B0603030804020204" pitchFamily="34" charset="0"/>
            </a:endParaRPr>
          </a:p>
          <a:p>
            <a:pPr algn="just"/>
            <a:r>
              <a:rPr lang="fr-FR" sz="1800" dirty="0">
                <a:solidFill>
                  <a:srgbClr val="000000"/>
                </a:solidFill>
                <a:effectLst/>
                <a:ea typeface="DejaVu Sans" panose="020B0603030804020204" pitchFamily="34" charset="0"/>
              </a:rPr>
              <a:t>Lorsque l’enroulement est sous tension, une fraction du bobinage (a) est traversé par le courant d’alimentation</a:t>
            </a:r>
          </a:p>
          <a:p>
            <a:pPr algn="just"/>
            <a:r>
              <a:rPr lang="fr-FR" sz="1800" dirty="0">
                <a:solidFill>
                  <a:srgbClr val="000000"/>
                </a:solidFill>
                <a:effectLst/>
                <a:ea typeface="DejaVu Sans" panose="020B0603030804020204" pitchFamily="34" charset="0"/>
              </a:rPr>
              <a:t>l’intensité est élevée dans cette fraction d’enroulement, le relais s’excite, les contacts basculent, ce qui a pour effet de </a:t>
            </a:r>
            <a:r>
              <a:rPr lang="fr-FR" sz="1800" dirty="0" err="1">
                <a:solidFill>
                  <a:srgbClr val="000000"/>
                </a:solidFill>
                <a:effectLst/>
                <a:ea typeface="DejaVu Sans" panose="020B0603030804020204" pitchFamily="34" charset="0"/>
              </a:rPr>
              <a:t>décourcircuiter</a:t>
            </a:r>
            <a:r>
              <a:rPr lang="fr-FR" sz="1800" dirty="0">
                <a:solidFill>
                  <a:srgbClr val="000000"/>
                </a:solidFill>
                <a:effectLst/>
                <a:ea typeface="DejaVu Sans" panose="020B0603030804020204" pitchFamily="34" charset="0"/>
              </a:rPr>
              <a:t> la fraction (b), l’intensité décroît, il en résulte une réduction de réchauffement du relais, les ampères</a:t>
            </a:r>
            <a:br>
              <a:rPr lang="fr-FR" sz="1800" dirty="0">
                <a:solidFill>
                  <a:srgbClr val="000000"/>
                </a:solidFill>
                <a:effectLst/>
                <a:ea typeface="DejaVu Sans" panose="020B0603030804020204" pitchFamily="34" charset="0"/>
              </a:rPr>
            </a:br>
            <a:r>
              <a:rPr lang="fr-FR" sz="1800" dirty="0">
                <a:solidFill>
                  <a:srgbClr val="000000"/>
                </a:solidFill>
                <a:effectLst/>
                <a:ea typeface="DejaVu Sans" panose="020B0603030804020204" pitchFamily="34" charset="0"/>
              </a:rPr>
              <a:t>tours magnétisants restent suffisants pour maintenir les contacts dans leur position travail</a:t>
            </a:r>
            <a:endParaRPr lang="fr-FR" dirty="0"/>
          </a:p>
        </p:txBody>
      </p:sp>
    </p:spTree>
    <p:extLst>
      <p:ext uri="{BB962C8B-B14F-4D97-AF65-F5344CB8AC3E}">
        <p14:creationId xmlns:p14="http://schemas.microsoft.com/office/powerpoint/2010/main" val="40719618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21DC5DB4-0FA1-5B41-683E-EF686163D9D5}"/>
              </a:ext>
            </a:extLst>
          </p:cNvPr>
          <p:cNvSpPr txBox="1"/>
          <p:nvPr/>
        </p:nvSpPr>
        <p:spPr>
          <a:xfrm>
            <a:off x="1010797" y="3089554"/>
            <a:ext cx="6745078"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Arial" panose="020B0604020202020204" pitchFamily="34" charset="0"/>
              <a:buChar char="•"/>
            </a:pPr>
            <a:r>
              <a:rPr lang="fr-FR" sz="1800" dirty="0">
                <a:solidFill>
                  <a:srgbClr val="000000"/>
                </a:solidFill>
                <a:effectLst/>
                <a:ea typeface="DejaVu Sans" panose="020B0603030804020204" pitchFamily="34" charset="0"/>
              </a:rPr>
              <a:t>Dès la mise sous tension du relais, le courant traversant l’enroulement est maximum. </a:t>
            </a:r>
          </a:p>
          <a:p>
            <a:pPr marL="285750" indent="-285750" algn="just">
              <a:buFont typeface="Arial" panose="020B0604020202020204" pitchFamily="34" charset="0"/>
              <a:buChar char="•"/>
            </a:pPr>
            <a:r>
              <a:rPr lang="fr-FR" sz="1800" dirty="0">
                <a:solidFill>
                  <a:srgbClr val="000000"/>
                </a:solidFill>
                <a:effectLst/>
                <a:ea typeface="DejaVu Sans" panose="020B0603030804020204" pitchFamily="34" charset="0"/>
              </a:rPr>
              <a:t>Les contacts passent en position travail, la résistance R est insérée avec l’enroulement</a:t>
            </a:r>
          </a:p>
          <a:p>
            <a:pPr marL="285750" indent="-285750" algn="just">
              <a:buFont typeface="Arial" panose="020B0604020202020204" pitchFamily="34" charset="0"/>
              <a:buChar char="•"/>
            </a:pPr>
            <a:r>
              <a:rPr lang="fr-FR" sz="1800" dirty="0">
                <a:solidFill>
                  <a:srgbClr val="000000"/>
                </a:solidFill>
                <a:effectLst/>
                <a:ea typeface="DejaVu Sans" panose="020B0603030804020204" pitchFamily="34" charset="0"/>
              </a:rPr>
              <a:t>l’intensité décroît, réchauffement est sensiblement réduit.</a:t>
            </a:r>
          </a:p>
        </p:txBody>
      </p:sp>
      <p:pic>
        <p:nvPicPr>
          <p:cNvPr id="6" name="Espace réservé du contenu 4">
            <a:extLst>
              <a:ext uri="{FF2B5EF4-FFF2-40B4-BE49-F238E27FC236}">
                <a16:creationId xmlns:a16="http://schemas.microsoft.com/office/drawing/2014/main" id="{27E5B078-A0C1-500A-AF57-F6A0878460C4}"/>
              </a:ext>
            </a:extLst>
          </p:cNvPr>
          <p:cNvPicPr>
            <a:picLocks noGrp="1" noChangeAspect="1"/>
          </p:cNvPicPr>
          <p:nvPr>
            <p:ph idx="1"/>
          </p:nvPr>
        </p:nvPicPr>
        <p:blipFill rotWithShape="1">
          <a:blip r:embed="rId2"/>
          <a:srcRect l="57931"/>
          <a:stretch/>
        </p:blipFill>
        <p:spPr>
          <a:xfrm>
            <a:off x="8096541" y="2065887"/>
            <a:ext cx="3194830" cy="3053166"/>
          </a:xfrm>
        </p:spPr>
        <p:style>
          <a:lnRef idx="2">
            <a:schemeClr val="accent2"/>
          </a:lnRef>
          <a:fillRef idx="1">
            <a:schemeClr val="lt1"/>
          </a:fillRef>
          <a:effectRef idx="0">
            <a:schemeClr val="accent2"/>
          </a:effectRef>
          <a:fontRef idx="minor">
            <a:schemeClr val="dk1"/>
          </a:fontRef>
        </p:style>
      </p:pic>
      <p:sp>
        <p:nvSpPr>
          <p:cNvPr id="8" name="ZoneTexte 7">
            <a:extLst>
              <a:ext uri="{FF2B5EF4-FFF2-40B4-BE49-F238E27FC236}">
                <a16:creationId xmlns:a16="http://schemas.microsoft.com/office/drawing/2014/main" id="{C1C90FEF-41EA-59A2-B0C4-EFD62892B2F3}"/>
              </a:ext>
            </a:extLst>
          </p:cNvPr>
          <p:cNvSpPr txBox="1"/>
          <p:nvPr/>
        </p:nvSpPr>
        <p:spPr>
          <a:xfrm>
            <a:off x="708752" y="2469467"/>
            <a:ext cx="2536634" cy="369332"/>
          </a:xfrm>
          <a:prstGeom prst="rect">
            <a:avLst/>
          </a:prstGeom>
          <a:noFill/>
          <a:ln w="12700" cap="flat" cmpd="sng" algn="ctr">
            <a:no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sz="1800" spc="-50" dirty="0">
                <a:effectLst/>
                <a:ea typeface="Times New Roman" panose="02020603050405020304" pitchFamily="18" charset="0"/>
              </a:rPr>
              <a:t>Relais Economiseur</a:t>
            </a:r>
          </a:p>
        </p:txBody>
      </p:sp>
    </p:spTree>
    <p:extLst>
      <p:ext uri="{BB962C8B-B14F-4D97-AF65-F5344CB8AC3E}">
        <p14:creationId xmlns:p14="http://schemas.microsoft.com/office/powerpoint/2010/main" val="14490787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FD74351A-1226-8207-B307-8C169811F9B9}"/>
              </a:ext>
            </a:extLst>
          </p:cNvPr>
          <p:cNvSpPr txBox="1"/>
          <p:nvPr/>
        </p:nvSpPr>
        <p:spPr>
          <a:xfrm>
            <a:off x="360764" y="1784896"/>
            <a:ext cx="8430696"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just">
              <a:buClr>
                <a:srgbClr val="000000"/>
              </a:buClr>
              <a:buSzPts val="1200"/>
              <a:tabLst>
                <a:tab pos="497840" algn="l"/>
              </a:tabLst>
            </a:pPr>
            <a:r>
              <a:rPr lang="fr-FR" sz="1800" b="1" u="none" strike="noStrike" spc="-50" dirty="0">
                <a:effectLst/>
                <a:latin typeface="Times New Roman" panose="02020603050405020304" pitchFamily="18" charset="0"/>
                <a:ea typeface="Times New Roman" panose="02020603050405020304" pitchFamily="18" charset="0"/>
                <a:cs typeface="Times New Roman" panose="02020603050405020304" pitchFamily="18" charset="0"/>
              </a:rPr>
              <a:t>Polarisation par diodes</a:t>
            </a:r>
          </a:p>
          <a:p>
            <a:pPr indent="-1295400" algn="just"/>
            <a:r>
              <a:rPr lang="fr-FR" sz="1800" spc="-50" dirty="0">
                <a:effectLst/>
                <a:latin typeface="Times New Roman" panose="02020603050405020304" pitchFamily="18" charset="0"/>
                <a:ea typeface="Times New Roman" panose="02020603050405020304" pitchFamily="18" charset="0"/>
              </a:rPr>
              <a:t>Le relais ne s’excite que pour un sens de courant bien déterminé dans son enroulement.</a:t>
            </a:r>
          </a:p>
          <a:p>
            <a:pPr indent="-1295400" algn="just"/>
            <a:r>
              <a:rPr lang="fr-FR" sz="1800" spc="-50" dirty="0">
                <a:effectLst/>
                <a:latin typeface="Times New Roman" panose="02020603050405020304" pitchFamily="18" charset="0"/>
                <a:ea typeface="Times New Roman" panose="02020603050405020304" pitchFamily="18" charset="0"/>
              </a:rPr>
              <a:t>Il faut donc respecter les polarités d’alimentation aux bornes du relais.</a:t>
            </a:r>
          </a:p>
        </p:txBody>
      </p:sp>
      <p:pic>
        <p:nvPicPr>
          <p:cNvPr id="9" name="Image 8">
            <a:extLst>
              <a:ext uri="{FF2B5EF4-FFF2-40B4-BE49-F238E27FC236}">
                <a16:creationId xmlns:a16="http://schemas.microsoft.com/office/drawing/2014/main" id="{530636E0-46C4-0A57-08F3-1A5A5BD555B4}"/>
              </a:ext>
            </a:extLst>
          </p:cNvPr>
          <p:cNvPicPr>
            <a:picLocks noChangeAspect="1"/>
          </p:cNvPicPr>
          <p:nvPr/>
        </p:nvPicPr>
        <p:blipFill>
          <a:blip r:embed="rId2"/>
          <a:stretch>
            <a:fillRect/>
          </a:stretch>
        </p:blipFill>
        <p:spPr>
          <a:xfrm>
            <a:off x="9006320" y="1893184"/>
            <a:ext cx="2152888" cy="1678326"/>
          </a:xfrm>
          <a:prstGeom prst="rect">
            <a:avLst/>
          </a:prstGeom>
        </p:spPr>
      </p:pic>
      <p:pic>
        <p:nvPicPr>
          <p:cNvPr id="4" name="Image 3">
            <a:extLst>
              <a:ext uri="{FF2B5EF4-FFF2-40B4-BE49-F238E27FC236}">
                <a16:creationId xmlns:a16="http://schemas.microsoft.com/office/drawing/2014/main" id="{CEDD1321-DF13-39B9-60A0-00580E565C1C}"/>
              </a:ext>
            </a:extLst>
          </p:cNvPr>
          <p:cNvPicPr>
            <a:picLocks noChangeAspect="1"/>
          </p:cNvPicPr>
          <p:nvPr/>
        </p:nvPicPr>
        <p:blipFill>
          <a:blip r:embed="rId3"/>
          <a:stretch>
            <a:fillRect/>
          </a:stretch>
        </p:blipFill>
        <p:spPr>
          <a:xfrm>
            <a:off x="9384122" y="3684383"/>
            <a:ext cx="2447115" cy="2368681"/>
          </a:xfrm>
          <a:prstGeom prst="rect">
            <a:avLst/>
          </a:prstGeom>
        </p:spPr>
      </p:pic>
      <p:sp>
        <p:nvSpPr>
          <p:cNvPr id="6" name="ZoneTexte 5">
            <a:extLst>
              <a:ext uri="{FF2B5EF4-FFF2-40B4-BE49-F238E27FC236}">
                <a16:creationId xmlns:a16="http://schemas.microsoft.com/office/drawing/2014/main" id="{FF63B29C-AFD4-7FEA-F0A1-EC2E46A3847E}"/>
              </a:ext>
            </a:extLst>
          </p:cNvPr>
          <p:cNvSpPr txBox="1"/>
          <p:nvPr/>
        </p:nvSpPr>
        <p:spPr>
          <a:xfrm>
            <a:off x="360763" y="3576063"/>
            <a:ext cx="8430696" cy="258532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just">
              <a:buClr>
                <a:srgbClr val="000000"/>
              </a:buClr>
              <a:buSzPts val="1200"/>
              <a:tabLst>
                <a:tab pos="502920" algn="l"/>
              </a:tabLst>
            </a:pPr>
            <a:r>
              <a:rPr lang="fr-FR" sz="1800" b="1" u="none" strike="noStrike" spc="-50" dirty="0">
                <a:effectLst/>
                <a:latin typeface="Times New Roman" panose="02020603050405020304" pitchFamily="18" charset="0"/>
                <a:ea typeface="Times New Roman" panose="02020603050405020304" pitchFamily="18" charset="0"/>
                <a:cs typeface="Times New Roman" panose="02020603050405020304" pitchFamily="18" charset="0"/>
              </a:rPr>
              <a:t>Polarisation magnétique</a:t>
            </a:r>
          </a:p>
          <a:p>
            <a:pPr marL="363538" indent="-363538" algn="just">
              <a:buFont typeface="Arial" panose="020B0604020202020204" pitchFamily="34" charset="0"/>
              <a:buChar char="•"/>
            </a:pPr>
            <a:r>
              <a:rPr lang="fr-FR" sz="1800" spc="-50" dirty="0">
                <a:effectLst/>
                <a:latin typeface="Times New Roman" panose="02020603050405020304" pitchFamily="18" charset="0"/>
                <a:ea typeface="Times New Roman" panose="02020603050405020304" pitchFamily="18" charset="0"/>
              </a:rPr>
              <a:t>Si le potentiel du point A est supérieur à celui du point B:</a:t>
            </a:r>
          </a:p>
          <a:p>
            <a:pPr marL="742950" lvl="1" indent="-285750" algn="just">
              <a:buFont typeface="Courier New" panose="02070309020205020404" pitchFamily="49" charset="0"/>
              <a:buChar char="o"/>
            </a:pPr>
            <a:r>
              <a:rPr lang="fr-FR" spc="-50" dirty="0">
                <a:latin typeface="Times New Roman" panose="02020603050405020304" pitchFamily="18" charset="0"/>
                <a:ea typeface="Times New Roman" panose="02020603050405020304" pitchFamily="18" charset="0"/>
              </a:rPr>
              <a:t>L</a:t>
            </a:r>
            <a:r>
              <a:rPr lang="fr-FR" spc="-50" dirty="0">
                <a:effectLst/>
                <a:latin typeface="Times New Roman" panose="02020603050405020304" pitchFamily="18" charset="0"/>
                <a:ea typeface="Times New Roman" panose="02020603050405020304" pitchFamily="18" charset="0"/>
              </a:rPr>
              <a:t>e sens du courant dans </a:t>
            </a:r>
            <a:r>
              <a:rPr lang="fr-FR" spc="-50" dirty="0">
                <a:latin typeface="Times New Roman" panose="02020603050405020304" pitchFamily="18" charset="0"/>
                <a:ea typeface="Times New Roman" panose="02020603050405020304" pitchFamily="18" charset="0"/>
              </a:rPr>
              <a:t>l’</a:t>
            </a:r>
            <a:r>
              <a:rPr lang="fr-FR" spc="-50" dirty="0">
                <a:effectLst/>
                <a:latin typeface="Times New Roman" panose="02020603050405020304" pitchFamily="18" charset="0"/>
                <a:ea typeface="Times New Roman" panose="02020603050405020304" pitchFamily="18" charset="0"/>
              </a:rPr>
              <a:t>enroulement crée des polarités</a:t>
            </a:r>
          </a:p>
          <a:p>
            <a:pPr marL="742950" lvl="1" indent="-285750" algn="just">
              <a:buFont typeface="Courier New" panose="02070309020205020404" pitchFamily="49" charset="0"/>
              <a:buChar char="o"/>
            </a:pPr>
            <a:r>
              <a:rPr lang="fr-FR" spc="-50" dirty="0">
                <a:effectLst/>
                <a:latin typeface="Times New Roman" panose="02020603050405020304" pitchFamily="18" charset="0"/>
                <a:ea typeface="Times New Roman" panose="02020603050405020304" pitchFamily="18" charset="0"/>
              </a:rPr>
              <a:t>La palette mobile bascule sur le contact C. </a:t>
            </a:r>
          </a:p>
          <a:p>
            <a:pPr marL="742950" lvl="1" indent="-285750" algn="just">
              <a:buFont typeface="Courier New" panose="02070309020205020404" pitchFamily="49" charset="0"/>
              <a:buChar char="o"/>
            </a:pPr>
            <a:r>
              <a:rPr lang="fr-FR" spc="-50" dirty="0">
                <a:effectLst/>
                <a:latin typeface="Times New Roman" panose="02020603050405020304" pitchFamily="18" charset="0"/>
                <a:ea typeface="Times New Roman" panose="02020603050405020304" pitchFamily="18" charset="0"/>
              </a:rPr>
              <a:t>L’alimentation de la servitude est assurée. </a:t>
            </a:r>
          </a:p>
          <a:p>
            <a:pPr marL="285750" indent="-285750" algn="just">
              <a:buFont typeface="Arial" panose="020B0604020202020204" pitchFamily="34" charset="0"/>
              <a:buChar char="•"/>
            </a:pPr>
            <a:r>
              <a:rPr lang="fr-FR" sz="1800" spc="-50" dirty="0">
                <a:effectLst/>
                <a:latin typeface="Times New Roman" panose="02020603050405020304" pitchFamily="18" charset="0"/>
                <a:ea typeface="Times New Roman" panose="02020603050405020304" pitchFamily="18" charset="0"/>
              </a:rPr>
              <a:t>Si le potentiel </a:t>
            </a:r>
            <a:r>
              <a:rPr lang="fr-FR" spc="-50" dirty="0">
                <a:latin typeface="Times New Roman" panose="02020603050405020304" pitchFamily="18" charset="0"/>
              </a:rPr>
              <a:t>de</a:t>
            </a:r>
            <a:r>
              <a:rPr lang="fr-FR" sz="1800" spc="-50" dirty="0">
                <a:effectLst/>
                <a:latin typeface="Times New Roman" panose="02020603050405020304" pitchFamily="18" charset="0"/>
                <a:ea typeface="Times New Roman" panose="02020603050405020304" pitchFamily="18" charset="0"/>
              </a:rPr>
              <a:t> A est inférieur à celui de B:</a:t>
            </a:r>
          </a:p>
          <a:p>
            <a:pPr marL="742950" lvl="1" indent="-285750" algn="just">
              <a:buFont typeface="Courier New" panose="02070309020205020404" pitchFamily="49" charset="0"/>
              <a:buChar char="o"/>
            </a:pPr>
            <a:r>
              <a:rPr lang="fr-FR" spc="-50" dirty="0">
                <a:effectLst/>
                <a:latin typeface="Times New Roman" panose="02020603050405020304" pitchFamily="18" charset="0"/>
                <a:ea typeface="Times New Roman" panose="02020603050405020304" pitchFamily="18" charset="0"/>
              </a:rPr>
              <a:t>Le courant s’inverse dans la bobine, </a:t>
            </a:r>
          </a:p>
          <a:p>
            <a:pPr marL="742950" lvl="1" indent="-285750" algn="just">
              <a:buFont typeface="Courier New" panose="02070309020205020404" pitchFamily="49" charset="0"/>
              <a:buChar char="o"/>
            </a:pPr>
            <a:r>
              <a:rPr lang="fr-FR" spc="-50" dirty="0">
                <a:latin typeface="Times New Roman" panose="02020603050405020304" pitchFamily="18" charset="0"/>
                <a:ea typeface="Times New Roman" panose="02020603050405020304" pitchFamily="18" charset="0"/>
              </a:rPr>
              <a:t>L</a:t>
            </a:r>
            <a:r>
              <a:rPr lang="fr-FR" spc="-50" dirty="0">
                <a:effectLst/>
                <a:latin typeface="Times New Roman" panose="02020603050405020304" pitchFamily="18" charset="0"/>
                <a:ea typeface="Times New Roman" panose="02020603050405020304" pitchFamily="18" charset="0"/>
              </a:rPr>
              <a:t>es polarités de celle-ci s’inversent également</a:t>
            </a:r>
          </a:p>
          <a:p>
            <a:pPr marL="742950" lvl="1" indent="-285750" algn="just">
              <a:buFont typeface="Courier New" panose="02070309020205020404" pitchFamily="49" charset="0"/>
              <a:buChar char="o"/>
            </a:pPr>
            <a:r>
              <a:rPr lang="fr-FR" spc="-50" dirty="0">
                <a:effectLst/>
                <a:latin typeface="Times New Roman" panose="02020603050405020304" pitchFamily="18" charset="0"/>
                <a:ea typeface="Times New Roman" panose="02020603050405020304" pitchFamily="18" charset="0"/>
              </a:rPr>
              <a:t>La servitude n’est plus alimentée.</a:t>
            </a:r>
          </a:p>
        </p:txBody>
      </p:sp>
      <p:sp>
        <p:nvSpPr>
          <p:cNvPr id="10" name="ZoneTexte 9">
            <a:extLst>
              <a:ext uri="{FF2B5EF4-FFF2-40B4-BE49-F238E27FC236}">
                <a16:creationId xmlns:a16="http://schemas.microsoft.com/office/drawing/2014/main" id="{83E493AF-9128-A25F-0666-AA23DB0082F8}"/>
              </a:ext>
            </a:extLst>
          </p:cNvPr>
          <p:cNvSpPr txBox="1"/>
          <p:nvPr/>
        </p:nvSpPr>
        <p:spPr>
          <a:xfrm>
            <a:off x="4693183" y="282746"/>
            <a:ext cx="192400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sz="1800" b="1" u="none" strike="noStrike" spc="-50" dirty="0">
                <a:effectLst/>
                <a:latin typeface="Times New Roman" panose="02020603050405020304" pitchFamily="18" charset="0"/>
                <a:ea typeface="Times New Roman" panose="02020603050405020304" pitchFamily="18" charset="0"/>
                <a:cs typeface="Times New Roman" panose="02020603050405020304" pitchFamily="18" charset="0"/>
              </a:rPr>
              <a:t>Relais Polarisé</a:t>
            </a:r>
            <a:endParaRPr lang="fr-FR" dirty="0"/>
          </a:p>
        </p:txBody>
      </p:sp>
    </p:spTree>
    <p:extLst>
      <p:ext uri="{BB962C8B-B14F-4D97-AF65-F5344CB8AC3E}">
        <p14:creationId xmlns:p14="http://schemas.microsoft.com/office/powerpoint/2010/main" val="22366199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332DE37-CE99-6B12-3B54-B6594C5A262D}"/>
              </a:ext>
            </a:extLst>
          </p:cNvPr>
          <p:cNvPicPr>
            <a:picLocks noGrp="1" noChangeAspect="1"/>
          </p:cNvPicPr>
          <p:nvPr>
            <p:ph idx="1"/>
          </p:nvPr>
        </p:nvPicPr>
        <p:blipFill>
          <a:blip r:embed="rId2"/>
          <a:stretch>
            <a:fillRect/>
          </a:stretch>
        </p:blipFill>
        <p:spPr>
          <a:xfrm>
            <a:off x="7968284" y="1738273"/>
            <a:ext cx="3667521" cy="3381454"/>
          </a:xfrm>
        </p:spPr>
        <p:style>
          <a:lnRef idx="2">
            <a:schemeClr val="accent2"/>
          </a:lnRef>
          <a:fillRef idx="1">
            <a:schemeClr val="lt1"/>
          </a:fillRef>
          <a:effectRef idx="0">
            <a:schemeClr val="accent2"/>
          </a:effectRef>
          <a:fontRef idx="minor">
            <a:schemeClr val="dk1"/>
          </a:fontRef>
        </p:style>
      </p:pic>
      <p:sp>
        <p:nvSpPr>
          <p:cNvPr id="9" name="ZoneTexte 8">
            <a:extLst>
              <a:ext uri="{FF2B5EF4-FFF2-40B4-BE49-F238E27FC236}">
                <a16:creationId xmlns:a16="http://schemas.microsoft.com/office/drawing/2014/main" id="{E2FDFC2C-F23F-9DC7-6858-D6463E9062CB}"/>
              </a:ext>
            </a:extLst>
          </p:cNvPr>
          <p:cNvSpPr txBox="1"/>
          <p:nvPr/>
        </p:nvSpPr>
        <p:spPr>
          <a:xfrm>
            <a:off x="556195" y="1969968"/>
            <a:ext cx="7188663" cy="258532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z="1800" u="none" strike="noStrike" spc="-50" dirty="0">
                <a:effectLst/>
                <a:ea typeface="Times New Roman" panose="02020603050405020304" pitchFamily="18" charset="0"/>
                <a:cs typeface="Times New Roman" panose="02020603050405020304" pitchFamily="18" charset="0"/>
              </a:rPr>
              <a:t>RELAIS A AUTO EXCITATION</a:t>
            </a:r>
          </a:p>
          <a:p>
            <a:pPr indent="-1295400" algn="just"/>
            <a:r>
              <a:rPr lang="fr-FR" sz="1800" b="0" i="0" u="none" strike="noStrike" spc="-50" dirty="0">
                <a:effectLst/>
                <a:ea typeface="Times New Roman" panose="02020603050405020304" pitchFamily="18" charset="0"/>
                <a:cs typeface="Times New Roman" panose="02020603050405020304" pitchFamily="18" charset="0"/>
              </a:rPr>
              <a:t>Interrupteur sur marche, </a:t>
            </a:r>
          </a:p>
          <a:p>
            <a:pPr marL="363538" indent="-363538" algn="just">
              <a:buFont typeface="Arial" panose="020B0604020202020204" pitchFamily="34" charset="0"/>
              <a:buChar char="•"/>
            </a:pPr>
            <a:r>
              <a:rPr lang="fr-FR" sz="1800" b="0" i="0" u="none" strike="noStrike" spc="-50" dirty="0">
                <a:effectLst/>
                <a:ea typeface="Times New Roman" panose="02020603050405020304" pitchFamily="18" charset="0"/>
                <a:cs typeface="Times New Roman" panose="02020603050405020304" pitchFamily="18" charset="0"/>
              </a:rPr>
              <a:t>le relais s’excite, les contacts a et b se ferment, </a:t>
            </a:r>
          </a:p>
          <a:p>
            <a:pPr marL="363538" indent="-363538" algn="just">
              <a:buFont typeface="Arial" panose="020B0604020202020204" pitchFamily="34" charset="0"/>
              <a:buChar char="•"/>
            </a:pPr>
            <a:r>
              <a:rPr lang="fr-FR" sz="1800" b="0" i="0" u="none" strike="noStrike" spc="-50" dirty="0">
                <a:effectLst/>
                <a:ea typeface="Times New Roman" panose="02020603050405020304" pitchFamily="18" charset="0"/>
                <a:cs typeface="Times New Roman" panose="02020603050405020304" pitchFamily="18" charset="0"/>
              </a:rPr>
              <a:t>la fermeture de b confirme l’alimentation de la bobine, </a:t>
            </a:r>
          </a:p>
          <a:p>
            <a:pPr marL="363538" indent="-363538" algn="just">
              <a:buFont typeface="Arial" panose="020B0604020202020204" pitchFamily="34" charset="0"/>
              <a:buChar char="•"/>
            </a:pPr>
            <a:r>
              <a:rPr lang="fr-FR" sz="1800" b="0" i="0" u="none" strike="noStrike" spc="-50" dirty="0">
                <a:effectLst/>
                <a:ea typeface="Times New Roman" panose="02020603050405020304" pitchFamily="18" charset="0"/>
                <a:cs typeface="Times New Roman" panose="02020603050405020304" pitchFamily="18" charset="0"/>
              </a:rPr>
              <a:t>le relais s’autoexcite.</a:t>
            </a:r>
            <a:endParaRPr lang="fr-FR" sz="1800" spc="-50" dirty="0">
              <a:effectLst/>
              <a:ea typeface="Times New Roman" panose="02020603050405020304" pitchFamily="18" charset="0"/>
            </a:endParaRPr>
          </a:p>
          <a:p>
            <a:pPr indent="-1295400" algn="just"/>
            <a:r>
              <a:rPr lang="fr-FR" sz="1800" b="0" i="0" u="none" strike="noStrike" spc="-50" dirty="0">
                <a:effectLst/>
                <a:ea typeface="Times New Roman" panose="02020603050405020304" pitchFamily="18" charset="0"/>
                <a:cs typeface="Times New Roman" panose="02020603050405020304" pitchFamily="18" charset="0"/>
              </a:rPr>
              <a:t>Interrupteur sur arrêt, </a:t>
            </a:r>
          </a:p>
          <a:p>
            <a:pPr marL="363538" indent="-363538" algn="just">
              <a:buFont typeface="Arial" panose="020B0604020202020204" pitchFamily="34" charset="0"/>
              <a:buChar char="•"/>
            </a:pPr>
            <a:r>
              <a:rPr lang="fr-FR" sz="1800" b="0" i="0" u="none" strike="noStrike" spc="-50" dirty="0">
                <a:effectLst/>
                <a:ea typeface="Times New Roman" panose="02020603050405020304" pitchFamily="18" charset="0"/>
                <a:cs typeface="Times New Roman" panose="02020603050405020304" pitchFamily="18" charset="0"/>
              </a:rPr>
              <a:t>le </a:t>
            </a:r>
            <a:r>
              <a:rPr lang="fr-FR" spc="-50" dirty="0">
                <a:cs typeface="Times New Roman" panose="02020603050405020304" pitchFamily="18" charset="0"/>
              </a:rPr>
              <a:t>relais</a:t>
            </a:r>
            <a:r>
              <a:rPr lang="fr-FR" sz="1800" b="0" i="0" u="none" strike="noStrike" spc="-50" dirty="0">
                <a:effectLst/>
                <a:ea typeface="Times New Roman" panose="02020603050405020304" pitchFamily="18" charset="0"/>
                <a:cs typeface="Times New Roman" panose="02020603050405020304" pitchFamily="18" charset="0"/>
              </a:rPr>
              <a:t> reste excité. </a:t>
            </a:r>
          </a:p>
          <a:p>
            <a:pPr indent="-1295400" algn="just"/>
            <a:endParaRPr lang="fr-FR" sz="1800" b="0" i="0" u="none" strike="noStrike" spc="-50" dirty="0">
              <a:effectLst/>
              <a:ea typeface="Times New Roman" panose="02020603050405020304" pitchFamily="18" charset="0"/>
              <a:cs typeface="Times New Roman" panose="02020603050405020304" pitchFamily="18" charset="0"/>
            </a:endParaRPr>
          </a:p>
          <a:p>
            <a:pPr indent="-1295400" algn="just"/>
            <a:r>
              <a:rPr lang="fr-FR" sz="1800" b="0" i="0" u="none" strike="noStrike" spc="-50" dirty="0">
                <a:effectLst/>
                <a:ea typeface="Times New Roman" panose="02020603050405020304" pitchFamily="18" charset="0"/>
                <a:cs typeface="Times New Roman" panose="02020603050405020304" pitchFamily="18" charset="0"/>
              </a:rPr>
              <a:t>Pour le rendre disponible, il faut interrompre l’alimentation de la bobine (</a:t>
            </a:r>
            <a:r>
              <a:rPr lang="fr-FR" spc="-50" dirty="0">
                <a:ea typeface="Times New Roman" panose="02020603050405020304" pitchFamily="18" charset="0"/>
                <a:cs typeface="Times New Roman" panose="02020603050405020304" pitchFamily="18" charset="0"/>
              </a:rPr>
              <a:t>+</a:t>
            </a:r>
            <a:r>
              <a:rPr lang="fr-FR" sz="1800" b="0" i="0" u="none" strike="noStrike" spc="-50" dirty="0">
                <a:effectLst/>
                <a:ea typeface="Times New Roman" panose="02020603050405020304" pitchFamily="18" charset="0"/>
                <a:cs typeface="Times New Roman" panose="02020603050405020304" pitchFamily="18" charset="0"/>
              </a:rPr>
              <a:t> 28 v).</a:t>
            </a:r>
            <a:endParaRPr lang="fr-FR" sz="1800" spc="-50" dirty="0">
              <a:effectLst/>
              <a:ea typeface="Times New Roman" panose="02020603050405020304" pitchFamily="18" charset="0"/>
            </a:endParaRPr>
          </a:p>
        </p:txBody>
      </p:sp>
    </p:spTree>
    <p:extLst>
      <p:ext uri="{BB962C8B-B14F-4D97-AF65-F5344CB8AC3E}">
        <p14:creationId xmlns:p14="http://schemas.microsoft.com/office/powerpoint/2010/main" val="10749587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3C5BCBA9-B76D-EF87-D382-394C5397EEF5}"/>
              </a:ext>
            </a:extLst>
          </p:cNvPr>
          <p:cNvPicPr>
            <a:picLocks noGrp="1" noChangeAspect="1"/>
          </p:cNvPicPr>
          <p:nvPr>
            <p:ph idx="1"/>
          </p:nvPr>
        </p:nvPicPr>
        <p:blipFill>
          <a:blip r:embed="rId2"/>
          <a:stretch>
            <a:fillRect/>
          </a:stretch>
        </p:blipFill>
        <p:spPr>
          <a:xfrm>
            <a:off x="8133491" y="1343733"/>
            <a:ext cx="3133135" cy="2606866"/>
          </a:xfrm>
        </p:spPr>
      </p:pic>
      <p:sp>
        <p:nvSpPr>
          <p:cNvPr id="9" name="ZoneTexte 8">
            <a:extLst>
              <a:ext uri="{FF2B5EF4-FFF2-40B4-BE49-F238E27FC236}">
                <a16:creationId xmlns:a16="http://schemas.microsoft.com/office/drawing/2014/main" id="{8E263D8C-3039-A8DF-6E47-1B8B555EB706}"/>
              </a:ext>
            </a:extLst>
          </p:cNvPr>
          <p:cNvSpPr txBox="1"/>
          <p:nvPr/>
        </p:nvSpPr>
        <p:spPr>
          <a:xfrm>
            <a:off x="305270" y="1525176"/>
            <a:ext cx="6921348"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ctr"/>
            <a:r>
              <a:rPr lang="fr-FR" sz="1800" b="1" u="sng" dirty="0">
                <a:solidFill>
                  <a:srgbClr val="000000"/>
                </a:solidFill>
                <a:effectLst/>
                <a:ea typeface="DejaVu Sans" panose="020B0603030804020204" pitchFamily="34" charset="0"/>
              </a:rPr>
              <a:t>Relais temporisé par condensateur</a:t>
            </a:r>
            <a:endParaRPr lang="fr-FR" sz="1800" b="1" u="sng" spc="-50" dirty="0">
              <a:effectLst/>
              <a:ea typeface="Times New Roman" panose="02020603050405020304" pitchFamily="18" charset="0"/>
            </a:endParaRPr>
          </a:p>
          <a:p>
            <a:pPr indent="-1295400" algn="just"/>
            <a:r>
              <a:rPr lang="fr-FR" sz="1800" b="1" spc="-50" dirty="0">
                <a:effectLst/>
                <a:ea typeface="Times New Roman" panose="02020603050405020304" pitchFamily="18" charset="0"/>
              </a:rPr>
              <a:t>A la mise sous tension du relais:</a:t>
            </a:r>
          </a:p>
          <a:p>
            <a:pPr marL="363538" indent="-363538" algn="just">
              <a:buFont typeface="Arial" panose="020B0604020202020204" pitchFamily="34" charset="0"/>
              <a:buChar char="•"/>
            </a:pPr>
            <a:r>
              <a:rPr lang="fr-FR" sz="1800" spc="-50" dirty="0">
                <a:effectLst/>
                <a:ea typeface="Times New Roman" panose="02020603050405020304" pitchFamily="18" charset="0"/>
              </a:rPr>
              <a:t>Le condensateur se charge à travers la résistance R, (</a:t>
            </a:r>
            <a:r>
              <a:rPr lang="az-Cyrl-AZ" sz="1800" spc="-50" dirty="0">
                <a:effectLst/>
                <a:ea typeface="Times New Roman" panose="02020603050405020304" pitchFamily="18" charset="0"/>
              </a:rPr>
              <a:t>Ѳ</a:t>
            </a:r>
            <a:r>
              <a:rPr lang="fr-FR" sz="1800" spc="-50" dirty="0">
                <a:effectLst/>
                <a:ea typeface="Times New Roman" panose="02020603050405020304" pitchFamily="18" charset="0"/>
              </a:rPr>
              <a:t> = CR) ; </a:t>
            </a:r>
          </a:p>
          <a:p>
            <a:pPr marL="363538" indent="-363538" algn="just">
              <a:buFont typeface="Arial" panose="020B0604020202020204" pitchFamily="34" charset="0"/>
              <a:buChar char="•"/>
            </a:pPr>
            <a:r>
              <a:rPr lang="fr-FR" sz="1800" spc="-50" dirty="0">
                <a:effectLst/>
                <a:ea typeface="Times New Roman" panose="02020603050405020304" pitchFamily="18" charset="0"/>
              </a:rPr>
              <a:t>dès que le condensateur est chargé:  </a:t>
            </a:r>
          </a:p>
          <a:p>
            <a:pPr marL="363538" indent="-363538" algn="just">
              <a:buFont typeface="Arial" panose="020B0604020202020204" pitchFamily="34" charset="0"/>
              <a:buChar char="•"/>
            </a:pPr>
            <a:r>
              <a:rPr lang="fr-FR" sz="1800" spc="-50" dirty="0">
                <a:effectLst/>
                <a:ea typeface="Times New Roman" panose="02020603050405020304" pitchFamily="18" charset="0"/>
              </a:rPr>
              <a:t>le relais s’excite, </a:t>
            </a:r>
          </a:p>
          <a:p>
            <a:pPr indent="-1295400" algn="just"/>
            <a:r>
              <a:rPr lang="fr-FR" b="1" spc="-50" dirty="0">
                <a:ea typeface="Times New Roman" panose="02020603050405020304" pitchFamily="18" charset="0"/>
              </a:rPr>
              <a:t>A</a:t>
            </a:r>
            <a:r>
              <a:rPr lang="fr-FR" sz="1800" b="1" spc="-50" dirty="0">
                <a:effectLst/>
                <a:ea typeface="Times New Roman" panose="02020603050405020304" pitchFamily="18" charset="0"/>
              </a:rPr>
              <a:t> l’ouverture du circuit:</a:t>
            </a:r>
          </a:p>
          <a:p>
            <a:pPr marL="363538" indent="-363538" algn="just">
              <a:buFont typeface="Arial" panose="020B0604020202020204" pitchFamily="34" charset="0"/>
              <a:buChar char="•"/>
            </a:pPr>
            <a:r>
              <a:rPr lang="fr-FR" spc="-50" dirty="0">
                <a:ea typeface="Times New Roman" panose="02020603050405020304" pitchFamily="18" charset="0"/>
              </a:rPr>
              <a:t>L</a:t>
            </a:r>
            <a:r>
              <a:rPr lang="fr-FR" sz="1800" spc="-50" dirty="0">
                <a:effectLst/>
                <a:ea typeface="Times New Roman" panose="02020603050405020304" pitchFamily="18" charset="0"/>
              </a:rPr>
              <a:t>e condensateur se décharge dans le relais ce qui détermine une temporisation à l’ouverture.</a:t>
            </a:r>
          </a:p>
        </p:txBody>
      </p:sp>
      <p:pic>
        <p:nvPicPr>
          <p:cNvPr id="13" name="Image 12">
            <a:extLst>
              <a:ext uri="{FF2B5EF4-FFF2-40B4-BE49-F238E27FC236}">
                <a16:creationId xmlns:a16="http://schemas.microsoft.com/office/drawing/2014/main" id="{89FA6678-548D-5B95-AFC3-5BD83E860496}"/>
              </a:ext>
            </a:extLst>
          </p:cNvPr>
          <p:cNvPicPr>
            <a:picLocks noChangeAspect="1"/>
          </p:cNvPicPr>
          <p:nvPr/>
        </p:nvPicPr>
        <p:blipFill>
          <a:blip r:embed="rId3"/>
          <a:stretch>
            <a:fillRect/>
          </a:stretch>
        </p:blipFill>
        <p:spPr>
          <a:xfrm>
            <a:off x="8081498" y="3950599"/>
            <a:ext cx="3617115" cy="2606866"/>
          </a:xfrm>
          <a:prstGeom prst="rect">
            <a:avLst/>
          </a:prstGeom>
        </p:spPr>
      </p:pic>
      <mc:AlternateContent xmlns:mc="http://schemas.openxmlformats.org/markup-compatibility/2006" xmlns:a14="http://schemas.microsoft.com/office/drawing/2010/main">
        <mc:Choice Requires="a14">
          <p:sp>
            <p:nvSpPr>
              <p:cNvPr id="15" name="ZoneTexte 14">
                <a:extLst>
                  <a:ext uri="{FF2B5EF4-FFF2-40B4-BE49-F238E27FC236}">
                    <a16:creationId xmlns:a16="http://schemas.microsoft.com/office/drawing/2014/main" id="{1D08CD62-D340-80C0-0C71-F4DCC3ECA585}"/>
                  </a:ext>
                </a:extLst>
              </p:cNvPr>
              <p:cNvSpPr txBox="1"/>
              <p:nvPr/>
            </p:nvSpPr>
            <p:spPr>
              <a:xfrm>
                <a:off x="305270" y="4265694"/>
                <a:ext cx="7267123" cy="203132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ctr"/>
                <a:r>
                  <a:rPr lang="fr-FR" sz="1800" b="1" u="sng" dirty="0">
                    <a:solidFill>
                      <a:srgbClr val="000000"/>
                    </a:solidFill>
                    <a:effectLst/>
                    <a:ea typeface="DejaVu Sans" panose="020B0603030804020204" pitchFamily="34" charset="0"/>
                  </a:rPr>
                  <a:t>Relais temporisé par diode</a:t>
                </a:r>
                <a:endParaRPr lang="fr-FR" sz="1800" b="1" u="sng" spc="-50" dirty="0">
                  <a:effectLst/>
                  <a:ea typeface="Times New Roman" panose="02020603050405020304" pitchFamily="18" charset="0"/>
                </a:endParaRPr>
              </a:p>
              <a:p>
                <a:pPr indent="-1295400" algn="just"/>
                <a:r>
                  <a:rPr lang="fr-FR" sz="1800" spc="-50" dirty="0">
                    <a:effectLst/>
                    <a:ea typeface="Times New Roman" panose="02020603050405020304" pitchFamily="18" charset="0"/>
                  </a:rPr>
                  <a:t>Soit le relais excité ; plaçons l’interrupteur de commande sur arrêt, le courant dans la bobine décroît, ce qui engendre une </a:t>
                </a:r>
                <a14:m>
                  <m:oMath xmlns:m="http://schemas.openxmlformats.org/officeDocument/2006/math">
                    <m:r>
                      <a:rPr lang="fr-FR" sz="1800" i="1" spc="-50" dirty="0" smtClean="0">
                        <a:effectLst/>
                        <a:latin typeface="Cambria Math" panose="02040503050406030204" pitchFamily="18" charset="0"/>
                        <a:ea typeface="Cambria Math" panose="02040503050406030204" pitchFamily="18" charset="0"/>
                      </a:rPr>
                      <m:t>∆</m:t>
                    </m:r>
                    <m:r>
                      <m:rPr>
                        <m:sty m:val="p"/>
                      </m:rPr>
                      <a:rPr lang="el-GR" sz="1800" i="0" spc="-50" dirty="0" smtClean="0">
                        <a:effectLst/>
                        <a:latin typeface="Cambria Math" panose="02040503050406030204" pitchFamily="18" charset="0"/>
                        <a:ea typeface="Cambria Math" panose="02040503050406030204" pitchFamily="18" charset="0"/>
                      </a:rPr>
                      <m:t>Φ</m:t>
                    </m:r>
                  </m:oMath>
                </a14:m>
                <a:r>
                  <a:rPr lang="fr-FR" sz="1800" spc="-50" dirty="0">
                    <a:effectLst/>
                    <a:ea typeface="Times New Roman" panose="02020603050405020304" pitchFamily="18" charset="0"/>
                  </a:rPr>
                  <a:t> qui donne naissance à un courant induit qui, grâce à DI se referme sur la bobine et tend à prolonger</a:t>
                </a:r>
                <a:br>
                  <a:rPr lang="fr-FR" sz="1800" spc="-50" dirty="0">
                    <a:effectLst/>
                    <a:ea typeface="Times New Roman" panose="02020603050405020304" pitchFamily="18" charset="0"/>
                  </a:rPr>
                </a:br>
                <a:r>
                  <a:rPr lang="fr-FR" sz="1800" spc="-50" dirty="0">
                    <a:effectLst/>
                    <a:ea typeface="Times New Roman" panose="02020603050405020304" pitchFamily="18" charset="0"/>
                  </a:rPr>
                  <a:t>l’état initial (Loi de Lenz).</a:t>
                </a:r>
              </a:p>
              <a:p>
                <a:pPr algn="just"/>
                <a:r>
                  <a:rPr lang="fr-FR" sz="1800" dirty="0">
                    <a:solidFill>
                      <a:srgbClr val="000000"/>
                    </a:solidFill>
                    <a:effectLst/>
                    <a:ea typeface="DejaVu Sans" panose="020B0603030804020204" pitchFamily="34" charset="0"/>
                  </a:rPr>
                  <a:t>Le rôle de D2 est d’éviter le risque de court- circuit en cas d’inversion de polarités aux bornes de la bobine</a:t>
                </a:r>
                <a:endParaRPr lang="fr-FR" dirty="0"/>
              </a:p>
            </p:txBody>
          </p:sp>
        </mc:Choice>
        <mc:Fallback xmlns="">
          <p:sp>
            <p:nvSpPr>
              <p:cNvPr id="15" name="ZoneTexte 14">
                <a:extLst>
                  <a:ext uri="{FF2B5EF4-FFF2-40B4-BE49-F238E27FC236}">
                    <a16:creationId xmlns:a16="http://schemas.microsoft.com/office/drawing/2014/main" id="{1D08CD62-D340-80C0-0C71-F4DCC3ECA585}"/>
                  </a:ext>
                </a:extLst>
              </p:cNvPr>
              <p:cNvSpPr txBox="1">
                <a:spLocks noRot="1" noChangeAspect="1" noMove="1" noResize="1" noEditPoints="1" noAdjustHandles="1" noChangeArrowheads="1" noChangeShapeType="1" noTextEdit="1"/>
              </p:cNvSpPr>
              <p:nvPr/>
            </p:nvSpPr>
            <p:spPr>
              <a:xfrm>
                <a:off x="305270" y="4265694"/>
                <a:ext cx="7267123" cy="2031325"/>
              </a:xfrm>
              <a:prstGeom prst="rect">
                <a:avLst/>
              </a:prstGeom>
              <a:blipFill>
                <a:blip r:embed="rId4"/>
                <a:stretch>
                  <a:fillRect l="-586" t="-1493" r="-670" b="-3582"/>
                </a:stretch>
              </a:blipFill>
              <a:ln w="12700" cap="flat" cmpd="sng" algn="ctr">
                <a:solidFill>
                  <a:schemeClr val="accent2"/>
                </a:solidFill>
                <a:prstDash val="solid"/>
                <a:miter lim="800000"/>
              </a:ln>
              <a:effectLst/>
            </p:spPr>
            <p:txBody>
              <a:bodyPr/>
              <a:lstStyle/>
              <a:p>
                <a:r>
                  <a:rPr lang="fr-FR">
                    <a:noFill/>
                  </a:rPr>
                  <a:t> </a:t>
                </a:r>
              </a:p>
            </p:txBody>
          </p:sp>
        </mc:Fallback>
      </mc:AlternateContent>
    </p:spTree>
    <p:extLst>
      <p:ext uri="{BB962C8B-B14F-4D97-AF65-F5344CB8AC3E}">
        <p14:creationId xmlns:p14="http://schemas.microsoft.com/office/powerpoint/2010/main" val="38659221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6AD67842-49CC-8251-BAD7-545CC56C3150}"/>
              </a:ext>
            </a:extLst>
          </p:cNvPr>
          <p:cNvPicPr>
            <a:picLocks noGrp="1" noChangeAspect="1"/>
          </p:cNvPicPr>
          <p:nvPr>
            <p:ph idx="1"/>
          </p:nvPr>
        </p:nvPicPr>
        <p:blipFill rotWithShape="1">
          <a:blip r:embed="rId2"/>
          <a:srcRect t="20285"/>
          <a:stretch/>
        </p:blipFill>
        <p:spPr>
          <a:xfrm>
            <a:off x="2371394" y="517793"/>
            <a:ext cx="6747801" cy="2133622"/>
          </a:xfrm>
        </p:spPr>
      </p:pic>
      <p:sp>
        <p:nvSpPr>
          <p:cNvPr id="7" name="ZoneTexte 6">
            <a:extLst>
              <a:ext uri="{FF2B5EF4-FFF2-40B4-BE49-F238E27FC236}">
                <a16:creationId xmlns:a16="http://schemas.microsoft.com/office/drawing/2014/main" id="{1D1EC249-FA49-3A72-44B6-33334298ACA6}"/>
              </a:ext>
            </a:extLst>
          </p:cNvPr>
          <p:cNvSpPr txBox="1"/>
          <p:nvPr/>
        </p:nvSpPr>
        <p:spPr>
          <a:xfrm>
            <a:off x="835446" y="2972697"/>
            <a:ext cx="9992298" cy="369331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sz="1800" b="1" u="sng" dirty="0">
                <a:solidFill>
                  <a:srgbClr val="000000"/>
                </a:solidFill>
                <a:effectLst/>
                <a:ea typeface="DejaVu Sans" panose="020B0603030804020204" pitchFamily="34" charset="0"/>
              </a:rPr>
              <a:t>Relais temporisé par CTN</a:t>
            </a:r>
            <a:endParaRPr lang="fr-FR" sz="1800" b="1" u="sng" spc="-50" dirty="0">
              <a:effectLst/>
              <a:ea typeface="Times New Roman" panose="02020603050405020304" pitchFamily="18" charset="0"/>
            </a:endParaRPr>
          </a:p>
          <a:p>
            <a:pPr algn="just"/>
            <a:r>
              <a:rPr lang="fr-FR" sz="1800" spc="-50" dirty="0">
                <a:effectLst/>
                <a:ea typeface="Times New Roman" panose="02020603050405020304" pitchFamily="18" charset="0"/>
              </a:rPr>
              <a:t>La bobine du relais est en série avec une résistance de type CTN (thermistance) de valeur élevée</a:t>
            </a:r>
            <a:br>
              <a:rPr lang="fr-FR" sz="1800" spc="-50" dirty="0">
                <a:effectLst/>
                <a:ea typeface="Times New Roman" panose="02020603050405020304" pitchFamily="18" charset="0"/>
              </a:rPr>
            </a:br>
            <a:r>
              <a:rPr lang="fr-FR" sz="1800" spc="-50" dirty="0">
                <a:effectLst/>
                <a:ea typeface="Times New Roman" panose="02020603050405020304" pitchFamily="18" charset="0"/>
              </a:rPr>
              <a:t>(plusieurs centaines d’ohms).</a:t>
            </a:r>
          </a:p>
          <a:p>
            <a:pPr algn="just"/>
            <a:r>
              <a:rPr lang="fr-FR" sz="1800" spc="-50" dirty="0">
                <a:effectLst/>
                <a:ea typeface="Times New Roman" panose="02020603050405020304" pitchFamily="18" charset="0"/>
              </a:rPr>
              <a:t>Lors de la mise sous tension:</a:t>
            </a:r>
          </a:p>
          <a:p>
            <a:pPr marL="285750" indent="-285750" algn="just">
              <a:buFont typeface="Arial" panose="020B0604020202020204" pitchFamily="34" charset="0"/>
              <a:buChar char="•"/>
            </a:pPr>
            <a:r>
              <a:rPr lang="fr-FR" sz="1800" spc="-50" dirty="0">
                <a:effectLst/>
                <a:ea typeface="Times New Roman" panose="02020603050405020304" pitchFamily="18" charset="0"/>
              </a:rPr>
              <a:t>l’intensité absorbée est faible, le relais ne s’excite pas. </a:t>
            </a:r>
          </a:p>
          <a:p>
            <a:pPr marL="285750" indent="-285750" algn="just">
              <a:buFont typeface="Arial" panose="020B0604020202020204" pitchFamily="34" charset="0"/>
              <a:buChar char="•"/>
            </a:pPr>
            <a:r>
              <a:rPr lang="fr-FR" sz="1800" spc="-50" dirty="0">
                <a:effectLst/>
                <a:ea typeface="Times New Roman" panose="02020603050405020304" pitchFamily="18" charset="0"/>
              </a:rPr>
              <a:t>La température de la CTN croît, </a:t>
            </a:r>
          </a:p>
          <a:p>
            <a:pPr marL="285750" indent="-285750" algn="just">
              <a:buFont typeface="Arial" panose="020B0604020202020204" pitchFamily="34" charset="0"/>
              <a:buChar char="•"/>
            </a:pPr>
            <a:r>
              <a:rPr lang="fr-FR" sz="1800" spc="-50" dirty="0">
                <a:effectLst/>
                <a:ea typeface="Times New Roman" panose="02020603050405020304" pitchFamily="18" charset="0"/>
              </a:rPr>
              <a:t>sa résistance décroît</a:t>
            </a:r>
          </a:p>
          <a:p>
            <a:pPr marL="285750" indent="-285750" algn="just">
              <a:buFont typeface="Arial" panose="020B0604020202020204" pitchFamily="34" charset="0"/>
              <a:buChar char="•"/>
            </a:pPr>
            <a:r>
              <a:rPr lang="fr-FR" sz="1800" spc="-50" dirty="0">
                <a:effectLst/>
                <a:ea typeface="Times New Roman" panose="02020603050405020304" pitchFamily="18" charset="0"/>
              </a:rPr>
              <a:t> l’intensité augmente,</a:t>
            </a:r>
          </a:p>
          <a:p>
            <a:pPr marL="285750" indent="-285750" algn="just">
              <a:buFont typeface="Arial" panose="020B0604020202020204" pitchFamily="34" charset="0"/>
              <a:buChar char="•"/>
            </a:pPr>
            <a:r>
              <a:rPr lang="fr-FR" sz="1800" spc="-50" dirty="0">
                <a:effectLst/>
                <a:ea typeface="Times New Roman" panose="02020603050405020304" pitchFamily="18" charset="0"/>
              </a:rPr>
              <a:t> le relais s’excite</a:t>
            </a:r>
          </a:p>
          <a:p>
            <a:pPr marL="285750" indent="-285750" algn="just">
              <a:buFont typeface="Arial" panose="020B0604020202020204" pitchFamily="34" charset="0"/>
              <a:buChar char="•"/>
            </a:pPr>
            <a:r>
              <a:rPr lang="fr-FR" sz="1800" spc="-50" dirty="0">
                <a:effectLst/>
                <a:ea typeface="Times New Roman" panose="02020603050405020304" pitchFamily="18" charset="0"/>
              </a:rPr>
              <a:t>les contacts a et b se ferment. </a:t>
            </a:r>
          </a:p>
          <a:p>
            <a:pPr marL="285750" indent="-285750" algn="just">
              <a:buFont typeface="Arial" panose="020B0604020202020204" pitchFamily="34" charset="0"/>
              <a:buChar char="•"/>
            </a:pPr>
            <a:r>
              <a:rPr lang="fr-FR" sz="1800" spc="-50" dirty="0">
                <a:effectLst/>
                <a:ea typeface="Times New Roman" panose="02020603050405020304" pitchFamily="18" charset="0"/>
              </a:rPr>
              <a:t>La fermeture de (a) shunte la résistance R</a:t>
            </a:r>
          </a:p>
          <a:p>
            <a:pPr marL="285750" indent="-285750" algn="just">
              <a:buFont typeface="Arial" panose="020B0604020202020204" pitchFamily="34" charset="0"/>
              <a:buChar char="•"/>
            </a:pPr>
            <a:r>
              <a:rPr lang="fr-FR" sz="1800" spc="-50" dirty="0">
                <a:effectLst/>
                <a:ea typeface="Times New Roman" panose="02020603050405020304" pitchFamily="18" charset="0"/>
              </a:rPr>
              <a:t>celle-ci se refroidit,</a:t>
            </a:r>
          </a:p>
          <a:p>
            <a:pPr marL="285750" indent="-285750" algn="just">
              <a:buFont typeface="Arial" panose="020B0604020202020204" pitchFamily="34" charset="0"/>
              <a:buChar char="•"/>
            </a:pPr>
            <a:r>
              <a:rPr lang="fr-FR" sz="1800" spc="-50" dirty="0">
                <a:effectLst/>
                <a:ea typeface="Times New Roman" panose="02020603050405020304" pitchFamily="18" charset="0"/>
              </a:rPr>
              <a:t> le relais reste auto-excité. </a:t>
            </a:r>
          </a:p>
        </p:txBody>
      </p:sp>
    </p:spTree>
    <p:extLst>
      <p:ext uri="{BB962C8B-B14F-4D97-AF65-F5344CB8AC3E}">
        <p14:creationId xmlns:p14="http://schemas.microsoft.com/office/powerpoint/2010/main" val="5120751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84666D-F481-BD47-C60A-2F1788A7E3E7}"/>
              </a:ext>
            </a:extLst>
          </p:cNvPr>
          <p:cNvSpPr>
            <a:spLocks noGrp="1"/>
          </p:cNvSpPr>
          <p:nvPr>
            <p:ph type="title"/>
          </p:nvPr>
        </p:nvSpPr>
        <p:spPr/>
        <p:txBody>
          <a:bodyPr/>
          <a:lstStyle/>
          <a:p>
            <a:endParaRPr lang="fr-FR" dirty="0"/>
          </a:p>
        </p:txBody>
      </p:sp>
      <p:pic>
        <p:nvPicPr>
          <p:cNvPr id="5" name="Espace réservé du contenu 4">
            <a:extLst>
              <a:ext uri="{FF2B5EF4-FFF2-40B4-BE49-F238E27FC236}">
                <a16:creationId xmlns:a16="http://schemas.microsoft.com/office/drawing/2014/main" id="{F134358A-EFD3-8FF7-3B62-7CA0D007F48A}"/>
              </a:ext>
            </a:extLst>
          </p:cNvPr>
          <p:cNvPicPr>
            <a:picLocks noGrp="1" noChangeAspect="1"/>
          </p:cNvPicPr>
          <p:nvPr>
            <p:ph idx="1"/>
          </p:nvPr>
        </p:nvPicPr>
        <p:blipFill>
          <a:blip r:embed="rId2"/>
          <a:stretch>
            <a:fillRect/>
          </a:stretch>
        </p:blipFill>
        <p:spPr>
          <a:xfrm>
            <a:off x="7478897" y="2043295"/>
            <a:ext cx="3998563" cy="3231397"/>
          </a:xfr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66AF28E0-F3CB-826F-A592-7E997131C738}"/>
              </a:ext>
            </a:extLst>
          </p:cNvPr>
          <p:cNvSpPr txBox="1"/>
          <p:nvPr/>
        </p:nvSpPr>
        <p:spPr>
          <a:xfrm>
            <a:off x="582339" y="1776590"/>
            <a:ext cx="6378765" cy="4247317"/>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R="901700" indent="-1295400" algn="ctr"/>
            <a:r>
              <a:rPr lang="fr-FR" sz="1800" b="1" u="sng" strike="noStrike" spc="-50" dirty="0">
                <a:effectLst/>
                <a:ea typeface="Times New Roman" panose="02020603050405020304" pitchFamily="18" charset="0"/>
                <a:cs typeface="Times New Roman" panose="02020603050405020304" pitchFamily="18" charset="0"/>
              </a:rPr>
              <a:t>RELAIS A ENCLENCHEMENT ET DECLENCHEMENT</a:t>
            </a:r>
          </a:p>
          <a:p>
            <a:pPr marR="901700" indent="-1295400"/>
            <a:r>
              <a:rPr lang="fr-FR" sz="1800" dirty="0">
                <a:solidFill>
                  <a:srgbClr val="000000"/>
                </a:solidFill>
                <a:effectLst/>
                <a:ea typeface="DejaVu Sans" panose="020B0603030804020204" pitchFamily="34" charset="0"/>
              </a:rPr>
              <a:t>Un inverseur à positions momentanées est bien adapté pour assurer l’alimentation de ce type de relais</a:t>
            </a:r>
            <a:endParaRPr lang="fr-FR" dirty="0"/>
          </a:p>
          <a:p>
            <a:pPr marR="901700" indent="-1295400"/>
            <a:endParaRPr lang="fr-FR" sz="1800" u="none" strike="noStrike" spc="-50" dirty="0">
              <a:effectLst/>
              <a:ea typeface="Times New Roman" panose="02020603050405020304" pitchFamily="18" charset="0"/>
              <a:cs typeface="Times New Roman" panose="02020603050405020304" pitchFamily="18" charset="0"/>
            </a:endParaRPr>
          </a:p>
          <a:p>
            <a:pPr marR="901700" indent="-1295400" algn="l"/>
            <a:r>
              <a:rPr lang="fr-FR" sz="1800" spc="-50" dirty="0">
                <a:effectLst/>
                <a:ea typeface="Times New Roman" panose="02020603050405020304" pitchFamily="18" charset="0"/>
              </a:rPr>
              <a:t>Ce relais comporte :</a:t>
            </a:r>
            <a:br>
              <a:rPr lang="fr-FR" sz="1800" spc="-50" dirty="0">
                <a:effectLst/>
                <a:ea typeface="Times New Roman" panose="02020603050405020304" pitchFamily="18" charset="0"/>
              </a:rPr>
            </a:br>
            <a:r>
              <a:rPr lang="fr-FR" sz="1800" spc="-50" dirty="0">
                <a:effectLst/>
                <a:ea typeface="Times New Roman" panose="02020603050405020304" pitchFamily="18" charset="0"/>
              </a:rPr>
              <a:t>a - une bobine d’enclenchement ;</a:t>
            </a:r>
            <a:br>
              <a:rPr lang="fr-FR" sz="1800" spc="-50" dirty="0">
                <a:effectLst/>
                <a:ea typeface="Times New Roman" panose="02020603050405020304" pitchFamily="18" charset="0"/>
              </a:rPr>
            </a:br>
            <a:r>
              <a:rPr lang="fr-FR" sz="1800" spc="-50" dirty="0">
                <a:effectLst/>
                <a:ea typeface="Times New Roman" panose="02020603050405020304" pitchFamily="18" charset="0"/>
              </a:rPr>
              <a:t>b - une bobine de déclenchement.</a:t>
            </a:r>
          </a:p>
          <a:p>
            <a:pPr indent="-1295400" algn="just"/>
            <a:r>
              <a:rPr lang="fr-FR" sz="1800" b="1" spc="-50" dirty="0">
                <a:effectLst/>
                <a:ea typeface="Times New Roman" panose="02020603050405020304" pitchFamily="18" charset="0"/>
              </a:rPr>
              <a:t>Dès la mise sous tension:</a:t>
            </a:r>
          </a:p>
          <a:p>
            <a:pPr marL="363538" indent="-363538" algn="just">
              <a:buFont typeface="Arial" panose="020B0604020202020204" pitchFamily="34" charset="0"/>
              <a:buChar char="•"/>
            </a:pPr>
            <a:r>
              <a:rPr lang="fr-FR" sz="1800" spc="-50" dirty="0">
                <a:effectLst/>
                <a:ea typeface="Times New Roman" panose="02020603050405020304" pitchFamily="18" charset="0"/>
              </a:rPr>
              <a:t>la bobine d’enclenchement s’excite, </a:t>
            </a:r>
          </a:p>
          <a:p>
            <a:pPr marL="363538" indent="-363538" algn="just">
              <a:buFont typeface="Arial" panose="020B0604020202020204" pitchFamily="34" charset="0"/>
              <a:buChar char="•"/>
            </a:pPr>
            <a:r>
              <a:rPr lang="fr-FR" sz="1800" spc="-50" dirty="0">
                <a:effectLst/>
                <a:ea typeface="Times New Roman" panose="02020603050405020304" pitchFamily="18" charset="0"/>
              </a:rPr>
              <a:t>les contacts mobiles se ferment, </a:t>
            </a:r>
          </a:p>
          <a:p>
            <a:pPr marL="363538" indent="-363538" algn="just">
              <a:buFont typeface="Arial" panose="020B0604020202020204" pitchFamily="34" charset="0"/>
              <a:buChar char="•"/>
            </a:pPr>
            <a:r>
              <a:rPr lang="fr-FR" sz="1800" spc="-50" dirty="0">
                <a:effectLst/>
                <a:ea typeface="Times New Roman" panose="02020603050405020304" pitchFamily="18" charset="0"/>
              </a:rPr>
              <a:t>un verrouillage mécanique les maintient dans cette position. </a:t>
            </a:r>
          </a:p>
          <a:p>
            <a:pPr indent="-1295400" algn="just"/>
            <a:r>
              <a:rPr lang="fr-FR" sz="1800" b="1" spc="-50" dirty="0">
                <a:effectLst/>
                <a:ea typeface="Times New Roman" panose="02020603050405020304" pitchFamily="18" charset="0"/>
              </a:rPr>
              <a:t>Une impulsion réalisée à partir de l’inverseur de commande:</a:t>
            </a:r>
          </a:p>
          <a:p>
            <a:pPr marL="363538" indent="-363538" algn="just">
              <a:buFont typeface="Arial" panose="020B0604020202020204" pitchFamily="34" charset="0"/>
              <a:buChar char="•"/>
            </a:pPr>
            <a:r>
              <a:rPr lang="fr-FR" spc="-50" dirty="0">
                <a:ea typeface="Times New Roman" panose="02020603050405020304" pitchFamily="18" charset="0"/>
              </a:rPr>
              <a:t> alimentation de la bobine de déclenchement </a:t>
            </a:r>
          </a:p>
          <a:p>
            <a:pPr marL="363538" indent="-363538" algn="just">
              <a:buFont typeface="Arial" panose="020B0604020202020204" pitchFamily="34" charset="0"/>
              <a:buChar char="•"/>
            </a:pPr>
            <a:r>
              <a:rPr lang="fr-FR" spc="-50" dirty="0">
                <a:ea typeface="Times New Roman" panose="02020603050405020304" pitchFamily="18" charset="0"/>
              </a:rPr>
              <a:t>déverrouille le relais</a:t>
            </a:r>
          </a:p>
          <a:p>
            <a:pPr marL="363538" indent="-363538" algn="just">
              <a:buFont typeface="Arial" panose="020B0604020202020204" pitchFamily="34" charset="0"/>
              <a:buChar char="•"/>
            </a:pPr>
            <a:r>
              <a:rPr lang="fr-FR" sz="1800" spc="-50" dirty="0">
                <a:effectLst/>
                <a:ea typeface="Times New Roman" panose="02020603050405020304" pitchFamily="18" charset="0"/>
              </a:rPr>
              <a:t>ouverture des contacts.</a:t>
            </a:r>
          </a:p>
        </p:txBody>
      </p:sp>
    </p:spTree>
    <p:extLst>
      <p:ext uri="{BB962C8B-B14F-4D97-AF65-F5344CB8AC3E}">
        <p14:creationId xmlns:p14="http://schemas.microsoft.com/office/powerpoint/2010/main" val="7839600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239E586B-47F6-EAF7-88F6-331E9282AE00}"/>
              </a:ext>
            </a:extLst>
          </p:cNvPr>
          <p:cNvPicPr>
            <a:picLocks noGrp="1" noChangeAspect="1"/>
          </p:cNvPicPr>
          <p:nvPr>
            <p:ph idx="1"/>
          </p:nvPr>
        </p:nvPicPr>
        <p:blipFill>
          <a:blip r:embed="rId2"/>
          <a:stretch>
            <a:fillRect/>
          </a:stretch>
        </p:blipFill>
        <p:spPr>
          <a:xfrm>
            <a:off x="8183005" y="629725"/>
            <a:ext cx="3361203" cy="2236493"/>
          </a:xfr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D06C3D8A-5B9A-5EC5-59FF-36E0E6958CB0}"/>
              </a:ext>
            </a:extLst>
          </p:cNvPr>
          <p:cNvSpPr txBox="1"/>
          <p:nvPr/>
        </p:nvSpPr>
        <p:spPr>
          <a:xfrm>
            <a:off x="454125" y="965098"/>
            <a:ext cx="6910331"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z="1800" dirty="0">
                <a:solidFill>
                  <a:srgbClr val="000000"/>
                </a:solidFill>
                <a:effectLst/>
                <a:ea typeface="DejaVu Sans" panose="020B0603030804020204" pitchFamily="34" charset="0"/>
              </a:rPr>
              <a:t>RELAIS A COURANT ALTERNATIF</a:t>
            </a:r>
            <a:endParaRPr lang="fr-FR" sz="1800" b="0" i="0" u="none" strike="noStrike" spc="-50" dirty="0">
              <a:effectLst/>
              <a:ea typeface="Times New Roman" panose="02020603050405020304" pitchFamily="18" charset="0"/>
              <a:cs typeface="Times New Roman" panose="02020603050405020304" pitchFamily="18" charset="0"/>
            </a:endParaRPr>
          </a:p>
          <a:p>
            <a:pPr marL="363538" indent="-363538" algn="just">
              <a:buFont typeface="Arial" panose="020B0604020202020204" pitchFamily="34" charset="0"/>
              <a:buChar char="•"/>
            </a:pPr>
            <a:r>
              <a:rPr lang="fr-FR" sz="1800" b="0" i="0" u="none" strike="noStrike" spc="-50" dirty="0">
                <a:effectLst/>
                <a:ea typeface="Times New Roman" panose="02020603050405020304" pitchFamily="18" charset="0"/>
                <a:cs typeface="Times New Roman" panose="02020603050405020304" pitchFamily="18" charset="0"/>
              </a:rPr>
              <a:t>Pour ce type de relais il faut prévoir un circuit magnétique feuilleté afin de limiter réchauffement (courants de Foucault).</a:t>
            </a:r>
            <a:endParaRPr lang="fr-FR" sz="1800" spc="-50" dirty="0">
              <a:effectLst/>
              <a:ea typeface="Times New Roman" panose="02020603050405020304" pitchFamily="18" charset="0"/>
            </a:endParaRPr>
          </a:p>
          <a:p>
            <a:pPr marL="363538" indent="-363538" algn="just">
              <a:buFont typeface="Arial" panose="020B0604020202020204" pitchFamily="34" charset="0"/>
              <a:buChar char="•"/>
            </a:pPr>
            <a:r>
              <a:rPr lang="fr-FR" sz="1800" b="0" i="0" u="none" strike="noStrike" spc="-50" dirty="0">
                <a:effectLst/>
                <a:ea typeface="Times New Roman" panose="02020603050405020304" pitchFamily="18" charset="0"/>
                <a:cs typeface="Times New Roman" panose="02020603050405020304" pitchFamily="18" charset="0"/>
              </a:rPr>
              <a:t>Une spire de </a:t>
            </a:r>
            <a:r>
              <a:rPr lang="fr-FR" sz="1800" b="0" i="0" u="none" strike="noStrike" spc="-50" dirty="0" err="1">
                <a:effectLst/>
                <a:ea typeface="Times New Roman" panose="02020603050405020304" pitchFamily="18" charset="0"/>
                <a:cs typeface="Times New Roman" panose="02020603050405020304" pitchFamily="18" charset="0"/>
              </a:rPr>
              <a:t>Frager</a:t>
            </a:r>
            <a:r>
              <a:rPr lang="fr-FR" sz="1800" b="0" i="0" u="none" strike="noStrike" spc="-50" dirty="0">
                <a:effectLst/>
                <a:ea typeface="Times New Roman" panose="02020603050405020304" pitchFamily="18" charset="0"/>
                <a:cs typeface="Times New Roman" panose="02020603050405020304" pitchFamily="18" charset="0"/>
              </a:rPr>
              <a:t> atténue les vibrations du relais.</a:t>
            </a:r>
            <a:endParaRPr lang="fr-FR" sz="1800" spc="-50" dirty="0">
              <a:effectLst/>
              <a:ea typeface="Times New Roman" panose="02020603050405020304" pitchFamily="18" charset="0"/>
            </a:endParaRPr>
          </a:p>
        </p:txBody>
      </p:sp>
      <p:pic>
        <p:nvPicPr>
          <p:cNvPr id="3" name="Espace réservé du contenu 6">
            <a:extLst>
              <a:ext uri="{FF2B5EF4-FFF2-40B4-BE49-F238E27FC236}">
                <a16:creationId xmlns:a16="http://schemas.microsoft.com/office/drawing/2014/main" id="{7CD3C306-0BD6-CA84-78DA-0AB9C0CE18F9}"/>
              </a:ext>
            </a:extLst>
          </p:cNvPr>
          <p:cNvPicPr>
            <a:picLocks noChangeAspect="1"/>
          </p:cNvPicPr>
          <p:nvPr/>
        </p:nvPicPr>
        <p:blipFill>
          <a:blip r:embed="rId3"/>
          <a:stretch>
            <a:fillRect/>
          </a:stretch>
        </p:blipFill>
        <p:spPr>
          <a:xfrm>
            <a:off x="8192510" y="3045085"/>
            <a:ext cx="3734309" cy="2596922"/>
          </a:xfrm>
          <a:prstGeom prst="rect">
            <a:avLst/>
          </a:prstGeom>
        </p:spPr>
        <p:style>
          <a:lnRef idx="2">
            <a:schemeClr val="accent2"/>
          </a:lnRef>
          <a:fillRef idx="1">
            <a:schemeClr val="lt1"/>
          </a:fillRef>
          <a:effectRef idx="0">
            <a:schemeClr val="accent2"/>
          </a:effectRef>
          <a:fontRef idx="minor">
            <a:schemeClr val="dk1"/>
          </a:fontRef>
        </p:style>
      </p:pic>
      <p:sp>
        <p:nvSpPr>
          <p:cNvPr id="4" name="ZoneTexte 3">
            <a:extLst>
              <a:ext uri="{FF2B5EF4-FFF2-40B4-BE49-F238E27FC236}">
                <a16:creationId xmlns:a16="http://schemas.microsoft.com/office/drawing/2014/main" id="{0DF39A58-CF53-135C-5DAB-D35FD7B0124A}"/>
              </a:ext>
            </a:extLst>
          </p:cNvPr>
          <p:cNvSpPr txBox="1"/>
          <p:nvPr/>
        </p:nvSpPr>
        <p:spPr>
          <a:xfrm>
            <a:off x="265181" y="2866218"/>
            <a:ext cx="6752563"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sz="1800" dirty="0">
                <a:solidFill>
                  <a:srgbClr val="000000"/>
                </a:solidFill>
                <a:effectLst/>
                <a:ea typeface="DejaVu Sans" panose="020B0603030804020204" pitchFamily="34" charset="0"/>
              </a:rPr>
              <a:t>RELAIS A COURANT ALTERNATIF AVEC PONT DE DIODES</a:t>
            </a:r>
          </a:p>
          <a:p>
            <a:r>
              <a:rPr lang="fr-FR" sz="1800" b="0" i="0" u="none" strike="noStrike" spc="-50" dirty="0">
                <a:effectLst/>
                <a:ea typeface="Times New Roman" panose="02020603050405020304" pitchFamily="18" charset="0"/>
                <a:cs typeface="Times New Roman" panose="02020603050405020304" pitchFamily="18" charset="0"/>
              </a:rPr>
              <a:t>La tension alternative est appliquée aux bornes du pont de diodes ; quelle que soit l’alternance considérée le courant dans la bobine du relais est toujours dirigé dans le même sens.</a:t>
            </a:r>
            <a:endParaRPr lang="fr-FR" sz="1800" spc="-50" dirty="0">
              <a:effectLst/>
              <a:ea typeface="Times New Roman" panose="02020603050405020304" pitchFamily="18" charset="0"/>
            </a:endParaRPr>
          </a:p>
          <a:p>
            <a:endParaRPr lang="fr-FR" dirty="0"/>
          </a:p>
        </p:txBody>
      </p:sp>
    </p:spTree>
    <p:extLst>
      <p:ext uri="{BB962C8B-B14F-4D97-AF65-F5344CB8AC3E}">
        <p14:creationId xmlns:p14="http://schemas.microsoft.com/office/powerpoint/2010/main" val="32945787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3A147BB7-4553-5915-68C4-C3DD3550069A}"/>
              </a:ext>
            </a:extLst>
          </p:cNvPr>
          <p:cNvPicPr>
            <a:picLocks noGrp="1" noChangeAspect="1"/>
          </p:cNvPicPr>
          <p:nvPr>
            <p:ph idx="1"/>
          </p:nvPr>
        </p:nvPicPr>
        <p:blipFill rotWithShape="1">
          <a:blip r:embed="rId2"/>
          <a:srcRect r="5023" b="9736"/>
          <a:stretch/>
        </p:blipFill>
        <p:spPr>
          <a:xfrm>
            <a:off x="3201633" y="1370511"/>
            <a:ext cx="4831181" cy="2771831"/>
          </a:xfrm>
        </p:spPr>
        <p:style>
          <a:lnRef idx="2">
            <a:schemeClr val="accent2"/>
          </a:lnRef>
          <a:fillRef idx="1">
            <a:schemeClr val="lt1"/>
          </a:fillRef>
          <a:effectRef idx="0">
            <a:schemeClr val="accent2"/>
          </a:effectRef>
          <a:fontRef idx="minor">
            <a:schemeClr val="dk1"/>
          </a:fontRef>
        </p:style>
      </p:pic>
      <p:sp>
        <p:nvSpPr>
          <p:cNvPr id="9" name="ZoneTexte 8">
            <a:extLst>
              <a:ext uri="{FF2B5EF4-FFF2-40B4-BE49-F238E27FC236}">
                <a16:creationId xmlns:a16="http://schemas.microsoft.com/office/drawing/2014/main" id="{76E9B76F-9BD5-1B9C-F7A4-70CE1C6C96AA}"/>
              </a:ext>
            </a:extLst>
          </p:cNvPr>
          <p:cNvSpPr txBox="1"/>
          <p:nvPr/>
        </p:nvSpPr>
        <p:spPr>
          <a:xfrm>
            <a:off x="885196" y="5108085"/>
            <a:ext cx="9719632"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buClr>
                <a:srgbClr val="000000"/>
              </a:buClr>
              <a:buSzPts val="1200"/>
              <a:tabLst>
                <a:tab pos="276860" algn="l"/>
              </a:tabLst>
            </a:pPr>
            <a:r>
              <a:rPr lang="fr-FR" sz="1800" b="0" i="0" u="none" strike="noStrike" spc="-50" dirty="0">
                <a:effectLst/>
                <a:ea typeface="Times New Roman" panose="02020603050405020304" pitchFamily="18" charset="0"/>
                <a:cs typeface="Times New Roman" panose="02020603050405020304" pitchFamily="18" charset="0"/>
              </a:rPr>
              <a:t> (ALIMENTATION TRIPHASEE) AVEC FONT DE DIODES</a:t>
            </a:r>
            <a:endParaRPr lang="fr-FR" sz="1800" b="1" u="none" strike="noStrike" spc="-50" dirty="0">
              <a:effectLst/>
              <a:ea typeface="Times New Roman" panose="02020603050405020304" pitchFamily="18" charset="0"/>
              <a:cs typeface="Times New Roman" panose="02020603050405020304" pitchFamily="18" charset="0"/>
            </a:endParaRPr>
          </a:p>
          <a:p>
            <a:pPr indent="-1295400" algn="just"/>
            <a:r>
              <a:rPr lang="fr-FR" sz="1800" spc="-50" dirty="0">
                <a:effectLst/>
                <a:ea typeface="Times New Roman" panose="02020603050405020304" pitchFamily="18" charset="0"/>
              </a:rPr>
              <a:t>Le redressement des tensions alternatives est obtenu à Laide d’un pont de </a:t>
            </a:r>
            <a:r>
              <a:rPr lang="fr-FR" sz="1800" spc="-50" dirty="0" err="1">
                <a:effectLst/>
                <a:ea typeface="Times New Roman" panose="02020603050405020304" pitchFamily="18" charset="0"/>
              </a:rPr>
              <a:t>Greatz</a:t>
            </a:r>
            <a:endParaRPr lang="fr-FR" sz="1800" spc="-50" dirty="0">
              <a:effectLst/>
              <a:ea typeface="Times New Roman" panose="02020603050405020304" pitchFamily="18" charset="0"/>
            </a:endParaRPr>
          </a:p>
          <a:p>
            <a:pPr indent="-1295400" algn="just"/>
            <a:r>
              <a:rPr lang="fr-FR" sz="1800" spc="-50" dirty="0">
                <a:effectLst/>
                <a:ea typeface="Times New Roman" panose="02020603050405020304" pitchFamily="18" charset="0"/>
              </a:rPr>
              <a:t>Le condensateur améliore (lissage) la composante de sortie qui alimente le relais de commande.</a:t>
            </a:r>
          </a:p>
        </p:txBody>
      </p:sp>
      <p:sp>
        <p:nvSpPr>
          <p:cNvPr id="8" name="ZoneTexte 7">
            <a:extLst>
              <a:ext uri="{FF2B5EF4-FFF2-40B4-BE49-F238E27FC236}">
                <a16:creationId xmlns:a16="http://schemas.microsoft.com/office/drawing/2014/main" id="{6E937BFD-7BC4-E9D8-9DD1-6C9552915BCC}"/>
              </a:ext>
            </a:extLst>
          </p:cNvPr>
          <p:cNvSpPr txBox="1"/>
          <p:nvPr/>
        </p:nvSpPr>
        <p:spPr>
          <a:xfrm>
            <a:off x="4503145" y="375936"/>
            <a:ext cx="33518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sz="1800" b="0" i="0" u="none" strike="noStrike" spc="-50" dirty="0">
                <a:effectLst/>
                <a:ea typeface="Times New Roman" panose="02020603050405020304" pitchFamily="18" charset="0"/>
                <a:cs typeface="Times New Roman" panose="02020603050405020304" pitchFamily="18" charset="0"/>
              </a:rPr>
              <a:t>RELAIS A COURANT ALTERNATIF</a:t>
            </a:r>
            <a:endParaRPr lang="fr-FR" dirty="0"/>
          </a:p>
        </p:txBody>
      </p:sp>
    </p:spTree>
    <p:extLst>
      <p:ext uri="{BB962C8B-B14F-4D97-AF65-F5344CB8AC3E}">
        <p14:creationId xmlns:p14="http://schemas.microsoft.com/office/powerpoint/2010/main" val="85419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8C71E157-5FB1-700B-24F3-019E3CE64D5E}"/>
              </a:ext>
            </a:extLst>
          </p:cNvPr>
          <p:cNvSpPr txBox="1"/>
          <p:nvPr/>
        </p:nvSpPr>
        <p:spPr>
          <a:xfrm>
            <a:off x="561860" y="1460766"/>
            <a:ext cx="10851614"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Au cours de la transformation d’énergie, chaque coulomb cède de l’énergie en traversant le récepteur.</a:t>
            </a:r>
          </a:p>
          <a:p>
            <a:r>
              <a:rPr lang="fr-FR" dirty="0"/>
              <a:t>Un Volt est la DDP qui existe entre deux points d’un circuit, lorsque un coulomb libère entre ces deux points, une énergie de 1 joule ; </a:t>
            </a:r>
          </a:p>
          <a:p>
            <a:r>
              <a:rPr lang="fr-FR" dirty="0"/>
              <a:t>la DDP se représente par la lettre U et se mesure avec un voltmètre.</a:t>
            </a:r>
          </a:p>
        </p:txBody>
      </p:sp>
      <p:sp>
        <p:nvSpPr>
          <p:cNvPr id="9" name="ZoneTexte 8">
            <a:extLst>
              <a:ext uri="{FF2B5EF4-FFF2-40B4-BE49-F238E27FC236}">
                <a16:creationId xmlns:a16="http://schemas.microsoft.com/office/drawing/2014/main" id="{0BD6ED95-514E-8E71-26F3-18FA03B8A9B9}"/>
              </a:ext>
            </a:extLst>
          </p:cNvPr>
          <p:cNvSpPr txBox="1"/>
          <p:nvPr/>
        </p:nvSpPr>
        <p:spPr>
          <a:xfrm>
            <a:off x="3148069" y="581006"/>
            <a:ext cx="4706957"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NOTIONS DE DIFFERENCE DE POTENTIEL (DDP)</a:t>
            </a:r>
          </a:p>
        </p:txBody>
      </p:sp>
      <mc:AlternateContent xmlns:mc="http://schemas.openxmlformats.org/markup-compatibility/2006">
        <mc:Choice xmlns:a14="http://schemas.microsoft.com/office/drawing/2010/main" Requires="a14">
          <p:sp>
            <p:nvSpPr>
              <p:cNvPr id="11" name="ZoneTexte 10">
                <a:extLst>
                  <a:ext uri="{FF2B5EF4-FFF2-40B4-BE49-F238E27FC236}">
                    <a16:creationId xmlns:a16="http://schemas.microsoft.com/office/drawing/2014/main" id="{EF7E8646-873E-A567-953D-BB07FCF9E384}"/>
                  </a:ext>
                </a:extLst>
              </p:cNvPr>
              <p:cNvSpPr txBox="1"/>
              <p:nvPr/>
            </p:nvSpPr>
            <p:spPr>
              <a:xfrm>
                <a:off x="670193" y="3365909"/>
                <a:ext cx="10851614" cy="310386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DEFINITION DU JOULE</a:t>
                </a:r>
              </a:p>
              <a:p>
                <a:r>
                  <a:rPr lang="fr-FR" dirty="0"/>
                  <a:t>Le joule est le travail produit par une force de 1 Newton dont le point d’application se déplace de 1 mètre dans la direction de la force.</a:t>
                </a:r>
              </a:p>
              <a:p>
                <a:endParaRPr lang="fr-FR" dirty="0"/>
              </a:p>
              <a:p>
                <a:r>
                  <a:rPr lang="fr-FR" dirty="0"/>
                  <a:t>PUIISSANCE MECANIQUE</a:t>
                </a:r>
              </a:p>
              <a:p>
                <a:r>
                  <a:rPr lang="fr-FR" dirty="0"/>
                  <a:t>C’est le travail effectué dans un temps donné:</a:t>
                </a:r>
              </a:p>
              <a:p>
                <a14:m>
                  <m:oMathPara xmlns:m="http://schemas.openxmlformats.org/officeDocument/2006/math">
                    <m:oMathParaPr>
                      <m:jc m:val="centerGroup"/>
                    </m:oMathParaPr>
                    <m:oMath xmlns:m="http://schemas.openxmlformats.org/officeDocument/2006/math">
                      <m:r>
                        <a:rPr lang="de-DE" b="0" i="1" smtClean="0">
                          <a:latin typeface="Cambria Math" panose="02040503050406030204" pitchFamily="18" charset="0"/>
                        </a:rPr>
                        <m:t>𝑃</m:t>
                      </m:r>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𝑊</m:t>
                          </m:r>
                        </m:num>
                        <m:den>
                          <m:r>
                            <a:rPr lang="de-DE" b="0" i="1" smtClean="0">
                              <a:latin typeface="Cambria Math" panose="02040503050406030204" pitchFamily="18" charset="0"/>
                            </a:rPr>
                            <m:t>𝑡</m:t>
                          </m:r>
                        </m:den>
                      </m:f>
                    </m:oMath>
                  </m:oMathPara>
                </a14:m>
                <a:endParaRPr lang="fr-FR" dirty="0"/>
              </a:p>
              <a:p>
                <a:r>
                  <a:rPr lang="fr-FR" dirty="0"/>
                  <a:t>P en watt 	W en joule 	t en seconde</a:t>
                </a:r>
              </a:p>
              <a:p>
                <a:r>
                  <a:rPr lang="fr-FR" dirty="0"/>
                  <a:t>1 W = 1 joule/seconde </a:t>
                </a:r>
              </a:p>
              <a:p>
                <a:r>
                  <a:rPr lang="fr-FR" dirty="0"/>
                  <a:t>1 CV = 736 W</a:t>
                </a:r>
              </a:p>
            </p:txBody>
          </p:sp>
        </mc:Choice>
        <mc:Fallback>
          <p:sp>
            <p:nvSpPr>
              <p:cNvPr id="11" name="ZoneTexte 10">
                <a:extLst>
                  <a:ext uri="{FF2B5EF4-FFF2-40B4-BE49-F238E27FC236}">
                    <a16:creationId xmlns:a16="http://schemas.microsoft.com/office/drawing/2014/main" id="{EF7E8646-873E-A567-953D-BB07FCF9E384}"/>
                  </a:ext>
                </a:extLst>
              </p:cNvPr>
              <p:cNvSpPr txBox="1">
                <a:spLocks noRot="1" noChangeAspect="1" noMove="1" noResize="1" noEditPoints="1" noAdjustHandles="1" noChangeArrowheads="1" noChangeShapeType="1" noTextEdit="1"/>
              </p:cNvSpPr>
              <p:nvPr/>
            </p:nvSpPr>
            <p:spPr>
              <a:xfrm>
                <a:off x="670193" y="3365909"/>
                <a:ext cx="10851614" cy="3103863"/>
              </a:xfrm>
              <a:prstGeom prst="rect">
                <a:avLst/>
              </a:prstGeom>
              <a:blipFill>
                <a:blip r:embed="rId2"/>
                <a:stretch>
                  <a:fillRect l="-449" t="-783" b="-1957"/>
                </a:stretch>
              </a:blipFill>
              <a:ln w="12700" cap="flat" cmpd="sng" algn="ctr">
                <a:solidFill>
                  <a:schemeClr val="accent2"/>
                </a:solidFill>
                <a:prstDash val="solid"/>
                <a:miter lim="800000"/>
              </a:ln>
              <a:effectLst/>
            </p:spPr>
            <p:txBody>
              <a:bodyPr/>
              <a:lstStyle/>
              <a:p>
                <a:r>
                  <a:rPr lang="fr-FR">
                    <a:noFill/>
                  </a:rPr>
                  <a:t> </a:t>
                </a:r>
              </a:p>
            </p:txBody>
          </p:sp>
        </mc:Fallback>
      </mc:AlternateContent>
    </p:spTree>
    <p:extLst>
      <p:ext uri="{BB962C8B-B14F-4D97-AF65-F5344CB8AC3E}">
        <p14:creationId xmlns:p14="http://schemas.microsoft.com/office/powerpoint/2010/main" val="370451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340735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D6416771-E5EB-4A78-6087-1DB20A101D24}"/>
              </a:ext>
            </a:extLst>
          </p:cNvPr>
          <p:cNvPicPr>
            <a:picLocks noGrp="1" noChangeAspect="1"/>
          </p:cNvPicPr>
          <p:nvPr>
            <p:ph idx="1"/>
          </p:nvPr>
        </p:nvPicPr>
        <p:blipFill>
          <a:blip r:embed="rId2"/>
          <a:stretch>
            <a:fillRect/>
          </a:stretch>
        </p:blipFill>
        <p:spPr>
          <a:xfrm>
            <a:off x="3077379" y="1887967"/>
            <a:ext cx="5427928" cy="2233366"/>
          </a:xfr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A020504C-52A2-3C2F-83E9-7F1F33430D37}"/>
              </a:ext>
            </a:extLst>
          </p:cNvPr>
          <p:cNvSpPr txBox="1"/>
          <p:nvPr/>
        </p:nvSpPr>
        <p:spPr>
          <a:xfrm>
            <a:off x="1112704" y="4825388"/>
            <a:ext cx="10515600"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615950" indent="-285750">
              <a:buFontTx/>
              <a:buChar char="-"/>
            </a:pPr>
            <a:r>
              <a:rPr lang="fr-FR" sz="1800" b="1" u="none" strike="noStrike" spc="-50" dirty="0">
                <a:effectLst/>
                <a:ea typeface="Times New Roman" panose="02020603050405020304" pitchFamily="18" charset="0"/>
                <a:cs typeface="Times New Roman" panose="02020603050405020304" pitchFamily="18" charset="0"/>
              </a:rPr>
              <a:t>EXEMPLE DE COMMANDE PAR TRANSISTOR</a:t>
            </a:r>
          </a:p>
          <a:p>
            <a:pPr marL="615950" indent="-285750" algn="l">
              <a:buFontTx/>
              <a:buChar char="-"/>
            </a:pPr>
            <a:r>
              <a:rPr lang="fr-FR" sz="1800" spc="-50" dirty="0">
                <a:effectLst/>
                <a:ea typeface="Times New Roman" panose="02020603050405020304" pitchFamily="18" charset="0"/>
              </a:rPr>
              <a:t>micro-rupteur ouvert, la base du transistor est isolée, le transistor est bloqué, le relais n'est pas alimenté.</a:t>
            </a:r>
          </a:p>
          <a:p>
            <a:pPr marL="615950" indent="-285750" algn="l">
              <a:buFontTx/>
              <a:buChar char="-"/>
            </a:pPr>
            <a:r>
              <a:rPr lang="fr-FR" sz="1800" spc="-50" dirty="0">
                <a:effectLst/>
                <a:ea typeface="Times New Roman" panose="02020603050405020304" pitchFamily="18" charset="0"/>
              </a:rPr>
              <a:t>micro-rupteur fermé, la base est polarisée positivement, le transistor conduit, le relais est alimenté.</a:t>
            </a:r>
          </a:p>
        </p:txBody>
      </p:sp>
      <p:sp>
        <p:nvSpPr>
          <p:cNvPr id="2" name="ZoneTexte 1">
            <a:extLst>
              <a:ext uri="{FF2B5EF4-FFF2-40B4-BE49-F238E27FC236}">
                <a16:creationId xmlns:a16="http://schemas.microsoft.com/office/drawing/2014/main" id="{1EF3DDB6-A03F-B2C5-90AC-6CEA2F915E02}"/>
              </a:ext>
            </a:extLst>
          </p:cNvPr>
          <p:cNvSpPr txBox="1"/>
          <p:nvPr/>
        </p:nvSpPr>
        <p:spPr>
          <a:xfrm>
            <a:off x="341524" y="1109282"/>
            <a:ext cx="11556694"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solidFill>
                  <a:srgbClr val="000000"/>
                </a:solidFill>
                <a:effectLst/>
                <a:ea typeface="DejaVu Sans" panose="020B0603030804020204" pitchFamily="34" charset="0"/>
              </a:rPr>
              <a:t>Dans les circuits de commande et de contrôle, les transistors sont de plus en plus utilisés comme organes de commutation. </a:t>
            </a:r>
          </a:p>
        </p:txBody>
      </p:sp>
      <p:sp>
        <p:nvSpPr>
          <p:cNvPr id="3" name="ZoneTexte 2">
            <a:extLst>
              <a:ext uri="{FF2B5EF4-FFF2-40B4-BE49-F238E27FC236}">
                <a16:creationId xmlns:a16="http://schemas.microsoft.com/office/drawing/2014/main" id="{0D1EBE5E-2C10-0DDB-300C-468B726BB6CC}"/>
              </a:ext>
            </a:extLst>
          </p:cNvPr>
          <p:cNvSpPr txBox="1"/>
          <p:nvPr/>
        </p:nvSpPr>
        <p:spPr>
          <a:xfrm>
            <a:off x="4007385" y="173382"/>
            <a:ext cx="380357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lgn="ctr"/>
            <a:r>
              <a:rPr lang="fr-FR" b="1" dirty="0">
                <a:solidFill>
                  <a:srgbClr val="2F5496"/>
                </a:solidFill>
                <a:effectLst/>
                <a:ea typeface="Times New Roman" panose="02020603050405020304" pitchFamily="18" charset="0"/>
                <a:cs typeface="Times New Roman" panose="02020603050405020304" pitchFamily="18" charset="0"/>
              </a:rPr>
              <a:t>RELAIS ELECTRONIQUES</a:t>
            </a:r>
          </a:p>
        </p:txBody>
      </p:sp>
    </p:spTree>
    <p:extLst>
      <p:ext uri="{BB962C8B-B14F-4D97-AF65-F5344CB8AC3E}">
        <p14:creationId xmlns:p14="http://schemas.microsoft.com/office/powerpoint/2010/main" val="162710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79DAF3BB-D4A8-DB2E-B770-90467727A664}"/>
              </a:ext>
            </a:extLst>
          </p:cNvPr>
          <p:cNvPicPr>
            <a:picLocks noGrp="1" noChangeAspect="1"/>
          </p:cNvPicPr>
          <p:nvPr>
            <p:ph idx="1"/>
          </p:nvPr>
        </p:nvPicPr>
        <p:blipFill>
          <a:blip r:embed="rId2"/>
          <a:stretch>
            <a:fillRect/>
          </a:stretch>
        </p:blipFill>
        <p:spPr>
          <a:xfrm>
            <a:off x="3293681" y="1026817"/>
            <a:ext cx="5365578" cy="2634363"/>
          </a:xfr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CF327A7A-3109-9910-4D56-269665EF8F15}"/>
              </a:ext>
            </a:extLst>
          </p:cNvPr>
          <p:cNvSpPr txBox="1"/>
          <p:nvPr/>
        </p:nvSpPr>
        <p:spPr>
          <a:xfrm>
            <a:off x="1462303" y="4514001"/>
            <a:ext cx="9609650"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sz="1800" b="1" u="none" strike="noStrike" spc="-50" dirty="0">
                <a:effectLst/>
                <a:ea typeface="Times New Roman" panose="02020603050405020304" pitchFamily="18" charset="0"/>
                <a:cs typeface="Times New Roman" panose="02020603050405020304" pitchFamily="18" charset="0"/>
              </a:rPr>
              <a:t>COMMANDE DE REGLAGE DE L’INTENSITE LUMINEUSE</a:t>
            </a:r>
          </a:p>
          <a:p>
            <a:pPr marL="285750" indent="-285750">
              <a:buFont typeface="Arial" panose="020B0604020202020204" pitchFamily="34" charset="0"/>
              <a:buChar char="•"/>
            </a:pPr>
            <a:r>
              <a:rPr lang="fr-FR" sz="1800" dirty="0">
                <a:solidFill>
                  <a:srgbClr val="000000"/>
                </a:solidFill>
                <a:effectLst/>
                <a:ea typeface="DejaVu Sans" panose="020B0603030804020204" pitchFamily="34" charset="0"/>
              </a:rPr>
              <a:t>UB est fonction de la position du curseur du rhéostat Rh ;</a:t>
            </a:r>
          </a:p>
          <a:p>
            <a:pPr marL="285750" indent="-285750">
              <a:buFont typeface="Arial" panose="020B0604020202020204" pitchFamily="34" charset="0"/>
              <a:buChar char="•"/>
            </a:pPr>
            <a:r>
              <a:rPr lang="fr-FR" sz="1800" dirty="0">
                <a:solidFill>
                  <a:srgbClr val="000000"/>
                </a:solidFill>
                <a:effectLst/>
                <a:ea typeface="DejaVu Sans" panose="020B0603030804020204" pitchFamily="34" charset="0"/>
              </a:rPr>
              <a:t> </a:t>
            </a:r>
            <a:r>
              <a:rPr lang="fr-FR" dirty="0">
                <a:solidFill>
                  <a:srgbClr val="000000"/>
                </a:solidFill>
                <a:ea typeface="DejaVu Sans" panose="020B0603030804020204" pitchFamily="34" charset="0"/>
              </a:rPr>
              <a:t>S</a:t>
            </a:r>
            <a:r>
              <a:rPr lang="fr-FR" sz="1800" dirty="0">
                <a:solidFill>
                  <a:srgbClr val="000000"/>
                </a:solidFill>
                <a:effectLst/>
                <a:ea typeface="DejaVu Sans" panose="020B0603030804020204" pitchFamily="34" charset="0"/>
              </a:rPr>
              <a:t>i UB augmente, (i) traversant les lampes croît </a:t>
            </a:r>
          </a:p>
          <a:p>
            <a:pPr marL="285750" indent="-285750">
              <a:buFont typeface="Arial" panose="020B0604020202020204" pitchFamily="34" charset="0"/>
              <a:buChar char="•"/>
            </a:pPr>
            <a:r>
              <a:rPr lang="fr-FR" sz="1800" dirty="0">
                <a:solidFill>
                  <a:srgbClr val="000000"/>
                </a:solidFill>
                <a:effectLst/>
                <a:ea typeface="DejaVu Sans" panose="020B0603030804020204" pitchFamily="34" charset="0"/>
              </a:rPr>
              <a:t>ainsi que l’intensité lumineuse du réseau de lampes</a:t>
            </a:r>
            <a:endParaRPr lang="fr-FR" dirty="0"/>
          </a:p>
        </p:txBody>
      </p:sp>
    </p:spTree>
    <p:extLst>
      <p:ext uri="{BB962C8B-B14F-4D97-AF65-F5344CB8AC3E}">
        <p14:creationId xmlns:p14="http://schemas.microsoft.com/office/powerpoint/2010/main" val="6312324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B31135D5-2CEA-292E-AF65-E4FE421A2F9C}"/>
              </a:ext>
            </a:extLst>
          </p:cNvPr>
          <p:cNvSpPr txBox="1"/>
          <p:nvPr/>
        </p:nvSpPr>
        <p:spPr>
          <a:xfrm>
            <a:off x="649995" y="1097978"/>
            <a:ext cx="10703805"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spc="-50" dirty="0">
                <a:latin typeface="Times New Roman" panose="02020603050405020304" pitchFamily="18" charset="0"/>
                <a:ea typeface="Times New Roman" panose="02020603050405020304" pitchFamily="18" charset="0"/>
              </a:rPr>
              <a:t>A</a:t>
            </a:r>
            <a:r>
              <a:rPr lang="fr-FR" sz="1800" spc="-50" dirty="0">
                <a:effectLst/>
                <a:latin typeface="Times New Roman" panose="02020603050405020304" pitchFamily="18" charset="0"/>
                <a:ea typeface="Times New Roman" panose="02020603050405020304" pitchFamily="18" charset="0"/>
              </a:rPr>
              <a:t>ccroissement de la puissance mise enjeu, dû à l'augmentation des servitudes sur le réseau de bord </a:t>
            </a:r>
          </a:p>
          <a:p>
            <a:pPr marL="285750" indent="-285750">
              <a:buFont typeface="Arial" panose="020B0604020202020204" pitchFamily="34" charset="0"/>
              <a:buChar char="•"/>
            </a:pPr>
            <a:r>
              <a:rPr lang="fr-FR" sz="1800" spc="-50" dirty="0">
                <a:effectLst/>
                <a:latin typeface="Times New Roman" panose="02020603050405020304" pitchFamily="18" charset="0"/>
                <a:ea typeface="Times New Roman" panose="02020603050405020304" pitchFamily="18" charset="0"/>
              </a:rPr>
              <a:t>La mise à la masse du pôle négatif,</a:t>
            </a:r>
          </a:p>
          <a:p>
            <a:pPr marL="285750" indent="-285750">
              <a:buFont typeface="Arial" panose="020B0604020202020204" pitchFamily="34" charset="0"/>
              <a:buChar char="•"/>
            </a:pPr>
            <a:r>
              <a:rPr lang="fr-FR" sz="1800" spc="-50" dirty="0">
                <a:effectLst/>
                <a:latin typeface="Times New Roman" panose="02020603050405020304" pitchFamily="18" charset="0"/>
                <a:ea typeface="Times New Roman" panose="02020603050405020304" pitchFamily="18" charset="0"/>
              </a:rPr>
              <a:t>Un défaut  d'origine électrique peut dans certains cas libérer une énergie considérable </a:t>
            </a:r>
          </a:p>
          <a:p>
            <a:pPr marL="285750" indent="-285750">
              <a:buFont typeface="Arial" panose="020B0604020202020204" pitchFamily="34" charset="0"/>
              <a:buChar char="•"/>
            </a:pPr>
            <a:r>
              <a:rPr lang="fr-FR" spc="-50" dirty="0">
                <a:latin typeface="Times New Roman" panose="02020603050405020304" pitchFamily="18" charset="0"/>
                <a:ea typeface="Times New Roman" panose="02020603050405020304" pitchFamily="18" charset="0"/>
              </a:rPr>
              <a:t>M</a:t>
            </a:r>
            <a:r>
              <a:rPr lang="fr-FR" sz="1800" spc="-50" dirty="0">
                <a:effectLst/>
                <a:latin typeface="Times New Roman" panose="02020603050405020304" pitchFamily="18" charset="0"/>
                <a:ea typeface="Times New Roman" panose="02020603050405020304" pitchFamily="18" charset="0"/>
              </a:rPr>
              <a:t>ettre hors service toute une partie d’éléments vitaux de l'avion </a:t>
            </a:r>
          </a:p>
          <a:p>
            <a:pPr marL="285750" indent="-285750">
              <a:buFont typeface="Arial" panose="020B0604020202020204" pitchFamily="34" charset="0"/>
              <a:buChar char="•"/>
            </a:pPr>
            <a:r>
              <a:rPr lang="fr-FR" spc="-50" dirty="0">
                <a:latin typeface="Times New Roman" panose="02020603050405020304" pitchFamily="18" charset="0"/>
                <a:ea typeface="Times New Roman" panose="02020603050405020304" pitchFamily="18" charset="0"/>
              </a:rPr>
              <a:t>R</a:t>
            </a:r>
            <a:r>
              <a:rPr lang="fr-FR" sz="1800" spc="-50" dirty="0">
                <a:effectLst/>
                <a:latin typeface="Times New Roman" panose="02020603050405020304" pitchFamily="18" charset="0"/>
                <a:ea typeface="Times New Roman" panose="02020603050405020304" pitchFamily="18" charset="0"/>
              </a:rPr>
              <a:t>isque d'incendie à bord.</a:t>
            </a:r>
          </a:p>
          <a:p>
            <a:pPr marL="285750" indent="-285750">
              <a:buFont typeface="Arial" panose="020B0604020202020204" pitchFamily="34" charset="0"/>
              <a:buChar char="•"/>
            </a:pPr>
            <a:r>
              <a:rPr lang="fr-FR" sz="1800" spc="-50" dirty="0">
                <a:effectLst/>
                <a:latin typeface="Times New Roman" panose="02020603050405020304" pitchFamily="18" charset="0"/>
                <a:ea typeface="Times New Roman" panose="02020603050405020304" pitchFamily="18" charset="0"/>
              </a:rPr>
              <a:t>Nécessité de la protection de la totalité des servitudes électriques contre les dangers que présente cette énergie. </a:t>
            </a:r>
          </a:p>
        </p:txBody>
      </p:sp>
      <p:sp>
        <p:nvSpPr>
          <p:cNvPr id="8" name="ZoneTexte 7">
            <a:extLst>
              <a:ext uri="{FF2B5EF4-FFF2-40B4-BE49-F238E27FC236}">
                <a16:creationId xmlns:a16="http://schemas.microsoft.com/office/drawing/2014/main" id="{9FE43348-81F6-FFFB-7B4E-B380E1B54B0B}"/>
              </a:ext>
            </a:extLst>
          </p:cNvPr>
          <p:cNvSpPr txBox="1"/>
          <p:nvPr/>
        </p:nvSpPr>
        <p:spPr>
          <a:xfrm>
            <a:off x="4029419" y="162366"/>
            <a:ext cx="3307815"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APPAREILLAGE DE PROTECTION</a:t>
            </a:r>
            <a:endParaRPr lang="fr-FR" dirty="0"/>
          </a:p>
        </p:txBody>
      </p:sp>
    </p:spTree>
    <p:extLst>
      <p:ext uri="{BB962C8B-B14F-4D97-AF65-F5344CB8AC3E}">
        <p14:creationId xmlns:p14="http://schemas.microsoft.com/office/powerpoint/2010/main" val="84388245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2AE34C4-3D7D-3F85-2DEA-EDC0D0F11956}"/>
              </a:ext>
            </a:extLst>
          </p:cNvPr>
          <p:cNvSpPr txBox="1"/>
          <p:nvPr/>
        </p:nvSpPr>
        <p:spPr>
          <a:xfrm>
            <a:off x="565532" y="1166842"/>
            <a:ext cx="11060935" cy="507831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z="1800" spc="-50" dirty="0">
                <a:effectLst/>
                <a:ea typeface="Times New Roman" panose="02020603050405020304" pitchFamily="18" charset="0"/>
              </a:rPr>
              <a:t>Ils se manifestent en général </a:t>
            </a:r>
            <a:r>
              <a:rPr lang="fr-FR" sz="1800" spc="-50" dirty="0">
                <a:solidFill>
                  <a:srgbClr val="000000"/>
                </a:solidFill>
                <a:effectLst/>
                <a:ea typeface="Times New Roman" panose="02020603050405020304" pitchFamily="18" charset="0"/>
                <a:cs typeface="Times New Roman" panose="02020603050405020304" pitchFamily="18" charset="0"/>
              </a:rPr>
              <a:t>sous </a:t>
            </a:r>
            <a:r>
              <a:rPr lang="fr-FR" sz="1800" i="1" spc="0" dirty="0">
                <a:solidFill>
                  <a:srgbClr val="000000"/>
                </a:solidFill>
                <a:effectLst/>
                <a:ea typeface="Times New Roman" panose="02020603050405020304" pitchFamily="18" charset="0"/>
                <a:cs typeface="Times New Roman" panose="02020603050405020304" pitchFamily="18" charset="0"/>
              </a:rPr>
              <a:t>2</a:t>
            </a:r>
            <a:r>
              <a:rPr lang="fr-FR" sz="1800" spc="-50" dirty="0">
                <a:effectLst/>
                <a:ea typeface="Times New Roman" panose="02020603050405020304" pitchFamily="18" charset="0"/>
              </a:rPr>
              <a:t> </a:t>
            </a:r>
            <a:r>
              <a:rPr lang="fr-FR" sz="1800" spc="-50" dirty="0">
                <a:solidFill>
                  <a:srgbClr val="000000"/>
                </a:solidFill>
                <a:effectLst/>
                <a:ea typeface="Times New Roman" panose="02020603050405020304" pitchFamily="18" charset="0"/>
                <a:cs typeface="Times New Roman" panose="02020603050405020304" pitchFamily="18" charset="0"/>
              </a:rPr>
              <a:t>formes :</a:t>
            </a:r>
            <a:endParaRPr lang="fr-FR" sz="1800" spc="-50" dirty="0">
              <a:effectLst/>
              <a:ea typeface="Times New Roman" panose="02020603050405020304" pitchFamily="18" charset="0"/>
            </a:endParaRPr>
          </a:p>
          <a:p>
            <a:pPr marL="285750" indent="-285750" algn="just">
              <a:buFont typeface="Wingdings" panose="05000000000000000000" pitchFamily="2" charset="2"/>
              <a:buChar char="q"/>
            </a:pPr>
            <a:r>
              <a:rPr lang="fr-FR" sz="1800" b="1" spc="-50" dirty="0">
                <a:effectLst/>
                <a:ea typeface="Times New Roman" panose="02020603050405020304" pitchFamily="18" charset="0"/>
              </a:rPr>
              <a:t> Coupure d’un conducteur</a:t>
            </a:r>
          </a:p>
          <a:p>
            <a:pPr marL="363538" indent="-363538" algn="just"/>
            <a:r>
              <a:rPr lang="fr-FR" sz="1800" b="1" spc="-50" dirty="0">
                <a:solidFill>
                  <a:srgbClr val="000000"/>
                </a:solidFill>
                <a:effectLst/>
                <a:ea typeface="Times New Roman" panose="02020603050405020304" pitchFamily="18" charset="0"/>
                <a:cs typeface="Times New Roman" panose="02020603050405020304" pitchFamily="18" charset="0"/>
              </a:rPr>
              <a:t>Causes </a:t>
            </a:r>
            <a:r>
              <a:rPr lang="fr-FR" sz="1800" spc="-50" dirty="0">
                <a:effectLst/>
                <a:ea typeface="Times New Roman" panose="02020603050405020304" pitchFamily="18" charset="0"/>
              </a:rPr>
              <a:t>: soudures, sertissages défaillants, </a:t>
            </a:r>
          </a:p>
          <a:p>
            <a:pPr marL="363538" indent="-363538" algn="just"/>
            <a:r>
              <a:rPr lang="fr-FR" sz="1800" spc="-50" dirty="0">
                <a:effectLst/>
                <a:ea typeface="Times New Roman" panose="02020603050405020304" pitchFamily="18" charset="0"/>
              </a:rPr>
              <a:t>ce qui se traduit par:</a:t>
            </a:r>
          </a:p>
          <a:p>
            <a:pPr marL="363538" indent="-363538" algn="just">
              <a:buFont typeface="Arial" panose="020B0604020202020204" pitchFamily="34" charset="0"/>
              <a:buChar char="•"/>
            </a:pPr>
            <a:r>
              <a:rPr lang="fr-FR" sz="1800" spc="-50" dirty="0">
                <a:effectLst/>
                <a:ea typeface="Times New Roman" panose="02020603050405020304" pitchFamily="18" charset="0"/>
              </a:rPr>
              <a:t>la perte de contrôle de la servitude,</a:t>
            </a:r>
          </a:p>
          <a:p>
            <a:pPr marL="363538" indent="-363538" algn="just">
              <a:buFont typeface="Arial" panose="020B0604020202020204" pitchFamily="34" charset="0"/>
              <a:buChar char="•"/>
            </a:pPr>
            <a:r>
              <a:rPr lang="fr-FR" sz="1800" spc="-50" dirty="0">
                <a:effectLst/>
                <a:ea typeface="Times New Roman" panose="02020603050405020304" pitchFamily="18" charset="0"/>
              </a:rPr>
              <a:t>une diminution de la puissance disponible.</a:t>
            </a:r>
          </a:p>
          <a:p>
            <a:pPr marL="285750" indent="-285750" algn="just">
              <a:buFont typeface="Wingdings" panose="05000000000000000000" pitchFamily="2" charset="2"/>
              <a:buChar char="q"/>
            </a:pPr>
            <a:r>
              <a:rPr lang="fr-FR" sz="1800" b="1" spc="-50" dirty="0">
                <a:effectLst/>
                <a:ea typeface="Times New Roman" panose="02020603050405020304" pitchFamily="18" charset="0"/>
              </a:rPr>
              <a:t>Court-circuit</a:t>
            </a:r>
          </a:p>
          <a:p>
            <a:pPr marL="203200" indent="-1295400" algn="just"/>
            <a:r>
              <a:rPr lang="fr-FR" sz="1800" spc="-50" dirty="0">
                <a:effectLst/>
                <a:ea typeface="Times New Roman" panose="02020603050405020304" pitchFamily="18" charset="0"/>
              </a:rPr>
              <a:t>C'est une connexion accidentelle de 2 conducteurs à des potentiels différents.</a:t>
            </a:r>
          </a:p>
          <a:p>
            <a:pPr marL="203200" algn="just"/>
            <a:r>
              <a:rPr lang="fr-FR" sz="1800" b="1" spc="-50" dirty="0">
                <a:effectLst/>
                <a:ea typeface="Times New Roman" panose="02020603050405020304" pitchFamily="18" charset="0"/>
              </a:rPr>
              <a:t>Causes :</a:t>
            </a:r>
          </a:p>
          <a:p>
            <a:pPr marL="285750" lvl="0" indent="-285750" algn="just">
              <a:buClr>
                <a:srgbClr val="000000"/>
              </a:buClr>
              <a:buSzPts val="1200"/>
              <a:buFont typeface="Arial" panose="020B0604020202020204" pitchFamily="34" charset="0"/>
              <a:buChar char="•"/>
              <a:tabLst>
                <a:tab pos="375920" algn="l"/>
              </a:tabLst>
            </a:pPr>
            <a:r>
              <a:rPr lang="fr-FR" sz="1800" u="none" strike="noStrike" spc="-50" dirty="0">
                <a:effectLst/>
                <a:ea typeface="Times New Roman" panose="02020603050405020304" pitchFamily="18" charset="0"/>
                <a:cs typeface="Times New Roman" panose="02020603050405020304" pitchFamily="18" charset="0"/>
              </a:rPr>
              <a:t>entretien négligé du matériel,</a:t>
            </a:r>
          </a:p>
          <a:p>
            <a:pPr marL="285750" lvl="0" indent="-285750" algn="just">
              <a:buClr>
                <a:srgbClr val="000000"/>
              </a:buClr>
              <a:buSzPts val="1200"/>
              <a:buFont typeface="Arial" panose="020B0604020202020204" pitchFamily="34" charset="0"/>
              <a:buChar char="•"/>
              <a:tabLst>
                <a:tab pos="380365" algn="l"/>
              </a:tabLst>
            </a:pPr>
            <a:r>
              <a:rPr lang="fr-FR" sz="1800" u="none" strike="noStrike" spc="-50" dirty="0">
                <a:effectLst/>
                <a:ea typeface="Times New Roman" panose="02020603050405020304" pitchFamily="18" charset="0"/>
                <a:cs typeface="Times New Roman" panose="02020603050405020304" pitchFamily="18" charset="0"/>
              </a:rPr>
              <a:t>frottements des câbles dus aux vibrations,</a:t>
            </a:r>
          </a:p>
          <a:p>
            <a:pPr marL="285750" lvl="0" indent="-285750" algn="just">
              <a:buClr>
                <a:srgbClr val="000000"/>
              </a:buClr>
              <a:buSzPts val="1200"/>
              <a:buFont typeface="Arial" panose="020B0604020202020204" pitchFamily="34" charset="0"/>
              <a:buChar char="•"/>
              <a:tabLst>
                <a:tab pos="380365" algn="l"/>
              </a:tabLst>
            </a:pPr>
            <a:r>
              <a:rPr lang="fr-FR" sz="1800" u="none" strike="noStrike" spc="-50" dirty="0">
                <a:effectLst/>
                <a:ea typeface="Times New Roman" panose="02020603050405020304" pitchFamily="18" charset="0"/>
                <a:cs typeface="Times New Roman" panose="02020603050405020304" pitchFamily="18" charset="0"/>
              </a:rPr>
              <a:t>pertes de propriétés des isolants, claquage, décomposition,</a:t>
            </a:r>
          </a:p>
          <a:p>
            <a:pPr marL="285750" lvl="0" indent="-285750" algn="just">
              <a:buClr>
                <a:srgbClr val="000000"/>
              </a:buClr>
              <a:buSzPts val="1200"/>
              <a:buFont typeface="Arial" panose="020B0604020202020204" pitchFamily="34" charset="0"/>
              <a:buChar char="•"/>
              <a:tabLst>
                <a:tab pos="380365" algn="l"/>
              </a:tabLst>
            </a:pPr>
            <a:r>
              <a:rPr lang="fr-FR" sz="1800" u="none" strike="noStrike" spc="-50" dirty="0">
                <a:effectLst/>
                <a:ea typeface="Times New Roman" panose="02020603050405020304" pitchFamily="18" charset="0"/>
                <a:cs typeface="Times New Roman" panose="02020603050405020304" pitchFamily="18" charset="0"/>
              </a:rPr>
              <a:t>connexions mal serrées, mal soudées, mal serties.</a:t>
            </a:r>
          </a:p>
          <a:p>
            <a:pPr marL="203200" algn="just"/>
            <a:r>
              <a:rPr lang="fr-FR" sz="1800" b="1" spc="-50" dirty="0">
                <a:effectLst/>
                <a:ea typeface="Times New Roman" panose="02020603050405020304" pitchFamily="18" charset="0"/>
              </a:rPr>
              <a:t>Incidences :</a:t>
            </a:r>
          </a:p>
          <a:p>
            <a:pPr marL="342900" lvl="0" indent="-342900" algn="just">
              <a:buClr>
                <a:srgbClr val="000000"/>
              </a:buClr>
              <a:buSzPts val="1200"/>
              <a:buFont typeface="Arial" panose="020B0604020202020204" pitchFamily="34" charset="0"/>
              <a:buChar char="•"/>
              <a:tabLst>
                <a:tab pos="371475" algn="l"/>
              </a:tabLst>
            </a:pPr>
            <a:r>
              <a:rPr lang="fr-FR" sz="1800" u="none" strike="noStrike" spc="-50" dirty="0">
                <a:effectLst/>
                <a:ea typeface="Times New Roman" panose="02020603050405020304" pitchFamily="18" charset="0"/>
                <a:cs typeface="Times New Roman" panose="02020603050405020304" pitchFamily="18" charset="0"/>
              </a:rPr>
              <a:t>perte de contrôle de la servitude</a:t>
            </a:r>
          </a:p>
          <a:p>
            <a:pPr marL="342900" lvl="0" indent="-342900" algn="just">
              <a:buClr>
                <a:srgbClr val="000000"/>
              </a:buClr>
              <a:buSzPts val="1200"/>
              <a:buFont typeface="Arial" panose="020B0604020202020204" pitchFamily="34" charset="0"/>
              <a:buChar char="•"/>
              <a:tabLst>
                <a:tab pos="403225" algn="l"/>
              </a:tabLst>
            </a:pPr>
            <a:r>
              <a:rPr lang="fr-FR" sz="1800" u="none" strike="noStrike" spc="-50" dirty="0">
                <a:effectLst/>
                <a:ea typeface="Times New Roman" panose="02020603050405020304" pitchFamily="18" charset="0"/>
                <a:cs typeface="Times New Roman" panose="02020603050405020304" pitchFamily="18" charset="0"/>
              </a:rPr>
              <a:t>effondrement de la tension du réseau de bord U = E - </a:t>
            </a:r>
            <a:r>
              <a:rPr lang="fr-FR" sz="1800" u="none" strike="noStrike" spc="-50" dirty="0" err="1">
                <a:effectLst/>
                <a:ea typeface="Times New Roman" panose="02020603050405020304" pitchFamily="18" charset="0"/>
                <a:cs typeface="Times New Roman" panose="02020603050405020304" pitchFamily="18" charset="0"/>
              </a:rPr>
              <a:t>rlcc</a:t>
            </a:r>
            <a:endParaRPr lang="fr-FR" sz="1800" u="none" strike="noStrike" spc="-50" dirty="0">
              <a:effectLst/>
              <a:ea typeface="Times New Roman" panose="02020603050405020304" pitchFamily="18" charset="0"/>
              <a:cs typeface="Times New Roman" panose="02020603050405020304" pitchFamily="18" charset="0"/>
            </a:endParaRPr>
          </a:p>
          <a:p>
            <a:pPr marL="342900" lvl="0" indent="-342900" algn="just">
              <a:buClr>
                <a:srgbClr val="000000"/>
              </a:buClr>
              <a:buSzPts val="1200"/>
              <a:buFont typeface="Arial" panose="020B0604020202020204" pitchFamily="34" charset="0"/>
              <a:buChar char="•"/>
              <a:tabLst>
                <a:tab pos="403225" algn="l"/>
              </a:tabLst>
            </a:pPr>
            <a:r>
              <a:rPr lang="fr-FR" sz="1800" u="none" strike="noStrike" spc="-50" dirty="0">
                <a:effectLst/>
                <a:ea typeface="Times New Roman" panose="02020603050405020304" pitchFamily="18" charset="0"/>
                <a:cs typeface="Times New Roman" panose="02020603050405020304" pitchFamily="18" charset="0"/>
              </a:rPr>
              <a:t>perte de contrôle de la totalité des servitudes si le court-circuit est permanent</a:t>
            </a:r>
          </a:p>
          <a:p>
            <a:pPr marL="342900" lvl="0" indent="-342900" algn="just">
              <a:buClr>
                <a:srgbClr val="000000"/>
              </a:buClr>
              <a:buSzPts val="1200"/>
              <a:buFont typeface="Arial" panose="020B0604020202020204" pitchFamily="34" charset="0"/>
              <a:buChar char="•"/>
              <a:tabLst>
                <a:tab pos="403225" algn="l"/>
              </a:tabLst>
            </a:pPr>
            <a:r>
              <a:rPr lang="fr-FR" sz="1800" u="none" strike="noStrike" spc="-50" dirty="0">
                <a:effectLst/>
                <a:ea typeface="Times New Roman" panose="02020603050405020304" pitchFamily="18" charset="0"/>
                <a:cs typeface="Times New Roman" panose="02020603050405020304" pitchFamily="18" charset="0"/>
              </a:rPr>
              <a:t>risque d'incendie, dû à la projection de métal en fusion et à la combustion des isolants</a:t>
            </a:r>
          </a:p>
        </p:txBody>
      </p:sp>
      <p:sp>
        <p:nvSpPr>
          <p:cNvPr id="7" name="ZoneTexte 6">
            <a:extLst>
              <a:ext uri="{FF2B5EF4-FFF2-40B4-BE49-F238E27FC236}">
                <a16:creationId xmlns:a16="http://schemas.microsoft.com/office/drawing/2014/main" id="{32449518-1113-8CA2-9C86-EA3F3049F6DD}"/>
              </a:ext>
            </a:extLst>
          </p:cNvPr>
          <p:cNvSpPr txBox="1"/>
          <p:nvPr/>
        </p:nvSpPr>
        <p:spPr>
          <a:xfrm>
            <a:off x="2916715" y="437787"/>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lgn="ctr">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TYPES DE DEFAUTS DANS UN CIRCUIT</a:t>
            </a:r>
          </a:p>
        </p:txBody>
      </p:sp>
    </p:spTree>
    <p:extLst>
      <p:ext uri="{BB962C8B-B14F-4D97-AF65-F5344CB8AC3E}">
        <p14:creationId xmlns:p14="http://schemas.microsoft.com/office/powerpoint/2010/main" val="293620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EC7F4A1-778E-86D0-CC86-41F413F75890}"/>
              </a:ext>
            </a:extLst>
          </p:cNvPr>
          <p:cNvSpPr txBox="1"/>
          <p:nvPr/>
        </p:nvSpPr>
        <p:spPr>
          <a:xfrm>
            <a:off x="503104" y="1476211"/>
            <a:ext cx="10756135"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304800" indent="-1295400" algn="ctr"/>
            <a:r>
              <a:rPr lang="fr-FR" sz="1800" b="1" u="none" strike="noStrike" spc="-50" dirty="0">
                <a:solidFill>
                  <a:srgbClr val="000000"/>
                </a:solidFill>
                <a:effectLst/>
                <a:ea typeface="Times New Roman" panose="02020603050405020304" pitchFamily="18" charset="0"/>
                <a:cs typeface="Times New Roman" panose="02020603050405020304" pitchFamily="18" charset="0"/>
              </a:rPr>
              <a:t>ROLE DE LA PROTECTION</a:t>
            </a:r>
            <a:endParaRPr lang="fr-FR" sz="1800" b="1" u="none" strike="noStrike" spc="-50" dirty="0">
              <a:effectLst/>
              <a:ea typeface="Times New Roman" panose="02020603050405020304" pitchFamily="18" charset="0"/>
              <a:cs typeface="Times New Roman" panose="02020603050405020304" pitchFamily="18" charset="0"/>
            </a:endParaRPr>
          </a:p>
          <a:p>
            <a:pPr marL="304800" indent="-1295400" algn="just"/>
            <a:r>
              <a:rPr lang="fr-FR" sz="1800" spc="-50" dirty="0">
                <a:effectLst/>
                <a:ea typeface="Times New Roman" panose="02020603050405020304" pitchFamily="18" charset="0"/>
              </a:rPr>
              <a:t>Réduire au minimum les conséquences du défaut par :</a:t>
            </a:r>
          </a:p>
          <a:p>
            <a:pPr marL="342900" lvl="0" indent="-342900" algn="just">
              <a:buClr>
                <a:srgbClr val="000000"/>
              </a:buClr>
              <a:buSzPts val="1200"/>
              <a:buFont typeface="Symbol" panose="05050102010706020507" pitchFamily="18" charset="2"/>
              <a:buChar char="-"/>
              <a:tabLst>
                <a:tab pos="481965" algn="l"/>
              </a:tabLst>
            </a:pPr>
            <a:r>
              <a:rPr lang="fr-FR" sz="1800" u="none" strike="noStrike" spc="-50" dirty="0">
                <a:effectLst/>
                <a:ea typeface="Times New Roman" panose="02020603050405020304" pitchFamily="18" charset="0"/>
                <a:cs typeface="Times New Roman" panose="02020603050405020304" pitchFamily="18" charset="0"/>
              </a:rPr>
              <a:t>un isolement rapide du circuit incriminé,</a:t>
            </a:r>
          </a:p>
          <a:p>
            <a:pPr marL="342900" lvl="0" indent="-342900" algn="just">
              <a:buClr>
                <a:srgbClr val="000000"/>
              </a:buClr>
              <a:buSzPts val="1200"/>
              <a:buFont typeface="Symbol" panose="05050102010706020507" pitchFamily="18" charset="2"/>
              <a:buChar char="-"/>
              <a:tabLst>
                <a:tab pos="481965" algn="l"/>
              </a:tabLst>
            </a:pPr>
            <a:r>
              <a:rPr lang="fr-FR" sz="1800" u="none" strike="noStrike" spc="-50" dirty="0">
                <a:effectLst/>
                <a:ea typeface="Times New Roman" panose="02020603050405020304" pitchFamily="18" charset="0"/>
                <a:cs typeface="Times New Roman" panose="02020603050405020304" pitchFamily="18" charset="0"/>
              </a:rPr>
              <a:t>une limitation des perturbations,</a:t>
            </a:r>
          </a:p>
          <a:p>
            <a:pPr marL="342900" lvl="0" indent="-342900" algn="just">
              <a:buClr>
                <a:srgbClr val="000000"/>
              </a:buClr>
              <a:buSzPts val="1200"/>
              <a:buFont typeface="Symbol" panose="05050102010706020507" pitchFamily="18" charset="2"/>
              <a:buChar char="-"/>
              <a:tabLst>
                <a:tab pos="481965" algn="l"/>
              </a:tabLst>
            </a:pPr>
            <a:r>
              <a:rPr lang="fr-FR" sz="1800" u="none" strike="noStrike" spc="-50" dirty="0">
                <a:effectLst/>
                <a:ea typeface="Times New Roman" panose="02020603050405020304" pitchFamily="18" charset="0"/>
                <a:cs typeface="Times New Roman" panose="02020603050405020304" pitchFamily="18" charset="0"/>
              </a:rPr>
              <a:t>une réduction des risques d’incendie ou de production de fumée.</a:t>
            </a:r>
          </a:p>
        </p:txBody>
      </p:sp>
      <p:sp>
        <p:nvSpPr>
          <p:cNvPr id="6" name="ZoneTexte 5">
            <a:extLst>
              <a:ext uri="{FF2B5EF4-FFF2-40B4-BE49-F238E27FC236}">
                <a16:creationId xmlns:a16="http://schemas.microsoft.com/office/drawing/2014/main" id="{8D8AF712-4588-4B9B-7091-F3220314AF03}"/>
              </a:ext>
            </a:extLst>
          </p:cNvPr>
          <p:cNvSpPr txBox="1"/>
          <p:nvPr/>
        </p:nvSpPr>
        <p:spPr>
          <a:xfrm>
            <a:off x="503104" y="3169970"/>
            <a:ext cx="10756134"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304800" indent="-1295400" algn="ctr"/>
            <a:r>
              <a:rPr lang="fr-FR" sz="1800" b="1" u="none" strike="noStrike" spc="-50" dirty="0">
                <a:effectLst/>
                <a:ea typeface="Times New Roman" panose="02020603050405020304" pitchFamily="18" charset="0"/>
                <a:cs typeface="Times New Roman" panose="02020603050405020304" pitchFamily="18" charset="0"/>
              </a:rPr>
              <a:t>METHODE DE PROTECTION</a:t>
            </a:r>
          </a:p>
          <a:p>
            <a:pPr marL="304800" indent="-1295400" algn="just"/>
            <a:endParaRPr lang="fr-FR" sz="1800" spc="-50" dirty="0">
              <a:effectLst/>
              <a:ea typeface="Times New Roman" panose="02020603050405020304" pitchFamily="18" charset="0"/>
            </a:endParaRPr>
          </a:p>
          <a:p>
            <a:pPr marL="304800" indent="-1295400" algn="just"/>
            <a:r>
              <a:rPr lang="fr-FR" sz="1800" spc="-50" dirty="0">
                <a:effectLst/>
                <a:ea typeface="Times New Roman" panose="02020603050405020304" pitchFamily="18" charset="0"/>
              </a:rPr>
              <a:t>Elle est basée sur le contrôle de la surintensité (valeur du courant au dessus de la normale).</a:t>
            </a:r>
          </a:p>
        </p:txBody>
      </p:sp>
      <p:sp>
        <p:nvSpPr>
          <p:cNvPr id="8" name="ZoneTexte 7">
            <a:extLst>
              <a:ext uri="{FF2B5EF4-FFF2-40B4-BE49-F238E27FC236}">
                <a16:creationId xmlns:a16="http://schemas.microsoft.com/office/drawing/2014/main" id="{2E441558-3C65-17EA-621D-A614BD01A0A9}"/>
              </a:ext>
            </a:extLst>
          </p:cNvPr>
          <p:cNvSpPr txBox="1"/>
          <p:nvPr/>
        </p:nvSpPr>
        <p:spPr>
          <a:xfrm>
            <a:off x="503103" y="4454212"/>
            <a:ext cx="10756133"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buClr>
                <a:srgbClr val="000000"/>
              </a:buClr>
              <a:buSzPts val="1200"/>
              <a:tabLst>
                <a:tab pos="287020" algn="l"/>
              </a:tabLst>
            </a:pPr>
            <a:r>
              <a:rPr lang="fr-FR" sz="1800" b="1" u="none" strike="noStrike" spc="-50" dirty="0">
                <a:effectLst/>
                <a:ea typeface="Times New Roman" panose="02020603050405020304" pitchFamily="18" charset="0"/>
                <a:cs typeface="Times New Roman" panose="02020603050405020304" pitchFamily="18" charset="0"/>
              </a:rPr>
              <a:t>ELEMENTS CONSTITUTIFS D’UN SYSTEME DE PROTECTION</a:t>
            </a:r>
          </a:p>
          <a:p>
            <a:pPr marL="304800" indent="-1295400" algn="just"/>
            <a:r>
              <a:rPr lang="fr-FR" sz="1800" spc="-50" dirty="0">
                <a:effectLst/>
                <a:ea typeface="Times New Roman" panose="02020603050405020304" pitchFamily="18" charset="0"/>
              </a:rPr>
              <a:t>Il comprend :</a:t>
            </a:r>
          </a:p>
          <a:p>
            <a:pPr marL="342900" lvl="0" indent="-342900" algn="just">
              <a:buClr>
                <a:srgbClr val="000000"/>
              </a:buClr>
              <a:buSzPts val="1200"/>
              <a:buFont typeface="+mj-lt"/>
              <a:buAutoNum type="arabicPeriod"/>
              <a:tabLst>
                <a:tab pos="473075" algn="l"/>
              </a:tabLst>
            </a:pPr>
            <a:r>
              <a:rPr lang="fr-FR" sz="1800" u="none" strike="noStrike" spc="-50" dirty="0">
                <a:effectLst/>
                <a:ea typeface="Times New Roman" panose="02020603050405020304" pitchFamily="18" charset="0"/>
                <a:cs typeface="Times New Roman" panose="02020603050405020304" pitchFamily="18" charset="0"/>
              </a:rPr>
              <a:t>- un élément détecteur de surintensité à action plus ou moins rapide</a:t>
            </a:r>
          </a:p>
          <a:p>
            <a:pPr marL="342900" lvl="0" indent="-342900" algn="just">
              <a:buClr>
                <a:srgbClr val="000000"/>
              </a:buClr>
              <a:buSzPts val="1200"/>
              <a:buFont typeface="+mj-lt"/>
              <a:buAutoNum type="arabicPeriod"/>
              <a:tabLst>
                <a:tab pos="504825" algn="l"/>
              </a:tabLst>
            </a:pPr>
            <a:r>
              <a:rPr lang="fr-FR" sz="1800" u="none" strike="noStrike" spc="-50" dirty="0">
                <a:effectLst/>
                <a:ea typeface="Times New Roman" panose="02020603050405020304" pitchFamily="18" charset="0"/>
                <a:cs typeface="Times New Roman" panose="02020603050405020304" pitchFamily="18" charset="0"/>
              </a:rPr>
              <a:t>- un dispositif d’ouverture de circuit</a:t>
            </a:r>
          </a:p>
          <a:p>
            <a:pPr marL="304800" indent="-1295400" algn="just"/>
            <a:r>
              <a:rPr lang="fr-FR" sz="1800" spc="-50" dirty="0">
                <a:effectLst/>
                <a:ea typeface="Times New Roman" panose="02020603050405020304" pitchFamily="18" charset="0"/>
              </a:rPr>
              <a:t>Ces éléments sont généralement groupés et ne constituent qu’un seul ensemble.</a:t>
            </a:r>
          </a:p>
        </p:txBody>
      </p:sp>
    </p:spTree>
    <p:extLst>
      <p:ext uri="{BB962C8B-B14F-4D97-AF65-F5344CB8AC3E}">
        <p14:creationId xmlns:p14="http://schemas.microsoft.com/office/powerpoint/2010/main" val="23478820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EDF6AF0A-25B2-32F4-4FA0-51BE94833498}"/>
              </a:ext>
            </a:extLst>
          </p:cNvPr>
          <p:cNvPicPr>
            <a:picLocks noGrp="1" noChangeAspect="1"/>
          </p:cNvPicPr>
          <p:nvPr>
            <p:ph idx="1"/>
          </p:nvPr>
        </p:nvPicPr>
        <p:blipFill>
          <a:blip r:embed="rId2"/>
          <a:stretch>
            <a:fillRect/>
          </a:stretch>
        </p:blipFill>
        <p:spPr>
          <a:xfrm>
            <a:off x="8594059" y="1265476"/>
            <a:ext cx="3288550" cy="1609607"/>
          </a:xfrm>
        </p:spPr>
      </p:pic>
      <p:pic>
        <p:nvPicPr>
          <p:cNvPr id="7" name="Image 6">
            <a:extLst>
              <a:ext uri="{FF2B5EF4-FFF2-40B4-BE49-F238E27FC236}">
                <a16:creationId xmlns:a16="http://schemas.microsoft.com/office/drawing/2014/main" id="{26B4D9ED-5946-D5FD-BDBA-780DA79B6EEA}"/>
              </a:ext>
            </a:extLst>
          </p:cNvPr>
          <p:cNvPicPr>
            <a:picLocks noChangeAspect="1"/>
          </p:cNvPicPr>
          <p:nvPr/>
        </p:nvPicPr>
        <p:blipFill>
          <a:blip r:embed="rId3"/>
          <a:stretch>
            <a:fillRect/>
          </a:stretch>
        </p:blipFill>
        <p:spPr>
          <a:xfrm>
            <a:off x="9587405" y="4106031"/>
            <a:ext cx="1301858" cy="1015139"/>
          </a:xfrm>
          <a:prstGeom prst="rect">
            <a:avLst/>
          </a:prstGeom>
        </p:spPr>
      </p:pic>
      <p:sp>
        <p:nvSpPr>
          <p:cNvPr id="9" name="ZoneTexte 8">
            <a:extLst>
              <a:ext uri="{FF2B5EF4-FFF2-40B4-BE49-F238E27FC236}">
                <a16:creationId xmlns:a16="http://schemas.microsoft.com/office/drawing/2014/main" id="{6B5BAD23-66EC-497B-D37A-05737F0489A4}"/>
              </a:ext>
            </a:extLst>
          </p:cNvPr>
          <p:cNvSpPr txBox="1"/>
          <p:nvPr/>
        </p:nvSpPr>
        <p:spPr>
          <a:xfrm>
            <a:off x="309391" y="1470116"/>
            <a:ext cx="7082927"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sz="1800" spc="-50" dirty="0">
                <a:effectLst/>
                <a:ea typeface="Times New Roman" panose="02020603050405020304" pitchFamily="18" charset="0"/>
              </a:rPr>
              <a:t>Si l’intensité traversant le fusible croît, l’élévation de température qui en résulte détermine la fusion d’un fil d’alliage donné, </a:t>
            </a:r>
          </a:p>
          <a:p>
            <a:pPr algn="just"/>
            <a:r>
              <a:rPr lang="fr-FR" sz="1800" spc="-50" dirty="0">
                <a:effectLst/>
                <a:ea typeface="Times New Roman" panose="02020603050405020304" pitchFamily="18" charset="0"/>
              </a:rPr>
              <a:t>cette fusion est limitée dans une enceinte de verre ou de bakélite, afin d’éviter la projection de métal en fusion.</a:t>
            </a:r>
          </a:p>
        </p:txBody>
      </p:sp>
      <mc:AlternateContent xmlns:mc="http://schemas.openxmlformats.org/markup-compatibility/2006" xmlns:a14="http://schemas.microsoft.com/office/drawing/2010/main">
        <mc:Choice Requires="a14">
          <p:sp>
            <p:nvSpPr>
              <p:cNvPr id="11" name="ZoneTexte 10">
                <a:extLst>
                  <a:ext uri="{FF2B5EF4-FFF2-40B4-BE49-F238E27FC236}">
                    <a16:creationId xmlns:a16="http://schemas.microsoft.com/office/drawing/2014/main" id="{7A03F16A-3B53-2D2E-C623-5039E1AEFFD0}"/>
                  </a:ext>
                </a:extLst>
              </p:cNvPr>
              <p:cNvSpPr txBox="1"/>
              <p:nvPr/>
            </p:nvSpPr>
            <p:spPr>
              <a:xfrm>
                <a:off x="232273" y="3782578"/>
                <a:ext cx="7732922"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sz="1800" spc="-50" dirty="0">
                    <a:effectLst/>
                    <a:ea typeface="Times New Roman" panose="02020603050405020304" pitchFamily="18" charset="0"/>
                  </a:rPr>
                  <a:t>Le temps de réponse est d’autant plus faible que l’intensité est plus élevée.</a:t>
                </a:r>
              </a:p>
              <a:p>
                <a:pPr algn="just"/>
                <a:r>
                  <a:rPr lang="fr-FR" sz="1800" spc="-50" dirty="0">
                    <a:effectLst/>
                    <a:ea typeface="Times New Roman" panose="02020603050405020304" pitchFamily="18" charset="0"/>
                  </a:rPr>
                  <a:t>Une protection thermique est efficace, quelle que soit la nature du courant qui la traverse(continu, alternatif, redressé) ; </a:t>
                </a:r>
              </a:p>
              <a:p>
                <a:pPr algn="just"/>
                <a:r>
                  <a:rPr lang="fr-FR" sz="1800" spc="-50" dirty="0">
                    <a:effectLst/>
                    <a:ea typeface="Times New Roman" panose="02020603050405020304" pitchFamily="18" charset="0"/>
                  </a:rPr>
                  <a:t>la fusion est régie par l’effet joule </a:t>
                </a:r>
                <a14:m>
                  <m:oMath xmlns:m="http://schemas.openxmlformats.org/officeDocument/2006/math">
                    <m:r>
                      <a:rPr lang="fr-FR" sz="1800" i="1" spc="-50" dirty="0" smtClean="0">
                        <a:effectLst/>
                        <a:latin typeface="Cambria Math" panose="02040503050406030204" pitchFamily="18" charset="0"/>
                        <a:ea typeface="Times New Roman" panose="02020603050405020304" pitchFamily="18" charset="0"/>
                      </a:rPr>
                      <m:t>𝑊</m:t>
                    </m:r>
                    <m:r>
                      <a:rPr lang="fr-FR" sz="1800" i="1" spc="-50" dirty="0" smtClean="0">
                        <a:effectLst/>
                        <a:latin typeface="Cambria Math" panose="02040503050406030204" pitchFamily="18" charset="0"/>
                        <a:ea typeface="Times New Roman" panose="02020603050405020304" pitchFamily="18" charset="0"/>
                      </a:rPr>
                      <m:t>=</m:t>
                    </m:r>
                    <m:r>
                      <a:rPr lang="fr-FR" sz="1800" i="1" spc="-50" dirty="0" smtClean="0">
                        <a:effectLst/>
                        <a:latin typeface="Cambria Math" panose="02040503050406030204" pitchFamily="18" charset="0"/>
                        <a:ea typeface="Times New Roman" panose="02020603050405020304" pitchFamily="18" charset="0"/>
                      </a:rPr>
                      <m:t>𝑅𝐼</m:t>
                    </m:r>
                    <m:r>
                      <a:rPr lang="fr-FR" sz="1800" i="1" spc="-50" baseline="30000" dirty="0" smtClean="0">
                        <a:effectLst/>
                        <a:latin typeface="Cambria Math" panose="02040503050406030204" pitchFamily="18" charset="0"/>
                        <a:ea typeface="Times New Roman" panose="02020603050405020304" pitchFamily="18" charset="0"/>
                      </a:rPr>
                      <m:t>2</m:t>
                    </m:r>
                    <m:r>
                      <a:rPr lang="fr-FR" sz="1800" i="1" spc="-50" dirty="0" smtClean="0">
                        <a:effectLst/>
                        <a:latin typeface="Cambria Math" panose="02040503050406030204" pitchFamily="18" charset="0"/>
                        <a:ea typeface="Times New Roman" panose="02020603050405020304" pitchFamily="18" charset="0"/>
                      </a:rPr>
                      <m:t>𝑡</m:t>
                    </m:r>
                  </m:oMath>
                </a14:m>
                <a:r>
                  <a:rPr lang="fr-FR" sz="1800" spc="-50" dirty="0">
                    <a:effectLst/>
                    <a:ea typeface="Times New Roman" panose="02020603050405020304" pitchFamily="18" charset="0"/>
                  </a:rPr>
                  <a:t>. </a:t>
                </a:r>
              </a:p>
              <a:p>
                <a:pPr algn="just"/>
                <a:r>
                  <a:rPr lang="fr-FR" sz="1800" spc="-50" dirty="0">
                    <a:effectLst/>
                    <a:ea typeface="Times New Roman" panose="02020603050405020304" pitchFamily="18" charset="0"/>
                  </a:rPr>
                  <a:t>L’effet joule est indépendant de la fréquence appliquée.</a:t>
                </a:r>
              </a:p>
            </p:txBody>
          </p:sp>
        </mc:Choice>
        <mc:Fallback xmlns="">
          <p:sp>
            <p:nvSpPr>
              <p:cNvPr id="11" name="ZoneTexte 10">
                <a:extLst>
                  <a:ext uri="{FF2B5EF4-FFF2-40B4-BE49-F238E27FC236}">
                    <a16:creationId xmlns:a16="http://schemas.microsoft.com/office/drawing/2014/main" id="{7A03F16A-3B53-2D2E-C623-5039E1AEFFD0}"/>
                  </a:ext>
                </a:extLst>
              </p:cNvPr>
              <p:cNvSpPr txBox="1">
                <a:spLocks noRot="1" noChangeAspect="1" noMove="1" noResize="1" noEditPoints="1" noAdjustHandles="1" noChangeArrowheads="1" noChangeShapeType="1" noTextEdit="1"/>
              </p:cNvSpPr>
              <p:nvPr/>
            </p:nvSpPr>
            <p:spPr>
              <a:xfrm>
                <a:off x="232273" y="3782578"/>
                <a:ext cx="7732922" cy="1477328"/>
              </a:xfrm>
              <a:prstGeom prst="rect">
                <a:avLst/>
              </a:prstGeom>
              <a:blipFill>
                <a:blip r:embed="rId4"/>
                <a:stretch>
                  <a:fillRect l="-551" t="-2049" r="-551" b="-5328"/>
                </a:stretch>
              </a:blipFill>
              <a:ln w="12700" cap="flat" cmpd="sng" algn="ctr">
                <a:solidFill>
                  <a:schemeClr val="accent2"/>
                </a:solidFill>
                <a:prstDash val="solid"/>
                <a:miter lim="800000"/>
              </a:ln>
              <a:effectLst/>
            </p:spPr>
            <p:txBody>
              <a:bodyPr/>
              <a:lstStyle/>
              <a:p>
                <a:r>
                  <a:rPr lang="fr-FR">
                    <a:noFill/>
                  </a:rPr>
                  <a:t> </a:t>
                </a:r>
              </a:p>
            </p:txBody>
          </p:sp>
        </mc:Fallback>
      </mc:AlternateContent>
      <p:sp>
        <p:nvSpPr>
          <p:cNvPr id="3" name="ZoneTexte 2">
            <a:extLst>
              <a:ext uri="{FF2B5EF4-FFF2-40B4-BE49-F238E27FC236}">
                <a16:creationId xmlns:a16="http://schemas.microsoft.com/office/drawing/2014/main" id="{1B9737BF-C0D0-29D0-0FAF-A73D80010206}"/>
              </a:ext>
            </a:extLst>
          </p:cNvPr>
          <p:cNvSpPr txBox="1"/>
          <p:nvPr/>
        </p:nvSpPr>
        <p:spPr>
          <a:xfrm>
            <a:off x="5354198" y="259267"/>
            <a:ext cx="1145755"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dirty="0"/>
              <a:t>Fusibles</a:t>
            </a:r>
          </a:p>
        </p:txBody>
      </p:sp>
    </p:spTree>
    <p:extLst>
      <p:ext uri="{BB962C8B-B14F-4D97-AF65-F5344CB8AC3E}">
        <p14:creationId xmlns:p14="http://schemas.microsoft.com/office/powerpoint/2010/main" val="21871373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8694D095-4186-9BE4-A489-1C6A78E97AB8}"/>
              </a:ext>
            </a:extLst>
          </p:cNvPr>
          <p:cNvPicPr>
            <a:picLocks noGrp="1" noChangeAspect="1"/>
          </p:cNvPicPr>
          <p:nvPr>
            <p:ph idx="1"/>
          </p:nvPr>
        </p:nvPicPr>
        <p:blipFill>
          <a:blip r:embed="rId2"/>
          <a:stretch>
            <a:fillRect/>
          </a:stretch>
        </p:blipFill>
        <p:spPr>
          <a:xfrm>
            <a:off x="3975159" y="2173637"/>
            <a:ext cx="3931372" cy="2122941"/>
          </a:xfrm>
        </p:spPr>
      </p:pic>
      <p:sp>
        <p:nvSpPr>
          <p:cNvPr id="7" name="ZoneTexte 6">
            <a:extLst>
              <a:ext uri="{FF2B5EF4-FFF2-40B4-BE49-F238E27FC236}">
                <a16:creationId xmlns:a16="http://schemas.microsoft.com/office/drawing/2014/main" id="{CC1AAAE9-5ABA-EA0B-31FB-A8ED577FFAD8}"/>
              </a:ext>
            </a:extLst>
          </p:cNvPr>
          <p:cNvSpPr txBox="1"/>
          <p:nvPr/>
        </p:nvSpPr>
        <p:spPr>
          <a:xfrm>
            <a:off x="1050274" y="4857673"/>
            <a:ext cx="10091451"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tabLst>
                <a:tab pos="2393950" algn="l"/>
              </a:tabLst>
            </a:pPr>
            <a:r>
              <a:rPr lang="fr-FR" sz="1800" spc="-50" dirty="0">
                <a:effectLst/>
                <a:ea typeface="Times New Roman" panose="02020603050405020304" pitchFamily="18" charset="0"/>
              </a:rPr>
              <a:t>Le fil détecteur de surintensité est tendu par un ressort.</a:t>
            </a:r>
          </a:p>
          <a:p>
            <a:pPr indent="-1295400" algn="just"/>
            <a:r>
              <a:rPr lang="fr-FR" sz="1800" spc="-50" dirty="0">
                <a:effectLst/>
                <a:ea typeface="Times New Roman" panose="02020603050405020304" pitchFamily="18" charset="0"/>
              </a:rPr>
              <a:t>Le tube est pourvu de poudre d’amiante et de silice pour limiter toute dissipation thermique.</a:t>
            </a:r>
          </a:p>
        </p:txBody>
      </p:sp>
      <p:sp>
        <p:nvSpPr>
          <p:cNvPr id="3" name="ZoneTexte 2">
            <a:extLst>
              <a:ext uri="{FF2B5EF4-FFF2-40B4-BE49-F238E27FC236}">
                <a16:creationId xmlns:a16="http://schemas.microsoft.com/office/drawing/2014/main" id="{A3A1F8A3-8D01-3027-6816-955F8893A808}"/>
              </a:ext>
            </a:extLst>
          </p:cNvPr>
          <p:cNvSpPr txBox="1"/>
          <p:nvPr/>
        </p:nvSpPr>
        <p:spPr>
          <a:xfrm>
            <a:off x="5109989" y="270283"/>
            <a:ext cx="197201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fr-FR" dirty="0"/>
              <a:t>Fusibles Rapide</a:t>
            </a:r>
          </a:p>
        </p:txBody>
      </p:sp>
    </p:spTree>
    <p:extLst>
      <p:ext uri="{BB962C8B-B14F-4D97-AF65-F5344CB8AC3E}">
        <p14:creationId xmlns:p14="http://schemas.microsoft.com/office/powerpoint/2010/main" val="2648298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CB9C98C-0598-27FB-4342-FF3595A40A26}"/>
              </a:ext>
            </a:extLst>
          </p:cNvPr>
          <p:cNvSpPr txBox="1"/>
          <p:nvPr/>
        </p:nvSpPr>
        <p:spPr>
          <a:xfrm>
            <a:off x="606386" y="1648775"/>
            <a:ext cx="11027425" cy="203132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z="1800" spc="-50" dirty="0">
                <a:effectLst/>
                <a:ea typeface="Times New Roman" panose="02020603050405020304" pitchFamily="18" charset="0"/>
              </a:rPr>
              <a:t>Les caractéristiques thermiques sont telles que la fusion ne se manifeste qu’au bout d’un temps, long si la surcharge est faible. </a:t>
            </a:r>
          </a:p>
          <a:p>
            <a:pPr indent="-1295400" algn="just"/>
            <a:r>
              <a:rPr lang="fr-FR" sz="1800" spc="-50" dirty="0">
                <a:effectLst/>
                <a:ea typeface="Times New Roman" panose="02020603050405020304" pitchFamily="18" charset="0"/>
              </a:rPr>
              <a:t>Le délai de fusion décroît si la charge augmente.</a:t>
            </a:r>
          </a:p>
          <a:p>
            <a:pPr indent="-1295400" algn="just"/>
            <a:r>
              <a:rPr lang="fr-FR" sz="1800" b="1" spc="-50" dirty="0">
                <a:effectLst/>
                <a:ea typeface="Times New Roman" panose="02020603050405020304" pitchFamily="18" charset="0"/>
              </a:rPr>
              <a:t>Exemple</a:t>
            </a:r>
          </a:p>
          <a:p>
            <a:pPr indent="-1295400" algn="just"/>
            <a:r>
              <a:rPr lang="fr-FR" sz="1800" spc="-50" dirty="0">
                <a:effectLst/>
                <a:ea typeface="Times New Roman" panose="02020603050405020304" pitchFamily="18" charset="0"/>
              </a:rPr>
              <a:t>L’intensité nominale est de 4 A ; </a:t>
            </a:r>
          </a:p>
          <a:p>
            <a:pPr marL="892175" lvl="1" indent="-434975" algn="just">
              <a:buFont typeface="Courier New" panose="02070309020205020404" pitchFamily="49" charset="0"/>
              <a:buChar char="o"/>
            </a:pPr>
            <a:r>
              <a:rPr lang="fr-FR" spc="-50" dirty="0">
                <a:effectLst/>
                <a:ea typeface="Times New Roman" panose="02020603050405020304" pitchFamily="18" charset="0"/>
              </a:rPr>
              <a:t>si la surcharge atteint 9 A, la fusion se réalise en 10”.</a:t>
            </a:r>
          </a:p>
          <a:p>
            <a:pPr marL="892175" lvl="1" indent="-434975" algn="just">
              <a:buFont typeface="Courier New" panose="02070309020205020404" pitchFamily="49" charset="0"/>
              <a:buChar char="o"/>
            </a:pPr>
            <a:r>
              <a:rPr lang="fr-FR" spc="-50" dirty="0">
                <a:effectLst/>
                <a:ea typeface="Times New Roman" panose="02020603050405020304" pitchFamily="18" charset="0"/>
              </a:rPr>
              <a:t> Sila surcharge atteint 50 A la fusion s’effectue en 10"</a:t>
            </a:r>
            <a:r>
              <a:rPr lang="fr-FR" spc="-50" baseline="30000" dirty="0">
                <a:effectLst/>
                <a:ea typeface="Times New Roman" panose="02020603050405020304" pitchFamily="18" charset="0"/>
              </a:rPr>
              <a:t>2</a:t>
            </a:r>
            <a:r>
              <a:rPr lang="fr-FR" spc="-50" dirty="0">
                <a:effectLst/>
                <a:ea typeface="Times New Roman" panose="02020603050405020304" pitchFamily="18" charset="0"/>
              </a:rPr>
              <a:t> seconde.</a:t>
            </a:r>
          </a:p>
        </p:txBody>
      </p:sp>
      <p:sp>
        <p:nvSpPr>
          <p:cNvPr id="4" name="ZoneTexte 3">
            <a:extLst>
              <a:ext uri="{FF2B5EF4-FFF2-40B4-BE49-F238E27FC236}">
                <a16:creationId xmlns:a16="http://schemas.microsoft.com/office/drawing/2014/main" id="{26F8164B-E6CD-C3B6-7BB4-168D806D29B5}"/>
              </a:ext>
            </a:extLst>
          </p:cNvPr>
          <p:cNvSpPr txBox="1"/>
          <p:nvPr/>
        </p:nvSpPr>
        <p:spPr>
          <a:xfrm>
            <a:off x="4657381" y="217449"/>
            <a:ext cx="185726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buClr>
                <a:srgbClr val="000000"/>
              </a:buClr>
              <a:buSzPts val="1200"/>
              <a:tabLst>
                <a:tab pos="282575" algn="l"/>
              </a:tabLst>
            </a:pPr>
            <a:r>
              <a:rPr lang="fr-FR" sz="1800" u="none" strike="noStrike" spc="-50" dirty="0">
                <a:effectLst/>
                <a:ea typeface="Times New Roman" panose="02020603050405020304" pitchFamily="18" charset="0"/>
                <a:cs typeface="Times New Roman" panose="02020603050405020304" pitchFamily="18" charset="0"/>
              </a:rPr>
              <a:t>FUSIBLE LENT</a:t>
            </a:r>
          </a:p>
        </p:txBody>
      </p:sp>
    </p:spTree>
    <p:extLst>
      <p:ext uri="{BB962C8B-B14F-4D97-AF65-F5344CB8AC3E}">
        <p14:creationId xmlns:p14="http://schemas.microsoft.com/office/powerpoint/2010/main" val="39160948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A378EA7A-094D-E698-5221-6EF66A972B60}"/>
              </a:ext>
            </a:extLst>
          </p:cNvPr>
          <p:cNvSpPr txBox="1"/>
          <p:nvPr/>
        </p:nvSpPr>
        <p:spPr>
          <a:xfrm>
            <a:off x="385131" y="1859339"/>
            <a:ext cx="11002177" cy="313932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z="1800" spc="-50" dirty="0">
                <a:effectLst/>
                <a:ea typeface="Times New Roman" panose="02020603050405020304" pitchFamily="18" charset="0"/>
              </a:rPr>
              <a:t>Ce dispositif de protection thermique est constitué de 2 lames étroites et minces de métaux différents, soudés à plat et choisis inégalement dilatables.</a:t>
            </a:r>
          </a:p>
          <a:p>
            <a:pPr algn="just"/>
            <a:r>
              <a:rPr lang="fr-FR" sz="1800" dirty="0">
                <a:solidFill>
                  <a:srgbClr val="000000"/>
                </a:solidFill>
                <a:effectLst/>
                <a:ea typeface="DejaVu Sans" panose="020B0603030804020204" pitchFamily="34" charset="0"/>
              </a:rPr>
              <a:t>Sous l’influence d’une élévation de température, le bilame se déforme. Il peut être à chauffage direct ou indirect</a:t>
            </a:r>
          </a:p>
          <a:p>
            <a:pPr algn="just"/>
            <a:endParaRPr lang="fr-FR" dirty="0">
              <a:solidFill>
                <a:srgbClr val="000000"/>
              </a:solidFill>
              <a:ea typeface="DejaVu Sans" panose="020B0603030804020204" pitchFamily="34" charset="0"/>
            </a:endParaRPr>
          </a:p>
          <a:p>
            <a:pPr algn="just"/>
            <a:r>
              <a:rPr lang="fr-FR" sz="1800" dirty="0">
                <a:solidFill>
                  <a:srgbClr val="000000"/>
                </a:solidFill>
                <a:effectLst/>
                <a:ea typeface="DejaVu Sans" panose="020B0603030804020204" pitchFamily="34" charset="0"/>
              </a:rPr>
              <a:t>ELEMENTS CONSTITUTIFS</a:t>
            </a:r>
          </a:p>
          <a:p>
            <a:pPr marL="285750" indent="-285750" algn="just">
              <a:buFont typeface="Arial" panose="020B0604020202020204" pitchFamily="34" charset="0"/>
              <a:buChar char="•"/>
            </a:pPr>
            <a:r>
              <a:rPr lang="fr-FR" sz="1800" dirty="0">
                <a:solidFill>
                  <a:srgbClr val="000000"/>
                </a:solidFill>
                <a:effectLst/>
                <a:ea typeface="DejaVu Sans" panose="020B0603030804020204" pitchFamily="34" charset="0"/>
              </a:rPr>
              <a:t>Métal très dilatable: </a:t>
            </a:r>
            <a:r>
              <a:rPr lang="fr-FR" sz="1800" spc="-50" dirty="0">
                <a:effectLst/>
                <a:ea typeface="Times New Roman" panose="02020603050405020304" pitchFamily="18" charset="0"/>
              </a:rPr>
              <a:t>C’est an alliage de </a:t>
            </a:r>
            <a:r>
              <a:rPr lang="fr-FR" sz="1800" spc="-50" dirty="0" err="1">
                <a:effectLst/>
                <a:ea typeface="Times New Roman" panose="02020603050405020304" pitchFamily="18" charset="0"/>
              </a:rPr>
              <a:t>ferro-nickel</a:t>
            </a:r>
            <a:r>
              <a:rPr lang="fr-FR" sz="1800" spc="-50" dirty="0">
                <a:effectLst/>
                <a:ea typeface="Times New Roman" panose="02020603050405020304" pitchFamily="18" charset="0"/>
              </a:rPr>
              <a:t> à grande dilatabilité. </a:t>
            </a:r>
          </a:p>
          <a:p>
            <a:pPr marL="285750" indent="-285750" algn="just">
              <a:buFont typeface="Arial" panose="020B0604020202020204" pitchFamily="34" charset="0"/>
              <a:buChar char="•"/>
            </a:pPr>
            <a:r>
              <a:rPr lang="fr-FR" sz="1800" dirty="0">
                <a:solidFill>
                  <a:srgbClr val="000000"/>
                </a:solidFill>
                <a:effectLst/>
                <a:ea typeface="DejaVu Sans" panose="020B0603030804020204" pitchFamily="34" charset="0"/>
              </a:rPr>
              <a:t>Métal peu dilatable: </a:t>
            </a:r>
            <a:r>
              <a:rPr lang="fr-FR" sz="1800" spc="-50" dirty="0">
                <a:effectLst/>
                <a:ea typeface="Times New Roman" panose="02020603050405020304" pitchFamily="18" charset="0"/>
              </a:rPr>
              <a:t>L’invar, c’est un alliage (fer 64 %, nickel 36 %)</a:t>
            </a:r>
          </a:p>
          <a:p>
            <a:pPr algn="just"/>
            <a:endParaRPr lang="fr-FR" spc="-50" dirty="0"/>
          </a:p>
          <a:p>
            <a:pPr algn="just"/>
            <a:r>
              <a:rPr lang="fr-FR" sz="1800" dirty="0">
                <a:solidFill>
                  <a:srgbClr val="000000"/>
                </a:solidFill>
                <a:effectLst/>
                <a:ea typeface="DejaVu Sans" panose="020B0603030804020204" pitchFamily="34" charset="0"/>
              </a:rPr>
              <a:t>UTILISATION</a:t>
            </a:r>
          </a:p>
          <a:p>
            <a:pPr marL="285750" indent="-285750" algn="just">
              <a:buFont typeface="Arial" panose="020B0604020202020204" pitchFamily="34" charset="0"/>
              <a:buChar char="•"/>
            </a:pPr>
            <a:r>
              <a:rPr lang="fr-FR" sz="1800" spc="-50" dirty="0">
                <a:effectLst/>
                <a:ea typeface="Times New Roman" panose="02020603050405020304" pitchFamily="18" charset="0"/>
              </a:rPr>
              <a:t>détecteur de surintensité, </a:t>
            </a:r>
          </a:p>
          <a:p>
            <a:pPr marL="285750" indent="-285750" algn="just">
              <a:buFont typeface="Arial" panose="020B0604020202020204" pitchFamily="34" charset="0"/>
              <a:buChar char="•"/>
            </a:pPr>
            <a:r>
              <a:rPr lang="fr-FR" sz="1800" spc="-50" dirty="0">
                <a:effectLst/>
                <a:ea typeface="Times New Roman" panose="02020603050405020304" pitchFamily="18" charset="0"/>
              </a:rPr>
              <a:t>détecteurs de surchauffe dans les circuits de détection incendie</a:t>
            </a:r>
          </a:p>
        </p:txBody>
      </p:sp>
      <p:sp>
        <p:nvSpPr>
          <p:cNvPr id="7" name="ZoneTexte 6">
            <a:extLst>
              <a:ext uri="{FF2B5EF4-FFF2-40B4-BE49-F238E27FC236}">
                <a16:creationId xmlns:a16="http://schemas.microsoft.com/office/drawing/2014/main" id="{4626B873-B49A-BDE1-6C70-057358DF91D4}"/>
              </a:ext>
            </a:extLst>
          </p:cNvPr>
          <p:cNvSpPr txBox="1"/>
          <p:nvPr/>
        </p:nvSpPr>
        <p:spPr>
          <a:xfrm>
            <a:off x="4941981" y="832023"/>
            <a:ext cx="1888475"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0" lvl="1" algn="ctr">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BILAME</a:t>
            </a:r>
          </a:p>
        </p:txBody>
      </p:sp>
      <p:pic>
        <p:nvPicPr>
          <p:cNvPr id="9" name="Image 8">
            <a:extLst>
              <a:ext uri="{FF2B5EF4-FFF2-40B4-BE49-F238E27FC236}">
                <a16:creationId xmlns:a16="http://schemas.microsoft.com/office/drawing/2014/main" id="{3134C89F-A98B-93D5-A46F-C459D1658A9D}"/>
              </a:ext>
            </a:extLst>
          </p:cNvPr>
          <p:cNvPicPr>
            <a:picLocks noChangeAspect="1"/>
          </p:cNvPicPr>
          <p:nvPr/>
        </p:nvPicPr>
        <p:blipFill>
          <a:blip r:embed="rId2"/>
          <a:stretch>
            <a:fillRect/>
          </a:stretch>
        </p:blipFill>
        <p:spPr>
          <a:xfrm>
            <a:off x="4941981" y="5257562"/>
            <a:ext cx="2014780" cy="798163"/>
          </a:xfrm>
          <a:prstGeom prst="rect">
            <a:avLst/>
          </a:prstGeom>
        </p:spPr>
      </p:pic>
    </p:spTree>
    <p:extLst>
      <p:ext uri="{BB962C8B-B14F-4D97-AF65-F5344CB8AC3E}">
        <p14:creationId xmlns:p14="http://schemas.microsoft.com/office/powerpoint/2010/main" val="308884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ZoneTexte 4">
                <a:extLst>
                  <a:ext uri="{FF2B5EF4-FFF2-40B4-BE49-F238E27FC236}">
                    <a16:creationId xmlns:a16="http://schemas.microsoft.com/office/drawing/2014/main" id="{85301720-25A2-E411-481C-804A5CEA1AEE}"/>
                  </a:ext>
                </a:extLst>
              </p:cNvPr>
              <p:cNvSpPr txBox="1"/>
              <p:nvPr/>
            </p:nvSpPr>
            <p:spPr>
              <a:xfrm>
                <a:off x="441593" y="994744"/>
                <a:ext cx="11313405" cy="243425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sz="1800" b="1" dirty="0">
                    <a:solidFill>
                      <a:srgbClr val="000000"/>
                    </a:solidFill>
                    <a:effectLst/>
                    <a:ea typeface="DejaVu Sans" panose="020B0603030804020204" pitchFamily="34" charset="0"/>
                    <a:cs typeface="DejaVu Sans" panose="020B0603030804020204" pitchFamily="34" charset="0"/>
                  </a:rPr>
                  <a:t>RENDEMENT</a:t>
                </a:r>
                <a:endParaRPr lang="fr-FR" b="1" dirty="0"/>
              </a:p>
              <a:p>
                <a:r>
                  <a:rPr lang="fr-FR" dirty="0"/>
                  <a:t>L’W se conserve en quantité, mais toute transformation d’W s’accompagne de pertes diverses.</a:t>
                </a:r>
              </a:p>
              <a:p>
                <a:r>
                  <a:rPr lang="fr-FR" dirty="0"/>
                  <a:t>Ce qui nous permet d’écrire :</a:t>
                </a:r>
              </a:p>
              <a:p>
                <a:r>
                  <a:rPr lang="fr-FR" dirty="0"/>
                  <a:t>W fournie = W utile + Pertes</a:t>
                </a:r>
              </a:p>
              <a:p>
                <a:endParaRPr lang="fr-FR" dirty="0"/>
              </a:p>
              <a:p>
                <a:pPr algn="ctr"/>
                <a:r>
                  <a:rPr lang="fr-FR" dirty="0"/>
                  <a:t>Rendement=</a:t>
                </a:r>
                <a14:m>
                  <m:oMath xmlns:m="http://schemas.openxmlformats.org/officeDocument/2006/math">
                    <m:r>
                      <a:rPr lang="fr-FR" i="1" smtClean="0">
                        <a:latin typeface="Cambria Math" panose="02040503050406030204" pitchFamily="18" charset="0"/>
                        <a:ea typeface="Cambria Math" panose="02040503050406030204" pitchFamily="18" charset="0"/>
                      </a:rPr>
                      <m:t>𝜂</m:t>
                    </m:r>
                    <m:r>
                      <a:rPr lang="de-DE" b="0" i="1" smtClean="0">
                        <a:latin typeface="Cambria Math" panose="02040503050406030204" pitchFamily="18" charset="0"/>
                        <a:ea typeface="Cambria Math" panose="02040503050406030204" pitchFamily="18" charset="0"/>
                      </a:rPr>
                      <m:t>=</m:t>
                    </m:r>
                    <m:f>
                      <m:fPr>
                        <m:ctrlPr>
                          <a:rPr lang="de-DE" b="0" i="1" smtClean="0">
                            <a:latin typeface="Cambria Math" panose="02040503050406030204" pitchFamily="18" charset="0"/>
                            <a:ea typeface="Cambria Math" panose="02040503050406030204" pitchFamily="18" charset="0"/>
                          </a:rPr>
                        </m:ctrlPr>
                      </m:fPr>
                      <m:num>
                        <m:r>
                          <a:rPr lang="de-DE" b="0" i="1" smtClean="0">
                            <a:latin typeface="Cambria Math" panose="02040503050406030204" pitchFamily="18" charset="0"/>
                            <a:ea typeface="Cambria Math" panose="02040503050406030204" pitchFamily="18" charset="0"/>
                          </a:rPr>
                          <m:t>𝑊</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𝑢𝑡𝑖𝑙𝑒</m:t>
                        </m:r>
                      </m:num>
                      <m:den>
                        <m:r>
                          <a:rPr lang="de-DE" b="0" i="1" smtClean="0">
                            <a:latin typeface="Cambria Math" panose="02040503050406030204" pitchFamily="18" charset="0"/>
                            <a:ea typeface="Cambria Math" panose="02040503050406030204" pitchFamily="18" charset="0"/>
                          </a:rPr>
                          <m:t>𝑊</m:t>
                        </m:r>
                        <m:r>
                          <a:rPr lang="de-DE" b="0" i="1" smtClean="0">
                            <a:latin typeface="Cambria Math" panose="02040503050406030204" pitchFamily="18" charset="0"/>
                            <a:ea typeface="Cambria Math" panose="02040503050406030204" pitchFamily="18" charset="0"/>
                          </a:rPr>
                          <m:t> </m:t>
                        </m:r>
                        <m:r>
                          <a:rPr lang="de-DE" b="0" i="1" smtClean="0">
                            <a:latin typeface="Cambria Math" panose="02040503050406030204" pitchFamily="18" charset="0"/>
                            <a:ea typeface="Cambria Math" panose="02040503050406030204" pitchFamily="18" charset="0"/>
                          </a:rPr>
                          <m:t>𝑃𝑒𝑟𝑡𝑒𝑠</m:t>
                        </m:r>
                      </m:den>
                    </m:f>
                  </m:oMath>
                </a14:m>
                <a:endParaRPr lang="fr-FR" dirty="0"/>
              </a:p>
              <a:p>
                <a:pPr algn="ctr"/>
                <a:endParaRPr lang="fr-FR" dirty="0"/>
              </a:p>
              <a:p>
                <a:endParaRPr lang="fr-FR" dirty="0"/>
              </a:p>
            </p:txBody>
          </p:sp>
        </mc:Choice>
        <mc:Fallback>
          <p:sp>
            <p:nvSpPr>
              <p:cNvPr id="5" name="ZoneTexte 4">
                <a:extLst>
                  <a:ext uri="{FF2B5EF4-FFF2-40B4-BE49-F238E27FC236}">
                    <a16:creationId xmlns:a16="http://schemas.microsoft.com/office/drawing/2014/main" id="{85301720-25A2-E411-481C-804A5CEA1AEE}"/>
                  </a:ext>
                </a:extLst>
              </p:cNvPr>
              <p:cNvSpPr txBox="1">
                <a:spLocks noRot="1" noChangeAspect="1" noMove="1" noResize="1" noEditPoints="1" noAdjustHandles="1" noChangeArrowheads="1" noChangeShapeType="1" noTextEdit="1"/>
              </p:cNvSpPr>
              <p:nvPr/>
            </p:nvSpPr>
            <p:spPr>
              <a:xfrm>
                <a:off x="441593" y="994744"/>
                <a:ext cx="11313405" cy="2434256"/>
              </a:xfrm>
              <a:prstGeom prst="rect">
                <a:avLst/>
              </a:prstGeom>
              <a:blipFill>
                <a:blip r:embed="rId2"/>
                <a:stretch>
                  <a:fillRect l="-377" t="-995"/>
                </a:stretch>
              </a:blipFill>
              <a:ln w="12700" cap="flat" cmpd="sng" algn="ctr">
                <a:solidFill>
                  <a:schemeClr val="accent2"/>
                </a:solidFill>
                <a:prstDash val="solid"/>
                <a:miter lim="800000"/>
              </a:ln>
              <a:effectLst/>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DCD32C52-5F09-83B9-C50F-92E10C745D80}"/>
                  </a:ext>
                </a:extLst>
              </p:cNvPr>
              <p:cNvSpPr txBox="1"/>
              <p:nvPr/>
            </p:nvSpPr>
            <p:spPr>
              <a:xfrm>
                <a:off x="441593" y="3599628"/>
                <a:ext cx="11313404" cy="255730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sz="1800" b="1" dirty="0">
                    <a:solidFill>
                      <a:srgbClr val="000000"/>
                    </a:solidFill>
                    <a:effectLst/>
                    <a:ea typeface="DejaVu Sans" panose="020B0603030804020204" pitchFamily="34" charset="0"/>
                    <a:cs typeface="DejaVu Sans" panose="020B0603030804020204" pitchFamily="34" charset="0"/>
                  </a:rPr>
                  <a:t>RESISTANCE D’UN CONDUCTEUR </a:t>
                </a:r>
                <a:r>
                  <a:rPr lang="fr-FR" b="1" dirty="0">
                    <a:solidFill>
                      <a:srgbClr val="000000"/>
                    </a:solidFill>
                    <a:ea typeface="DejaVu Sans" panose="020B0603030804020204" pitchFamily="34" charset="0"/>
                    <a:cs typeface="DejaVu Sans" panose="020B0603030804020204" pitchFamily="34" charset="0"/>
                  </a:rPr>
                  <a:t>(</a:t>
                </a:r>
                <a:r>
                  <a:rPr lang="fr-FR" sz="1800" b="1" dirty="0">
                    <a:solidFill>
                      <a:srgbClr val="000000"/>
                    </a:solidFill>
                    <a:effectLst/>
                    <a:ea typeface="DejaVu Sans" panose="020B0603030804020204" pitchFamily="34" charset="0"/>
                    <a:cs typeface="DejaVu Sans" panose="020B0603030804020204" pitchFamily="34" charset="0"/>
                  </a:rPr>
                  <a:t>ohm </a:t>
                </a:r>
                <a:r>
                  <a:rPr lang="el-GR" sz="1800" b="1" dirty="0">
                    <a:solidFill>
                      <a:srgbClr val="000000"/>
                    </a:solidFill>
                    <a:effectLst/>
                    <a:ea typeface="DejaVu Sans" panose="020B0603030804020204" pitchFamily="34" charset="0"/>
                    <a:cs typeface="DejaVu Sans" panose="020B0603030804020204" pitchFamily="34" charset="0"/>
                  </a:rPr>
                  <a:t>Ω</a:t>
                </a:r>
                <a:r>
                  <a:rPr lang="fr-FR" sz="1800" b="1" dirty="0">
                    <a:solidFill>
                      <a:srgbClr val="000000"/>
                    </a:solidFill>
                    <a:effectLst/>
                    <a:ea typeface="DejaVu Sans" panose="020B0603030804020204" pitchFamily="34" charset="0"/>
                    <a:cs typeface="DejaVu Sans" panose="020B0603030804020204" pitchFamily="34" charset="0"/>
                  </a:rPr>
                  <a:t>)</a:t>
                </a:r>
              </a:p>
              <a:p>
                <a:endParaRPr lang="fr-FR" dirty="0">
                  <a:solidFill>
                    <a:srgbClr val="000000"/>
                  </a:solidFill>
                  <a:ea typeface="DejaVu Sans" panose="020B0603030804020204" pitchFamily="34" charset="0"/>
                  <a:cs typeface="DejaVu Sans" panose="020B0603030804020204" pitchFamily="34" charset="0"/>
                </a:endParaRPr>
              </a:p>
              <a:p>
                <a:pPr indent="-1295400" algn="just"/>
                <a:r>
                  <a:rPr lang="fr-FR" sz="1800" spc="-50" dirty="0">
                    <a:effectLst/>
                    <a:ea typeface="Times New Roman" panose="02020603050405020304" pitchFamily="18" charset="0"/>
                  </a:rPr>
                  <a:t>La résistance électrique d’un conducteur est par définition la propriété qu’il a de s’opposer au passage du courant.</a:t>
                </a:r>
              </a:p>
              <a:p>
                <a:pPr indent="-1295400" algn="just"/>
                <a:r>
                  <a:rPr lang="fr-FR" sz="1800" spc="-50" dirty="0">
                    <a:effectLst/>
                    <a:ea typeface="Times New Roman" panose="02020603050405020304" pitchFamily="18" charset="0"/>
                  </a:rPr>
                  <a:t>La détermination d’une résistance est donnée par la relation :</a:t>
                </a:r>
              </a:p>
              <a:p>
                <a:pPr indent="-1295400" algn="just"/>
                <a14:m>
                  <m:oMathPara xmlns:m="http://schemas.openxmlformats.org/officeDocument/2006/math">
                    <m:oMathParaPr>
                      <m:jc m:val="centerGroup"/>
                    </m:oMathParaPr>
                    <m:oMath xmlns:m="http://schemas.openxmlformats.org/officeDocument/2006/math">
                      <m:r>
                        <a:rPr lang="de-DE" sz="1800" b="0" i="1" spc="-50" smtClean="0">
                          <a:effectLst/>
                          <a:latin typeface="Cambria Math" panose="02040503050406030204" pitchFamily="18" charset="0"/>
                          <a:ea typeface="Times New Roman" panose="02020603050405020304" pitchFamily="18" charset="0"/>
                        </a:rPr>
                        <m:t>𝑅</m:t>
                      </m:r>
                      <m:r>
                        <a:rPr lang="de-DE" sz="1800" b="0" i="1" spc="-50" smtClean="0">
                          <a:effectLst/>
                          <a:latin typeface="Cambria Math" panose="02040503050406030204" pitchFamily="18" charset="0"/>
                          <a:ea typeface="Times New Roman" panose="02020603050405020304" pitchFamily="18" charset="0"/>
                        </a:rPr>
                        <m:t>=</m:t>
                      </m:r>
                      <m:r>
                        <a:rPr lang="de-DE" sz="1800" b="0" i="1" spc="-50" smtClean="0">
                          <a:effectLst/>
                          <a:latin typeface="Cambria Math" panose="02040503050406030204" pitchFamily="18" charset="0"/>
                          <a:ea typeface="Cambria Math" panose="02040503050406030204" pitchFamily="18" charset="0"/>
                        </a:rPr>
                        <m:t>𝜚</m:t>
                      </m:r>
                      <m:f>
                        <m:fPr>
                          <m:ctrlPr>
                            <a:rPr lang="de-DE" sz="1800" b="0" i="1" spc="-50" smtClean="0">
                              <a:effectLst/>
                              <a:latin typeface="Cambria Math" panose="02040503050406030204" pitchFamily="18" charset="0"/>
                              <a:ea typeface="Cambria Math" panose="02040503050406030204" pitchFamily="18" charset="0"/>
                            </a:rPr>
                          </m:ctrlPr>
                        </m:fPr>
                        <m:num>
                          <m:r>
                            <a:rPr lang="de-DE" sz="1800" b="0" i="1" spc="-50" smtClean="0">
                              <a:effectLst/>
                              <a:latin typeface="Cambria Math" panose="02040503050406030204" pitchFamily="18" charset="0"/>
                              <a:ea typeface="Cambria Math" panose="02040503050406030204" pitchFamily="18" charset="0"/>
                            </a:rPr>
                            <m:t>𝑙</m:t>
                          </m:r>
                        </m:num>
                        <m:den>
                          <m:r>
                            <a:rPr lang="de-DE" sz="1800" b="0" i="1" spc="-50" smtClean="0">
                              <a:effectLst/>
                              <a:latin typeface="Cambria Math" panose="02040503050406030204" pitchFamily="18" charset="0"/>
                              <a:ea typeface="Cambria Math" panose="02040503050406030204" pitchFamily="18" charset="0"/>
                            </a:rPr>
                            <m:t>𝑆</m:t>
                          </m:r>
                        </m:den>
                      </m:f>
                    </m:oMath>
                  </m:oMathPara>
                </a14:m>
                <a:endParaRPr lang="fr-FR" sz="1800" spc="-50" dirty="0">
                  <a:effectLst/>
                  <a:ea typeface="Times New Roman" panose="02020603050405020304" pitchFamily="18" charset="0"/>
                </a:endParaRPr>
              </a:p>
              <a:p>
                <a:pPr indent="-1295400" algn="just"/>
                <a:endParaRPr lang="fr-FR" sz="1800" spc="-50" dirty="0">
                  <a:effectLst/>
                  <a:ea typeface="Times New Roman" panose="02020603050405020304" pitchFamily="18" charset="0"/>
                </a:endParaRPr>
              </a:p>
              <a:p>
                <a:pPr marL="1168400" indent="-1295400" algn="l"/>
                <a14:m>
                  <m:oMath xmlns:m="http://schemas.openxmlformats.org/officeDocument/2006/math">
                    <m:r>
                      <a:rPr lang="de-DE" sz="1800" b="0" i="1" spc="-50" smtClean="0">
                        <a:effectLst/>
                        <a:latin typeface="Cambria Math" panose="02040503050406030204" pitchFamily="18" charset="0"/>
                        <a:ea typeface="Cambria Math" panose="02040503050406030204" pitchFamily="18" charset="0"/>
                      </a:rPr>
                      <m:t>𝜚</m:t>
                    </m:r>
                  </m:oMath>
                </a14:m>
                <a:r>
                  <a:rPr lang="fr-FR" sz="1800" spc="-50" dirty="0">
                    <a:effectLst/>
                    <a:ea typeface="Times New Roman" panose="02020603050405020304" pitchFamily="18" charset="0"/>
                  </a:rPr>
                  <a:t> coefficient de résistivité</a:t>
                </a:r>
              </a:p>
              <a:p>
                <a:r>
                  <a:rPr lang="fr-FR" sz="1800" dirty="0">
                    <a:solidFill>
                      <a:srgbClr val="000000"/>
                    </a:solidFill>
                    <a:effectLst/>
                    <a:ea typeface="DejaVu Sans" panose="020B0603030804020204" pitchFamily="34" charset="0"/>
                    <a:cs typeface="DejaVu Sans" panose="020B0603030804020204" pitchFamily="34" charset="0"/>
                  </a:rPr>
                  <a:t>La résistivité d’un corps est la résistance d’un échantillon de ce corps de 1 m</a:t>
                </a:r>
                <a:r>
                  <a:rPr lang="fr-FR" sz="1800" baseline="30000" dirty="0">
                    <a:solidFill>
                      <a:srgbClr val="000000"/>
                    </a:solidFill>
                    <a:effectLst/>
                    <a:ea typeface="DejaVu Sans" panose="020B0603030804020204" pitchFamily="34" charset="0"/>
                    <a:cs typeface="DejaVu Sans" panose="020B0603030804020204" pitchFamily="34" charset="0"/>
                  </a:rPr>
                  <a:t>2</a:t>
                </a:r>
                <a:r>
                  <a:rPr lang="fr-FR" sz="1800" dirty="0">
                    <a:solidFill>
                      <a:srgbClr val="000000"/>
                    </a:solidFill>
                    <a:effectLst/>
                    <a:ea typeface="DejaVu Sans" panose="020B0603030804020204" pitchFamily="34" charset="0"/>
                    <a:cs typeface="DejaVu Sans" panose="020B0603030804020204" pitchFamily="34" charset="0"/>
                  </a:rPr>
                  <a:t> de section et de 1 m de longueur</a:t>
                </a:r>
                <a:endParaRPr lang="fr-FR" dirty="0"/>
              </a:p>
            </p:txBody>
          </p:sp>
        </mc:Choice>
        <mc:Fallback>
          <p:sp>
            <p:nvSpPr>
              <p:cNvPr id="7" name="ZoneTexte 6">
                <a:extLst>
                  <a:ext uri="{FF2B5EF4-FFF2-40B4-BE49-F238E27FC236}">
                    <a16:creationId xmlns:a16="http://schemas.microsoft.com/office/drawing/2014/main" id="{DCD32C52-5F09-83B9-C50F-92E10C745D80}"/>
                  </a:ext>
                </a:extLst>
              </p:cNvPr>
              <p:cNvSpPr txBox="1">
                <a:spLocks noRot="1" noChangeAspect="1" noMove="1" noResize="1" noEditPoints="1" noAdjustHandles="1" noChangeArrowheads="1" noChangeShapeType="1" noTextEdit="1"/>
              </p:cNvSpPr>
              <p:nvPr/>
            </p:nvSpPr>
            <p:spPr>
              <a:xfrm>
                <a:off x="441593" y="3599628"/>
                <a:ext cx="11313404" cy="2557303"/>
              </a:xfrm>
              <a:prstGeom prst="rect">
                <a:avLst/>
              </a:prstGeom>
              <a:blipFill>
                <a:blip r:embed="rId3"/>
                <a:stretch>
                  <a:fillRect l="-377" t="-948" b="-2607"/>
                </a:stretch>
              </a:blipFill>
              <a:ln w="12700" cap="flat" cmpd="sng" algn="ctr">
                <a:solidFill>
                  <a:schemeClr val="accent2"/>
                </a:solidFill>
                <a:prstDash val="solid"/>
                <a:miter lim="800000"/>
              </a:ln>
              <a:effectLst/>
            </p:spPr>
            <p:txBody>
              <a:bodyPr/>
              <a:lstStyle/>
              <a:p>
                <a:r>
                  <a:rPr lang="fr-FR">
                    <a:noFill/>
                  </a:rPr>
                  <a:t> </a:t>
                </a:r>
              </a:p>
            </p:txBody>
          </p:sp>
        </mc:Fallback>
      </mc:AlternateContent>
    </p:spTree>
    <p:extLst>
      <p:ext uri="{BB962C8B-B14F-4D97-AF65-F5344CB8AC3E}">
        <p14:creationId xmlns:p14="http://schemas.microsoft.com/office/powerpoint/2010/main" val="33329399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DCDA6BD9-5D61-51AC-9254-22FF36859BEA}"/>
              </a:ext>
            </a:extLst>
          </p:cNvPr>
          <p:cNvPicPr>
            <a:picLocks noChangeAspect="1"/>
          </p:cNvPicPr>
          <p:nvPr/>
        </p:nvPicPr>
        <p:blipFill>
          <a:blip r:embed="rId2"/>
          <a:stretch>
            <a:fillRect/>
          </a:stretch>
        </p:blipFill>
        <p:spPr>
          <a:xfrm>
            <a:off x="1228938" y="1204993"/>
            <a:ext cx="4624691" cy="2224006"/>
          </a:xfrm>
          <a:prstGeom prst="rect">
            <a:avLst/>
          </a:prstGeom>
        </p:spPr>
        <p:style>
          <a:lnRef idx="2">
            <a:schemeClr val="accent2"/>
          </a:lnRef>
          <a:fillRef idx="1">
            <a:schemeClr val="lt1"/>
          </a:fillRef>
          <a:effectRef idx="0">
            <a:schemeClr val="accent2"/>
          </a:effectRef>
          <a:fontRef idx="minor">
            <a:schemeClr val="dk1"/>
          </a:fontRef>
        </p:style>
      </p:pic>
      <p:pic>
        <p:nvPicPr>
          <p:cNvPr id="13" name="Image 12">
            <a:extLst>
              <a:ext uri="{FF2B5EF4-FFF2-40B4-BE49-F238E27FC236}">
                <a16:creationId xmlns:a16="http://schemas.microsoft.com/office/drawing/2014/main" id="{265C5E7F-C3E1-FB88-8472-6DAE07AC1FDA}"/>
              </a:ext>
            </a:extLst>
          </p:cNvPr>
          <p:cNvPicPr>
            <a:picLocks noChangeAspect="1"/>
          </p:cNvPicPr>
          <p:nvPr/>
        </p:nvPicPr>
        <p:blipFill>
          <a:blip r:embed="rId3"/>
          <a:stretch>
            <a:fillRect/>
          </a:stretch>
        </p:blipFill>
        <p:spPr>
          <a:xfrm>
            <a:off x="6855281" y="1204993"/>
            <a:ext cx="4525505" cy="2224007"/>
          </a:xfrm>
          <a:prstGeom prst="rect">
            <a:avLst/>
          </a:prstGeom>
        </p:spPr>
        <p:style>
          <a:lnRef idx="2">
            <a:schemeClr val="accent2"/>
          </a:lnRef>
          <a:fillRef idx="1">
            <a:schemeClr val="lt1"/>
          </a:fillRef>
          <a:effectRef idx="0">
            <a:schemeClr val="accent2"/>
          </a:effectRef>
          <a:fontRef idx="minor">
            <a:schemeClr val="dk1"/>
          </a:fontRef>
        </p:style>
      </p:pic>
      <p:sp>
        <p:nvSpPr>
          <p:cNvPr id="15" name="ZoneTexte 14">
            <a:extLst>
              <a:ext uri="{FF2B5EF4-FFF2-40B4-BE49-F238E27FC236}">
                <a16:creationId xmlns:a16="http://schemas.microsoft.com/office/drawing/2014/main" id="{AF316DB7-79C4-A543-C160-54E796F4350E}"/>
              </a:ext>
            </a:extLst>
          </p:cNvPr>
          <p:cNvSpPr txBox="1"/>
          <p:nvPr/>
        </p:nvSpPr>
        <p:spPr>
          <a:xfrm>
            <a:off x="656977" y="3787111"/>
            <a:ext cx="6097836"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sz="1800" spc="-50" dirty="0">
                <a:effectLst/>
                <a:ea typeface="Times New Roman" panose="02020603050405020304" pitchFamily="18" charset="0"/>
              </a:rPr>
              <a:t>Dès que l’intensité croît</a:t>
            </a:r>
            <a:r>
              <a:rPr lang="fr-FR" spc="-50" dirty="0">
                <a:ea typeface="Times New Roman" panose="02020603050405020304" pitchFamily="18" charset="0"/>
              </a:rPr>
              <a:t> l’</a:t>
            </a:r>
            <a:r>
              <a:rPr lang="fr-FR" sz="1800" spc="-50" dirty="0">
                <a:effectLst/>
                <a:ea typeface="Times New Roman" panose="02020603050405020304" pitchFamily="18" charset="0"/>
              </a:rPr>
              <a:t>échauffement augmente, </a:t>
            </a:r>
          </a:p>
          <a:p>
            <a:pPr algn="just"/>
            <a:r>
              <a:rPr lang="fr-FR" sz="1800" spc="-50" dirty="0">
                <a:effectLst/>
                <a:ea typeface="Times New Roman" panose="02020603050405020304" pitchFamily="18" charset="0"/>
              </a:rPr>
              <a:t>le bilame se déforme et agit sur un dispositif mécanique de coupure qui isole la servitude.</a:t>
            </a:r>
          </a:p>
          <a:p>
            <a:pPr algn="just"/>
            <a:r>
              <a:rPr lang="fr-FR" sz="1800" spc="-50" dirty="0">
                <a:effectLst/>
                <a:ea typeface="Times New Roman" panose="02020603050405020304" pitchFamily="18" charset="0"/>
              </a:rPr>
              <a:t>Il est possible de tenter un réenclenchement du disjoncteur.</a:t>
            </a:r>
          </a:p>
        </p:txBody>
      </p:sp>
      <p:sp>
        <p:nvSpPr>
          <p:cNvPr id="4" name="ZoneTexte 3">
            <a:extLst>
              <a:ext uri="{FF2B5EF4-FFF2-40B4-BE49-F238E27FC236}">
                <a16:creationId xmlns:a16="http://schemas.microsoft.com/office/drawing/2014/main" id="{6983AD0C-65F1-7B7E-69A8-9A02A000248A}"/>
              </a:ext>
            </a:extLst>
          </p:cNvPr>
          <p:cNvSpPr txBox="1"/>
          <p:nvPr/>
        </p:nvSpPr>
        <p:spPr>
          <a:xfrm>
            <a:off x="4552261" y="397179"/>
            <a:ext cx="308747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DISJONCTEURS THERMIQUES</a:t>
            </a:r>
          </a:p>
        </p:txBody>
      </p:sp>
    </p:spTree>
    <p:extLst>
      <p:ext uri="{BB962C8B-B14F-4D97-AF65-F5344CB8AC3E}">
        <p14:creationId xmlns:p14="http://schemas.microsoft.com/office/powerpoint/2010/main" val="35589611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84BA7A83-59C2-3E65-FB32-7352613B5824}"/>
              </a:ext>
            </a:extLst>
          </p:cNvPr>
          <p:cNvPicPr>
            <a:picLocks noGrp="1" noChangeAspect="1"/>
          </p:cNvPicPr>
          <p:nvPr>
            <p:ph idx="1"/>
          </p:nvPr>
        </p:nvPicPr>
        <p:blipFill>
          <a:blip r:embed="rId2"/>
          <a:stretch>
            <a:fillRect/>
          </a:stretch>
        </p:blipFill>
        <p:spPr>
          <a:xfrm>
            <a:off x="7263539" y="2302525"/>
            <a:ext cx="4646323" cy="2491189"/>
          </a:xfr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1C861A1F-B996-8FC6-2E45-BBE0CE148308}"/>
              </a:ext>
            </a:extLst>
          </p:cNvPr>
          <p:cNvSpPr txBox="1"/>
          <p:nvPr/>
        </p:nvSpPr>
        <p:spPr>
          <a:xfrm>
            <a:off x="750065" y="2302525"/>
            <a:ext cx="6097836" cy="147732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buFont typeface="Arial" panose="020B0604020202020204" pitchFamily="34" charset="0"/>
              <a:buChar char="•"/>
            </a:pPr>
            <a:r>
              <a:rPr lang="fr-FR" sz="1800" spc="-50" dirty="0">
                <a:effectLst/>
                <a:ea typeface="Times New Roman" panose="02020603050405020304" pitchFamily="18" charset="0"/>
              </a:rPr>
              <a:t>Lorsque l’intensité de déclenchement est atteinte, le flux développé par la bobine attire la palette mobile, le contact est</a:t>
            </a:r>
            <a:br>
              <a:rPr lang="fr-FR" sz="1800" spc="-50" dirty="0">
                <a:effectLst/>
                <a:ea typeface="Times New Roman" panose="02020603050405020304" pitchFamily="18" charset="0"/>
              </a:rPr>
            </a:br>
            <a:r>
              <a:rPr lang="fr-FR" sz="1800" spc="-50" dirty="0">
                <a:effectLst/>
                <a:ea typeface="Times New Roman" panose="02020603050405020304" pitchFamily="18" charset="0"/>
              </a:rPr>
              <a:t>déverrouillé et s’ouvre grâce au ressort de rappel.</a:t>
            </a:r>
          </a:p>
          <a:p>
            <a:pPr marL="285750" indent="-285750" algn="just">
              <a:buFont typeface="Arial" panose="020B0604020202020204" pitchFamily="34" charset="0"/>
              <a:buChar char="•"/>
            </a:pPr>
            <a:r>
              <a:rPr lang="fr-FR" sz="1800" dirty="0">
                <a:solidFill>
                  <a:srgbClr val="000000"/>
                </a:solidFill>
                <a:effectLst/>
                <a:ea typeface="DejaVu Sans" panose="020B0603030804020204" pitchFamily="34" charset="0"/>
              </a:rPr>
              <a:t>Le temps de réponse est plus rapide que celui du disjoncteur thermique</a:t>
            </a:r>
            <a:endParaRPr lang="fr-FR" dirty="0"/>
          </a:p>
        </p:txBody>
      </p:sp>
      <p:sp>
        <p:nvSpPr>
          <p:cNvPr id="9" name="ZoneTexte 8">
            <a:extLst>
              <a:ext uri="{FF2B5EF4-FFF2-40B4-BE49-F238E27FC236}">
                <a16:creationId xmlns:a16="http://schemas.microsoft.com/office/drawing/2014/main" id="{AA5903B3-6913-AD6F-88AC-4EFAD8B31893}"/>
              </a:ext>
            </a:extLst>
          </p:cNvPr>
          <p:cNvSpPr txBox="1"/>
          <p:nvPr/>
        </p:nvSpPr>
        <p:spPr>
          <a:xfrm>
            <a:off x="4188704" y="382702"/>
            <a:ext cx="381459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DISJONCTEUR MAGNETIQUE</a:t>
            </a:r>
          </a:p>
        </p:txBody>
      </p:sp>
    </p:spTree>
    <p:extLst>
      <p:ext uri="{BB962C8B-B14F-4D97-AF65-F5344CB8AC3E}">
        <p14:creationId xmlns:p14="http://schemas.microsoft.com/office/powerpoint/2010/main" val="35566799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128A2EC0-7A66-6FAF-31FB-B56934827E8A}"/>
              </a:ext>
            </a:extLst>
          </p:cNvPr>
          <p:cNvPicPr>
            <a:picLocks noGrp="1" noChangeAspect="1"/>
          </p:cNvPicPr>
          <p:nvPr>
            <p:ph idx="1"/>
          </p:nvPr>
        </p:nvPicPr>
        <p:blipFill rotWithShape="1">
          <a:blip r:embed="rId2"/>
          <a:srcRect b="5711"/>
          <a:stretch/>
        </p:blipFill>
        <p:spPr>
          <a:xfrm>
            <a:off x="7700052" y="2906982"/>
            <a:ext cx="4327659" cy="2182811"/>
          </a:xfr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90CD08C5-9390-60D1-BAC1-574D48A59D50}"/>
              </a:ext>
            </a:extLst>
          </p:cNvPr>
          <p:cNvSpPr txBox="1"/>
          <p:nvPr/>
        </p:nvSpPr>
        <p:spPr>
          <a:xfrm>
            <a:off x="263441" y="1799188"/>
            <a:ext cx="7116896" cy="397031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sz="1800" b="1" u="sng" spc="-50" dirty="0">
                <a:effectLst/>
                <a:ea typeface="Times New Roman" panose="02020603050405020304" pitchFamily="18" charset="0"/>
              </a:rPr>
              <a:t>Inverseur sur normal</a:t>
            </a:r>
          </a:p>
          <a:p>
            <a:pPr algn="just"/>
            <a:r>
              <a:rPr lang="fr-FR" sz="1800" spc="-50" dirty="0">
                <a:effectLst/>
                <a:ea typeface="Times New Roman" panose="02020603050405020304" pitchFamily="18" charset="0"/>
              </a:rPr>
              <a:t>Le relais s’excite, la servitude est alimentée. </a:t>
            </a:r>
          </a:p>
          <a:p>
            <a:pPr algn="just"/>
            <a:r>
              <a:rPr lang="fr-FR" sz="1800" spc="-50" dirty="0">
                <a:effectLst/>
                <a:ea typeface="Times New Roman" panose="02020603050405020304" pitchFamily="18" charset="0"/>
              </a:rPr>
              <a:t>La résistance R en série avec la servitude est caractérisée par un échauffement insuffisant pour provoquer la déformation du bilame.</a:t>
            </a:r>
          </a:p>
          <a:p>
            <a:pPr algn="just"/>
            <a:r>
              <a:rPr lang="fr-FR" sz="1800" spc="-50" dirty="0">
                <a:effectLst/>
                <a:ea typeface="Times New Roman" panose="02020603050405020304" pitchFamily="18" charset="0"/>
              </a:rPr>
              <a:t>Lorsque l’intensité croît dans le circuit, l’échauffement de la résistance R provoque la déformation du bilame</a:t>
            </a:r>
          </a:p>
          <a:p>
            <a:pPr algn="just"/>
            <a:r>
              <a:rPr lang="fr-FR" spc="-50" dirty="0">
                <a:ea typeface="Times New Roman" panose="02020603050405020304" pitchFamily="18" charset="0"/>
              </a:rPr>
              <a:t>l</a:t>
            </a:r>
            <a:r>
              <a:rPr lang="fr-FR" sz="1800" spc="-50" dirty="0">
                <a:effectLst/>
                <a:ea typeface="Times New Roman" panose="02020603050405020304" pitchFamily="18" charset="0"/>
              </a:rPr>
              <a:t>’alimentation du relais qui s’ouvre </a:t>
            </a:r>
            <a:r>
              <a:rPr lang="fr-FR" spc="-50" dirty="0">
                <a:ea typeface="Times New Roman" panose="02020603050405020304" pitchFamily="18" charset="0"/>
              </a:rPr>
              <a:t>et </a:t>
            </a:r>
            <a:r>
              <a:rPr lang="fr-FR" sz="1800" spc="-50" dirty="0">
                <a:effectLst/>
                <a:ea typeface="Times New Roman" panose="02020603050405020304" pitchFamily="18" charset="0"/>
              </a:rPr>
              <a:t>la servitude est isolée. </a:t>
            </a:r>
          </a:p>
          <a:p>
            <a:pPr algn="just"/>
            <a:r>
              <a:rPr lang="fr-FR" sz="1800" spc="-50" dirty="0">
                <a:effectLst/>
                <a:ea typeface="Times New Roman" panose="02020603050405020304" pitchFamily="18" charset="0"/>
              </a:rPr>
              <a:t>Le disjoncteur calibré à 1 A déclenche, évitant lorsque le bilame reprendra sa position initiale une nouvelle alimentation du relais de commande, alors que le défaut subsiste.</a:t>
            </a:r>
          </a:p>
          <a:p>
            <a:pPr algn="just"/>
            <a:endParaRPr lang="fr-FR" sz="1800" spc="-50" dirty="0">
              <a:effectLst/>
              <a:ea typeface="Times New Roman" panose="02020603050405020304" pitchFamily="18" charset="0"/>
            </a:endParaRPr>
          </a:p>
          <a:p>
            <a:pPr algn="just"/>
            <a:r>
              <a:rPr lang="fr-FR" sz="1800" b="1" u="sng" spc="-50" dirty="0">
                <a:effectLst/>
                <a:ea typeface="Times New Roman" panose="02020603050405020304" pitchFamily="18" charset="0"/>
              </a:rPr>
              <a:t>Inverseur sur secours</a:t>
            </a:r>
          </a:p>
          <a:p>
            <a:r>
              <a:rPr lang="fr-FR" sz="1800" dirty="0">
                <a:solidFill>
                  <a:srgbClr val="000000"/>
                </a:solidFill>
                <a:effectLst/>
                <a:ea typeface="DejaVu Sans" panose="020B0603030804020204" pitchFamily="34" charset="0"/>
              </a:rPr>
              <a:t>Cette position outrepasse la protection, en assurant une alimentation du relais de commande en cas de nécessité absolue</a:t>
            </a:r>
            <a:endParaRPr lang="fr-FR" dirty="0"/>
          </a:p>
        </p:txBody>
      </p:sp>
      <p:sp>
        <p:nvSpPr>
          <p:cNvPr id="4" name="ZoneTexte 3">
            <a:extLst>
              <a:ext uri="{FF2B5EF4-FFF2-40B4-BE49-F238E27FC236}">
                <a16:creationId xmlns:a16="http://schemas.microsoft.com/office/drawing/2014/main" id="{0887606C-18D1-9347-454E-C930574AB5E6}"/>
              </a:ext>
            </a:extLst>
          </p:cNvPr>
          <p:cNvSpPr txBox="1"/>
          <p:nvPr/>
        </p:nvSpPr>
        <p:spPr>
          <a:xfrm>
            <a:off x="4141378" y="349652"/>
            <a:ext cx="413229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0" lvl="1" algn="ctr">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PROTECTION MAGNETOTHERMIQUE</a:t>
            </a:r>
          </a:p>
        </p:txBody>
      </p:sp>
    </p:spTree>
    <p:extLst>
      <p:ext uri="{BB962C8B-B14F-4D97-AF65-F5344CB8AC3E}">
        <p14:creationId xmlns:p14="http://schemas.microsoft.com/office/powerpoint/2010/main" val="179530874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9A9EBE15-E650-1942-33AB-73646216783B}"/>
              </a:ext>
            </a:extLst>
          </p:cNvPr>
          <p:cNvSpPr txBox="1"/>
          <p:nvPr/>
        </p:nvSpPr>
        <p:spPr>
          <a:xfrm>
            <a:off x="3368407" y="250500"/>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PROTECTION DES EQUIPEMENTS ELECTRONIQUES</a:t>
            </a:r>
          </a:p>
        </p:txBody>
      </p:sp>
      <mc:AlternateContent xmlns:mc="http://schemas.openxmlformats.org/markup-compatibility/2006" xmlns:a14="http://schemas.microsoft.com/office/drawing/2010/main">
        <mc:Choice Requires="a14">
          <p:sp>
            <p:nvSpPr>
              <p:cNvPr id="3" name="ZoneTexte 2">
                <a:extLst>
                  <a:ext uri="{FF2B5EF4-FFF2-40B4-BE49-F238E27FC236}">
                    <a16:creationId xmlns:a16="http://schemas.microsoft.com/office/drawing/2014/main" id="{D6D87A05-8012-16A4-146B-F8AA4748DFA4}"/>
                  </a:ext>
                </a:extLst>
              </p:cNvPr>
              <p:cNvSpPr txBox="1"/>
              <p:nvPr/>
            </p:nvSpPr>
            <p:spPr>
              <a:xfrm>
                <a:off x="499431" y="1289193"/>
                <a:ext cx="11193138" cy="421384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dirty="0"/>
                  <a:t>Diode Zener</a:t>
                </a:r>
              </a:p>
              <a:p>
                <a:r>
                  <a:rPr lang="fr-FR" dirty="0"/>
                  <a:t>Elle est assurée par des alimentations stabilisées, à base de composants électroniques (diodes à jonction, transistor, thyristor, circuits logiques).</a:t>
                </a:r>
              </a:p>
              <a:p>
                <a:r>
                  <a:rPr lang="fr-FR" dirty="0"/>
                  <a:t>Cette diode au silicium est utilisée pour sa caractéristique inverse, qui présente pour une certaine valeur de tension un claquage dû au phénomène physique (effet Zener).</a:t>
                </a:r>
              </a:p>
              <a:p>
                <a:r>
                  <a:rPr lang="fr-FR" dirty="0"/>
                  <a:t>On utilise cette partie de la caractéristique pour diverses applications :</a:t>
                </a:r>
              </a:p>
              <a:p>
                <a:pPr marL="285750" indent="-285750">
                  <a:buFont typeface="Arial" panose="020B0604020202020204" pitchFamily="34" charset="0"/>
                  <a:buChar char="•"/>
                </a:pPr>
                <a:r>
                  <a:rPr lang="fr-FR" dirty="0"/>
                  <a:t>régulation, stabilisation de la tension,</a:t>
                </a:r>
              </a:p>
              <a:p>
                <a:pPr marL="285750" indent="-285750">
                  <a:buFont typeface="Arial" panose="020B0604020202020204" pitchFamily="34" charset="0"/>
                  <a:buChar char="•"/>
                </a:pPr>
                <a:r>
                  <a:rPr lang="fr-FR" dirty="0" err="1"/>
                  <a:t>écrétage</a:t>
                </a:r>
                <a:r>
                  <a:rPr lang="fr-FR" dirty="0"/>
                  <a:t>,</a:t>
                </a:r>
              </a:p>
              <a:p>
                <a:pPr marL="285750" indent="-285750">
                  <a:buFont typeface="Arial" panose="020B0604020202020204" pitchFamily="34" charset="0"/>
                  <a:buChar char="•"/>
                </a:pPr>
                <a:r>
                  <a:rPr lang="fr-FR" dirty="0"/>
                  <a:t>protection.</a:t>
                </a:r>
              </a:p>
              <a:p>
                <a:r>
                  <a:rPr lang="fr-FR" dirty="0"/>
                  <a:t>La diode est donc polarisée en inverse.</a:t>
                </a:r>
              </a:p>
              <a:p>
                <a:r>
                  <a:rPr lang="fr-FR" dirty="0"/>
                  <a:t>Quand on augmente la tension inverse appliquée, le courant inverse, d’abord constant et de l’ordre de quelques micro-ampères, augmente brusquement et n’est plus limité pratiquement que par le circuit extérieur.</a:t>
                </a:r>
              </a:p>
              <a:p>
                <a:r>
                  <a:rPr lang="fr-FR" dirty="0"/>
                  <a:t>- résistance dynamique avant claquage </a:t>
                </a:r>
                <a14:m>
                  <m:oMath xmlns:m="http://schemas.openxmlformats.org/officeDocument/2006/math">
                    <m:f>
                      <m:fPr>
                        <m:ctrlPr>
                          <a:rPr lang="fr-FR" i="1" smtClean="0">
                            <a:latin typeface="Cambria Math" panose="02040503050406030204" pitchFamily="18" charset="0"/>
                          </a:rPr>
                        </m:ctrlPr>
                      </m:fPr>
                      <m:num>
                        <m:r>
                          <a:rPr lang="fr-FR"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𝑉𝑧</m:t>
                        </m:r>
                      </m:num>
                      <m:den>
                        <m:r>
                          <a:rPr lang="fr-FR"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𝐼𝑧</m:t>
                        </m:r>
                      </m:den>
                    </m:f>
                  </m:oMath>
                </a14:m>
                <a:r>
                  <a:rPr lang="fr-FR" dirty="0"/>
                  <a:t> très grande, équivalente à un interrupteur ouvert</a:t>
                </a:r>
              </a:p>
              <a:p>
                <a:r>
                  <a:rPr lang="fr-FR" dirty="0"/>
                  <a:t>- résistance dynamique après claquage	 </a:t>
                </a:r>
                <a14:m>
                  <m:oMath xmlns:m="http://schemas.openxmlformats.org/officeDocument/2006/math">
                    <m:f>
                      <m:fPr>
                        <m:ctrlPr>
                          <a:rPr lang="fr-FR" i="1" smtClean="0">
                            <a:latin typeface="Cambria Math" panose="02040503050406030204" pitchFamily="18" charset="0"/>
                          </a:rPr>
                        </m:ctrlPr>
                      </m:fPr>
                      <m:num>
                        <m:r>
                          <a:rPr lang="fr-FR"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𝑉𝑧</m:t>
                        </m:r>
                      </m:num>
                      <m:den>
                        <m:r>
                          <a:rPr lang="fr-FR" i="1" smtClean="0">
                            <a:latin typeface="Cambria Math" panose="02040503050406030204" pitchFamily="18" charset="0"/>
                            <a:ea typeface="Cambria Math" panose="02040503050406030204" pitchFamily="18" charset="0"/>
                          </a:rPr>
                          <m:t>∆</m:t>
                        </m:r>
                        <m:r>
                          <a:rPr lang="de-DE" b="0" i="1" smtClean="0">
                            <a:latin typeface="Cambria Math" panose="02040503050406030204" pitchFamily="18" charset="0"/>
                            <a:ea typeface="Cambria Math" panose="02040503050406030204" pitchFamily="18" charset="0"/>
                          </a:rPr>
                          <m:t>𝐼𝑧</m:t>
                        </m:r>
                      </m:den>
                    </m:f>
                    <m:r>
                      <m:rPr>
                        <m:nor/>
                      </m:rPr>
                      <a:rPr lang="fr-FR" dirty="0"/>
                      <m:t># 0</m:t>
                    </m:r>
                  </m:oMath>
                </a14:m>
                <a:r>
                  <a:rPr lang="fr-FR" dirty="0"/>
                  <a:t>, équivalente à un interrupteur fermé</a:t>
                </a:r>
              </a:p>
            </p:txBody>
          </p:sp>
        </mc:Choice>
        <mc:Fallback xmlns="">
          <p:sp>
            <p:nvSpPr>
              <p:cNvPr id="3" name="ZoneTexte 2">
                <a:extLst>
                  <a:ext uri="{FF2B5EF4-FFF2-40B4-BE49-F238E27FC236}">
                    <a16:creationId xmlns:a16="http://schemas.microsoft.com/office/drawing/2014/main" id="{D6D87A05-8012-16A4-146B-F8AA4748DFA4}"/>
                  </a:ext>
                </a:extLst>
              </p:cNvPr>
              <p:cNvSpPr txBox="1">
                <a:spLocks noRot="1" noChangeAspect="1" noMove="1" noResize="1" noEditPoints="1" noAdjustHandles="1" noChangeArrowheads="1" noChangeShapeType="1" noTextEdit="1"/>
              </p:cNvSpPr>
              <p:nvPr/>
            </p:nvSpPr>
            <p:spPr>
              <a:xfrm>
                <a:off x="499431" y="1289193"/>
                <a:ext cx="11193138" cy="4213846"/>
              </a:xfrm>
              <a:prstGeom prst="rect">
                <a:avLst/>
              </a:prstGeom>
              <a:blipFill>
                <a:blip r:embed="rId2"/>
                <a:stretch>
                  <a:fillRect l="-435" t="-576" r="-762"/>
                </a:stretch>
              </a:blipFill>
              <a:ln w="12700" cap="flat" cmpd="sng" algn="ctr">
                <a:solidFill>
                  <a:schemeClr val="accent2"/>
                </a:solidFill>
                <a:prstDash val="solid"/>
                <a:miter lim="800000"/>
              </a:ln>
              <a:effectLst/>
            </p:spPr>
            <p:txBody>
              <a:bodyPr/>
              <a:lstStyle/>
              <a:p>
                <a:r>
                  <a:rPr lang="fr-FR">
                    <a:noFill/>
                  </a:rPr>
                  <a:t> </a:t>
                </a:r>
              </a:p>
            </p:txBody>
          </p:sp>
        </mc:Fallback>
      </mc:AlternateContent>
    </p:spTree>
    <p:extLst>
      <p:ext uri="{BB962C8B-B14F-4D97-AF65-F5344CB8AC3E}">
        <p14:creationId xmlns:p14="http://schemas.microsoft.com/office/powerpoint/2010/main" val="28209691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46A07BF0-8651-DC39-C73F-9E5034BADB37}"/>
              </a:ext>
            </a:extLst>
          </p:cNvPr>
          <p:cNvPicPr>
            <a:picLocks noGrp="1" noChangeAspect="1"/>
          </p:cNvPicPr>
          <p:nvPr>
            <p:ph idx="1"/>
          </p:nvPr>
        </p:nvPicPr>
        <p:blipFill>
          <a:blip r:embed="rId2"/>
          <a:stretch>
            <a:fillRect/>
          </a:stretch>
        </p:blipFill>
        <p:spPr>
          <a:xfrm>
            <a:off x="3564174" y="1354395"/>
            <a:ext cx="5548393" cy="1875295"/>
          </a:xfrm>
        </p:spPr>
        <p:style>
          <a:lnRef idx="2">
            <a:schemeClr val="accent2"/>
          </a:lnRef>
          <a:fillRef idx="1">
            <a:schemeClr val="lt1"/>
          </a:fillRef>
          <a:effectRef idx="0">
            <a:schemeClr val="accent2"/>
          </a:effectRef>
          <a:fontRef idx="minor">
            <a:schemeClr val="dk1"/>
          </a:fontRef>
        </p:style>
      </p:pic>
      <p:sp>
        <p:nvSpPr>
          <p:cNvPr id="9" name="ZoneTexte 8">
            <a:extLst>
              <a:ext uri="{FF2B5EF4-FFF2-40B4-BE49-F238E27FC236}">
                <a16:creationId xmlns:a16="http://schemas.microsoft.com/office/drawing/2014/main" id="{138AB0F1-3C5E-D1F3-A9CD-12C63D6EEC9A}"/>
              </a:ext>
            </a:extLst>
          </p:cNvPr>
          <p:cNvSpPr txBox="1"/>
          <p:nvPr/>
        </p:nvSpPr>
        <p:spPr>
          <a:xfrm>
            <a:off x="1034667" y="3644302"/>
            <a:ext cx="10122665"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sz="1800" b="1" dirty="0">
                <a:solidFill>
                  <a:srgbClr val="000000"/>
                </a:solidFill>
                <a:effectLst/>
                <a:ea typeface="DejaVu Sans" panose="020B0603030804020204" pitchFamily="34" charset="0"/>
              </a:rPr>
              <a:t>PROTECTION DES APPAREILS DE MESURE</a:t>
            </a:r>
            <a:endParaRPr lang="fr-FR" b="1" dirty="0"/>
          </a:p>
          <a:p>
            <a:endParaRPr lang="fr-FR" sz="1800" dirty="0">
              <a:solidFill>
                <a:srgbClr val="000000"/>
              </a:solidFill>
              <a:effectLst/>
              <a:ea typeface="DejaVu Sans" panose="020B0603030804020204" pitchFamily="34" charset="0"/>
            </a:endParaRPr>
          </a:p>
          <a:p>
            <a:r>
              <a:rPr lang="fr-FR" sz="1800" dirty="0">
                <a:solidFill>
                  <a:srgbClr val="000000"/>
                </a:solidFill>
                <a:effectLst/>
                <a:ea typeface="DejaVu Sans" panose="020B0603030804020204" pitchFamily="34" charset="0"/>
              </a:rPr>
              <a:t>On choisit la diode Zener de telle sorte que la tension de Zener </a:t>
            </a:r>
            <a:r>
              <a:rPr lang="fr-FR" sz="1800" dirty="0" err="1">
                <a:solidFill>
                  <a:srgbClr val="000000"/>
                </a:solidFill>
                <a:effectLst/>
                <a:ea typeface="DejaVu Sans" panose="020B0603030804020204" pitchFamily="34" charset="0"/>
              </a:rPr>
              <a:t>Vz</a:t>
            </a:r>
            <a:r>
              <a:rPr lang="fr-FR" sz="1800" dirty="0">
                <a:solidFill>
                  <a:srgbClr val="000000"/>
                </a:solidFill>
                <a:effectLst/>
                <a:ea typeface="DejaVu Sans" panose="020B0603030804020204" pitchFamily="34" charset="0"/>
              </a:rPr>
              <a:t> corresponde à la tension de déviation maximale de mesure ; on évite ainsi toutes possibilités de surtension aux bornes de l’appareil.</a:t>
            </a:r>
            <a:endParaRPr lang="fr-FR" dirty="0"/>
          </a:p>
        </p:txBody>
      </p:sp>
      <p:sp>
        <p:nvSpPr>
          <p:cNvPr id="3" name="ZoneTexte 2">
            <a:extLst>
              <a:ext uri="{FF2B5EF4-FFF2-40B4-BE49-F238E27FC236}">
                <a16:creationId xmlns:a16="http://schemas.microsoft.com/office/drawing/2014/main" id="{681C636A-2F76-531B-985A-F74B44A3505F}"/>
              </a:ext>
            </a:extLst>
          </p:cNvPr>
          <p:cNvSpPr txBox="1"/>
          <p:nvPr/>
        </p:nvSpPr>
        <p:spPr>
          <a:xfrm>
            <a:off x="3368407" y="250500"/>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PROTECTION DES EQUIPEMENTS ELECTRONIQUES</a:t>
            </a:r>
          </a:p>
        </p:txBody>
      </p:sp>
    </p:spTree>
    <p:extLst>
      <p:ext uri="{BB962C8B-B14F-4D97-AF65-F5344CB8AC3E}">
        <p14:creationId xmlns:p14="http://schemas.microsoft.com/office/powerpoint/2010/main" val="370603692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19CE0EDD-3E27-71D3-301B-EEE473A00DB9}"/>
              </a:ext>
            </a:extLst>
          </p:cNvPr>
          <p:cNvSpPr txBox="1"/>
          <p:nvPr/>
        </p:nvSpPr>
        <p:spPr>
          <a:xfrm>
            <a:off x="4481111" y="145840"/>
            <a:ext cx="287815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VOYANTS LUMINEUX</a:t>
            </a:r>
          </a:p>
        </p:txBody>
      </p:sp>
      <p:sp>
        <p:nvSpPr>
          <p:cNvPr id="3" name="ZoneTexte 2">
            <a:extLst>
              <a:ext uri="{FF2B5EF4-FFF2-40B4-BE49-F238E27FC236}">
                <a16:creationId xmlns:a16="http://schemas.microsoft.com/office/drawing/2014/main" id="{38F73822-0A82-ECD2-58B9-4D3838E04D0E}"/>
              </a:ext>
            </a:extLst>
          </p:cNvPr>
          <p:cNvSpPr txBox="1"/>
          <p:nvPr/>
        </p:nvSpPr>
        <p:spPr>
          <a:xfrm>
            <a:off x="592156" y="2395054"/>
            <a:ext cx="7406089"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pc="-50" dirty="0">
                <a:effectLst/>
                <a:ea typeface="Times New Roman" panose="02020603050405020304" pitchFamily="18" charset="0"/>
              </a:rPr>
              <a:t>Rouge : Alarme, danger immédiat, nécessité d’une manœuvre de secours.</a:t>
            </a:r>
          </a:p>
          <a:p>
            <a:pPr marL="749300" indent="-1295400" algn="just"/>
            <a:r>
              <a:rPr lang="fr-FR" spc="-50" dirty="0">
                <a:effectLst/>
                <a:ea typeface="Times New Roman" panose="02020603050405020304" pitchFamily="18" charset="0"/>
              </a:rPr>
              <a:t>Exemples : panne d’un générateur, train d’atterrissage non verrouillé.</a:t>
            </a:r>
          </a:p>
        </p:txBody>
      </p:sp>
      <p:sp>
        <p:nvSpPr>
          <p:cNvPr id="6" name="ZoneTexte 5">
            <a:extLst>
              <a:ext uri="{FF2B5EF4-FFF2-40B4-BE49-F238E27FC236}">
                <a16:creationId xmlns:a16="http://schemas.microsoft.com/office/drawing/2014/main" id="{BAEE2DE8-2BC5-01CF-8579-6A8C7D9DA25C}"/>
              </a:ext>
            </a:extLst>
          </p:cNvPr>
          <p:cNvSpPr txBox="1"/>
          <p:nvPr/>
        </p:nvSpPr>
        <p:spPr>
          <a:xfrm>
            <a:off x="593990" y="3141640"/>
            <a:ext cx="7404255"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pc="-50" dirty="0">
                <a:effectLst/>
                <a:ea typeface="Times New Roman" panose="02020603050405020304" pitchFamily="18" charset="0"/>
              </a:rPr>
              <a:t>Ambre : Danger possible, surveillance nécessaire.</a:t>
            </a:r>
          </a:p>
          <a:p>
            <a:pPr marL="749300" indent="-1295400" algn="just"/>
            <a:r>
              <a:rPr lang="fr-FR" spc="-50" dirty="0">
                <a:effectLst/>
                <a:ea typeface="Times New Roman" panose="02020603050405020304" pitchFamily="18" charset="0"/>
              </a:rPr>
              <a:t>Exemple : baisse de pression Carburant.</a:t>
            </a:r>
          </a:p>
        </p:txBody>
      </p:sp>
      <p:sp>
        <p:nvSpPr>
          <p:cNvPr id="9" name="ZoneTexte 8">
            <a:extLst>
              <a:ext uri="{FF2B5EF4-FFF2-40B4-BE49-F238E27FC236}">
                <a16:creationId xmlns:a16="http://schemas.microsoft.com/office/drawing/2014/main" id="{D26C91D7-8B1F-F9F3-E10C-0004986D32E6}"/>
              </a:ext>
            </a:extLst>
          </p:cNvPr>
          <p:cNvSpPr txBox="1"/>
          <p:nvPr/>
        </p:nvSpPr>
        <p:spPr>
          <a:xfrm>
            <a:off x="592155" y="3914398"/>
            <a:ext cx="7404255"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pc="-50" dirty="0">
                <a:effectLst/>
                <a:ea typeface="Times New Roman" panose="02020603050405020304" pitchFamily="18" charset="0"/>
              </a:rPr>
              <a:t>Vert : Fonctionnement correct d’un circuit très important.</a:t>
            </a:r>
          </a:p>
          <a:p>
            <a:pPr marL="749300" indent="-1295400" algn="just"/>
            <a:r>
              <a:rPr lang="fr-FR" spc="-50" dirty="0">
                <a:effectLst/>
                <a:ea typeface="Times New Roman" panose="02020603050405020304" pitchFamily="18" charset="0"/>
              </a:rPr>
              <a:t>Exemple : train sorti et verrouillé.</a:t>
            </a:r>
          </a:p>
        </p:txBody>
      </p:sp>
      <p:sp>
        <p:nvSpPr>
          <p:cNvPr id="11" name="ZoneTexte 10">
            <a:extLst>
              <a:ext uri="{FF2B5EF4-FFF2-40B4-BE49-F238E27FC236}">
                <a16:creationId xmlns:a16="http://schemas.microsoft.com/office/drawing/2014/main" id="{A7D362BD-FC47-ABE4-65D2-F31C217F9F8F}"/>
              </a:ext>
            </a:extLst>
          </p:cNvPr>
          <p:cNvSpPr txBox="1"/>
          <p:nvPr/>
        </p:nvSpPr>
        <p:spPr>
          <a:xfrm>
            <a:off x="592156" y="4660984"/>
            <a:ext cx="7404254"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pc="-50" dirty="0">
                <a:effectLst/>
                <a:ea typeface="Times New Roman" panose="02020603050405020304" pitchFamily="18" charset="0"/>
              </a:rPr>
              <a:t>Bleu : Fonctionnement correct d’un circuit important.</a:t>
            </a:r>
          </a:p>
          <a:p>
            <a:pPr marL="749300" indent="-1295400" algn="just"/>
            <a:r>
              <a:rPr lang="fr-FR" spc="-50" dirty="0">
                <a:effectLst/>
                <a:ea typeface="Times New Roman" panose="02020603050405020304" pitchFamily="18" charset="0"/>
              </a:rPr>
              <a:t>Exemple : robinets carburant en mouvement.</a:t>
            </a:r>
          </a:p>
        </p:txBody>
      </p:sp>
      <p:sp>
        <p:nvSpPr>
          <p:cNvPr id="13" name="ZoneTexte 12">
            <a:extLst>
              <a:ext uri="{FF2B5EF4-FFF2-40B4-BE49-F238E27FC236}">
                <a16:creationId xmlns:a16="http://schemas.microsoft.com/office/drawing/2014/main" id="{2CFBA9B9-9E01-67ED-3066-B8D9AD2C972E}"/>
              </a:ext>
            </a:extLst>
          </p:cNvPr>
          <p:cNvSpPr txBox="1"/>
          <p:nvPr/>
        </p:nvSpPr>
        <p:spPr>
          <a:xfrm>
            <a:off x="592155" y="5381071"/>
            <a:ext cx="7404253"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pc="-50" dirty="0">
                <a:effectLst/>
                <a:ea typeface="Times New Roman" panose="02020603050405020304" pitchFamily="18" charset="0"/>
              </a:rPr>
              <a:t>Blanc : Signal ne présentant pas de caractère d’urgence.</a:t>
            </a:r>
          </a:p>
          <a:p>
            <a:pPr indent="-1295400" algn="just"/>
            <a:r>
              <a:rPr lang="fr-FR" spc="-50" dirty="0">
                <a:effectLst/>
                <a:ea typeface="Times New Roman" panose="02020603050405020304" pitchFamily="18" charset="0"/>
              </a:rPr>
              <a:t>Exemples : synchronisation des alternateurs, groupe de parc connecté sur le réseau.</a:t>
            </a:r>
          </a:p>
        </p:txBody>
      </p:sp>
      <p:sp>
        <p:nvSpPr>
          <p:cNvPr id="15" name="ZoneTexte 14">
            <a:extLst>
              <a:ext uri="{FF2B5EF4-FFF2-40B4-BE49-F238E27FC236}">
                <a16:creationId xmlns:a16="http://schemas.microsoft.com/office/drawing/2014/main" id="{FE9E86AE-8838-834B-B917-533074FCE483}"/>
              </a:ext>
            </a:extLst>
          </p:cNvPr>
          <p:cNvSpPr txBox="1"/>
          <p:nvPr/>
        </p:nvSpPr>
        <p:spPr>
          <a:xfrm>
            <a:off x="592155" y="974547"/>
            <a:ext cx="9884885"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pc="-50" dirty="0">
                <a:effectLst/>
                <a:ea typeface="Times New Roman" panose="02020603050405020304" pitchFamily="18" charset="0"/>
              </a:rPr>
              <a:t>L’allumage d’un voyant peut avoir diverses causes, c’est pour cette raison que la couleur de leur cache précise la nature de la signalisation afin de faciliter la surveillance de l’équipage.</a:t>
            </a:r>
          </a:p>
          <a:p>
            <a:pPr indent="-1295400" algn="just"/>
            <a:r>
              <a:rPr lang="fr-FR" spc="-50" dirty="0">
                <a:effectLst/>
                <a:ea typeface="Times New Roman" panose="02020603050405020304" pitchFamily="18" charset="0"/>
              </a:rPr>
              <a:t>La plupart de ces voyants sont testables, par pression sur le cache, afin de vérifier instantanément l’ampoule et son circuit d’alimentation. </a:t>
            </a:r>
          </a:p>
        </p:txBody>
      </p:sp>
    </p:spTree>
    <p:extLst>
      <p:ext uri="{BB962C8B-B14F-4D97-AF65-F5344CB8AC3E}">
        <p14:creationId xmlns:p14="http://schemas.microsoft.com/office/powerpoint/2010/main" val="11970497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9308DB1D-B554-3222-BBD0-019B7AD6873F}"/>
              </a:ext>
            </a:extLst>
          </p:cNvPr>
          <p:cNvSpPr txBox="1"/>
          <p:nvPr/>
        </p:nvSpPr>
        <p:spPr>
          <a:xfrm>
            <a:off x="780819" y="874490"/>
            <a:ext cx="10982899" cy="230832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z="1800" spc="-50" dirty="0">
                <a:effectLst/>
                <a:ea typeface="Times New Roman" panose="02020603050405020304" pitchFamily="18" charset="0"/>
              </a:rPr>
              <a:t>La généralisation des voyants lumineux aurait tendance à leur faire perdre leur efficacité, </a:t>
            </a:r>
          </a:p>
          <a:p>
            <a:pPr indent="-1295400" algn="just"/>
            <a:r>
              <a:rPr lang="fr-FR" sz="1800" spc="-50" dirty="0">
                <a:effectLst/>
                <a:ea typeface="Times New Roman" panose="02020603050405020304" pitchFamily="18" charset="0"/>
              </a:rPr>
              <a:t>c’est pour cette raison que certaines servitudes sont signalées par des voyants magnétiques.</a:t>
            </a:r>
          </a:p>
          <a:p>
            <a:pPr indent="-1295400" algn="just"/>
            <a:r>
              <a:rPr lang="fr-FR" sz="1800" b="1" u="sng" spc="-50" dirty="0">
                <a:effectLst/>
                <a:ea typeface="Times New Roman" panose="02020603050405020304" pitchFamily="18" charset="0"/>
              </a:rPr>
              <a:t>Principe :</a:t>
            </a:r>
          </a:p>
          <a:p>
            <a:pPr indent="-1295400" algn="just"/>
            <a:r>
              <a:rPr lang="fr-FR" sz="1800" spc="-50" dirty="0">
                <a:effectLst/>
                <a:ea typeface="Times New Roman" panose="02020603050405020304" pitchFamily="18" charset="0"/>
              </a:rPr>
              <a:t>Un aimant ou une palette de fer doux solidaire de la partie mobile laisse apparaître sur la </a:t>
            </a:r>
            <a:r>
              <a:rPr lang="fr-FR" sz="1800" spc="-50" dirty="0" err="1">
                <a:effectLst/>
                <a:ea typeface="Times New Roman" panose="02020603050405020304" pitchFamily="18" charset="0"/>
              </a:rPr>
              <a:t>facedu</a:t>
            </a:r>
            <a:r>
              <a:rPr lang="fr-FR" sz="1800" spc="-50" dirty="0">
                <a:effectLst/>
                <a:ea typeface="Times New Roman" panose="02020603050405020304" pitchFamily="18" charset="0"/>
              </a:rPr>
              <a:t> voyant, un repérage de couleur.</a:t>
            </a:r>
          </a:p>
          <a:p>
            <a:pPr indent="-1295400" algn="just"/>
            <a:r>
              <a:rPr lang="fr-FR" sz="1800" spc="-50" dirty="0">
                <a:effectLst/>
                <a:ea typeface="Times New Roman" panose="02020603050405020304" pitchFamily="18" charset="0"/>
              </a:rPr>
              <a:t>Blanc - position de la servitude en accord avec la commande</a:t>
            </a:r>
          </a:p>
          <a:p>
            <a:pPr indent="-1295400" algn="just"/>
            <a:r>
              <a:rPr lang="fr-FR" sz="1800" spc="-50" dirty="0">
                <a:effectLst/>
                <a:ea typeface="Times New Roman" panose="02020603050405020304" pitchFamily="18" charset="0"/>
              </a:rPr>
              <a:t>Rayé - servitude en mouvement ou non alimentée</a:t>
            </a:r>
          </a:p>
          <a:p>
            <a:r>
              <a:rPr lang="fr-FR" sz="1800" dirty="0">
                <a:solidFill>
                  <a:srgbClr val="000000"/>
                </a:solidFill>
                <a:effectLst/>
                <a:ea typeface="DejaVu Sans" panose="020B0603030804020204" pitchFamily="34" charset="0"/>
              </a:rPr>
              <a:t>Noir - servitude à l’arrêt ou fermée. (Exemple : </a:t>
            </a:r>
            <a:r>
              <a:rPr lang="fr-FR" sz="1800" dirty="0" err="1">
                <a:solidFill>
                  <a:srgbClr val="000000"/>
                </a:solidFill>
                <a:effectLst/>
                <a:ea typeface="DejaVu Sans" panose="020B0603030804020204" pitchFamily="34" charset="0"/>
              </a:rPr>
              <a:t>électro-vanne</a:t>
            </a:r>
            <a:r>
              <a:rPr lang="fr-FR" sz="1800" dirty="0">
                <a:solidFill>
                  <a:srgbClr val="000000"/>
                </a:solidFill>
                <a:effectLst/>
                <a:ea typeface="DejaVu Sans" panose="020B0603030804020204" pitchFamily="34" charset="0"/>
              </a:rPr>
              <a:t>)</a:t>
            </a:r>
            <a:endParaRPr lang="fr-FR" dirty="0"/>
          </a:p>
        </p:txBody>
      </p:sp>
      <p:sp>
        <p:nvSpPr>
          <p:cNvPr id="7" name="ZoneTexte 6">
            <a:extLst>
              <a:ext uri="{FF2B5EF4-FFF2-40B4-BE49-F238E27FC236}">
                <a16:creationId xmlns:a16="http://schemas.microsoft.com/office/drawing/2014/main" id="{6A9AC084-FC24-72B7-0E8B-F3D331503003}"/>
              </a:ext>
            </a:extLst>
          </p:cNvPr>
          <p:cNvSpPr txBox="1"/>
          <p:nvPr/>
        </p:nvSpPr>
        <p:spPr>
          <a:xfrm>
            <a:off x="4271791" y="129315"/>
            <a:ext cx="347306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VOYANTS MAGNETIQUES</a:t>
            </a:r>
          </a:p>
        </p:txBody>
      </p:sp>
      <p:pic>
        <p:nvPicPr>
          <p:cNvPr id="10" name="Espace réservé du contenu 4">
            <a:extLst>
              <a:ext uri="{FF2B5EF4-FFF2-40B4-BE49-F238E27FC236}">
                <a16:creationId xmlns:a16="http://schemas.microsoft.com/office/drawing/2014/main" id="{C0299038-86D7-438A-BB7D-0B077761B077}"/>
              </a:ext>
            </a:extLst>
          </p:cNvPr>
          <p:cNvPicPr>
            <a:picLocks noGrp="1" noChangeAspect="1"/>
          </p:cNvPicPr>
          <p:nvPr>
            <p:ph idx="1"/>
          </p:nvPr>
        </p:nvPicPr>
        <p:blipFill>
          <a:blip r:embed="rId2"/>
          <a:stretch>
            <a:fillRect/>
          </a:stretch>
        </p:blipFill>
        <p:spPr>
          <a:xfrm>
            <a:off x="3154124" y="3558657"/>
            <a:ext cx="5306832" cy="2763517"/>
          </a:xfrm>
        </p:spPr>
        <p:style>
          <a:lnRef idx="2">
            <a:schemeClr val="accent2"/>
          </a:lnRef>
          <a:fillRef idx="1">
            <a:schemeClr val="lt1"/>
          </a:fillRef>
          <a:effectRef idx="0">
            <a:schemeClr val="accent2"/>
          </a:effectRef>
          <a:fontRef idx="minor">
            <a:schemeClr val="dk1"/>
          </a:fontRef>
        </p:style>
      </p:pic>
    </p:spTree>
    <p:extLst>
      <p:ext uri="{BB962C8B-B14F-4D97-AF65-F5344CB8AC3E}">
        <p14:creationId xmlns:p14="http://schemas.microsoft.com/office/powerpoint/2010/main" val="5415851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du contenu 8">
            <a:extLst>
              <a:ext uri="{FF2B5EF4-FFF2-40B4-BE49-F238E27FC236}">
                <a16:creationId xmlns:a16="http://schemas.microsoft.com/office/drawing/2014/main" id="{B0074CAF-5B4A-2B51-CE75-E7836D407780}"/>
              </a:ext>
            </a:extLst>
          </p:cNvPr>
          <p:cNvPicPr>
            <a:picLocks noGrp="1" noChangeAspect="1"/>
          </p:cNvPicPr>
          <p:nvPr>
            <p:ph idx="1"/>
          </p:nvPr>
        </p:nvPicPr>
        <p:blipFill>
          <a:blip r:embed="rId2"/>
          <a:stretch>
            <a:fillRect/>
          </a:stretch>
        </p:blipFill>
        <p:spPr>
          <a:xfrm>
            <a:off x="1952911" y="1779340"/>
            <a:ext cx="7625166" cy="2681207"/>
          </a:xfrm>
        </p:spPr>
      </p:pic>
      <p:sp>
        <p:nvSpPr>
          <p:cNvPr id="11" name="ZoneTexte 10">
            <a:extLst>
              <a:ext uri="{FF2B5EF4-FFF2-40B4-BE49-F238E27FC236}">
                <a16:creationId xmlns:a16="http://schemas.microsoft.com/office/drawing/2014/main" id="{7DAEB3B9-466E-E378-6916-57A3F7054FBB}"/>
              </a:ext>
            </a:extLst>
          </p:cNvPr>
          <p:cNvSpPr txBox="1"/>
          <p:nvPr/>
        </p:nvSpPr>
        <p:spPr>
          <a:xfrm>
            <a:off x="1253168" y="4721064"/>
            <a:ext cx="9488278"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z="1800" spc="-50" dirty="0">
                <a:effectLst/>
                <a:ea typeface="Times New Roman" panose="02020603050405020304" pitchFamily="18" charset="0"/>
              </a:rPr>
              <a:t>Ils peuvent doubler ou remplacer les signaux lumineux précisant à l’équipage l’origine de</a:t>
            </a:r>
            <a:br>
              <a:rPr lang="fr-FR" sz="1800" spc="-50" dirty="0">
                <a:effectLst/>
                <a:ea typeface="Times New Roman" panose="02020603050405020304" pitchFamily="18" charset="0"/>
              </a:rPr>
            </a:br>
            <a:r>
              <a:rPr lang="fr-FR" sz="1800" spc="-50" dirty="0">
                <a:effectLst/>
                <a:ea typeface="Times New Roman" panose="02020603050405020304" pitchFamily="18" charset="0"/>
              </a:rPr>
              <a:t>l’alarme en fonction de la modulation de la tonalité du signal.</a:t>
            </a:r>
          </a:p>
          <a:p>
            <a:r>
              <a:rPr lang="fr-FR" sz="1800" dirty="0">
                <a:solidFill>
                  <a:srgbClr val="000000"/>
                </a:solidFill>
                <a:effectLst/>
                <a:ea typeface="DejaVu Sans" panose="020B0603030804020204" pitchFamily="34" charset="0"/>
              </a:rPr>
              <a:t>Un vibreur sollicite une membrane dont le son est amplifié par une chambre acoustique</a:t>
            </a:r>
          </a:p>
        </p:txBody>
      </p:sp>
      <p:sp>
        <p:nvSpPr>
          <p:cNvPr id="8" name="ZoneTexte 7">
            <a:extLst>
              <a:ext uri="{FF2B5EF4-FFF2-40B4-BE49-F238E27FC236}">
                <a16:creationId xmlns:a16="http://schemas.microsoft.com/office/drawing/2014/main" id="{E081F74A-1EAE-113E-660A-B662D6EF093F}"/>
              </a:ext>
            </a:extLst>
          </p:cNvPr>
          <p:cNvSpPr txBox="1"/>
          <p:nvPr/>
        </p:nvSpPr>
        <p:spPr>
          <a:xfrm>
            <a:off x="4525178" y="344921"/>
            <a:ext cx="294425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AVERTISSEURS SONORES</a:t>
            </a:r>
          </a:p>
        </p:txBody>
      </p:sp>
    </p:spTree>
    <p:extLst>
      <p:ext uri="{BB962C8B-B14F-4D97-AF65-F5344CB8AC3E}">
        <p14:creationId xmlns:p14="http://schemas.microsoft.com/office/powerpoint/2010/main" val="4674012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43E66F8-48B6-333E-BBE0-6BF85BD5F8FA}"/>
              </a:ext>
            </a:extLst>
          </p:cNvPr>
          <p:cNvSpPr txBox="1"/>
          <p:nvPr/>
        </p:nvSpPr>
        <p:spPr>
          <a:xfrm>
            <a:off x="897874" y="1566788"/>
            <a:ext cx="9694844" cy="2031325"/>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z="1800" spc="-50" dirty="0">
                <a:effectLst/>
                <a:ea typeface="Times New Roman" panose="02020603050405020304" pitchFamily="18" charset="0"/>
              </a:rPr>
              <a:t>Ce sont des sources auxiliaires d’énergie à bord de l’avion dont le rôle est d’assurer :</a:t>
            </a:r>
          </a:p>
          <a:p>
            <a:pPr marL="342900" lvl="0" indent="-342900" algn="just">
              <a:buClr>
                <a:srgbClr val="000000"/>
              </a:buClr>
              <a:buSzPts val="1200"/>
              <a:buFont typeface="Symbol" panose="05050102010706020507" pitchFamily="18" charset="2"/>
              <a:buChar char="-"/>
              <a:tabLst>
                <a:tab pos="215900" algn="l"/>
              </a:tabLst>
            </a:pPr>
            <a:r>
              <a:rPr lang="fr-FR" sz="1800" u="none" strike="noStrike" spc="-50" dirty="0">
                <a:effectLst/>
                <a:ea typeface="Times New Roman" panose="02020603050405020304" pitchFamily="18" charset="0"/>
                <a:cs typeface="Times New Roman" panose="02020603050405020304" pitchFamily="18" charset="0"/>
              </a:rPr>
              <a:t>l’alimentation des servitudes de secours, en cas de panne des générateurs principaux, pendant un temps limité</a:t>
            </a:r>
          </a:p>
          <a:p>
            <a:pPr marL="342900" lvl="0" indent="-342900" algn="just">
              <a:buClr>
                <a:srgbClr val="000000"/>
              </a:buClr>
              <a:buSzPts val="1200"/>
              <a:buFont typeface="Symbol" panose="05050102010706020507" pitchFamily="18" charset="2"/>
              <a:buChar char="-"/>
              <a:tabLst>
                <a:tab pos="215900" algn="l"/>
              </a:tabLst>
            </a:pPr>
            <a:r>
              <a:rPr lang="fr-FR" sz="1800" u="none" strike="noStrike" spc="-50" dirty="0">
                <a:effectLst/>
                <a:ea typeface="Times New Roman" panose="02020603050405020304" pitchFamily="18" charset="0"/>
                <a:cs typeface="Times New Roman" panose="02020603050405020304" pitchFamily="18" charset="0"/>
              </a:rPr>
              <a:t>branchées en parallèle sur les dynamos, elles fonctionnent en tampon pour amortir les variations de courant sur le circuit</a:t>
            </a:r>
          </a:p>
          <a:p>
            <a:pPr marL="342900" lvl="0" indent="-342900" algn="just">
              <a:buClr>
                <a:srgbClr val="000000"/>
              </a:buClr>
              <a:buSzPts val="1200"/>
              <a:buFont typeface="Symbol" panose="05050102010706020507" pitchFamily="18" charset="2"/>
              <a:buChar char="-"/>
              <a:tabLst>
                <a:tab pos="215900" algn="l"/>
              </a:tabLst>
            </a:pPr>
            <a:r>
              <a:rPr lang="fr-FR" sz="1800" u="none" strike="noStrike" spc="-50" dirty="0">
                <a:effectLst/>
                <a:ea typeface="Times New Roman" panose="02020603050405020304" pitchFamily="18" charset="0"/>
                <a:cs typeface="Times New Roman" panose="02020603050405020304" pitchFamily="18" charset="0"/>
              </a:rPr>
              <a:t>leur capacité doit être de valeur telle que les batteries doivent pouvoir assurer le démarrage d’un ou deux moteurs, ainsi que de l’APU.</a:t>
            </a:r>
          </a:p>
        </p:txBody>
      </p:sp>
      <p:sp>
        <p:nvSpPr>
          <p:cNvPr id="7" name="ZoneTexte 6">
            <a:extLst>
              <a:ext uri="{FF2B5EF4-FFF2-40B4-BE49-F238E27FC236}">
                <a16:creationId xmlns:a16="http://schemas.microsoft.com/office/drawing/2014/main" id="{69621844-5120-2711-7F09-DEAEEBFC7240}"/>
              </a:ext>
            </a:extLst>
          </p:cNvPr>
          <p:cNvSpPr txBox="1"/>
          <p:nvPr/>
        </p:nvSpPr>
        <p:spPr>
          <a:xfrm>
            <a:off x="2696378" y="407184"/>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07 : SOURCE AUXILIAIRE D’ENERGIE</a:t>
            </a:r>
          </a:p>
        </p:txBody>
      </p:sp>
      <p:sp>
        <p:nvSpPr>
          <p:cNvPr id="3" name="ZoneTexte 2">
            <a:extLst>
              <a:ext uri="{FF2B5EF4-FFF2-40B4-BE49-F238E27FC236}">
                <a16:creationId xmlns:a16="http://schemas.microsoft.com/office/drawing/2014/main" id="{2647F7CA-F76C-B95A-5332-D5A6177BA8A5}"/>
              </a:ext>
            </a:extLst>
          </p:cNvPr>
          <p:cNvSpPr txBox="1"/>
          <p:nvPr/>
        </p:nvSpPr>
        <p:spPr>
          <a:xfrm>
            <a:off x="4008762" y="1094707"/>
            <a:ext cx="347306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BATTERIES D’ACCUMULATEURS</a:t>
            </a:r>
          </a:p>
        </p:txBody>
      </p:sp>
    </p:spTree>
    <p:extLst>
      <p:ext uri="{BB962C8B-B14F-4D97-AF65-F5344CB8AC3E}">
        <p14:creationId xmlns:p14="http://schemas.microsoft.com/office/powerpoint/2010/main" val="26600889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0C415D56-0B22-1067-5460-336BF438C3B3}"/>
              </a:ext>
            </a:extLst>
          </p:cNvPr>
          <p:cNvPicPr>
            <a:picLocks noGrp="1" noChangeAspect="1"/>
          </p:cNvPicPr>
          <p:nvPr>
            <p:ph idx="1"/>
          </p:nvPr>
        </p:nvPicPr>
        <p:blipFill>
          <a:blip r:embed="rId2"/>
          <a:stretch>
            <a:fillRect/>
          </a:stretch>
        </p:blipFill>
        <p:spPr>
          <a:xfrm>
            <a:off x="1684958" y="2853369"/>
            <a:ext cx="8183105" cy="1629515"/>
          </a:xfrm>
        </p:spPr>
      </p:pic>
      <p:sp>
        <p:nvSpPr>
          <p:cNvPr id="7" name="ZoneTexte 6">
            <a:extLst>
              <a:ext uri="{FF2B5EF4-FFF2-40B4-BE49-F238E27FC236}">
                <a16:creationId xmlns:a16="http://schemas.microsoft.com/office/drawing/2014/main" id="{B759566D-FCB5-B969-71CB-6E129AF71135}"/>
              </a:ext>
            </a:extLst>
          </p:cNvPr>
          <p:cNvSpPr txBox="1"/>
          <p:nvPr/>
        </p:nvSpPr>
        <p:spPr>
          <a:xfrm>
            <a:off x="1209101" y="1643511"/>
            <a:ext cx="6097836"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304800" indent="-1295400" algn="just"/>
            <a:r>
              <a:rPr lang="fr-FR" sz="1800" u="none" strike="noStrike" spc="-50" dirty="0">
                <a:effectLst/>
                <a:ea typeface="Times New Roman" panose="02020603050405020304" pitchFamily="18" charset="0"/>
                <a:cs typeface="Times New Roman" panose="02020603050405020304" pitchFamily="18" charset="0"/>
              </a:rPr>
              <a:t>COUPLAGE DES BATTERIES</a:t>
            </a:r>
          </a:p>
          <a:p>
            <a:pPr marL="304800" indent="-1295400" algn="just"/>
            <a:r>
              <a:rPr lang="fr-FR" sz="1800" spc="-50" dirty="0">
                <a:effectLst/>
                <a:ea typeface="Times New Roman" panose="02020603050405020304" pitchFamily="18" charset="0"/>
              </a:rPr>
              <a:t>En série ou en parallèle selon le type d’avion.</a:t>
            </a:r>
          </a:p>
        </p:txBody>
      </p:sp>
      <p:sp>
        <p:nvSpPr>
          <p:cNvPr id="9" name="ZoneTexte 8">
            <a:extLst>
              <a:ext uri="{FF2B5EF4-FFF2-40B4-BE49-F238E27FC236}">
                <a16:creationId xmlns:a16="http://schemas.microsoft.com/office/drawing/2014/main" id="{D2DDBBF8-3FD1-978A-9130-2853435A6B69}"/>
              </a:ext>
            </a:extLst>
          </p:cNvPr>
          <p:cNvSpPr txBox="1"/>
          <p:nvPr/>
        </p:nvSpPr>
        <p:spPr>
          <a:xfrm>
            <a:off x="1209101" y="4852241"/>
            <a:ext cx="9047602"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just">
              <a:buClr>
                <a:srgbClr val="000000"/>
              </a:buClr>
              <a:buSzPts val="1200"/>
              <a:tabLst>
                <a:tab pos="282575" algn="l"/>
              </a:tabLst>
            </a:pPr>
            <a:r>
              <a:rPr lang="fr-FR" sz="1800" u="none" strike="noStrike" spc="-50" dirty="0">
                <a:effectLst/>
                <a:ea typeface="Times New Roman" panose="02020603050405020304" pitchFamily="18" charset="0"/>
                <a:cs typeface="Times New Roman" panose="02020603050405020304" pitchFamily="18" charset="0"/>
              </a:rPr>
              <a:t>CAPACITE DE LA BATTERIE</a:t>
            </a:r>
          </a:p>
          <a:p>
            <a:pPr marL="304800" indent="-1295400" algn="just"/>
            <a:r>
              <a:rPr lang="fr-FR" sz="1800" spc="-50" dirty="0">
                <a:effectLst/>
                <a:ea typeface="Times New Roman" panose="02020603050405020304" pitchFamily="18" charset="0"/>
              </a:rPr>
              <a:t>C’est la quantité d’électricité que la batterie peut fournir pendant l’opération de décharge.</a:t>
            </a:r>
          </a:p>
          <a:p>
            <a:pPr marL="304800" indent="-1295400" algn="just"/>
            <a:r>
              <a:rPr lang="fr-FR" sz="1800" spc="-50" dirty="0">
                <a:effectLst/>
                <a:ea typeface="Times New Roman" panose="02020603050405020304" pitchFamily="18" charset="0"/>
              </a:rPr>
              <a:t>Elle s’exprime en Ah (ampère heure).</a:t>
            </a:r>
          </a:p>
        </p:txBody>
      </p:sp>
      <p:sp>
        <p:nvSpPr>
          <p:cNvPr id="4" name="ZoneTexte 3">
            <a:extLst>
              <a:ext uri="{FF2B5EF4-FFF2-40B4-BE49-F238E27FC236}">
                <a16:creationId xmlns:a16="http://schemas.microsoft.com/office/drawing/2014/main" id="{9612881E-4F5A-783D-2EBC-B29FF72E2FBA}"/>
              </a:ext>
            </a:extLst>
          </p:cNvPr>
          <p:cNvSpPr txBox="1"/>
          <p:nvPr/>
        </p:nvSpPr>
        <p:spPr>
          <a:xfrm>
            <a:off x="2881828" y="286349"/>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07 : SOURCE AUXILIAIRE D’ENERGIE</a:t>
            </a:r>
          </a:p>
        </p:txBody>
      </p:sp>
      <p:sp>
        <p:nvSpPr>
          <p:cNvPr id="6" name="ZoneTexte 5">
            <a:extLst>
              <a:ext uri="{FF2B5EF4-FFF2-40B4-BE49-F238E27FC236}">
                <a16:creationId xmlns:a16="http://schemas.microsoft.com/office/drawing/2014/main" id="{5CEEEDDD-0EF7-23EC-6529-0B93F7537FDB}"/>
              </a:ext>
            </a:extLst>
          </p:cNvPr>
          <p:cNvSpPr txBox="1"/>
          <p:nvPr/>
        </p:nvSpPr>
        <p:spPr>
          <a:xfrm>
            <a:off x="4194212" y="973872"/>
            <a:ext cx="347306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BATTERIES D’ACCUMULATEURS</a:t>
            </a:r>
          </a:p>
        </p:txBody>
      </p:sp>
    </p:spTree>
    <p:extLst>
      <p:ext uri="{BB962C8B-B14F-4D97-AF65-F5344CB8AC3E}">
        <p14:creationId xmlns:p14="http://schemas.microsoft.com/office/powerpoint/2010/main" val="3703822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7D4CE16A-9E3E-67FF-D489-B420F36860DD}"/>
              </a:ext>
            </a:extLst>
          </p:cNvPr>
          <p:cNvSpPr txBox="1"/>
          <p:nvPr/>
        </p:nvSpPr>
        <p:spPr>
          <a:xfrm>
            <a:off x="816165" y="1586661"/>
            <a:ext cx="10905781" cy="397031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dirty="0"/>
              <a:t>VARIATION DE LA RESISTIVITE AVEC LA TEMPERATURE</a:t>
            </a:r>
          </a:p>
          <a:p>
            <a:r>
              <a:rPr lang="fr-FR" dirty="0"/>
              <a:t>Dans la plupart des métaux, l’élévation de température engendre une agitation thermique des électrons, </a:t>
            </a:r>
          </a:p>
          <a:p>
            <a:endParaRPr lang="fr-FR" dirty="0"/>
          </a:p>
          <a:p>
            <a:r>
              <a:rPr lang="fr-FR" dirty="0"/>
              <a:t>le nombre de chocs électrons ions augmente, ce qui accroît l’effet de freinage ; </a:t>
            </a:r>
          </a:p>
          <a:p>
            <a:r>
              <a:rPr lang="fr-FR" dirty="0"/>
              <a:t>La mobilité diminue, </a:t>
            </a:r>
            <a:r>
              <a:rPr lang="fr-FR" b="1" dirty="0"/>
              <a:t>la résistivité croît avec la température</a:t>
            </a:r>
            <a:r>
              <a:rPr lang="fr-FR" dirty="0"/>
              <a:t>.</a:t>
            </a:r>
          </a:p>
          <a:p>
            <a:endParaRPr lang="fr-FR" dirty="0"/>
          </a:p>
          <a:p>
            <a:r>
              <a:rPr lang="fr-FR" dirty="0"/>
              <a:t>Dans les semi-conducteurs:</a:t>
            </a:r>
          </a:p>
          <a:p>
            <a:pPr marL="285750" indent="-285750">
              <a:buFont typeface="Arial" panose="020B0604020202020204" pitchFamily="34" charset="0"/>
              <a:buChar char="•"/>
            </a:pPr>
            <a:r>
              <a:rPr lang="fr-FR" dirty="0"/>
              <a:t>la mobilité diminue lorsque la température augmente, </a:t>
            </a:r>
          </a:p>
          <a:p>
            <a:pPr marL="285750" indent="-285750">
              <a:buFont typeface="Arial" panose="020B0604020202020204" pitchFamily="34" charset="0"/>
              <a:buChar char="•"/>
            </a:pPr>
            <a:r>
              <a:rPr lang="fr-FR" dirty="0"/>
              <a:t>mais le nombre de porteurs de charge augmente très rapidement avec la température, et cette augmentation l’emporte largement sur la diminution de la mobilité ; </a:t>
            </a:r>
          </a:p>
          <a:p>
            <a:pPr marL="285750" indent="-285750">
              <a:buFont typeface="Arial" panose="020B0604020202020204" pitchFamily="34" charset="0"/>
              <a:buChar char="•"/>
            </a:pPr>
            <a:r>
              <a:rPr lang="fr-FR" dirty="0"/>
              <a:t>La résistivité diminue très rapidement avec la température ; </a:t>
            </a:r>
          </a:p>
          <a:p>
            <a:pPr marL="285750" indent="-285750">
              <a:buFont typeface="Arial" panose="020B0604020202020204" pitchFamily="34" charset="0"/>
              <a:buChar char="•"/>
            </a:pPr>
            <a:r>
              <a:rPr lang="fr-FR" dirty="0"/>
              <a:t>ces corps tels le germanium, le silicium, le carbone sont appelés CTN (Coefficient de Température Négatif) ou thermistances.</a:t>
            </a:r>
          </a:p>
          <a:p>
            <a:r>
              <a:rPr lang="fr-FR" dirty="0"/>
              <a:t>Cet effet est mis à profit pour mesurer une température, ou pour compenser un effet thermique.</a:t>
            </a:r>
          </a:p>
        </p:txBody>
      </p:sp>
    </p:spTree>
    <p:extLst>
      <p:ext uri="{BB962C8B-B14F-4D97-AF65-F5344CB8AC3E}">
        <p14:creationId xmlns:p14="http://schemas.microsoft.com/office/powerpoint/2010/main" val="344480859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FB22C642-AA12-814C-AB7C-E8D9944C06A3}"/>
              </a:ext>
            </a:extLst>
          </p:cNvPr>
          <p:cNvPicPr>
            <a:picLocks noGrp="1" noChangeAspect="1"/>
          </p:cNvPicPr>
          <p:nvPr>
            <p:ph idx="1"/>
          </p:nvPr>
        </p:nvPicPr>
        <p:blipFill>
          <a:blip r:embed="rId2"/>
          <a:stretch>
            <a:fillRect/>
          </a:stretch>
        </p:blipFill>
        <p:spPr>
          <a:xfrm>
            <a:off x="8389117" y="1253331"/>
            <a:ext cx="3279809" cy="4351338"/>
          </a:xfrm>
        </p:spPr>
      </p:pic>
      <p:sp>
        <p:nvSpPr>
          <p:cNvPr id="3" name="ZoneTexte 2">
            <a:extLst>
              <a:ext uri="{FF2B5EF4-FFF2-40B4-BE49-F238E27FC236}">
                <a16:creationId xmlns:a16="http://schemas.microsoft.com/office/drawing/2014/main" id="{A3968598-90B4-A482-C864-C1E91C0E3F73}"/>
              </a:ext>
            </a:extLst>
          </p:cNvPr>
          <p:cNvSpPr txBox="1"/>
          <p:nvPr/>
        </p:nvSpPr>
        <p:spPr>
          <a:xfrm>
            <a:off x="352540" y="1804206"/>
            <a:ext cx="7469437" cy="4247317"/>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buClr>
                <a:srgbClr val="000000"/>
              </a:buClr>
              <a:buSzPts val="1200"/>
              <a:tabLst>
                <a:tab pos="287020" algn="l"/>
              </a:tabLst>
            </a:pPr>
            <a:r>
              <a:rPr lang="fr-FR" sz="1800" spc="-50" dirty="0">
                <a:effectLst/>
                <a:ea typeface="Times New Roman" panose="02020603050405020304" pitchFamily="18" charset="0"/>
              </a:rPr>
              <a:t>Ces batteries sont actuellement, les seules utilisées sur avion </a:t>
            </a:r>
          </a:p>
          <a:p>
            <a:pPr lvl="0" algn="just">
              <a:buClr>
                <a:srgbClr val="000000"/>
              </a:buClr>
              <a:buSzPts val="1200"/>
              <a:tabLst>
                <a:tab pos="287020" algn="l"/>
              </a:tabLst>
            </a:pPr>
            <a:endParaRPr lang="fr-FR" sz="1800" b="1" u="none" strike="noStrike" spc="-50" dirty="0">
              <a:effectLst/>
              <a:ea typeface="Times New Roman" panose="02020603050405020304" pitchFamily="18" charset="0"/>
              <a:cs typeface="Times New Roman" panose="02020603050405020304" pitchFamily="18" charset="0"/>
            </a:endParaRPr>
          </a:p>
          <a:p>
            <a:pPr lvl="0" algn="just">
              <a:buClr>
                <a:srgbClr val="000000"/>
              </a:buClr>
              <a:buSzPts val="1200"/>
              <a:tabLst>
                <a:tab pos="287020" algn="l"/>
              </a:tabLst>
            </a:pPr>
            <a:r>
              <a:rPr lang="fr-FR" sz="1800" b="1" u="none" strike="noStrike" spc="-50" dirty="0">
                <a:effectLst/>
                <a:ea typeface="Times New Roman" panose="02020603050405020304" pitchFamily="18" charset="0"/>
                <a:cs typeface="Times New Roman" panose="02020603050405020304" pitchFamily="18" charset="0"/>
              </a:rPr>
              <a:t>DESCRIPTION DE LA BATTERIE (ELEMENT)</a:t>
            </a:r>
          </a:p>
          <a:p>
            <a:pPr marL="603250" indent="-285750" algn="just">
              <a:buFont typeface="Arial" panose="020B0604020202020204" pitchFamily="34" charset="0"/>
              <a:buChar char="•"/>
            </a:pPr>
            <a:r>
              <a:rPr lang="fr-FR" sz="1800" dirty="0">
                <a:solidFill>
                  <a:srgbClr val="000000"/>
                </a:solidFill>
                <a:effectLst/>
                <a:ea typeface="DejaVu Sans" panose="020B0603030804020204" pitchFamily="34" charset="0"/>
              </a:rPr>
              <a:t>Elles sont de type cadmium nickel, semi-ouvert, à grande réserve d’électrolyte.</a:t>
            </a:r>
          </a:p>
          <a:p>
            <a:pPr marL="603250" indent="-285750" algn="just">
              <a:buFont typeface="Arial" panose="020B0604020202020204" pitchFamily="34" charset="0"/>
              <a:buChar char="•"/>
            </a:pPr>
            <a:r>
              <a:rPr lang="fr-FR" sz="1800" dirty="0">
                <a:solidFill>
                  <a:srgbClr val="000000"/>
                </a:solidFill>
                <a:effectLst/>
                <a:ea typeface="DejaVu Sans" panose="020B0603030804020204" pitchFamily="34" charset="0"/>
              </a:rPr>
              <a:t>La partie active est constituée de 2 faisceaux de plaques frittées</a:t>
            </a:r>
          </a:p>
          <a:p>
            <a:pPr marL="603250" indent="-285750" algn="just">
              <a:buFont typeface="Arial" panose="020B0604020202020204" pitchFamily="34" charset="0"/>
              <a:buChar char="•"/>
            </a:pPr>
            <a:r>
              <a:rPr lang="fr-FR" sz="1800" dirty="0">
                <a:solidFill>
                  <a:srgbClr val="000000"/>
                </a:solidFill>
                <a:effectLst/>
                <a:ea typeface="DejaVu Sans" panose="020B0603030804020204" pitchFamily="34" charset="0"/>
              </a:rPr>
              <a:t>L’isolement électrique entre ces plaques de polarités opposées est assuré par des séparateurs composites, à base de fibres synthétiques.</a:t>
            </a:r>
          </a:p>
          <a:p>
            <a:pPr marL="603250" indent="-285750" algn="just">
              <a:buFont typeface="Arial" panose="020B0604020202020204" pitchFamily="34" charset="0"/>
              <a:buChar char="•"/>
            </a:pPr>
            <a:r>
              <a:rPr lang="fr-FR" sz="1800" dirty="0">
                <a:solidFill>
                  <a:srgbClr val="000000"/>
                </a:solidFill>
                <a:effectLst/>
                <a:ea typeface="DejaVu Sans" panose="020B0603030804020204" pitchFamily="34" charset="0"/>
              </a:rPr>
              <a:t>Le séparateur joue également le rôle de réservoir d’électrolyte entre les plaques;</a:t>
            </a:r>
            <a:br>
              <a:rPr lang="fr-FR" sz="1800" dirty="0">
                <a:solidFill>
                  <a:srgbClr val="000000"/>
                </a:solidFill>
                <a:effectLst/>
                <a:ea typeface="DejaVu Sans" panose="020B0603030804020204" pitchFamily="34" charset="0"/>
              </a:rPr>
            </a:br>
            <a:r>
              <a:rPr lang="fr-FR" sz="1800" dirty="0">
                <a:solidFill>
                  <a:srgbClr val="000000"/>
                </a:solidFill>
                <a:effectLst/>
                <a:ea typeface="DejaVu Sans" panose="020B0603030804020204" pitchFamily="34" charset="0"/>
              </a:rPr>
              <a:t>l’électrolyte est une solution aqueuse d’hydroxyde de potassium de densité 34°.</a:t>
            </a:r>
          </a:p>
          <a:p>
            <a:pPr marL="603250" indent="-285750" algn="just">
              <a:buFont typeface="Arial" panose="020B0604020202020204" pitchFamily="34" charset="0"/>
              <a:buChar char="•"/>
            </a:pPr>
            <a:r>
              <a:rPr lang="fr-FR" sz="1800" dirty="0">
                <a:solidFill>
                  <a:srgbClr val="000000"/>
                </a:solidFill>
                <a:effectLst/>
                <a:ea typeface="DejaVu Sans" panose="020B0603030804020204" pitchFamily="34" charset="0"/>
              </a:rPr>
              <a:t>Le couvercle est muni d’un bouchon soupape, qui permet le réajustement du niveau de</a:t>
            </a:r>
            <a:br>
              <a:rPr lang="fr-FR" sz="1800" dirty="0">
                <a:solidFill>
                  <a:srgbClr val="000000"/>
                </a:solidFill>
                <a:effectLst/>
                <a:ea typeface="DejaVu Sans" panose="020B0603030804020204" pitchFamily="34" charset="0"/>
              </a:rPr>
            </a:br>
            <a:r>
              <a:rPr lang="fr-FR" sz="1800" dirty="0">
                <a:solidFill>
                  <a:srgbClr val="000000"/>
                </a:solidFill>
                <a:effectLst/>
                <a:ea typeface="DejaVu Sans" panose="020B0603030804020204" pitchFamily="34" charset="0"/>
              </a:rPr>
              <a:t>l’électrolyte, et assure l’évacuation des gaz en surcharge.</a:t>
            </a:r>
          </a:p>
        </p:txBody>
      </p:sp>
      <p:sp>
        <p:nvSpPr>
          <p:cNvPr id="4" name="ZoneTexte 3">
            <a:extLst>
              <a:ext uri="{FF2B5EF4-FFF2-40B4-BE49-F238E27FC236}">
                <a16:creationId xmlns:a16="http://schemas.microsoft.com/office/drawing/2014/main" id="{861AAB3B-B6BD-E9C5-0FC1-4D2F4A305FF2}"/>
              </a:ext>
            </a:extLst>
          </p:cNvPr>
          <p:cNvSpPr txBox="1"/>
          <p:nvPr/>
        </p:nvSpPr>
        <p:spPr>
          <a:xfrm>
            <a:off x="2696378" y="407184"/>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07 : SOURCE AUXILIAIRE D’ENERGIE</a:t>
            </a:r>
          </a:p>
        </p:txBody>
      </p:sp>
      <p:sp>
        <p:nvSpPr>
          <p:cNvPr id="6" name="ZoneTexte 5">
            <a:extLst>
              <a:ext uri="{FF2B5EF4-FFF2-40B4-BE49-F238E27FC236}">
                <a16:creationId xmlns:a16="http://schemas.microsoft.com/office/drawing/2014/main" id="{56CF5FA3-EB50-123C-F11B-1D5373D276A7}"/>
              </a:ext>
            </a:extLst>
          </p:cNvPr>
          <p:cNvSpPr txBox="1"/>
          <p:nvPr/>
        </p:nvSpPr>
        <p:spPr>
          <a:xfrm>
            <a:off x="3309879" y="941164"/>
            <a:ext cx="487083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z="1800" b="1" dirty="0">
                <a:solidFill>
                  <a:srgbClr val="2F5496"/>
                </a:solidFill>
                <a:effectLst/>
                <a:ea typeface="Times New Roman" panose="02020603050405020304" pitchFamily="18" charset="0"/>
                <a:cs typeface="Times New Roman" panose="02020603050405020304" pitchFamily="18" charset="0"/>
              </a:rPr>
              <a:t>BATTERIES ALCALINES (Type cadmium nickel)</a:t>
            </a:r>
          </a:p>
        </p:txBody>
      </p:sp>
      <p:pic>
        <p:nvPicPr>
          <p:cNvPr id="1026" name="Picture 2" descr="Sichuan Changhong Battery Co Batterie Ni-Cd pour avion">
            <a:extLst>
              <a:ext uri="{FF2B5EF4-FFF2-40B4-BE49-F238E27FC236}">
                <a16:creationId xmlns:a16="http://schemas.microsoft.com/office/drawing/2014/main" id="{43AC2292-46C7-3DBC-9351-57A303B5B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1354" y="941164"/>
            <a:ext cx="4627572" cy="327183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Batterie Nickel-cadmium Pour Avion,24v,40ah,20gnc40 - Buy Batterie D'avion  Ni-cd,Batterie Rechargeable Ni-cd,Batterie Nickel-cadmium Pour Avion  Product on Alibaba.com">
            <a:extLst>
              <a:ext uri="{FF2B5EF4-FFF2-40B4-BE49-F238E27FC236}">
                <a16:creationId xmlns:a16="http://schemas.microsoft.com/office/drawing/2014/main" id="{FAB243BA-2128-28F0-3E4A-D6A588E3FC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4708" y="2147970"/>
            <a:ext cx="4130063" cy="4130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8480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8E3C2093-D905-2A55-E3AC-CC37E2932CC2}"/>
              </a:ext>
            </a:extLst>
          </p:cNvPr>
          <p:cNvSpPr txBox="1"/>
          <p:nvPr/>
        </p:nvSpPr>
        <p:spPr>
          <a:xfrm>
            <a:off x="276339" y="1560481"/>
            <a:ext cx="11467641" cy="369331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buClr>
                <a:srgbClr val="000000"/>
              </a:buClr>
              <a:buSzPts val="1200"/>
              <a:tabLst>
                <a:tab pos="287020" algn="l"/>
              </a:tabLst>
            </a:pPr>
            <a:r>
              <a:rPr lang="fr-FR" sz="1800" b="1" u="none" strike="noStrike" spc="-50" dirty="0">
                <a:effectLst/>
                <a:ea typeface="Times New Roman" panose="02020603050405020304" pitchFamily="18" charset="0"/>
                <a:cs typeface="Times New Roman" panose="02020603050405020304" pitchFamily="18" charset="0"/>
              </a:rPr>
              <a:t>AVANTAGES</a:t>
            </a:r>
          </a:p>
          <a:p>
            <a:pPr marL="342900" lvl="0" indent="-342900" algn="just">
              <a:buClr>
                <a:srgbClr val="000000"/>
              </a:buClr>
              <a:buSzPts val="1200"/>
              <a:buFont typeface="Symbol" panose="05050102010706020507" pitchFamily="18" charset="2"/>
              <a:buChar char="-"/>
              <a:tabLst>
                <a:tab pos="496570" algn="l"/>
              </a:tabLst>
            </a:pPr>
            <a:r>
              <a:rPr lang="fr-FR" sz="1800" u="none" strike="noStrike" spc="-50" dirty="0">
                <a:effectLst/>
                <a:ea typeface="Times New Roman" panose="02020603050405020304" pitchFamily="18" charset="0"/>
                <a:cs typeface="Times New Roman" panose="02020603050405020304" pitchFamily="18" charset="0"/>
              </a:rPr>
              <a:t>Faible résistance interne, du 1/10 au 1/100</a:t>
            </a:r>
            <a:r>
              <a:rPr lang="fr-FR" sz="1800" i="0" u="none" strike="noStrike" spc="-50" dirty="0">
                <a:effectLst/>
                <a:latin typeface="+mj-lt"/>
                <a:ea typeface="Cambria Math" panose="02040503050406030204" pitchFamily="18" charset="0"/>
                <a:cs typeface="Times New Roman" panose="02020603050405020304" pitchFamily="18" charset="0"/>
              </a:rPr>
              <a:t>Ω</a:t>
            </a:r>
            <a:r>
              <a:rPr lang="fr-FR" sz="1800" u="none" strike="noStrike" spc="-50" dirty="0">
                <a:effectLst/>
                <a:ea typeface="Times New Roman" panose="02020603050405020304" pitchFamily="18" charset="0"/>
                <a:cs typeface="Times New Roman" panose="02020603050405020304" pitchFamily="18" charset="0"/>
              </a:rPr>
              <a:t>, ce qui permet de disposer d’une grande </a:t>
            </a:r>
            <a:r>
              <a:rPr lang="fr-FR" sz="1800" spc="-50" dirty="0">
                <a:effectLst/>
                <a:ea typeface="Times New Roman" panose="02020603050405020304" pitchFamily="18" charset="0"/>
              </a:rPr>
              <a:t>puissance, sous une tension relativement stable.</a:t>
            </a:r>
          </a:p>
          <a:p>
            <a:pPr marL="342900" lvl="0" indent="-342900" algn="just">
              <a:buClr>
                <a:srgbClr val="000000"/>
              </a:buClr>
              <a:buSzPts val="1200"/>
              <a:buFont typeface="Symbol" panose="05050102010706020507" pitchFamily="18" charset="2"/>
              <a:buChar char="-"/>
              <a:tabLst>
                <a:tab pos="496570" algn="l"/>
              </a:tabLst>
            </a:pPr>
            <a:r>
              <a:rPr lang="fr-FR" sz="1800" u="none" strike="noStrike" spc="-50" dirty="0">
                <a:effectLst/>
                <a:ea typeface="Times New Roman" panose="02020603050405020304" pitchFamily="18" charset="0"/>
                <a:cs typeface="Times New Roman" panose="02020603050405020304" pitchFamily="18" charset="0"/>
              </a:rPr>
              <a:t>Possibilité de fonctionnement à basse et haute températures, - 40° à + 50°</a:t>
            </a:r>
          </a:p>
          <a:p>
            <a:pPr marL="342900" lvl="0" indent="-342900" algn="l">
              <a:buClr>
                <a:srgbClr val="000000"/>
              </a:buClr>
              <a:buSzPts val="1200"/>
              <a:buFont typeface="Symbol" panose="05050102010706020507" pitchFamily="18" charset="2"/>
              <a:buChar char="-"/>
              <a:tabLst>
                <a:tab pos="496570" algn="l"/>
              </a:tabLst>
            </a:pPr>
            <a:r>
              <a:rPr lang="fr-FR" sz="1800" u="none" strike="noStrike" spc="-50" dirty="0">
                <a:effectLst/>
                <a:ea typeface="Times New Roman" panose="02020603050405020304" pitchFamily="18" charset="0"/>
                <a:cs typeface="Times New Roman" panose="02020603050405020304" pitchFamily="18" charset="0"/>
              </a:rPr>
              <a:t>Bonne aptitude à une charge et décharge à intensité élevée, qui affecte moins la capacité apparente que dans le cas des batteries au plomb.</a:t>
            </a:r>
          </a:p>
          <a:p>
            <a:pPr marL="342900" lvl="0" indent="-342900" algn="just">
              <a:buClr>
                <a:srgbClr val="000000"/>
              </a:buClr>
              <a:buSzPts val="1200"/>
              <a:buFont typeface="Symbol" panose="05050102010706020507" pitchFamily="18" charset="2"/>
              <a:buChar char="-"/>
              <a:tabLst>
                <a:tab pos="496570" algn="l"/>
              </a:tabLst>
            </a:pPr>
            <a:r>
              <a:rPr lang="fr-FR" sz="1800" u="none" strike="noStrike" spc="-50" dirty="0">
                <a:effectLst/>
                <a:ea typeface="Times New Roman" panose="02020603050405020304" pitchFamily="18" charset="0"/>
                <a:cs typeface="Times New Roman" panose="02020603050405020304" pitchFamily="18" charset="0"/>
              </a:rPr>
              <a:t>Stockage sans dommage, quel que soit l’état de charge.</a:t>
            </a:r>
          </a:p>
          <a:p>
            <a:pPr marL="342900" lvl="0" indent="-342900" algn="just">
              <a:buClr>
                <a:srgbClr val="000000"/>
              </a:buClr>
              <a:buSzPts val="1200"/>
              <a:buFont typeface="Symbol" panose="05050102010706020507" pitchFamily="18" charset="2"/>
              <a:buChar char="-"/>
              <a:tabLst>
                <a:tab pos="496570" algn="l"/>
              </a:tabLst>
            </a:pPr>
            <a:r>
              <a:rPr lang="fr-FR" sz="1800" u="none" strike="noStrike" spc="-50" dirty="0">
                <a:effectLst/>
                <a:ea typeface="Times New Roman" panose="02020603050405020304" pitchFamily="18" charset="0"/>
                <a:cs typeface="Times New Roman" panose="02020603050405020304" pitchFamily="18" charset="0"/>
              </a:rPr>
              <a:t>Coffre métallique, donc robuste.</a:t>
            </a:r>
          </a:p>
          <a:p>
            <a:pPr lvl="0" algn="ctr">
              <a:buClr>
                <a:srgbClr val="000000"/>
              </a:buClr>
              <a:buSzPts val="1200"/>
              <a:tabLst>
                <a:tab pos="291465" algn="l"/>
              </a:tabLst>
            </a:pPr>
            <a:r>
              <a:rPr lang="fr-FR" sz="1800" b="1" u="none" strike="noStrike" spc="-50" dirty="0">
                <a:effectLst/>
                <a:ea typeface="Times New Roman" panose="02020603050405020304" pitchFamily="18" charset="0"/>
                <a:cs typeface="Times New Roman" panose="02020603050405020304" pitchFamily="18" charset="0"/>
              </a:rPr>
              <a:t>INCONVENIENTS</a:t>
            </a:r>
          </a:p>
          <a:p>
            <a:pPr marL="342900" lvl="0" indent="-342900" algn="just">
              <a:buClr>
                <a:srgbClr val="000000"/>
              </a:buClr>
              <a:buSzPts val="1200"/>
              <a:buFont typeface="Symbol" panose="05050102010706020507" pitchFamily="18" charset="2"/>
              <a:buChar char="-"/>
              <a:tabLst>
                <a:tab pos="496570" algn="l"/>
              </a:tabLst>
            </a:pPr>
            <a:r>
              <a:rPr lang="fr-FR" sz="1800" u="none" strike="noStrike" spc="-50" dirty="0">
                <a:effectLst/>
                <a:ea typeface="Times New Roman" panose="02020603050405020304" pitchFamily="18" charset="0"/>
                <a:cs typeface="Times New Roman" panose="02020603050405020304" pitchFamily="18" charset="0"/>
              </a:rPr>
              <a:t>FEM par élément 1,2 v (20 éléments en série pour une batterie de 24 v) </a:t>
            </a:r>
            <a:r>
              <a:rPr lang="fr-FR" sz="1800" spc="-50" dirty="0">
                <a:effectLst/>
                <a:ea typeface="Times New Roman" panose="02020603050405020304" pitchFamily="18" charset="0"/>
              </a:rPr>
              <a:t>(2 v pour un élément au Pb)</a:t>
            </a:r>
          </a:p>
          <a:p>
            <a:pPr marL="342900" lvl="0" indent="-342900" algn="just">
              <a:buClr>
                <a:srgbClr val="000000"/>
              </a:buClr>
              <a:buSzPts val="1200"/>
              <a:buFont typeface="Symbol" panose="05050102010706020507" pitchFamily="18" charset="2"/>
              <a:buChar char="-"/>
              <a:tabLst>
                <a:tab pos="488950" algn="l"/>
              </a:tabLst>
            </a:pPr>
            <a:r>
              <a:rPr lang="fr-FR" sz="1800" u="none" strike="noStrike" spc="-50" dirty="0">
                <a:effectLst/>
                <a:ea typeface="Times New Roman" panose="02020603050405020304" pitchFamily="18" charset="0"/>
                <a:cs typeface="Times New Roman" panose="02020603050405020304" pitchFamily="18" charset="0"/>
              </a:rPr>
              <a:t>Pas de contrôle de l’état de charge par mesure de la densité, celle-ci se maintenant constante.</a:t>
            </a:r>
          </a:p>
          <a:p>
            <a:pPr marL="342900" lvl="0" indent="-342900" algn="just">
              <a:buClr>
                <a:srgbClr val="000000"/>
              </a:buClr>
              <a:buSzPts val="1200"/>
              <a:buFont typeface="Symbol" panose="05050102010706020507" pitchFamily="18" charset="2"/>
              <a:buChar char="-"/>
              <a:tabLst>
                <a:tab pos="488950" algn="l"/>
              </a:tabLst>
            </a:pPr>
            <a:r>
              <a:rPr lang="fr-FR" sz="1800" u="none" strike="noStrike" spc="-50" dirty="0">
                <a:effectLst/>
                <a:ea typeface="Times New Roman" panose="02020603050405020304" pitchFamily="18" charset="0"/>
                <a:cs typeface="Times New Roman" panose="02020603050405020304" pitchFamily="18" charset="0"/>
              </a:rPr>
              <a:t>Des séparateurs en mauvais état peuvent entraîner un emballement thermique, si la tension d’alimentation non conforme engendre un courant de charge élevé.</a:t>
            </a:r>
            <a:endParaRPr lang="fr-FR" dirty="0"/>
          </a:p>
        </p:txBody>
      </p:sp>
      <p:sp>
        <p:nvSpPr>
          <p:cNvPr id="2" name="ZoneTexte 1">
            <a:extLst>
              <a:ext uri="{FF2B5EF4-FFF2-40B4-BE49-F238E27FC236}">
                <a16:creationId xmlns:a16="http://schemas.microsoft.com/office/drawing/2014/main" id="{6436315E-2A90-32BD-3489-502A8D4B4FF8}"/>
              </a:ext>
            </a:extLst>
          </p:cNvPr>
          <p:cNvSpPr txBox="1"/>
          <p:nvPr/>
        </p:nvSpPr>
        <p:spPr>
          <a:xfrm>
            <a:off x="2696378" y="407184"/>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07 : SOURCE AUXILIAIRE D’ENERGIE</a:t>
            </a:r>
          </a:p>
        </p:txBody>
      </p:sp>
      <p:sp>
        <p:nvSpPr>
          <p:cNvPr id="3" name="ZoneTexte 2">
            <a:extLst>
              <a:ext uri="{FF2B5EF4-FFF2-40B4-BE49-F238E27FC236}">
                <a16:creationId xmlns:a16="http://schemas.microsoft.com/office/drawing/2014/main" id="{0795EBB4-19BB-D8D8-0248-E069B30F3043}"/>
              </a:ext>
            </a:extLst>
          </p:cNvPr>
          <p:cNvSpPr txBox="1"/>
          <p:nvPr/>
        </p:nvSpPr>
        <p:spPr>
          <a:xfrm>
            <a:off x="3309879" y="941164"/>
            <a:ext cx="487083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z="1800" b="1" dirty="0">
                <a:solidFill>
                  <a:srgbClr val="2F5496"/>
                </a:solidFill>
                <a:effectLst/>
                <a:ea typeface="Times New Roman" panose="02020603050405020304" pitchFamily="18" charset="0"/>
                <a:cs typeface="Times New Roman" panose="02020603050405020304" pitchFamily="18" charset="0"/>
              </a:rPr>
              <a:t>BATTERIES ALCALINES (Type cadmium nickel)</a:t>
            </a:r>
          </a:p>
        </p:txBody>
      </p:sp>
    </p:spTree>
    <p:extLst>
      <p:ext uri="{BB962C8B-B14F-4D97-AF65-F5344CB8AC3E}">
        <p14:creationId xmlns:p14="http://schemas.microsoft.com/office/powerpoint/2010/main" val="264868695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29C3D10F-23A7-1B40-16DB-B9F9920C65D6}"/>
              </a:ext>
            </a:extLst>
          </p:cNvPr>
          <p:cNvSpPr txBox="1"/>
          <p:nvPr/>
        </p:nvSpPr>
        <p:spPr>
          <a:xfrm>
            <a:off x="683045" y="2370577"/>
            <a:ext cx="10598227"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Certains avions sont équipés :</a:t>
            </a:r>
          </a:p>
          <a:p>
            <a:pPr marL="285750" indent="-285750" algn="just">
              <a:buFont typeface="Arial" panose="020B0604020202020204" pitchFamily="34" charset="0"/>
              <a:buChar char="•"/>
            </a:pPr>
            <a:r>
              <a:rPr lang="fr-FR" dirty="0"/>
              <a:t>d’un détecteur de surchauffe avec alarme lumineuse,</a:t>
            </a:r>
          </a:p>
          <a:p>
            <a:pPr marL="285750" indent="-285750" algn="just">
              <a:buFont typeface="Arial" panose="020B0604020202020204" pitchFamily="34" charset="0"/>
              <a:buChar char="•"/>
            </a:pPr>
            <a:r>
              <a:rPr lang="fr-FR" dirty="0"/>
              <a:t>d’un disjoncteur à courant inverse qui déconnecte la batterie de son circuit de charge dès que l’intensité atteint une valeur susceptible d’engendrer un emballement thermique,</a:t>
            </a:r>
          </a:p>
          <a:p>
            <a:pPr marL="285750" indent="-285750" algn="just">
              <a:buFont typeface="Arial" panose="020B0604020202020204" pitchFamily="34" charset="0"/>
              <a:buChar char="•"/>
            </a:pPr>
            <a:r>
              <a:rPr lang="fr-FR" dirty="0"/>
              <a:t>d’un contrôleur de charge (1 par batterie) qui reçoit des informations concernant les courants de charge et de décharge afin de détecter et de se prémunir contre un possible emballement thermique.</a:t>
            </a:r>
          </a:p>
        </p:txBody>
      </p:sp>
      <p:pic>
        <p:nvPicPr>
          <p:cNvPr id="9" name="Image 8">
            <a:extLst>
              <a:ext uri="{FF2B5EF4-FFF2-40B4-BE49-F238E27FC236}">
                <a16:creationId xmlns:a16="http://schemas.microsoft.com/office/drawing/2014/main" id="{D27A1498-E698-16A2-A142-9809809F7412}"/>
              </a:ext>
            </a:extLst>
          </p:cNvPr>
          <p:cNvPicPr>
            <a:picLocks noChangeAspect="1"/>
          </p:cNvPicPr>
          <p:nvPr/>
        </p:nvPicPr>
        <p:blipFill>
          <a:blip r:embed="rId2"/>
          <a:stretch>
            <a:fillRect/>
          </a:stretch>
        </p:blipFill>
        <p:spPr>
          <a:xfrm>
            <a:off x="2088475" y="4487423"/>
            <a:ext cx="6945358" cy="2123677"/>
          </a:xfrm>
          <a:prstGeom prst="rect">
            <a:avLst/>
          </a:prstGeom>
        </p:spPr>
        <p:style>
          <a:lnRef idx="2">
            <a:schemeClr val="accent2"/>
          </a:lnRef>
          <a:fillRef idx="1">
            <a:schemeClr val="lt1"/>
          </a:fillRef>
          <a:effectRef idx="0">
            <a:schemeClr val="accent2"/>
          </a:effectRef>
          <a:fontRef idx="minor">
            <a:schemeClr val="dk1"/>
          </a:fontRef>
        </p:style>
      </p:pic>
      <p:sp>
        <p:nvSpPr>
          <p:cNvPr id="2" name="ZoneTexte 1">
            <a:extLst>
              <a:ext uri="{FF2B5EF4-FFF2-40B4-BE49-F238E27FC236}">
                <a16:creationId xmlns:a16="http://schemas.microsoft.com/office/drawing/2014/main" id="{0A151702-FB71-9E98-319E-8FF30D706256}"/>
              </a:ext>
            </a:extLst>
          </p:cNvPr>
          <p:cNvSpPr txBox="1"/>
          <p:nvPr/>
        </p:nvSpPr>
        <p:spPr>
          <a:xfrm>
            <a:off x="2696378" y="407184"/>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07 : SOURCE AUXILIAIRE D’ENERGIE</a:t>
            </a:r>
          </a:p>
        </p:txBody>
      </p:sp>
      <p:sp>
        <p:nvSpPr>
          <p:cNvPr id="3" name="ZoneTexte 2">
            <a:extLst>
              <a:ext uri="{FF2B5EF4-FFF2-40B4-BE49-F238E27FC236}">
                <a16:creationId xmlns:a16="http://schemas.microsoft.com/office/drawing/2014/main" id="{DAF7A9DA-C36F-E509-5AC6-E01FB64BFF11}"/>
              </a:ext>
            </a:extLst>
          </p:cNvPr>
          <p:cNvSpPr txBox="1"/>
          <p:nvPr/>
        </p:nvSpPr>
        <p:spPr>
          <a:xfrm>
            <a:off x="3309879" y="941164"/>
            <a:ext cx="4870833"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z="1800" b="1" dirty="0">
                <a:solidFill>
                  <a:srgbClr val="2F5496"/>
                </a:solidFill>
                <a:effectLst/>
                <a:ea typeface="Times New Roman" panose="02020603050405020304" pitchFamily="18" charset="0"/>
                <a:cs typeface="Times New Roman" panose="02020603050405020304" pitchFamily="18" charset="0"/>
              </a:rPr>
              <a:t>BATTERIES ALCALINES (Type cadmium nickel)</a:t>
            </a:r>
          </a:p>
        </p:txBody>
      </p:sp>
    </p:spTree>
    <p:extLst>
      <p:ext uri="{BB962C8B-B14F-4D97-AF65-F5344CB8AC3E}">
        <p14:creationId xmlns:p14="http://schemas.microsoft.com/office/powerpoint/2010/main" val="183711707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5A36638B-DFF1-7E83-1E71-CF8147C982BF}"/>
              </a:ext>
            </a:extLst>
          </p:cNvPr>
          <p:cNvSpPr txBox="1"/>
          <p:nvPr/>
        </p:nvSpPr>
        <p:spPr>
          <a:xfrm>
            <a:off x="582058" y="1692109"/>
            <a:ext cx="11027884" cy="258532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a:t>Il permet dans la configuration sol l’alimentation du réseau de bord sans restriction.</a:t>
            </a:r>
          </a:p>
          <a:p>
            <a:pPr marL="285750" indent="-285750">
              <a:buFont typeface="Arial" panose="020B0604020202020204" pitchFamily="34" charset="0"/>
              <a:buChar char="•"/>
            </a:pPr>
            <a:r>
              <a:rPr lang="fr-FR" dirty="0"/>
              <a:t>Il comporte un diesel entraînant soit une dynamo, soit un alternateur selon le type d’avion.</a:t>
            </a:r>
          </a:p>
          <a:p>
            <a:pPr marL="285750" indent="-285750">
              <a:buFont typeface="Arial" panose="020B0604020202020204" pitchFamily="34" charset="0"/>
              <a:buChar char="•"/>
            </a:pPr>
            <a:r>
              <a:rPr lang="fr-FR" dirty="0"/>
              <a:t>Ces générateurs sont régulés en tension et en fréquence (alternateur). </a:t>
            </a:r>
          </a:p>
          <a:p>
            <a:pPr marL="285750" indent="-285750">
              <a:buFont typeface="Arial" panose="020B0604020202020204" pitchFamily="34" charset="0"/>
              <a:buChar char="•"/>
            </a:pPr>
            <a:r>
              <a:rPr lang="fr-FR" dirty="0"/>
              <a:t>Ils peuvent être pourvus de dispositifs de surveillance des paramètres du groupe de parc (défauts) se traduisant par des signalisations au poste équipage et la déconnexion éventuelle du groupe du réseau de bord.</a:t>
            </a:r>
          </a:p>
          <a:p>
            <a:r>
              <a:rPr lang="fr-FR" b="1" dirty="0"/>
              <a:t>Avantages :</a:t>
            </a:r>
          </a:p>
          <a:p>
            <a:r>
              <a:rPr lang="fr-FR" dirty="0"/>
              <a:t>Autonomie, certains groupes peuvent assurer le démarrage des réacteurs (SE 210 - F 27 - MYST20).</a:t>
            </a:r>
          </a:p>
          <a:p>
            <a:r>
              <a:rPr lang="fr-FR" b="1" dirty="0"/>
              <a:t>Inconvénients :</a:t>
            </a:r>
          </a:p>
          <a:p>
            <a:r>
              <a:rPr lang="fr-FR" dirty="0"/>
              <a:t>Le bruit.</a:t>
            </a:r>
          </a:p>
        </p:txBody>
      </p:sp>
      <p:sp>
        <p:nvSpPr>
          <p:cNvPr id="4" name="ZoneTexte 3">
            <a:extLst>
              <a:ext uri="{FF2B5EF4-FFF2-40B4-BE49-F238E27FC236}">
                <a16:creationId xmlns:a16="http://schemas.microsoft.com/office/drawing/2014/main" id="{AC2245CA-4D16-88E9-4E4C-A9436546A4AA}"/>
              </a:ext>
            </a:extLst>
          </p:cNvPr>
          <p:cNvSpPr txBox="1"/>
          <p:nvPr/>
        </p:nvSpPr>
        <p:spPr>
          <a:xfrm>
            <a:off x="4734499" y="217450"/>
            <a:ext cx="198579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GROUPE DE PARC</a:t>
            </a:r>
          </a:p>
        </p:txBody>
      </p:sp>
    </p:spTree>
    <p:extLst>
      <p:ext uri="{BB962C8B-B14F-4D97-AF65-F5344CB8AC3E}">
        <p14:creationId xmlns:p14="http://schemas.microsoft.com/office/powerpoint/2010/main" val="17013316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23679988-6F85-916A-DC53-55E401D0E74C}"/>
              </a:ext>
            </a:extLst>
          </p:cNvPr>
          <p:cNvPicPr>
            <a:picLocks noGrp="1" noChangeAspect="1"/>
          </p:cNvPicPr>
          <p:nvPr>
            <p:ph idx="1"/>
          </p:nvPr>
        </p:nvPicPr>
        <p:blipFill>
          <a:blip r:embed="rId2"/>
          <a:stretch>
            <a:fillRect/>
          </a:stretch>
        </p:blipFill>
        <p:spPr>
          <a:xfrm>
            <a:off x="1938342" y="1550203"/>
            <a:ext cx="8315315" cy="4351338"/>
          </a:xfr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6253963A-FA1E-89BF-F610-BE26AE0C430B}"/>
              </a:ext>
            </a:extLst>
          </p:cNvPr>
          <p:cNvSpPr txBox="1"/>
          <p:nvPr/>
        </p:nvSpPr>
        <p:spPr>
          <a:xfrm>
            <a:off x="2299771" y="496371"/>
            <a:ext cx="7009482"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sz="1800" dirty="0">
                <a:solidFill>
                  <a:srgbClr val="000000"/>
                </a:solidFill>
                <a:effectLst/>
                <a:latin typeface="DejaVu Sans" panose="020B0603030804020204" pitchFamily="34" charset="0"/>
                <a:ea typeface="DejaVu Sans" panose="020B0603030804020204" pitchFamily="34" charset="0"/>
              </a:rPr>
              <a:t>CIRCUIT DE BATTERIE DE BORD ET GROUPE DE PARC</a:t>
            </a:r>
            <a:endParaRPr lang="fr-FR" dirty="0"/>
          </a:p>
        </p:txBody>
      </p:sp>
    </p:spTree>
    <p:extLst>
      <p:ext uri="{BB962C8B-B14F-4D97-AF65-F5344CB8AC3E}">
        <p14:creationId xmlns:p14="http://schemas.microsoft.com/office/powerpoint/2010/main" val="330308404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F43B18F6-A72C-7740-1FE0-F485F61A57A8}"/>
              </a:ext>
            </a:extLst>
          </p:cNvPr>
          <p:cNvSpPr txBox="1"/>
          <p:nvPr/>
        </p:nvSpPr>
        <p:spPr>
          <a:xfrm>
            <a:off x="378245" y="1639599"/>
            <a:ext cx="11435509" cy="397031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LE BUT est de connecter soit la batterie de bord, soit le groupe de parc 28 v sur le réseau (barre BUS).</a:t>
            </a:r>
          </a:p>
          <a:p>
            <a:r>
              <a:rPr lang="fr-FR" b="1" dirty="0"/>
              <a:t>Inverseur batterie sur position bord :</a:t>
            </a:r>
          </a:p>
          <a:p>
            <a:r>
              <a:rPr lang="fr-FR" dirty="0"/>
              <a:t>Le relais de batterie de bord se ferme, la liaison batterie barre BUS est assurée. Tension-BUS 24 volts.</a:t>
            </a:r>
          </a:p>
          <a:p>
            <a:endParaRPr lang="fr-FR" dirty="0"/>
          </a:p>
          <a:p>
            <a:r>
              <a:rPr lang="fr-FR" b="1" dirty="0"/>
              <a:t>Inverseur batterie sur position coupée :</a:t>
            </a:r>
          </a:p>
          <a:p>
            <a:r>
              <a:rPr lang="fr-FR" dirty="0"/>
              <a:t>Lé relais de batterie de bord s’ouvre, la batterie est déconnectée de la barre-bus.</a:t>
            </a:r>
          </a:p>
          <a:p>
            <a:endParaRPr lang="fr-FR" dirty="0"/>
          </a:p>
          <a:p>
            <a:r>
              <a:rPr lang="fr-FR" b="1" dirty="0"/>
              <a:t>Groupe de parc branché sur la prise de parc. Inverseur batterie sur coupé :</a:t>
            </a:r>
          </a:p>
          <a:p>
            <a:r>
              <a:rPr lang="fr-FR" dirty="0"/>
              <a:t>Le voyant de signalisation vert s’allume, indiquant que la prise de parc est branchée avec groupe de parc sous tension.</a:t>
            </a:r>
          </a:p>
          <a:p>
            <a:endParaRPr lang="fr-FR" dirty="0"/>
          </a:p>
          <a:p>
            <a:r>
              <a:rPr lang="fr-FR" b="1" dirty="0"/>
              <a:t>Inverseur batterie sur position parc :</a:t>
            </a:r>
          </a:p>
          <a:p>
            <a:r>
              <a:rPr lang="fr-FR" dirty="0"/>
              <a:t>Le relais de prise de parc se ferme, la liaison groupe de parc barre-bus est réalisée. Le voyant de signalisation blanc s’allume.</a:t>
            </a:r>
          </a:p>
          <a:p>
            <a:r>
              <a:rPr lang="fr-FR" dirty="0"/>
              <a:t>La recharge de la batterie de bord ne peut pas s’effectuer à partir du groupe de parc.</a:t>
            </a:r>
          </a:p>
        </p:txBody>
      </p:sp>
      <p:sp>
        <p:nvSpPr>
          <p:cNvPr id="2" name="ZoneTexte 1">
            <a:extLst>
              <a:ext uri="{FF2B5EF4-FFF2-40B4-BE49-F238E27FC236}">
                <a16:creationId xmlns:a16="http://schemas.microsoft.com/office/drawing/2014/main" id="{BF8AB1A7-6D15-70ED-0992-B968C822D4EE}"/>
              </a:ext>
            </a:extLst>
          </p:cNvPr>
          <p:cNvSpPr txBox="1"/>
          <p:nvPr/>
        </p:nvSpPr>
        <p:spPr>
          <a:xfrm>
            <a:off x="4734499" y="217450"/>
            <a:ext cx="198579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GROUPE DE PARC</a:t>
            </a:r>
          </a:p>
        </p:txBody>
      </p:sp>
      <p:sp>
        <p:nvSpPr>
          <p:cNvPr id="3" name="ZoneTexte 2">
            <a:extLst>
              <a:ext uri="{FF2B5EF4-FFF2-40B4-BE49-F238E27FC236}">
                <a16:creationId xmlns:a16="http://schemas.microsoft.com/office/drawing/2014/main" id="{8F09375D-20F4-A14B-7737-B80342741A2E}"/>
              </a:ext>
            </a:extLst>
          </p:cNvPr>
          <p:cNvSpPr txBox="1"/>
          <p:nvPr/>
        </p:nvSpPr>
        <p:spPr>
          <a:xfrm>
            <a:off x="2591258" y="743858"/>
            <a:ext cx="7009482"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sz="1800" dirty="0">
                <a:solidFill>
                  <a:srgbClr val="000000"/>
                </a:solidFill>
                <a:effectLst/>
                <a:latin typeface="DejaVu Sans" panose="020B0603030804020204" pitchFamily="34" charset="0"/>
                <a:ea typeface="DejaVu Sans" panose="020B0603030804020204" pitchFamily="34" charset="0"/>
              </a:rPr>
              <a:t>CIRCUIT DE BATTERIE DE BORD ET GROUPE DE PARC</a:t>
            </a:r>
            <a:endParaRPr lang="fr-FR" dirty="0"/>
          </a:p>
        </p:txBody>
      </p:sp>
    </p:spTree>
    <p:extLst>
      <p:ext uri="{BB962C8B-B14F-4D97-AF65-F5344CB8AC3E}">
        <p14:creationId xmlns:p14="http://schemas.microsoft.com/office/powerpoint/2010/main" val="8311162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Espace réservé du contenu 6">
            <a:extLst>
              <a:ext uri="{FF2B5EF4-FFF2-40B4-BE49-F238E27FC236}">
                <a16:creationId xmlns:a16="http://schemas.microsoft.com/office/drawing/2014/main" id="{FA419D67-A335-D2BE-6F80-EB82B6FD9912}"/>
              </a:ext>
            </a:extLst>
          </p:cNvPr>
          <p:cNvPicPr>
            <a:picLocks noGrp="1" noChangeAspect="1"/>
          </p:cNvPicPr>
          <p:nvPr>
            <p:ph idx="1"/>
          </p:nvPr>
        </p:nvPicPr>
        <p:blipFill>
          <a:blip r:embed="rId2"/>
          <a:stretch>
            <a:fillRect/>
          </a:stretch>
        </p:blipFill>
        <p:spPr>
          <a:xfrm>
            <a:off x="2225408" y="923969"/>
            <a:ext cx="7205031" cy="5362602"/>
          </a:xfrm>
        </p:spPr>
      </p:pic>
      <p:sp>
        <p:nvSpPr>
          <p:cNvPr id="5" name="ZoneTexte 4">
            <a:extLst>
              <a:ext uri="{FF2B5EF4-FFF2-40B4-BE49-F238E27FC236}">
                <a16:creationId xmlns:a16="http://schemas.microsoft.com/office/drawing/2014/main" id="{A58DBB7E-7D90-3BAC-AB11-62F3067E6DDD}"/>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Tree>
    <p:extLst>
      <p:ext uri="{BB962C8B-B14F-4D97-AF65-F5344CB8AC3E}">
        <p14:creationId xmlns:p14="http://schemas.microsoft.com/office/powerpoint/2010/main" val="123089703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97CF8CE7-A98E-F4DB-B2F1-E1B34C4A5508}"/>
              </a:ext>
            </a:extLst>
          </p:cNvPr>
          <p:cNvSpPr txBox="1"/>
          <p:nvPr/>
        </p:nvSpPr>
        <p:spPr>
          <a:xfrm>
            <a:off x="1161591" y="2481015"/>
            <a:ext cx="9868818" cy="313932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indent="-1295400" algn="just"/>
            <a:r>
              <a:rPr lang="fr-FR" sz="1800" spc="-50" dirty="0">
                <a:effectLst/>
                <a:ea typeface="Times New Roman" panose="02020603050405020304" pitchFamily="18" charset="0"/>
              </a:rPr>
              <a:t>Les éléments constitutifs d’un circuit de génération et de distribution de courant continu comportent par réacteur :</a:t>
            </a:r>
          </a:p>
          <a:p>
            <a:pPr marL="342900" lvl="0" indent="-342900" algn="just">
              <a:buClr>
                <a:srgbClr val="000000"/>
              </a:buClr>
              <a:buSzPts val="1200"/>
              <a:buFont typeface="+mj-lt"/>
              <a:buAutoNum type="arabicPeriod"/>
              <a:tabLst>
                <a:tab pos="172720" algn="l"/>
              </a:tabLst>
            </a:pPr>
            <a:r>
              <a:rPr lang="fr-FR" sz="1800" u="none" strike="noStrike" spc="-50" dirty="0">
                <a:effectLst/>
                <a:ea typeface="Times New Roman" panose="02020603050405020304" pitchFamily="18" charset="0"/>
                <a:cs typeface="Times New Roman" panose="02020603050405020304" pitchFamily="18" charset="0"/>
              </a:rPr>
              <a:t>un générateur de courant continu : la dynamo ;</a:t>
            </a:r>
          </a:p>
          <a:p>
            <a:pPr marL="342900" lvl="0" indent="-342900" algn="just">
              <a:buClr>
                <a:srgbClr val="000000"/>
              </a:buClr>
              <a:buSzPts val="1200"/>
              <a:buFont typeface="+mj-lt"/>
              <a:buAutoNum type="arabicPeriod"/>
              <a:tabLst>
                <a:tab pos="198120" algn="l"/>
              </a:tabLst>
            </a:pPr>
            <a:r>
              <a:rPr lang="fr-FR" sz="1800" u="none" strike="noStrike" spc="-50" dirty="0">
                <a:effectLst/>
                <a:ea typeface="Times New Roman" panose="02020603050405020304" pitchFamily="18" charset="0"/>
                <a:cs typeface="Times New Roman" panose="02020603050405020304" pitchFamily="18" charset="0"/>
              </a:rPr>
              <a:t>un dispositif de régulation de tension 28 v ± 0,5 v permettant de limiter les écarts de </a:t>
            </a:r>
            <a:r>
              <a:rPr lang="fr-FR" sz="1800" spc="-50" dirty="0">
                <a:effectLst/>
                <a:ea typeface="Times New Roman" panose="02020603050405020304" pitchFamily="18" charset="0"/>
              </a:rPr>
              <a:t>tension en fonction des variations de régime et de débit du générateur ;</a:t>
            </a:r>
          </a:p>
          <a:p>
            <a:pPr marL="342900" lvl="0" indent="-342900" algn="just">
              <a:buClr>
                <a:srgbClr val="000000"/>
              </a:buClr>
              <a:buSzPts val="1200"/>
              <a:buFont typeface="+mj-lt"/>
              <a:buAutoNum type="arabicPeriod"/>
              <a:tabLst>
                <a:tab pos="508635" algn="l"/>
              </a:tabLst>
            </a:pPr>
            <a:r>
              <a:rPr lang="fr-FR" sz="1800" u="none" strike="noStrike" spc="-50" dirty="0">
                <a:effectLst/>
                <a:latin typeface="Times New Roman" panose="02020603050405020304" pitchFamily="18" charset="0"/>
                <a:ea typeface="Times New Roman" panose="02020603050405020304" pitchFamily="18" charset="0"/>
                <a:cs typeface="Times New Roman" panose="02020603050405020304" pitchFamily="18" charset="0"/>
              </a:rPr>
              <a:t>un organe de liaison, qui se situe entre le générateur et la barre-bus, le conjoncteur- </a:t>
            </a:r>
            <a:r>
              <a:rPr lang="fr-FR" sz="1800" spc="-50" dirty="0">
                <a:effectLst/>
                <a:latin typeface="Times New Roman" panose="02020603050405020304" pitchFamily="18" charset="0"/>
                <a:ea typeface="Times New Roman" panose="02020603050405020304" pitchFamily="18" charset="0"/>
              </a:rPr>
              <a:t>disjoncteur ;</a:t>
            </a:r>
          </a:p>
          <a:p>
            <a:pPr marL="342900" lvl="0" indent="-342900" algn="just">
              <a:buClr>
                <a:srgbClr val="000000"/>
              </a:buClr>
              <a:buSzPts val="1200"/>
              <a:buFont typeface="+mj-lt"/>
              <a:buAutoNum type="arabicPeriod"/>
              <a:tabLst>
                <a:tab pos="521970" algn="l"/>
              </a:tabLst>
            </a:pPr>
            <a:r>
              <a:rPr lang="fr-FR" sz="1800" u="none" strike="noStrike" spc="-50" dirty="0">
                <a:effectLst/>
                <a:latin typeface="Times New Roman" panose="02020603050405020304" pitchFamily="18" charset="0"/>
                <a:ea typeface="Times New Roman" panose="02020603050405020304" pitchFamily="18" charset="0"/>
                <a:cs typeface="Times New Roman" panose="02020603050405020304" pitchFamily="18" charset="0"/>
              </a:rPr>
              <a:t>un dispositif d’équilibrage, ayant pour but de répartir équitablement les charges sur </a:t>
            </a:r>
            <a:r>
              <a:rPr lang="fr-FR" sz="1800" spc="-50" dirty="0">
                <a:effectLst/>
                <a:latin typeface="Times New Roman" panose="02020603050405020304" pitchFamily="18" charset="0"/>
                <a:ea typeface="Times New Roman" panose="02020603050405020304" pitchFamily="18" charset="0"/>
              </a:rPr>
              <a:t>chaque dynamo lors du couplage en parallèle des générateurs ;</a:t>
            </a:r>
          </a:p>
          <a:p>
            <a:pPr marL="342900" lvl="0" indent="-342900" algn="just">
              <a:buClr>
                <a:srgbClr val="000000"/>
              </a:buClr>
              <a:buSzPts val="1200"/>
              <a:buFont typeface="+mj-lt"/>
              <a:buAutoNum type="arabicPeriod"/>
              <a:tabLst>
                <a:tab pos="521970" algn="l"/>
              </a:tabLst>
            </a:pPr>
            <a:r>
              <a:rPr lang="fr-FR" sz="1800" u="none" strike="noStrike" spc="-50" dirty="0">
                <a:effectLst/>
                <a:latin typeface="Times New Roman" panose="02020603050405020304" pitchFamily="18" charset="0"/>
                <a:ea typeface="Times New Roman" panose="02020603050405020304" pitchFamily="18" charset="0"/>
                <a:cs typeface="Times New Roman" panose="02020603050405020304" pitchFamily="18" charset="0"/>
              </a:rPr>
              <a:t>une batterie de bord utilisée en secours;</a:t>
            </a:r>
          </a:p>
          <a:p>
            <a:pPr marL="342900" lvl="0" indent="-342900" algn="just">
              <a:buClr>
                <a:srgbClr val="000000"/>
              </a:buClr>
              <a:buSzPts val="1200"/>
              <a:buFont typeface="+mj-lt"/>
              <a:buAutoNum type="arabicPeriod"/>
              <a:tabLst>
                <a:tab pos="521970" algn="l"/>
              </a:tabLst>
            </a:pPr>
            <a:r>
              <a:rPr lang="fr-FR" sz="1800" u="none" strike="noStrike" spc="-50" dirty="0">
                <a:effectLst/>
                <a:latin typeface="Times New Roman" panose="02020603050405020304" pitchFamily="18" charset="0"/>
                <a:ea typeface="Times New Roman" panose="02020603050405020304" pitchFamily="18" charset="0"/>
                <a:cs typeface="Times New Roman" panose="02020603050405020304" pitchFamily="18" charset="0"/>
              </a:rPr>
              <a:t>-un groupe de parc 28 v, permettant l’alimentation du réseau de bord, dans la </a:t>
            </a:r>
            <a:r>
              <a:rPr lang="fr-FR" sz="1800" spc="-50" dirty="0">
                <a:effectLst/>
                <a:latin typeface="Times New Roman" panose="02020603050405020304" pitchFamily="18" charset="0"/>
                <a:ea typeface="Times New Roman" panose="02020603050405020304" pitchFamily="18" charset="0"/>
              </a:rPr>
              <a:t>configuration sol.</a:t>
            </a:r>
          </a:p>
          <a:p>
            <a:pPr marL="304800" indent="-1295400" algn="just"/>
            <a:endParaRPr lang="fr-FR" sz="1800" spc="-50" dirty="0">
              <a:effectLst/>
              <a:ea typeface="Times New Roman" panose="02020603050405020304" pitchFamily="18" charset="0"/>
            </a:endParaRPr>
          </a:p>
        </p:txBody>
      </p:sp>
      <p:sp>
        <p:nvSpPr>
          <p:cNvPr id="3" name="ZoneTexte 2">
            <a:extLst>
              <a:ext uri="{FF2B5EF4-FFF2-40B4-BE49-F238E27FC236}">
                <a16:creationId xmlns:a16="http://schemas.microsoft.com/office/drawing/2014/main" id="{5315C774-6E64-1D56-A8AB-5FA2F9DC8D71}"/>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Tree>
    <p:extLst>
      <p:ext uri="{BB962C8B-B14F-4D97-AF65-F5344CB8AC3E}">
        <p14:creationId xmlns:p14="http://schemas.microsoft.com/office/powerpoint/2010/main" val="272115241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A05BE69-0796-2381-9A05-F405CBDFE7DE}"/>
              </a:ext>
            </a:extLst>
          </p:cNvPr>
          <p:cNvSpPr txBox="1"/>
          <p:nvPr/>
        </p:nvSpPr>
        <p:spPr>
          <a:xfrm>
            <a:off x="604091" y="876849"/>
            <a:ext cx="10983817" cy="4247317"/>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DISTRIBUTION: Elle comprend</a:t>
            </a:r>
          </a:p>
          <a:p>
            <a:pPr marL="285750" indent="-285750">
              <a:buFont typeface="Arial" panose="020B0604020202020204" pitchFamily="34" charset="0"/>
              <a:buChar char="•"/>
            </a:pPr>
            <a:r>
              <a:rPr lang="fr-FR" dirty="0"/>
              <a:t>une bus principale, susceptible d’être alimentée par les sources d’énergie principales, dynamos ou groupe de parc 28 v ;</a:t>
            </a:r>
          </a:p>
          <a:p>
            <a:pPr marL="285750" indent="-285750">
              <a:buFont typeface="Arial" panose="020B0604020202020204" pitchFamily="34" charset="0"/>
              <a:buChar char="•"/>
            </a:pPr>
            <a:r>
              <a:rPr lang="fr-FR" dirty="0"/>
              <a:t>un réseau de bus secondaire, en liaison avec la bus principale à travers les organes de protection, fusibles, disjoncteurs ;</a:t>
            </a:r>
          </a:p>
          <a:p>
            <a:pPr marL="285750" indent="-285750">
              <a:buFont typeface="Arial" panose="020B0604020202020204" pitchFamily="34" charset="0"/>
              <a:buChar char="•"/>
            </a:pPr>
            <a:r>
              <a:rPr lang="fr-FR" dirty="0"/>
              <a:t>la distribution peut comporter une bus délestable automatiquement en cas de panne en vol d’un générateur (dynamo). </a:t>
            </a:r>
          </a:p>
          <a:p>
            <a:pPr marL="285750" indent="-285750">
              <a:buFont typeface="Arial" panose="020B0604020202020204" pitchFamily="34" charset="0"/>
              <a:buChar char="•"/>
            </a:pPr>
            <a:r>
              <a:rPr lang="fr-FR" dirty="0"/>
              <a:t>La perte de 50 % de la puissance disponible impose la restriction pour certaines servitudes, notamment les gros consommateurs de courant(cuisines, certains éclairages, dégivrage des eaux usées, etc.) ;</a:t>
            </a:r>
          </a:p>
          <a:p>
            <a:pPr marL="285750" indent="-285750">
              <a:buFont typeface="Arial" panose="020B0604020202020204" pitchFamily="34" charset="0"/>
              <a:buChar char="•"/>
            </a:pPr>
            <a:r>
              <a:rPr lang="fr-FR" dirty="0"/>
              <a:t>une bus secours : normalement alimentée par le réseau de bord, </a:t>
            </a:r>
          </a:p>
          <a:p>
            <a:pPr marL="742950" lvl="1" indent="-285750">
              <a:buFont typeface="Courier New" panose="02070309020205020404" pitchFamily="49" charset="0"/>
              <a:buChar char="o"/>
            </a:pPr>
            <a:r>
              <a:rPr lang="fr-FR" dirty="0"/>
              <a:t>Il permet d’assurer la recharge de la batterie en permanence. </a:t>
            </a:r>
          </a:p>
          <a:p>
            <a:pPr marL="742950" lvl="1" indent="-285750">
              <a:buFont typeface="Courier New" panose="02070309020205020404" pitchFamily="49" charset="0"/>
              <a:buChar char="o"/>
            </a:pPr>
            <a:r>
              <a:rPr lang="fr-FR" dirty="0"/>
              <a:t>En cas de panne des 2 générateurs principaux, la batterie assure l’alimentation exclusive de la bus de secours afin d’assurer le fonctionnement d’équipements indispensables à la poursuite du vol.</a:t>
            </a:r>
          </a:p>
          <a:p>
            <a:pPr marL="742950" lvl="1" indent="-285750">
              <a:buFont typeface="Courier New" panose="02070309020205020404" pitchFamily="49" charset="0"/>
              <a:buChar char="o"/>
            </a:pPr>
            <a:r>
              <a:rPr lang="fr-FR" dirty="0"/>
              <a:t>Les avionneurs définissent toujours un bilan électrique secours, sur lequel figure la liste des équipements indispensables et leurs consommations.</a:t>
            </a:r>
          </a:p>
        </p:txBody>
      </p:sp>
      <p:sp>
        <p:nvSpPr>
          <p:cNvPr id="3" name="ZoneTexte 2">
            <a:extLst>
              <a:ext uri="{FF2B5EF4-FFF2-40B4-BE49-F238E27FC236}">
                <a16:creationId xmlns:a16="http://schemas.microsoft.com/office/drawing/2014/main" id="{C4380A6E-CA15-F436-888F-1E390C1B1C96}"/>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Tree>
    <p:extLst>
      <p:ext uri="{BB962C8B-B14F-4D97-AF65-F5344CB8AC3E}">
        <p14:creationId xmlns:p14="http://schemas.microsoft.com/office/powerpoint/2010/main" val="25190076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D27D9FEA-F0CD-3B6D-2E16-7C3171A5CC2F}"/>
              </a:ext>
            </a:extLst>
          </p:cNvPr>
          <p:cNvSpPr txBox="1"/>
          <p:nvPr/>
        </p:nvSpPr>
        <p:spPr>
          <a:xfrm>
            <a:off x="3280272" y="564024"/>
            <a:ext cx="6097836"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MACHINES GENERATRICES - DYNAMOS</a:t>
            </a:r>
          </a:p>
        </p:txBody>
      </p:sp>
      <p:sp>
        <p:nvSpPr>
          <p:cNvPr id="9" name="ZoneTexte 8">
            <a:extLst>
              <a:ext uri="{FF2B5EF4-FFF2-40B4-BE49-F238E27FC236}">
                <a16:creationId xmlns:a16="http://schemas.microsoft.com/office/drawing/2014/main" id="{382D1A27-FE6E-5B25-EBE1-E9098F42F930}"/>
              </a:ext>
            </a:extLst>
          </p:cNvPr>
          <p:cNvSpPr txBox="1"/>
          <p:nvPr/>
        </p:nvSpPr>
        <p:spPr>
          <a:xfrm>
            <a:off x="694981" y="1177483"/>
            <a:ext cx="10365954"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lgn="just">
              <a:buFont typeface="Arial" panose="020B0604020202020204" pitchFamily="34" charset="0"/>
              <a:buChar char="•"/>
            </a:pPr>
            <a:r>
              <a:rPr lang="fr-FR" dirty="0"/>
              <a:t>C’est l’organe destiné à fournir la puissance électrique sur le réseau de bord sous la tension de 28 v</a:t>
            </a:r>
          </a:p>
          <a:p>
            <a:pPr marL="285750" indent="-285750" algn="just">
              <a:buFont typeface="Arial" panose="020B0604020202020204" pitchFamily="34" charset="0"/>
              <a:buChar char="•"/>
            </a:pPr>
            <a:r>
              <a:rPr lang="fr-FR" dirty="0"/>
              <a:t>Le réseau à partir duquel sont connectées tes servitudes.</a:t>
            </a:r>
          </a:p>
          <a:p>
            <a:pPr marL="285750" indent="-285750" algn="just">
              <a:buFont typeface="Arial" panose="020B0604020202020204" pitchFamily="34" charset="0"/>
              <a:buChar char="•"/>
            </a:pPr>
            <a:r>
              <a:rPr lang="fr-FR" dirty="0"/>
              <a:t>Les génératrices sont de type shunt, tétrapolaires, identiques dans le principe aux génératrices industrielles.</a:t>
            </a:r>
          </a:p>
        </p:txBody>
      </p:sp>
      <p:sp>
        <p:nvSpPr>
          <p:cNvPr id="2" name="ZoneTexte 1">
            <a:extLst>
              <a:ext uri="{FF2B5EF4-FFF2-40B4-BE49-F238E27FC236}">
                <a16:creationId xmlns:a16="http://schemas.microsoft.com/office/drawing/2014/main" id="{BDF0383F-6439-4C88-F0B1-B87F4ACCCD44}"/>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Tree>
    <p:extLst>
      <p:ext uri="{BB962C8B-B14F-4D97-AF65-F5344CB8AC3E}">
        <p14:creationId xmlns:p14="http://schemas.microsoft.com/office/powerpoint/2010/main" val="1040759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E32DC122-27E5-93D9-62F2-23EB8398AF63}"/>
              </a:ext>
            </a:extLst>
          </p:cNvPr>
          <p:cNvPicPr>
            <a:picLocks noGrp="1" noChangeAspect="1"/>
          </p:cNvPicPr>
          <p:nvPr>
            <p:ph idx="1"/>
          </p:nvPr>
        </p:nvPicPr>
        <p:blipFill>
          <a:blip r:embed="rId2"/>
          <a:stretch>
            <a:fillRect/>
          </a:stretch>
        </p:blipFill>
        <p:spPr>
          <a:xfrm>
            <a:off x="596435" y="2121806"/>
            <a:ext cx="5796366" cy="1015139"/>
          </a:xfrm>
        </p:spPr>
      </p:pic>
      <p:pic>
        <p:nvPicPr>
          <p:cNvPr id="7" name="Image 6">
            <a:extLst>
              <a:ext uri="{FF2B5EF4-FFF2-40B4-BE49-F238E27FC236}">
                <a16:creationId xmlns:a16="http://schemas.microsoft.com/office/drawing/2014/main" id="{59D808DC-654E-876A-2117-6E94B928D97F}"/>
              </a:ext>
            </a:extLst>
          </p:cNvPr>
          <p:cNvPicPr>
            <a:picLocks noChangeAspect="1"/>
          </p:cNvPicPr>
          <p:nvPr/>
        </p:nvPicPr>
        <p:blipFill>
          <a:blip r:embed="rId3"/>
          <a:stretch>
            <a:fillRect/>
          </a:stretch>
        </p:blipFill>
        <p:spPr>
          <a:xfrm>
            <a:off x="7229819" y="1483963"/>
            <a:ext cx="4091553" cy="1945037"/>
          </a:xfrm>
          <a:prstGeom prst="rect">
            <a:avLst/>
          </a:prstGeom>
        </p:spPr>
      </p:pic>
      <mc:AlternateContent xmlns:mc="http://schemas.openxmlformats.org/markup-compatibility/2006">
        <mc:Choice xmlns:a14="http://schemas.microsoft.com/office/drawing/2010/main" Requires="a14">
          <p:sp>
            <p:nvSpPr>
              <p:cNvPr id="9" name="ZoneTexte 8">
                <a:extLst>
                  <a:ext uri="{FF2B5EF4-FFF2-40B4-BE49-F238E27FC236}">
                    <a16:creationId xmlns:a16="http://schemas.microsoft.com/office/drawing/2014/main" id="{1960790D-E236-F9C6-F28B-A8BF5B8C0962}"/>
                  </a:ext>
                </a:extLst>
              </p:cNvPr>
              <p:cNvSpPr txBox="1"/>
              <p:nvPr/>
            </p:nvSpPr>
            <p:spPr>
              <a:xfrm>
                <a:off x="6797407" y="3943758"/>
                <a:ext cx="4891489" cy="1267848"/>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GOUPEMENT PARALLELE:</a:t>
                </a:r>
              </a:p>
              <a:p>
                <a14:m>
                  <m:oMathPara xmlns:m="http://schemas.openxmlformats.org/officeDocument/2006/math">
                    <m:oMathParaPr>
                      <m:jc m:val="centerGroup"/>
                    </m:oMathParaPr>
                    <m:oMath xmlns:m="http://schemas.openxmlformats.org/officeDocument/2006/math">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sSub>
                            <m:sSubPr>
                              <m:ctrlPr>
                                <a:rPr lang="fr-FR" i="1">
                                  <a:latin typeface="Cambria Math" panose="02040503050406030204" pitchFamily="18" charset="0"/>
                                </a:rPr>
                              </m:ctrlPr>
                            </m:sSubPr>
                            <m:e>
                              <m:r>
                                <a:rPr lang="de-DE" i="1">
                                  <a:latin typeface="Cambria Math" panose="02040503050406030204" pitchFamily="18" charset="0"/>
                                </a:rPr>
                                <m:t>𝑅</m:t>
                              </m:r>
                            </m:e>
                            <m:sub>
                              <m:r>
                                <a:rPr lang="de-DE" i="1">
                                  <a:latin typeface="Cambria Math" panose="02040503050406030204" pitchFamily="18" charset="0"/>
                                </a:rPr>
                                <m:t>𝑒𝑞</m:t>
                              </m:r>
                            </m:sub>
                          </m:sSub>
                        </m:den>
                      </m:f>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𝑅</m:t>
                          </m:r>
                          <m:r>
                            <a:rPr lang="de-DE" b="0" i="1" smtClean="0">
                              <a:latin typeface="Cambria Math" panose="02040503050406030204" pitchFamily="18" charset="0"/>
                            </a:rPr>
                            <m:t>1</m:t>
                          </m:r>
                        </m:den>
                      </m:f>
                      <m:r>
                        <a:rPr lang="de-DE" b="0" i="1" smtClean="0">
                          <a:latin typeface="Cambria Math" panose="02040503050406030204" pitchFamily="18" charset="0"/>
                        </a:rPr>
                        <m:t>+</m:t>
                      </m:r>
                      <m:f>
                        <m:fPr>
                          <m:ctrlPr>
                            <a:rPr lang="de-DE" b="0" i="1" smtClean="0">
                              <a:latin typeface="Cambria Math" panose="02040503050406030204" pitchFamily="18" charset="0"/>
                            </a:rPr>
                          </m:ctrlPr>
                        </m:fPr>
                        <m:num>
                          <m:r>
                            <a:rPr lang="de-DE" b="0" i="1" smtClean="0">
                              <a:latin typeface="Cambria Math" panose="02040503050406030204" pitchFamily="18" charset="0"/>
                            </a:rPr>
                            <m:t>1</m:t>
                          </m:r>
                        </m:num>
                        <m:den>
                          <m:r>
                            <a:rPr lang="de-DE" b="0" i="1" smtClean="0">
                              <a:latin typeface="Cambria Math" panose="02040503050406030204" pitchFamily="18" charset="0"/>
                            </a:rPr>
                            <m:t>𝑅</m:t>
                          </m:r>
                          <m:r>
                            <a:rPr lang="de-DE" b="0" i="1" smtClean="0">
                              <a:latin typeface="Cambria Math" panose="02040503050406030204" pitchFamily="18" charset="0"/>
                            </a:rPr>
                            <m:t>2</m:t>
                          </m:r>
                        </m:den>
                      </m:f>
                      <m:r>
                        <a:rPr lang="de-DE" b="0" i="1" smtClean="0">
                          <a:latin typeface="Cambria Math" panose="02040503050406030204" pitchFamily="18" charset="0"/>
                        </a:rPr>
                        <m:t>+</m:t>
                      </m:r>
                      <m:f>
                        <m:fPr>
                          <m:ctrlPr>
                            <a:rPr lang="de-DE" i="1">
                              <a:latin typeface="Cambria Math" panose="02040503050406030204" pitchFamily="18" charset="0"/>
                            </a:rPr>
                          </m:ctrlPr>
                        </m:fPr>
                        <m:num>
                          <m:r>
                            <a:rPr lang="de-DE" i="1">
                              <a:latin typeface="Cambria Math" panose="02040503050406030204" pitchFamily="18" charset="0"/>
                            </a:rPr>
                            <m:t>1</m:t>
                          </m:r>
                        </m:num>
                        <m:den>
                          <m:r>
                            <a:rPr lang="de-DE" i="1">
                              <a:latin typeface="Cambria Math" panose="02040503050406030204" pitchFamily="18" charset="0"/>
                            </a:rPr>
                            <m:t>𝑅</m:t>
                          </m:r>
                          <m:r>
                            <a:rPr lang="de-DE" b="0" i="1" smtClean="0">
                              <a:latin typeface="Cambria Math" panose="02040503050406030204" pitchFamily="18" charset="0"/>
                            </a:rPr>
                            <m:t>3</m:t>
                          </m:r>
                        </m:den>
                      </m:f>
                    </m:oMath>
                  </m:oMathPara>
                </a14:m>
                <a:endParaRPr lang="fr-FR" dirty="0"/>
              </a:p>
              <a:p>
                <a:endParaRPr lang="fr-FR" dirty="0"/>
              </a:p>
            </p:txBody>
          </p:sp>
        </mc:Choice>
        <mc:Fallback>
          <p:sp>
            <p:nvSpPr>
              <p:cNvPr id="9" name="ZoneTexte 8">
                <a:extLst>
                  <a:ext uri="{FF2B5EF4-FFF2-40B4-BE49-F238E27FC236}">
                    <a16:creationId xmlns:a16="http://schemas.microsoft.com/office/drawing/2014/main" id="{1960790D-E236-F9C6-F28B-A8BF5B8C0962}"/>
                  </a:ext>
                </a:extLst>
              </p:cNvPr>
              <p:cNvSpPr txBox="1">
                <a:spLocks noRot="1" noChangeAspect="1" noMove="1" noResize="1" noEditPoints="1" noAdjustHandles="1" noChangeArrowheads="1" noChangeShapeType="1" noTextEdit="1"/>
              </p:cNvSpPr>
              <p:nvPr/>
            </p:nvSpPr>
            <p:spPr>
              <a:xfrm>
                <a:off x="6797407" y="3943758"/>
                <a:ext cx="4891489" cy="1267848"/>
              </a:xfrm>
              <a:prstGeom prst="rect">
                <a:avLst/>
              </a:prstGeom>
              <a:blipFill>
                <a:blip r:embed="rId4"/>
                <a:stretch>
                  <a:fillRect l="-871" t="-2381"/>
                </a:stretch>
              </a:blipFill>
              <a:ln w="12700" cap="flat" cmpd="sng" algn="ctr">
                <a:solidFill>
                  <a:schemeClr val="accent2"/>
                </a:solidFill>
                <a:prstDash val="solid"/>
                <a:miter lim="800000"/>
              </a:ln>
              <a:effectLst/>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1" name="ZoneTexte 10">
                <a:extLst>
                  <a:ext uri="{FF2B5EF4-FFF2-40B4-BE49-F238E27FC236}">
                    <a16:creationId xmlns:a16="http://schemas.microsoft.com/office/drawing/2014/main" id="{B2858A0B-6517-4E1E-0DBB-1604282E489D}"/>
                  </a:ext>
                </a:extLst>
              </p:cNvPr>
              <p:cNvSpPr txBox="1"/>
              <p:nvPr/>
            </p:nvSpPr>
            <p:spPr>
              <a:xfrm>
                <a:off x="596435" y="3943758"/>
                <a:ext cx="5796366" cy="667747"/>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GROUPEMENT SERIE</a:t>
                </a:r>
              </a:p>
              <a:p>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rPr>
                          </m:ctrlPr>
                        </m:sSubPr>
                        <m:e>
                          <m:r>
                            <a:rPr lang="de-DE" b="0" i="1" smtClean="0">
                              <a:latin typeface="Cambria Math" panose="02040503050406030204" pitchFamily="18" charset="0"/>
                            </a:rPr>
                            <m:t>𝑅</m:t>
                          </m:r>
                        </m:e>
                        <m:sub>
                          <m:r>
                            <a:rPr lang="de-DE" b="0" i="1" smtClean="0">
                              <a:latin typeface="Cambria Math" panose="02040503050406030204" pitchFamily="18" charset="0"/>
                            </a:rPr>
                            <m:t>𝑒𝑞</m:t>
                          </m:r>
                        </m:sub>
                      </m:sSub>
                      <m:r>
                        <a:rPr lang="de-DE" b="0" i="1" smtClean="0">
                          <a:latin typeface="Cambria Math" panose="02040503050406030204" pitchFamily="18" charset="0"/>
                        </a:rPr>
                        <m:t>=</m:t>
                      </m:r>
                      <m:r>
                        <a:rPr lang="de-DE" b="0" i="1" smtClean="0">
                          <a:latin typeface="Cambria Math" panose="02040503050406030204" pitchFamily="18" charset="0"/>
                        </a:rPr>
                        <m:t>𝑅</m:t>
                      </m:r>
                      <m:r>
                        <a:rPr lang="de-DE" b="0" i="1" smtClean="0">
                          <a:latin typeface="Cambria Math" panose="02040503050406030204" pitchFamily="18" charset="0"/>
                        </a:rPr>
                        <m:t>1+</m:t>
                      </m:r>
                      <m:r>
                        <a:rPr lang="de-DE" b="0" i="1" smtClean="0">
                          <a:latin typeface="Cambria Math" panose="02040503050406030204" pitchFamily="18" charset="0"/>
                        </a:rPr>
                        <m:t>𝑅</m:t>
                      </m:r>
                      <m:r>
                        <a:rPr lang="de-DE" b="0" i="1" smtClean="0">
                          <a:latin typeface="Cambria Math" panose="02040503050406030204" pitchFamily="18" charset="0"/>
                        </a:rPr>
                        <m:t>2+</m:t>
                      </m:r>
                      <m:r>
                        <a:rPr lang="de-DE" b="0" i="1" smtClean="0">
                          <a:latin typeface="Cambria Math" panose="02040503050406030204" pitchFamily="18" charset="0"/>
                        </a:rPr>
                        <m:t>𝑅</m:t>
                      </m:r>
                      <m:r>
                        <a:rPr lang="de-DE" b="0" i="1" smtClean="0">
                          <a:latin typeface="Cambria Math" panose="02040503050406030204" pitchFamily="18" charset="0"/>
                        </a:rPr>
                        <m:t>3</m:t>
                      </m:r>
                    </m:oMath>
                  </m:oMathPara>
                </a14:m>
                <a:endParaRPr lang="fr-FR" dirty="0"/>
              </a:p>
            </p:txBody>
          </p:sp>
        </mc:Choice>
        <mc:Fallback>
          <p:sp>
            <p:nvSpPr>
              <p:cNvPr id="11" name="ZoneTexte 10">
                <a:extLst>
                  <a:ext uri="{FF2B5EF4-FFF2-40B4-BE49-F238E27FC236}">
                    <a16:creationId xmlns:a16="http://schemas.microsoft.com/office/drawing/2014/main" id="{B2858A0B-6517-4E1E-0DBB-1604282E489D}"/>
                  </a:ext>
                </a:extLst>
              </p:cNvPr>
              <p:cNvSpPr txBox="1">
                <a:spLocks noRot="1" noChangeAspect="1" noMove="1" noResize="1" noEditPoints="1" noAdjustHandles="1" noChangeArrowheads="1" noChangeShapeType="1" noTextEdit="1"/>
              </p:cNvSpPr>
              <p:nvPr/>
            </p:nvSpPr>
            <p:spPr>
              <a:xfrm>
                <a:off x="596435" y="3943758"/>
                <a:ext cx="5796366" cy="667747"/>
              </a:xfrm>
              <a:prstGeom prst="rect">
                <a:avLst/>
              </a:prstGeom>
              <a:blipFill>
                <a:blip r:embed="rId5"/>
                <a:stretch>
                  <a:fillRect l="-839" t="-4505" b="-901"/>
                </a:stretch>
              </a:blipFill>
              <a:ln w="12700" cap="flat" cmpd="sng" algn="ctr">
                <a:solidFill>
                  <a:schemeClr val="accent2"/>
                </a:solidFill>
                <a:prstDash val="solid"/>
                <a:miter lim="800000"/>
              </a:ln>
              <a:effectLst/>
            </p:spPr>
            <p:txBody>
              <a:bodyPr/>
              <a:lstStyle/>
              <a:p>
                <a:r>
                  <a:rPr lang="fr-FR">
                    <a:noFill/>
                  </a:rPr>
                  <a:t> </a:t>
                </a:r>
              </a:p>
            </p:txBody>
          </p:sp>
        </mc:Fallback>
      </mc:AlternateContent>
      <p:sp>
        <p:nvSpPr>
          <p:cNvPr id="13" name="ZoneTexte 12">
            <a:extLst>
              <a:ext uri="{FF2B5EF4-FFF2-40B4-BE49-F238E27FC236}">
                <a16:creationId xmlns:a16="http://schemas.microsoft.com/office/drawing/2014/main" id="{766B10A9-11F2-51A0-FCF8-5D9BECF023F5}"/>
              </a:ext>
            </a:extLst>
          </p:cNvPr>
          <p:cNvSpPr txBox="1"/>
          <p:nvPr/>
        </p:nvSpPr>
        <p:spPr>
          <a:xfrm>
            <a:off x="4446356" y="585343"/>
            <a:ext cx="3299288"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dirty="0"/>
              <a:t>GROUPEMENT DES RESISTANCES</a:t>
            </a:r>
          </a:p>
        </p:txBody>
      </p:sp>
    </p:spTree>
    <p:extLst>
      <p:ext uri="{BB962C8B-B14F-4D97-AF65-F5344CB8AC3E}">
        <p14:creationId xmlns:p14="http://schemas.microsoft.com/office/powerpoint/2010/main" val="92660392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17997D32-9957-2F4E-B72F-EE5B0D4D170F}"/>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
        <p:nvSpPr>
          <p:cNvPr id="5" name="ZoneTexte 4">
            <a:extLst>
              <a:ext uri="{FF2B5EF4-FFF2-40B4-BE49-F238E27FC236}">
                <a16:creationId xmlns:a16="http://schemas.microsoft.com/office/drawing/2014/main" id="{CC1637BC-2E26-B94F-1714-7153335CEE45}"/>
              </a:ext>
            </a:extLst>
          </p:cNvPr>
          <p:cNvSpPr txBox="1"/>
          <p:nvPr/>
        </p:nvSpPr>
        <p:spPr>
          <a:xfrm>
            <a:off x="4089553" y="658510"/>
            <a:ext cx="4012894"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buClr>
                <a:srgbClr val="000000"/>
              </a:buClr>
              <a:buSzPts val="1200"/>
              <a:tabLst>
                <a:tab pos="604520" algn="l"/>
              </a:tabLst>
            </a:pPr>
            <a:r>
              <a:rPr lang="fr-FR" sz="1800" b="1" u="none" strike="noStrike" spc="-50" dirty="0">
                <a:effectLst/>
                <a:ea typeface="Times New Roman" panose="02020603050405020304" pitchFamily="18" charset="0"/>
                <a:cs typeface="Times New Roman" panose="02020603050405020304" pitchFamily="18" charset="0"/>
              </a:rPr>
              <a:t>PROPRIETES DE LA GENERATRICE SHUNT</a:t>
            </a:r>
          </a:p>
        </p:txBody>
      </p:sp>
      <p:sp>
        <p:nvSpPr>
          <p:cNvPr id="4" name="ZoneTexte 3">
            <a:extLst>
              <a:ext uri="{FF2B5EF4-FFF2-40B4-BE49-F238E27FC236}">
                <a16:creationId xmlns:a16="http://schemas.microsoft.com/office/drawing/2014/main" id="{07CE02DB-73B8-E67D-415B-A41A89B98B61}"/>
              </a:ext>
            </a:extLst>
          </p:cNvPr>
          <p:cNvSpPr txBox="1"/>
          <p:nvPr/>
        </p:nvSpPr>
        <p:spPr>
          <a:xfrm>
            <a:off x="775465" y="1472337"/>
            <a:ext cx="10090532" cy="120032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342900" indent="-342900">
              <a:buSzPct val="100000"/>
              <a:buFont typeface="+mj-lt"/>
              <a:buAutoNum type="alphaLcPeriod"/>
            </a:pPr>
            <a:r>
              <a:rPr lang="fr-FR" sz="1800" dirty="0">
                <a:solidFill>
                  <a:srgbClr val="000000"/>
                </a:solidFill>
                <a:effectLst/>
                <a:ea typeface="DejaVu Sans" panose="020B0603030804020204" pitchFamily="34" charset="0"/>
              </a:rPr>
              <a:t>Elle s’amorce à circuit ouvert</a:t>
            </a:r>
          </a:p>
          <a:p>
            <a:pPr marL="342900" lvl="0" indent="-342900" algn="just">
              <a:buClr>
                <a:srgbClr val="000000"/>
              </a:buClr>
              <a:buSzPct val="100000"/>
              <a:buFont typeface="+mj-lt"/>
              <a:buAutoNum type="alphaLcPeriod"/>
              <a:tabLst>
                <a:tab pos="554990" algn="l"/>
              </a:tabLst>
            </a:pPr>
            <a:r>
              <a:rPr lang="fr-FR" dirty="0">
                <a:solidFill>
                  <a:srgbClr val="000000"/>
                </a:solidFill>
                <a:ea typeface="DejaVu Sans" panose="020B0603030804020204" pitchFamily="34" charset="0"/>
              </a:rPr>
              <a:t>Sa caractéristique rie tension U = f(I) est plate d’où facilité de régulation.</a:t>
            </a:r>
          </a:p>
          <a:p>
            <a:pPr marL="342900" marR="254000" lvl="0" indent="-342900" algn="just">
              <a:buClr>
                <a:srgbClr val="000000"/>
              </a:buClr>
              <a:buSzPct val="100000"/>
              <a:buFont typeface="+mj-lt"/>
              <a:buAutoNum type="alphaLcPeriod"/>
              <a:tabLst>
                <a:tab pos="554990" algn="l"/>
              </a:tabLst>
            </a:pPr>
            <a:r>
              <a:rPr lang="fr-FR" dirty="0">
                <a:solidFill>
                  <a:srgbClr val="000000"/>
                </a:solidFill>
                <a:ea typeface="DejaVu Sans" panose="020B0603030804020204" pitchFamily="34" charset="0"/>
              </a:rPr>
              <a:t>Un court-circuit aux bornes de l’induit, se traduit par son désamorçage sans risque d’incendie.</a:t>
            </a:r>
          </a:p>
          <a:p>
            <a:pPr marL="342900" lvl="0" indent="-342900" algn="just">
              <a:buClr>
                <a:srgbClr val="000000"/>
              </a:buClr>
              <a:buSzPct val="100000"/>
              <a:buFont typeface="+mj-lt"/>
              <a:buAutoNum type="alphaLcPeriod"/>
              <a:tabLst>
                <a:tab pos="554990" algn="l"/>
              </a:tabLst>
            </a:pPr>
            <a:r>
              <a:rPr lang="fr-FR" dirty="0">
                <a:solidFill>
                  <a:srgbClr val="000000"/>
                </a:solidFill>
                <a:ea typeface="DejaVu Sans" panose="020B0603030804020204" pitchFamily="34" charset="0"/>
              </a:rPr>
              <a:t>Elle est </a:t>
            </a:r>
            <a:r>
              <a:rPr lang="fr-FR" sz="1800" u="none" strike="noStrike" spc="-50" dirty="0">
                <a:effectLst/>
                <a:ea typeface="Times New Roman" panose="02020603050405020304" pitchFamily="18" charset="0"/>
                <a:cs typeface="Times New Roman" panose="02020603050405020304" pitchFamily="18" charset="0"/>
              </a:rPr>
              <a:t>bien adaptée à la charge d’une batterie d’accus.</a:t>
            </a:r>
          </a:p>
        </p:txBody>
      </p:sp>
      <p:pic>
        <p:nvPicPr>
          <p:cNvPr id="9" name="Espace réservé du contenu 4">
            <a:extLst>
              <a:ext uri="{FF2B5EF4-FFF2-40B4-BE49-F238E27FC236}">
                <a16:creationId xmlns:a16="http://schemas.microsoft.com/office/drawing/2014/main" id="{E566FFF6-65E4-E548-8E38-D83A50918444}"/>
              </a:ext>
            </a:extLst>
          </p:cNvPr>
          <p:cNvPicPr>
            <a:picLocks noGrp="1" noChangeAspect="1"/>
          </p:cNvPicPr>
          <p:nvPr>
            <p:ph idx="1"/>
          </p:nvPr>
        </p:nvPicPr>
        <p:blipFill rotWithShape="1">
          <a:blip r:embed="rId2"/>
          <a:srcRect l="5993" r="13548"/>
          <a:stretch/>
        </p:blipFill>
        <p:spPr>
          <a:xfrm>
            <a:off x="3476178" y="2799666"/>
            <a:ext cx="4689106" cy="3082329"/>
          </a:xfrm>
        </p:spPr>
      </p:pic>
      <p:sp>
        <p:nvSpPr>
          <p:cNvPr id="10" name="ZoneTexte 9">
            <a:extLst>
              <a:ext uri="{FF2B5EF4-FFF2-40B4-BE49-F238E27FC236}">
                <a16:creationId xmlns:a16="http://schemas.microsoft.com/office/drawing/2014/main" id="{FA68DB6C-C408-1AF6-E578-1952851A43D6}"/>
              </a:ext>
            </a:extLst>
          </p:cNvPr>
          <p:cNvSpPr txBox="1"/>
          <p:nvPr/>
        </p:nvSpPr>
        <p:spPr>
          <a:xfrm>
            <a:off x="2679700" y="5881995"/>
            <a:ext cx="6096000" cy="369332"/>
          </a:xfrm>
          <a:prstGeom prst="rect">
            <a:avLst/>
          </a:prstGeom>
          <a:solidFill>
            <a:schemeClr val="lt1"/>
          </a:solidFill>
          <a:ln w="12700" cap="flat" cmpd="sng" algn="ctr">
            <a:no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dirty="0"/>
              <a:t>SCHEMA DE PRINCIPE D’UNE GENERATRICE DE BORD</a:t>
            </a:r>
          </a:p>
        </p:txBody>
      </p:sp>
    </p:spTree>
    <p:extLst>
      <p:ext uri="{BB962C8B-B14F-4D97-AF65-F5344CB8AC3E}">
        <p14:creationId xmlns:p14="http://schemas.microsoft.com/office/powerpoint/2010/main" val="8636901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77C401F2-42F8-02C1-68B3-9B3B84A4F186}"/>
              </a:ext>
            </a:extLst>
          </p:cNvPr>
          <p:cNvPicPr>
            <a:picLocks noGrp="1" noChangeAspect="1"/>
          </p:cNvPicPr>
          <p:nvPr>
            <p:ph idx="1"/>
          </p:nvPr>
        </p:nvPicPr>
        <p:blipFill rotWithShape="1">
          <a:blip r:embed="rId2"/>
          <a:srcRect r="23746"/>
          <a:stretch/>
        </p:blipFill>
        <p:spPr>
          <a:xfrm rot="5400000">
            <a:off x="2135808" y="-864980"/>
            <a:ext cx="4729600" cy="8143783"/>
          </a:xfrm>
        </p:spPr>
        <p:style>
          <a:lnRef idx="2">
            <a:schemeClr val="accent2"/>
          </a:lnRef>
          <a:fillRef idx="1">
            <a:schemeClr val="lt1"/>
          </a:fillRef>
          <a:effectRef idx="0">
            <a:schemeClr val="accent2"/>
          </a:effectRef>
          <a:fontRef idx="minor">
            <a:schemeClr val="dk1"/>
          </a:fontRef>
        </p:style>
      </p:pic>
      <p:pic>
        <p:nvPicPr>
          <p:cNvPr id="4" name="Image 3">
            <a:extLst>
              <a:ext uri="{FF2B5EF4-FFF2-40B4-BE49-F238E27FC236}">
                <a16:creationId xmlns:a16="http://schemas.microsoft.com/office/drawing/2014/main" id="{6DD52991-C060-847A-4652-326B6BB92ACF}"/>
              </a:ext>
            </a:extLst>
          </p:cNvPr>
          <p:cNvPicPr>
            <a:picLocks noChangeAspect="1"/>
          </p:cNvPicPr>
          <p:nvPr/>
        </p:nvPicPr>
        <p:blipFill rotWithShape="1">
          <a:blip r:embed="rId3"/>
          <a:srcRect l="-14965" t="57593" r="14965" b="2963"/>
          <a:stretch/>
        </p:blipFill>
        <p:spPr>
          <a:xfrm rot="5400000">
            <a:off x="9046363" y="-334163"/>
            <a:ext cx="2036774" cy="2705100"/>
          </a:xfrm>
          <a:prstGeom prst="rect">
            <a:avLst/>
          </a:prstGeom>
        </p:spPr>
      </p:pic>
      <p:pic>
        <p:nvPicPr>
          <p:cNvPr id="6" name="Image 5">
            <a:extLst>
              <a:ext uri="{FF2B5EF4-FFF2-40B4-BE49-F238E27FC236}">
                <a16:creationId xmlns:a16="http://schemas.microsoft.com/office/drawing/2014/main" id="{2192F9A2-EDF2-E835-79CE-F45BC9A2FA86}"/>
              </a:ext>
            </a:extLst>
          </p:cNvPr>
          <p:cNvPicPr>
            <a:picLocks noChangeAspect="1"/>
          </p:cNvPicPr>
          <p:nvPr/>
        </p:nvPicPr>
        <p:blipFill rotWithShape="1">
          <a:blip r:embed="rId3"/>
          <a:srcRect t="2963" r="10717" b="55556"/>
          <a:stretch/>
        </p:blipFill>
        <p:spPr>
          <a:xfrm rot="5400000">
            <a:off x="9225356" y="1523618"/>
            <a:ext cx="1818487" cy="2844800"/>
          </a:xfrm>
          <a:prstGeom prst="rect">
            <a:avLst/>
          </a:prstGeom>
        </p:spPr>
      </p:pic>
      <p:sp>
        <p:nvSpPr>
          <p:cNvPr id="7" name="ZoneTexte 6">
            <a:extLst>
              <a:ext uri="{FF2B5EF4-FFF2-40B4-BE49-F238E27FC236}">
                <a16:creationId xmlns:a16="http://schemas.microsoft.com/office/drawing/2014/main" id="{03FE3760-D065-53F3-50EE-A64365F5EB72}"/>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Tree>
    <p:extLst>
      <p:ext uri="{BB962C8B-B14F-4D97-AF65-F5344CB8AC3E}">
        <p14:creationId xmlns:p14="http://schemas.microsoft.com/office/powerpoint/2010/main" val="376973717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ZoneTexte 4">
            <a:extLst>
              <a:ext uri="{FF2B5EF4-FFF2-40B4-BE49-F238E27FC236}">
                <a16:creationId xmlns:a16="http://schemas.microsoft.com/office/drawing/2014/main" id="{9B58F03B-FE29-A630-917B-DC9DF66C8470}"/>
              </a:ext>
            </a:extLst>
          </p:cNvPr>
          <p:cNvSpPr txBox="1"/>
          <p:nvPr/>
        </p:nvSpPr>
        <p:spPr>
          <a:xfrm>
            <a:off x="946225" y="1727200"/>
            <a:ext cx="10090533" cy="175432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defPPr>
              <a:defRPr lang="fr-F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marR="3619500" lvl="0" algn="l">
              <a:buClr>
                <a:srgbClr val="000000"/>
              </a:buClr>
              <a:buSzPts val="1200"/>
              <a:tabLst>
                <a:tab pos="278130" algn="l"/>
              </a:tabLst>
            </a:pPr>
            <a:r>
              <a:rPr lang="fr-FR" sz="1800" u="none" strike="noStrike" spc="-50" dirty="0">
                <a:effectLst/>
                <a:ea typeface="Times New Roman" panose="02020603050405020304" pitchFamily="18" charset="0"/>
                <a:cs typeface="Times New Roman" panose="02020603050405020304" pitchFamily="18" charset="0"/>
              </a:rPr>
              <a:t>Conditions à respecter :</a:t>
            </a:r>
          </a:p>
          <a:p>
            <a:pPr marL="342900" indent="-342900" algn="just">
              <a:buClr>
                <a:srgbClr val="000000"/>
              </a:buClr>
              <a:buSzPct val="100000"/>
              <a:buFont typeface="+mj-lt"/>
              <a:buAutoNum type="arabicPeriod"/>
              <a:tabLst>
                <a:tab pos="473075" algn="l"/>
              </a:tabLst>
            </a:pPr>
            <a:r>
              <a:rPr lang="fr-FR" spc="-50" dirty="0">
                <a:cs typeface="Times New Roman" panose="02020603050405020304" pitchFamily="18" charset="0"/>
              </a:rPr>
              <a:t>présence d’un champ rémanent au niveau du circuit inducteur,</a:t>
            </a:r>
          </a:p>
          <a:p>
            <a:pPr marL="342900" indent="-342900" algn="just">
              <a:buClr>
                <a:srgbClr val="000000"/>
              </a:buClr>
              <a:buSzPct val="100000"/>
              <a:buFont typeface="+mj-lt"/>
              <a:buAutoNum type="arabicPeriod"/>
              <a:tabLst>
                <a:tab pos="473075" algn="l"/>
              </a:tabLst>
            </a:pPr>
            <a:r>
              <a:rPr lang="fr-FR" spc="-50" dirty="0">
                <a:cs typeface="Times New Roman" panose="02020603050405020304" pitchFamily="18" charset="0"/>
              </a:rPr>
              <a:t>respect du sens de rotation de l’organe induit,</a:t>
            </a:r>
          </a:p>
          <a:p>
            <a:pPr marL="342900" indent="-342900" algn="just">
              <a:buClr>
                <a:srgbClr val="000000"/>
              </a:buClr>
              <a:buSzPct val="100000"/>
              <a:buFont typeface="+mj-lt"/>
              <a:buAutoNum type="arabicPeriod"/>
              <a:tabLst>
                <a:tab pos="473075" algn="l"/>
              </a:tabLst>
            </a:pPr>
            <a:r>
              <a:rPr lang="fr-FR" spc="-50" dirty="0">
                <a:cs typeface="Times New Roman" panose="02020603050405020304" pitchFamily="18" charset="0"/>
              </a:rPr>
              <a:t>vitesse de rotation minimale de l’induit (définie par le constructeur),</a:t>
            </a:r>
          </a:p>
          <a:p>
            <a:pPr marL="342900" indent="-342900" algn="just">
              <a:buClr>
                <a:srgbClr val="000000"/>
              </a:buClr>
              <a:buSzPct val="100000"/>
              <a:buFont typeface="+mj-lt"/>
              <a:buAutoNum type="arabicPeriod"/>
              <a:tabLst>
                <a:tab pos="473075" algn="l"/>
              </a:tabLst>
            </a:pPr>
            <a:r>
              <a:rPr lang="fr-FR" spc="-50" dirty="0">
                <a:cs typeface="Times New Roman" panose="02020603050405020304" pitchFamily="18" charset="0"/>
              </a:rPr>
              <a:t>connexions induit/inducteur correctes.</a:t>
            </a:r>
          </a:p>
          <a:p>
            <a:pPr algn="just">
              <a:buClr>
                <a:srgbClr val="000000"/>
              </a:buClr>
              <a:buSzPct val="100000"/>
              <a:tabLst>
                <a:tab pos="473075" algn="l"/>
              </a:tabLst>
            </a:pPr>
            <a:r>
              <a:rPr lang="fr-FR" spc="-50" dirty="0">
                <a:cs typeface="Times New Roman" panose="02020603050405020304" pitchFamily="18" charset="0"/>
              </a:rPr>
              <a:t>Le contrôle </a:t>
            </a:r>
            <a:r>
              <a:rPr lang="fr-FR" sz="1800" spc="-50" dirty="0">
                <a:effectLst/>
                <a:ea typeface="Times New Roman" panose="02020603050405020304" pitchFamily="18" charset="0"/>
              </a:rPr>
              <a:t>de l’amorçage s’effectue à l’aide du voltmètre de bord.</a:t>
            </a:r>
          </a:p>
        </p:txBody>
      </p:sp>
      <p:sp>
        <p:nvSpPr>
          <p:cNvPr id="9" name="ZoneTexte 8">
            <a:extLst>
              <a:ext uri="{FF2B5EF4-FFF2-40B4-BE49-F238E27FC236}">
                <a16:creationId xmlns:a16="http://schemas.microsoft.com/office/drawing/2014/main" id="{44FEA6E9-BF43-587A-2719-1A0F08085F12}"/>
              </a:ext>
            </a:extLst>
          </p:cNvPr>
          <p:cNvSpPr txBox="1"/>
          <p:nvPr/>
        </p:nvSpPr>
        <p:spPr>
          <a:xfrm>
            <a:off x="4581792" y="665029"/>
            <a:ext cx="28194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r>
              <a:rPr lang="fr-FR" sz="1800" b="1" u="none" strike="noStrike" spc="-50" dirty="0">
                <a:effectLst/>
                <a:ea typeface="Times New Roman" panose="02020603050405020304" pitchFamily="18" charset="0"/>
                <a:cs typeface="Times New Roman" panose="02020603050405020304" pitchFamily="18" charset="0"/>
              </a:rPr>
              <a:t>AMORÇAGE DE LA DYNAMO</a:t>
            </a:r>
            <a:endParaRPr lang="fr-FR" b="1" dirty="0"/>
          </a:p>
        </p:txBody>
      </p:sp>
      <p:sp>
        <p:nvSpPr>
          <p:cNvPr id="10" name="ZoneTexte 9">
            <a:extLst>
              <a:ext uri="{FF2B5EF4-FFF2-40B4-BE49-F238E27FC236}">
                <a16:creationId xmlns:a16="http://schemas.microsoft.com/office/drawing/2014/main" id="{27833940-1F2F-5B87-74B3-806BCE3DA40D}"/>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Tree>
    <p:extLst>
      <p:ext uri="{BB962C8B-B14F-4D97-AF65-F5344CB8AC3E}">
        <p14:creationId xmlns:p14="http://schemas.microsoft.com/office/powerpoint/2010/main" val="15291885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EB6D8A09-70EE-99BC-D5A6-DA5CF1BA68E8}"/>
                  </a:ext>
                </a:extLst>
              </p:cNvPr>
              <p:cNvSpPr txBox="1"/>
              <p:nvPr/>
            </p:nvSpPr>
            <p:spPr>
              <a:xfrm>
                <a:off x="565073" y="1607902"/>
                <a:ext cx="11259238" cy="2585323"/>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363538" marR="254000" indent="-363538" algn="just">
                  <a:buFont typeface="Wingdings" panose="05000000000000000000" pitchFamily="2" charset="2"/>
                  <a:buChar char="q"/>
                </a:pPr>
                <a:r>
                  <a:rPr lang="fr-FR" sz="1800" spc="-50" dirty="0">
                    <a:effectLst/>
                    <a:ea typeface="Times New Roman" panose="02020603050405020304" pitchFamily="18" charset="0"/>
                  </a:rPr>
                  <a:t>La vitesse de rotation de l’induit est élevé, ce qui permet de réaliser un </a:t>
                </a:r>
                <a:r>
                  <a:rPr lang="fr-FR" sz="1800" spc="-50" dirty="0" err="1">
                    <a:effectLst/>
                    <a:ea typeface="Times New Roman" panose="02020603050405020304" pitchFamily="18" charset="0"/>
                  </a:rPr>
                  <a:t>gàin</a:t>
                </a:r>
                <a:r>
                  <a:rPr lang="fr-FR" sz="1800" spc="-50" dirty="0">
                    <a:effectLst/>
                    <a:ea typeface="Times New Roman" panose="02020603050405020304" pitchFamily="18" charset="0"/>
                  </a:rPr>
                  <a:t> sensible de poids et de volume non négligeable, en diminuant le nombre de conducteurs de  l’induit </a:t>
                </a:r>
                <a:r>
                  <a:rPr lang="fr-FR" spc="-50" dirty="0">
                    <a:ea typeface="Times New Roman" panose="02020603050405020304" pitchFamily="18" charset="0"/>
                  </a:rPr>
                  <a:t>: </a:t>
                </a:r>
                <a14:m>
                  <m:oMath xmlns:m="http://schemas.openxmlformats.org/officeDocument/2006/math">
                    <m:r>
                      <a:rPr lang="de-DE" b="0" i="1" spc="-50" smtClean="0">
                        <a:latin typeface="Cambria Math" panose="02040503050406030204" pitchFamily="18" charset="0"/>
                        <a:ea typeface="Times New Roman" panose="02020603050405020304" pitchFamily="18" charset="0"/>
                      </a:rPr>
                      <m:t>𝐸</m:t>
                    </m:r>
                    <m:r>
                      <a:rPr lang="de-DE" b="0" i="1" spc="-50" smtClean="0">
                        <a:latin typeface="Cambria Math" panose="02040503050406030204" pitchFamily="18" charset="0"/>
                        <a:ea typeface="Times New Roman" panose="02020603050405020304" pitchFamily="18" charset="0"/>
                      </a:rPr>
                      <m:t>=</m:t>
                    </m:r>
                    <m:r>
                      <a:rPr lang="de-DE" b="0" i="1" spc="-50" smtClean="0">
                        <a:latin typeface="Cambria Math" panose="02040503050406030204" pitchFamily="18" charset="0"/>
                        <a:ea typeface="Times New Roman" panose="02020603050405020304" pitchFamily="18" charset="0"/>
                      </a:rPr>
                      <m:t>𝑛𝑁</m:t>
                    </m:r>
                    <m:r>
                      <m:rPr>
                        <m:sty m:val="p"/>
                      </m:rPr>
                      <a:rPr lang="el-GR" b="0" i="1" spc="-50" smtClean="0">
                        <a:latin typeface="Cambria Math" panose="02040503050406030204" pitchFamily="18" charset="0"/>
                        <a:ea typeface="Cambria Math" panose="02040503050406030204" pitchFamily="18" charset="0"/>
                      </a:rPr>
                      <m:t>Φ</m:t>
                    </m:r>
                  </m:oMath>
                </a14:m>
                <a:endParaRPr lang="fr-FR" sz="1800" spc="-50" dirty="0">
                  <a:effectLst/>
                  <a:ea typeface="Times New Roman" panose="02020603050405020304" pitchFamily="18" charset="0"/>
                </a:endParaRPr>
              </a:p>
              <a:p>
                <a:pPr marL="363538" marR="254000" indent="-363538" algn="just">
                  <a:buFontTx/>
                  <a:buChar char="-"/>
                </a:pPr>
                <a:endParaRPr lang="fr-FR" sz="1800" spc="-50" dirty="0">
                  <a:effectLst/>
                  <a:ea typeface="Times New Roman" panose="02020603050405020304" pitchFamily="18" charset="0"/>
                </a:endParaRPr>
              </a:p>
              <a:p>
                <a:pPr marL="363538" indent="-363538" algn="just">
                  <a:buFont typeface="Wingdings" panose="05000000000000000000" pitchFamily="2" charset="2"/>
                  <a:buChar char="q"/>
                </a:pPr>
                <a:r>
                  <a:rPr lang="fr-FR" sz="1800" spc="-50" dirty="0">
                    <a:effectLst/>
                    <a:ea typeface="Times New Roman" panose="02020603050405020304" pitchFamily="18" charset="0"/>
                  </a:rPr>
                  <a:t>Enroulements supplémentaires:</a:t>
                </a:r>
              </a:p>
              <a:p>
                <a:pPr marL="363538" algn="just"/>
                <a:r>
                  <a:rPr lang="fr-FR" sz="1800" spc="-50" dirty="0">
                    <a:effectLst/>
                    <a:ea typeface="Times New Roman" panose="02020603050405020304" pitchFamily="18" charset="0"/>
                  </a:rPr>
                  <a:t>Elles sont pourvues d’enroulements supplémentaires, améliorant leurs performances techniques.</a:t>
                </a:r>
              </a:p>
              <a:p>
                <a:pPr marL="715963" lvl="1" indent="-352425" algn="just">
                  <a:buFont typeface="Courier New" panose="02070309020205020404" pitchFamily="49" charset="0"/>
                  <a:buChar char="o"/>
                </a:pPr>
                <a:r>
                  <a:rPr lang="fr-FR" spc="-50" dirty="0">
                    <a:effectLst/>
                    <a:ea typeface="Times New Roman" panose="02020603050405020304" pitchFamily="18" charset="0"/>
                  </a:rPr>
                  <a:t>Les enroulements de compensation: Ils neutralisent le phénomène de réaction magnétique de l’induit.</a:t>
                </a:r>
              </a:p>
              <a:p>
                <a:pPr marL="715963" lvl="1" indent="-352425" algn="just">
                  <a:buFont typeface="Courier New" panose="02070309020205020404" pitchFamily="49" charset="0"/>
                  <a:buChar char="o"/>
                </a:pPr>
                <a:r>
                  <a:rPr lang="fr-FR" spc="-50" dirty="0">
                    <a:effectLst/>
                    <a:ea typeface="Times New Roman" panose="02020603050405020304" pitchFamily="18" charset="0"/>
                  </a:rPr>
                  <a:t>Les pôles de commutation: Ils améliorent la commutation (limitation des étincelles entre balais et lames de collecteur), toujours délicate à grandes vitesses et à débit élevé.</a:t>
                </a:r>
              </a:p>
              <a:p>
                <a:pPr marL="363538" algn="just"/>
                <a:r>
                  <a:rPr lang="fr-FR" sz="1800" dirty="0">
                    <a:solidFill>
                      <a:srgbClr val="000000"/>
                    </a:solidFill>
                    <a:effectLst/>
                    <a:ea typeface="DejaVu Sans" panose="020B0603030804020204" pitchFamily="34" charset="0"/>
                  </a:rPr>
                  <a:t>Ces divers enroulements sont connectés en série avec l’induit, et sont donc parcourus par le même courant</a:t>
                </a:r>
                <a:endParaRPr lang="fr-FR" dirty="0"/>
              </a:p>
            </p:txBody>
          </p:sp>
        </mc:Choice>
        <mc:Fallback xmlns="">
          <p:sp>
            <p:nvSpPr>
              <p:cNvPr id="5" name="ZoneTexte 4">
                <a:extLst>
                  <a:ext uri="{FF2B5EF4-FFF2-40B4-BE49-F238E27FC236}">
                    <a16:creationId xmlns:a16="http://schemas.microsoft.com/office/drawing/2014/main" id="{EB6D8A09-70EE-99BC-D5A6-DA5CF1BA68E8}"/>
                  </a:ext>
                </a:extLst>
              </p:cNvPr>
              <p:cNvSpPr txBox="1">
                <a:spLocks noRot="1" noChangeAspect="1" noMove="1" noResize="1" noEditPoints="1" noAdjustHandles="1" noChangeArrowheads="1" noChangeShapeType="1" noTextEdit="1"/>
              </p:cNvSpPr>
              <p:nvPr/>
            </p:nvSpPr>
            <p:spPr>
              <a:xfrm>
                <a:off x="565073" y="1607902"/>
                <a:ext cx="11259238" cy="2585323"/>
              </a:xfrm>
              <a:prstGeom prst="rect">
                <a:avLst/>
              </a:prstGeom>
              <a:blipFill>
                <a:blip r:embed="rId2"/>
                <a:stretch>
                  <a:fillRect l="-324" t="-1174" r="-379" b="-2582"/>
                </a:stretch>
              </a:blipFill>
              <a:ln w="12700" cap="flat" cmpd="sng" algn="ctr">
                <a:solidFill>
                  <a:schemeClr val="accent2"/>
                </a:solidFill>
                <a:prstDash val="solid"/>
                <a:miter lim="800000"/>
              </a:ln>
              <a:effectLst/>
            </p:spPr>
            <p:txBody>
              <a:bodyPr/>
              <a:lstStyle/>
              <a:p>
                <a:r>
                  <a:rPr lang="fr-FR">
                    <a:noFill/>
                  </a:rPr>
                  <a:t> </a:t>
                </a:r>
              </a:p>
            </p:txBody>
          </p:sp>
        </mc:Fallback>
      </mc:AlternateContent>
      <p:sp>
        <p:nvSpPr>
          <p:cNvPr id="4" name="ZoneTexte 3">
            <a:extLst>
              <a:ext uri="{FF2B5EF4-FFF2-40B4-BE49-F238E27FC236}">
                <a16:creationId xmlns:a16="http://schemas.microsoft.com/office/drawing/2014/main" id="{61E7B6D8-1438-94C3-A47C-C748C93EC5F6}"/>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
        <p:nvSpPr>
          <p:cNvPr id="6" name="ZoneTexte 5">
            <a:extLst>
              <a:ext uri="{FF2B5EF4-FFF2-40B4-BE49-F238E27FC236}">
                <a16:creationId xmlns:a16="http://schemas.microsoft.com/office/drawing/2014/main" id="{16597500-3E49-5F04-F8BD-97283728B662}"/>
              </a:ext>
            </a:extLst>
          </p:cNvPr>
          <p:cNvSpPr txBox="1"/>
          <p:nvPr/>
        </p:nvSpPr>
        <p:spPr>
          <a:xfrm>
            <a:off x="4089552" y="658510"/>
            <a:ext cx="4624789"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just">
              <a:buClr>
                <a:srgbClr val="000000"/>
              </a:buClr>
              <a:buSzPts val="1200"/>
              <a:tabLst>
                <a:tab pos="282575" algn="l"/>
              </a:tabLst>
            </a:pPr>
            <a:r>
              <a:rPr lang="fr-FR" sz="1800" b="1" u="none" strike="noStrike" spc="-50" dirty="0">
                <a:effectLst/>
                <a:ea typeface="Times New Roman" panose="02020603050405020304" pitchFamily="18" charset="0"/>
                <a:cs typeface="Times New Roman" panose="02020603050405020304" pitchFamily="18" charset="0"/>
              </a:rPr>
              <a:t>PARTICULARITES DES GENERATRICES D’AVIATION</a:t>
            </a:r>
          </a:p>
        </p:txBody>
      </p:sp>
    </p:spTree>
    <p:extLst>
      <p:ext uri="{BB962C8B-B14F-4D97-AF65-F5344CB8AC3E}">
        <p14:creationId xmlns:p14="http://schemas.microsoft.com/office/powerpoint/2010/main" val="9687823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7407DA5F-9933-A7AA-A612-D72E60AC9A93}"/>
              </a:ext>
            </a:extLst>
          </p:cNvPr>
          <p:cNvSpPr txBox="1"/>
          <p:nvPr/>
        </p:nvSpPr>
        <p:spPr>
          <a:xfrm>
            <a:off x="273585" y="1962752"/>
            <a:ext cx="11644829" cy="3693319"/>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q"/>
            </a:pPr>
            <a:r>
              <a:rPr lang="fr-FR" dirty="0"/>
              <a:t>Influence de l’altitude: L’usure des balais est rapide en atmosphère raréfiée, la commutation devient plus</a:t>
            </a:r>
          </a:p>
          <a:p>
            <a:r>
              <a:rPr lang="fr-FR" dirty="0"/>
              <a:t>mauvaise lorsque la pression atmosphérique décroît. Il devient nécessaire d’utiliser des charbons spéciaux, ainsi que d’accroître leur nombre par ligne de balais.</a:t>
            </a:r>
          </a:p>
          <a:p>
            <a:endParaRPr lang="fr-FR" dirty="0"/>
          </a:p>
          <a:p>
            <a:pPr marL="285750" indent="-285750">
              <a:buFont typeface="Wingdings" panose="05000000000000000000" pitchFamily="2" charset="2"/>
              <a:buChar char="q"/>
            </a:pPr>
            <a:r>
              <a:rPr lang="fr-FR" dirty="0"/>
              <a:t>Inducteur tétrapolaire (4 pôles inducteurs): Rappelons qu’une dynamo tétrapolaire est deux fois plus puissante qu’une dynamo bipolaire, ceci pour un même induit, et à égalité de flux utile par pôle.</a:t>
            </a:r>
          </a:p>
          <a:p>
            <a:endParaRPr lang="fr-FR" dirty="0"/>
          </a:p>
          <a:p>
            <a:pPr marL="285750" indent="-285750">
              <a:buFont typeface="Wingdings" panose="05000000000000000000" pitchFamily="2" charset="2"/>
              <a:buChar char="q"/>
            </a:pPr>
            <a:r>
              <a:rPr lang="fr-FR" dirty="0"/>
              <a:t>Entraînement: Sur les </a:t>
            </a:r>
            <a:r>
              <a:rPr lang="fr-FR" dirty="0" err="1"/>
              <a:t>turbo-réacteurs</a:t>
            </a:r>
            <a:r>
              <a:rPr lang="fr-FR" dirty="0"/>
              <a:t> la génératrice est supportée par un relais d’accessoire entraîné par le réacteur à l’aide d’un arbre à cardans. L’entraînement comporte parfois un limiteur de couple.</a:t>
            </a:r>
          </a:p>
          <a:p>
            <a:endParaRPr lang="fr-FR" dirty="0"/>
          </a:p>
          <a:p>
            <a:pPr marL="285750" indent="-285750">
              <a:buFont typeface="Wingdings" panose="05000000000000000000" pitchFamily="2" charset="2"/>
              <a:buChar char="q"/>
            </a:pPr>
            <a:r>
              <a:rPr lang="fr-FR" dirty="0"/>
              <a:t>Rendement électrique:  Assez faible de l’ordre de 70 à 75 %.</a:t>
            </a:r>
          </a:p>
          <a:p>
            <a:endParaRPr lang="fr-FR" dirty="0"/>
          </a:p>
          <a:p>
            <a:pPr marL="285750" indent="-285750">
              <a:buFont typeface="Wingdings" panose="05000000000000000000" pitchFamily="2" charset="2"/>
              <a:buChar char="q"/>
            </a:pPr>
            <a:r>
              <a:rPr lang="fr-FR" dirty="0"/>
              <a:t>Rendement massique: Le rapport puissance/poids est satisfaisant : 400 à 500 W par kg.</a:t>
            </a:r>
          </a:p>
        </p:txBody>
      </p:sp>
      <p:sp>
        <p:nvSpPr>
          <p:cNvPr id="4" name="ZoneTexte 3">
            <a:extLst>
              <a:ext uri="{FF2B5EF4-FFF2-40B4-BE49-F238E27FC236}">
                <a16:creationId xmlns:a16="http://schemas.microsoft.com/office/drawing/2014/main" id="{7DDF6892-33AB-8252-121C-085622093602}"/>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Tree>
    <p:extLst>
      <p:ext uri="{BB962C8B-B14F-4D97-AF65-F5344CB8AC3E}">
        <p14:creationId xmlns:p14="http://schemas.microsoft.com/office/powerpoint/2010/main" val="17555354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87734F4-1E34-933F-B46F-5958CD922EDE}"/>
              </a:ext>
            </a:extLst>
          </p:cNvPr>
          <p:cNvSpPr txBox="1"/>
          <p:nvPr/>
        </p:nvSpPr>
        <p:spPr>
          <a:xfrm>
            <a:off x="738129" y="1031097"/>
            <a:ext cx="10928733" cy="480131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q"/>
            </a:pPr>
            <a:r>
              <a:rPr lang="fr-FR" dirty="0"/>
              <a:t>Ventilation: </a:t>
            </a:r>
          </a:p>
          <a:p>
            <a:pPr marL="742950" lvl="1" indent="-285750">
              <a:buFont typeface="Courier New" panose="02070309020205020404" pitchFamily="49" charset="0"/>
              <a:buChar char="o"/>
            </a:pPr>
            <a:r>
              <a:rPr lang="fr-FR" dirty="0"/>
              <a:t>Elle doit être impérativement assurée, car on a cherché à obtenir la puissance maximum pour un poids minimum.</a:t>
            </a:r>
          </a:p>
          <a:p>
            <a:pPr marL="742950" lvl="1" indent="-285750">
              <a:buFont typeface="Courier New" panose="02070309020205020404" pitchFamily="49" charset="0"/>
              <a:buChar char="o"/>
            </a:pPr>
            <a:r>
              <a:rPr lang="fr-FR" dirty="0"/>
              <a:t>Il faut donc éliminer les calories engendrées pendant le fonctionnement. </a:t>
            </a:r>
          </a:p>
          <a:p>
            <a:pPr marL="742950" lvl="1" indent="-285750">
              <a:buFont typeface="Courier New" panose="02070309020205020404" pitchFamily="49" charset="0"/>
              <a:buChar char="o"/>
            </a:pPr>
            <a:r>
              <a:rPr lang="fr-FR" dirty="0"/>
              <a:t>Le principe consiste à effectuer un prélèvement d’air extérieur, et par l’intermédiaire d’une prise dynamique le faire circuler à travers la dynamo, assurant ainsi un refroidissement efficace au cours du vol.	</a:t>
            </a:r>
          </a:p>
          <a:p>
            <a:pPr marL="285750" indent="-285750" algn="just">
              <a:buFont typeface="Wingdings" panose="05000000000000000000" pitchFamily="2" charset="2"/>
              <a:buChar char="q"/>
            </a:pPr>
            <a:r>
              <a:rPr lang="fr-FR" dirty="0"/>
              <a:t>Fonctionnement au sol: </a:t>
            </a:r>
          </a:p>
          <a:p>
            <a:pPr marL="742950" lvl="1" indent="-285750" algn="just">
              <a:buFont typeface="Courier New" panose="02070309020205020404" pitchFamily="49" charset="0"/>
              <a:buChar char="o"/>
            </a:pPr>
            <a:r>
              <a:rPr lang="fr-FR" dirty="0"/>
              <a:t>Il	faut limiter la puissance des dynamos dans cette configuration, en raison de L’insuffisance de la ventilation. </a:t>
            </a:r>
          </a:p>
          <a:p>
            <a:pPr marL="742950" lvl="1" indent="-285750" algn="just">
              <a:buFont typeface="Courier New" panose="02070309020205020404" pitchFamily="49" charset="0"/>
              <a:buChar char="o"/>
            </a:pPr>
            <a:r>
              <a:rPr lang="fr-FR" dirty="0"/>
              <a:t>La solution consiste à délester le réseau des servitudes non indispensables.</a:t>
            </a:r>
          </a:p>
          <a:p>
            <a:pPr marL="742950" lvl="1" indent="-285750" algn="just">
              <a:buFont typeface="Courier New" panose="02070309020205020404" pitchFamily="49" charset="0"/>
              <a:buChar char="o"/>
            </a:pPr>
            <a:r>
              <a:rPr lang="fr-FR" dirty="0"/>
              <a:t>De nombreux avions disposent de relais de délestage commandés par les amortisseurs de trains principaux. Ces relais excités au sol coupent l’alimentation des servitudes à forte consommation.</a:t>
            </a:r>
          </a:p>
          <a:p>
            <a:pPr marL="742950" lvl="1" indent="-285750" algn="just">
              <a:buFont typeface="Courier New" panose="02070309020205020404" pitchFamily="49" charset="0"/>
              <a:buChar char="o"/>
            </a:pPr>
            <a:r>
              <a:rPr lang="fr-FR" dirty="0"/>
              <a:t>Dès le déjaugeage, les relais se désexcitent, l’alimentation des servitudes est possible.</a:t>
            </a:r>
          </a:p>
          <a:p>
            <a:pPr lvl="1" algn="just"/>
            <a:endParaRPr lang="fr-FR" dirty="0"/>
          </a:p>
          <a:p>
            <a:pPr marL="285750" indent="-285750" algn="just">
              <a:buFont typeface="Wingdings" panose="05000000000000000000" pitchFamily="2" charset="2"/>
              <a:buChar char="q"/>
            </a:pPr>
            <a:r>
              <a:rPr lang="fr-FR" dirty="0"/>
              <a:t>Puissance utilisable au sol : 30 % de la puissance disponible. Le contrôle se fait à l’aide de l’ampèremètre indiquant le débit de la génératrice</a:t>
            </a:r>
          </a:p>
        </p:txBody>
      </p:sp>
      <p:sp>
        <p:nvSpPr>
          <p:cNvPr id="3" name="ZoneTexte 2">
            <a:extLst>
              <a:ext uri="{FF2B5EF4-FFF2-40B4-BE49-F238E27FC236}">
                <a16:creationId xmlns:a16="http://schemas.microsoft.com/office/drawing/2014/main" id="{82D314A3-30A1-42C1-0825-FDB78C3101A0}"/>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Tree>
    <p:extLst>
      <p:ext uri="{BB962C8B-B14F-4D97-AF65-F5344CB8AC3E}">
        <p14:creationId xmlns:p14="http://schemas.microsoft.com/office/powerpoint/2010/main" val="89471705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ZoneTexte 6">
            <a:extLst>
              <a:ext uri="{FF2B5EF4-FFF2-40B4-BE49-F238E27FC236}">
                <a16:creationId xmlns:a16="http://schemas.microsoft.com/office/drawing/2014/main" id="{34A099D0-75FA-D5FE-91E7-F04DB70657B0}"/>
              </a:ext>
            </a:extLst>
          </p:cNvPr>
          <p:cNvSpPr txBox="1"/>
          <p:nvPr/>
        </p:nvSpPr>
        <p:spPr>
          <a:xfrm>
            <a:off x="385590" y="1446595"/>
            <a:ext cx="10968210" cy="286232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Wingdings" panose="05000000000000000000" pitchFamily="2" charset="2"/>
              <a:buChar char="§"/>
            </a:pPr>
            <a:r>
              <a:rPr lang="fr-FR" dirty="0"/>
              <a:t>absence de magnétisme rémanent,</a:t>
            </a:r>
          </a:p>
          <a:p>
            <a:pPr marL="285750" indent="-285750">
              <a:buFont typeface="Wingdings" panose="05000000000000000000" pitchFamily="2" charset="2"/>
              <a:buChar char="§"/>
            </a:pPr>
            <a:r>
              <a:rPr lang="fr-FR" dirty="0"/>
              <a:t>excitation shunt coupée,</a:t>
            </a:r>
          </a:p>
          <a:p>
            <a:pPr marL="285750" indent="-285750">
              <a:buFont typeface="Wingdings" panose="05000000000000000000" pitchFamily="2" charset="2"/>
              <a:buChar char="§"/>
            </a:pPr>
            <a:r>
              <a:rPr lang="fr-FR" dirty="0"/>
              <a:t>connexions induit/collecteur défectueuses,</a:t>
            </a:r>
          </a:p>
          <a:p>
            <a:pPr marL="285750" indent="-285750">
              <a:buFont typeface="Wingdings" panose="05000000000000000000" pitchFamily="2" charset="2"/>
              <a:buChar char="§"/>
            </a:pPr>
            <a:r>
              <a:rPr lang="fr-FR" dirty="0"/>
              <a:t>balais usés ou insuffisamment rodés,</a:t>
            </a:r>
          </a:p>
          <a:p>
            <a:pPr marL="285750" indent="-285750">
              <a:buFont typeface="Wingdings" panose="05000000000000000000" pitchFamily="2" charset="2"/>
              <a:buChar char="§"/>
            </a:pPr>
            <a:r>
              <a:rPr lang="fr-FR" dirty="0"/>
              <a:t>pression de contact des balais insuffisante,</a:t>
            </a:r>
          </a:p>
          <a:p>
            <a:pPr marL="285750" indent="-285750">
              <a:buFont typeface="Wingdings" panose="05000000000000000000" pitchFamily="2" charset="2"/>
              <a:buChar char="§"/>
            </a:pPr>
            <a:r>
              <a:rPr lang="fr-FR" dirty="0"/>
              <a:t>calage des balais déplacé,</a:t>
            </a:r>
          </a:p>
          <a:p>
            <a:pPr marL="285750" indent="-285750">
              <a:buFont typeface="Wingdings" panose="05000000000000000000" pitchFamily="2" charset="2"/>
              <a:buChar char="§"/>
            </a:pPr>
            <a:r>
              <a:rPr lang="fr-FR" dirty="0"/>
              <a:t>collecteur creusé - encrassé,</a:t>
            </a:r>
          </a:p>
          <a:p>
            <a:pPr marL="285750" indent="-285750">
              <a:buFont typeface="Wingdings" panose="05000000000000000000" pitchFamily="2" charset="2"/>
              <a:buChar char="§"/>
            </a:pPr>
            <a:r>
              <a:rPr lang="fr-FR" dirty="0"/>
              <a:t>rupture de connexions des balais,</a:t>
            </a:r>
          </a:p>
          <a:p>
            <a:pPr marL="285750" indent="-285750">
              <a:buFont typeface="Wingdings" panose="05000000000000000000" pitchFamily="2" charset="2"/>
              <a:buChar char="§"/>
            </a:pPr>
            <a:r>
              <a:rPr lang="fr-FR" dirty="0"/>
              <a:t>mise à la masse des porte balais,</a:t>
            </a:r>
          </a:p>
          <a:p>
            <a:pPr marL="285750" indent="-285750">
              <a:buFont typeface="Wingdings" panose="05000000000000000000" pitchFamily="2" charset="2"/>
              <a:buChar char="§"/>
            </a:pPr>
            <a:r>
              <a:rPr lang="fr-FR" dirty="0"/>
              <a:t>roulements défectueux.</a:t>
            </a:r>
          </a:p>
        </p:txBody>
      </p:sp>
      <p:sp>
        <p:nvSpPr>
          <p:cNvPr id="3" name="ZoneTexte 2">
            <a:extLst>
              <a:ext uri="{FF2B5EF4-FFF2-40B4-BE49-F238E27FC236}">
                <a16:creationId xmlns:a16="http://schemas.microsoft.com/office/drawing/2014/main" id="{E299BD60-9587-E782-CD3F-F0A43E6BB1D3}"/>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
        <p:nvSpPr>
          <p:cNvPr id="5" name="ZoneTexte 4">
            <a:extLst>
              <a:ext uri="{FF2B5EF4-FFF2-40B4-BE49-F238E27FC236}">
                <a16:creationId xmlns:a16="http://schemas.microsoft.com/office/drawing/2014/main" id="{C3E7E9D5-1E11-55CA-7A11-A889B221F598}"/>
              </a:ext>
            </a:extLst>
          </p:cNvPr>
          <p:cNvSpPr txBox="1"/>
          <p:nvPr/>
        </p:nvSpPr>
        <p:spPr>
          <a:xfrm>
            <a:off x="4597400" y="612907"/>
            <a:ext cx="29972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fr-FR" b="1" dirty="0"/>
              <a:t>CAS DE PANNES POSSIBLES</a:t>
            </a:r>
          </a:p>
        </p:txBody>
      </p:sp>
    </p:spTree>
    <p:extLst>
      <p:ext uri="{BB962C8B-B14F-4D97-AF65-F5344CB8AC3E}">
        <p14:creationId xmlns:p14="http://schemas.microsoft.com/office/powerpoint/2010/main" val="321748229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E904B114-271B-7F2E-D4F9-912C83AD9E06}"/>
              </a:ext>
            </a:extLst>
          </p:cNvPr>
          <p:cNvSpPr txBox="1"/>
          <p:nvPr/>
        </p:nvSpPr>
        <p:spPr>
          <a:xfrm>
            <a:off x="624748" y="1296496"/>
            <a:ext cx="10942504"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marR="266700" indent="-285750" algn="just">
              <a:buFont typeface="Arial" panose="020B0604020202020204" pitchFamily="34" charset="0"/>
              <a:buChar char="•"/>
            </a:pPr>
            <a:r>
              <a:rPr lang="fr-FR" spc="-50" dirty="0">
                <a:effectLst/>
                <a:ea typeface="Times New Roman" panose="02020603050405020304" pitchFamily="18" charset="0"/>
              </a:rPr>
              <a:t>Les groupes </a:t>
            </a:r>
            <a:r>
              <a:rPr lang="fr-FR" spc="-50" dirty="0" err="1">
                <a:effectLst/>
                <a:ea typeface="Times New Roman" panose="02020603050405020304" pitchFamily="18" charset="0"/>
              </a:rPr>
              <a:t>moto-propulseurs</a:t>
            </a:r>
            <a:r>
              <a:rPr lang="fr-FR" spc="-50" dirty="0">
                <a:effectLst/>
                <a:ea typeface="Times New Roman" panose="02020603050405020304" pitchFamily="18" charset="0"/>
              </a:rPr>
              <a:t> sont caractérisés par des variations de régime importantes.</a:t>
            </a:r>
          </a:p>
          <a:p>
            <a:pPr marL="285750" marR="266700" indent="-285750" algn="just">
              <a:buFont typeface="Arial" panose="020B0604020202020204" pitchFamily="34" charset="0"/>
              <a:buChar char="•"/>
            </a:pPr>
            <a:r>
              <a:rPr lang="fr-FR" spc="-50" dirty="0">
                <a:ea typeface="Times New Roman" panose="02020603050405020304" pitchFamily="18" charset="0"/>
              </a:rPr>
              <a:t>Il</a:t>
            </a:r>
            <a:r>
              <a:rPr lang="fr-FR" spc="-50" dirty="0">
                <a:effectLst/>
                <a:ea typeface="Times New Roman" panose="02020603050405020304" pitchFamily="18" charset="0"/>
              </a:rPr>
              <a:t> en résulte des variations de vitesse des générateurs</a:t>
            </a:r>
          </a:p>
          <a:p>
            <a:pPr marL="285750" marR="266700" indent="-285750" algn="just">
              <a:buFont typeface="Arial" panose="020B0604020202020204" pitchFamily="34" charset="0"/>
              <a:buChar char="•"/>
            </a:pPr>
            <a:r>
              <a:rPr lang="fr-FR" dirty="0"/>
              <a:t>la tension développée par les générateurs: E = </a:t>
            </a:r>
            <a:r>
              <a:rPr lang="fr-FR" dirty="0" err="1"/>
              <a:t>n.N</a:t>
            </a:r>
            <a:r>
              <a:rPr lang="el-GR" dirty="0"/>
              <a:t>φ</a:t>
            </a:r>
            <a:endParaRPr lang="fr-FR" spc="-50" dirty="0">
              <a:effectLst/>
              <a:ea typeface="Times New Roman" panose="02020603050405020304" pitchFamily="18" charset="0"/>
            </a:endParaRPr>
          </a:p>
        </p:txBody>
      </p:sp>
      <p:sp>
        <p:nvSpPr>
          <p:cNvPr id="7" name="ZoneTexte 6">
            <a:extLst>
              <a:ext uri="{FF2B5EF4-FFF2-40B4-BE49-F238E27FC236}">
                <a16:creationId xmlns:a16="http://schemas.microsoft.com/office/drawing/2014/main" id="{67240C79-1B14-8C1B-8F49-04F38CFF1A58}"/>
              </a:ext>
            </a:extLst>
          </p:cNvPr>
          <p:cNvSpPr txBox="1"/>
          <p:nvPr/>
        </p:nvSpPr>
        <p:spPr>
          <a:xfrm>
            <a:off x="4088176" y="137577"/>
            <a:ext cx="4347072" cy="338554"/>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spcBef>
                <a:spcPts val="1200"/>
              </a:spcBef>
              <a:buSzPts val="1600"/>
            </a:pPr>
            <a:r>
              <a:rPr lang="fr-FR" sz="16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REGULATION DE TENSION DES DYNAMOS</a:t>
            </a:r>
          </a:p>
        </p:txBody>
      </p:sp>
      <p:sp>
        <p:nvSpPr>
          <p:cNvPr id="9" name="ZoneTexte 8">
            <a:extLst>
              <a:ext uri="{FF2B5EF4-FFF2-40B4-BE49-F238E27FC236}">
                <a16:creationId xmlns:a16="http://schemas.microsoft.com/office/drawing/2014/main" id="{8EAE6941-78A6-BE74-819D-EDB3ADF7FD56}"/>
              </a:ext>
            </a:extLst>
          </p:cNvPr>
          <p:cNvSpPr txBox="1"/>
          <p:nvPr/>
        </p:nvSpPr>
        <p:spPr>
          <a:xfrm>
            <a:off x="2641294" y="5550412"/>
            <a:ext cx="6097836"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Un régulateur de tension automatique est donc indispensable, </a:t>
            </a:r>
          </a:p>
          <a:p>
            <a:pPr algn="just"/>
            <a:r>
              <a:rPr lang="fr-FR" dirty="0"/>
              <a:t>placé en série avec l’inducteur shunt de la génératrice,</a:t>
            </a:r>
          </a:p>
          <a:p>
            <a:pPr algn="just"/>
            <a:r>
              <a:rPr lang="fr-FR" dirty="0"/>
              <a:t> il contrôle l’intensité du courant d’excitation.</a:t>
            </a:r>
          </a:p>
        </p:txBody>
      </p:sp>
      <p:sp>
        <p:nvSpPr>
          <p:cNvPr id="6" name="ZoneTexte 5">
            <a:extLst>
              <a:ext uri="{FF2B5EF4-FFF2-40B4-BE49-F238E27FC236}">
                <a16:creationId xmlns:a16="http://schemas.microsoft.com/office/drawing/2014/main" id="{2E4E8EC6-5B75-7926-0389-B3DEE016439B}"/>
              </a:ext>
            </a:extLst>
          </p:cNvPr>
          <p:cNvSpPr txBox="1"/>
          <p:nvPr/>
        </p:nvSpPr>
        <p:spPr>
          <a:xfrm>
            <a:off x="4318612" y="665033"/>
            <a:ext cx="38862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REGULATEUR A PILE DE CARBONE</a:t>
            </a:r>
          </a:p>
        </p:txBody>
      </p:sp>
      <p:sp>
        <p:nvSpPr>
          <p:cNvPr id="3" name="ZoneTexte 2">
            <a:extLst>
              <a:ext uri="{FF2B5EF4-FFF2-40B4-BE49-F238E27FC236}">
                <a16:creationId xmlns:a16="http://schemas.microsoft.com/office/drawing/2014/main" id="{8329689A-1760-016C-A1E0-8DF763651726}"/>
              </a:ext>
            </a:extLst>
          </p:cNvPr>
          <p:cNvSpPr txBox="1"/>
          <p:nvPr/>
        </p:nvSpPr>
        <p:spPr>
          <a:xfrm>
            <a:off x="624748" y="2481957"/>
            <a:ext cx="10942504" cy="646331"/>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marR="266700" indent="-285750" algn="just">
              <a:buFont typeface="Arial" panose="020B0604020202020204" pitchFamily="34" charset="0"/>
              <a:buChar char="•"/>
            </a:pPr>
            <a:r>
              <a:rPr lang="fr-FR" spc="-50" dirty="0">
                <a:effectLst/>
                <a:ea typeface="Times New Roman" panose="02020603050405020304" pitchFamily="18" charset="0"/>
              </a:rPr>
              <a:t>Le débit des générateur est aussi fonction du nombre de servitudes branchées</a:t>
            </a:r>
          </a:p>
          <a:p>
            <a:pPr marL="285750" indent="-285750">
              <a:buFont typeface="Arial" panose="020B0604020202020204" pitchFamily="34" charset="0"/>
              <a:buChar char="•"/>
            </a:pPr>
            <a:r>
              <a:rPr lang="fr-FR" dirty="0"/>
              <a:t>des variations de débit	U = E - ri</a:t>
            </a:r>
          </a:p>
        </p:txBody>
      </p:sp>
      <p:sp>
        <p:nvSpPr>
          <p:cNvPr id="4" name="Flèche : bas 3">
            <a:extLst>
              <a:ext uri="{FF2B5EF4-FFF2-40B4-BE49-F238E27FC236}">
                <a16:creationId xmlns:a16="http://schemas.microsoft.com/office/drawing/2014/main" id="{47A08B01-A657-065B-A10C-2A929D781216}"/>
              </a:ext>
            </a:extLst>
          </p:cNvPr>
          <p:cNvSpPr/>
          <p:nvPr/>
        </p:nvSpPr>
        <p:spPr>
          <a:xfrm>
            <a:off x="5475383" y="3283027"/>
            <a:ext cx="429658" cy="4466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ZoneTexte 9">
            <a:extLst>
              <a:ext uri="{FF2B5EF4-FFF2-40B4-BE49-F238E27FC236}">
                <a16:creationId xmlns:a16="http://schemas.microsoft.com/office/drawing/2014/main" id="{30996B93-8FF8-9C62-4751-7AE376DCB433}"/>
              </a:ext>
            </a:extLst>
          </p:cNvPr>
          <p:cNvSpPr txBox="1"/>
          <p:nvPr/>
        </p:nvSpPr>
        <p:spPr>
          <a:xfrm>
            <a:off x="2641294" y="3884452"/>
            <a:ext cx="6097836" cy="92333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just"/>
            <a:r>
              <a:rPr lang="fr-FR" dirty="0"/>
              <a:t>Une surtension ou une sous tension peuvent entraîner:</a:t>
            </a:r>
          </a:p>
          <a:p>
            <a:pPr marL="285750" indent="-285750" algn="just">
              <a:buFont typeface="Arial" panose="020B0604020202020204" pitchFamily="34" charset="0"/>
              <a:buChar char="•"/>
            </a:pPr>
            <a:r>
              <a:rPr lang="fr-FR" dirty="0"/>
              <a:t>un mauvais fonctionnement des appareils</a:t>
            </a:r>
          </a:p>
          <a:p>
            <a:pPr marL="285750" indent="-285750" algn="just">
              <a:buFont typeface="Arial" panose="020B0604020202020204" pitchFamily="34" charset="0"/>
              <a:buChar char="•"/>
            </a:pPr>
            <a:r>
              <a:rPr lang="fr-FR" dirty="0"/>
              <a:t>Provoquer leur détérioration.</a:t>
            </a:r>
          </a:p>
        </p:txBody>
      </p:sp>
      <p:sp>
        <p:nvSpPr>
          <p:cNvPr id="11" name="Flèche : bas 10">
            <a:extLst>
              <a:ext uri="{FF2B5EF4-FFF2-40B4-BE49-F238E27FC236}">
                <a16:creationId xmlns:a16="http://schemas.microsoft.com/office/drawing/2014/main" id="{757D6E92-B65E-FC5F-4A10-E0F1F498171A}"/>
              </a:ext>
            </a:extLst>
          </p:cNvPr>
          <p:cNvSpPr/>
          <p:nvPr/>
        </p:nvSpPr>
        <p:spPr>
          <a:xfrm>
            <a:off x="5475383" y="4962521"/>
            <a:ext cx="429658" cy="4466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86007784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1AF79F9A-E87C-E2F6-CB87-F56E05653A32}"/>
              </a:ext>
            </a:extLst>
          </p:cNvPr>
          <p:cNvSpPr txBox="1"/>
          <p:nvPr/>
        </p:nvSpPr>
        <p:spPr>
          <a:xfrm>
            <a:off x="561860" y="1408824"/>
            <a:ext cx="7127914" cy="4204356"/>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algn="ctr">
              <a:lnSpc>
                <a:spcPct val="150000"/>
              </a:lnSpc>
            </a:pPr>
            <a:r>
              <a:rPr lang="fr-FR" b="1" u="sng" dirty="0"/>
              <a:t>ROLE</a:t>
            </a:r>
          </a:p>
          <a:p>
            <a:pPr marL="285750" indent="-285750">
              <a:lnSpc>
                <a:spcPct val="150000"/>
              </a:lnSpc>
              <a:buFont typeface="Wingdings" panose="05000000000000000000" pitchFamily="2" charset="2"/>
              <a:buChar char="Ø"/>
            </a:pPr>
            <a:r>
              <a:rPr lang="fr-FR" dirty="0"/>
              <a:t>Limiter les écarts de tension développés par la génératrice à 28 v ± 0,5 en fonction :</a:t>
            </a:r>
          </a:p>
          <a:p>
            <a:pPr marL="285750" indent="-285750">
              <a:lnSpc>
                <a:spcPct val="150000"/>
              </a:lnSpc>
              <a:buFont typeface="Arial" panose="020B0604020202020204" pitchFamily="34" charset="0"/>
              <a:buChar char="•"/>
            </a:pPr>
            <a:r>
              <a:rPr lang="fr-FR" dirty="0"/>
              <a:t>des variations de vitesse</a:t>
            </a:r>
          </a:p>
          <a:p>
            <a:pPr marL="285750" indent="-285750">
              <a:lnSpc>
                <a:spcPct val="150000"/>
              </a:lnSpc>
              <a:buFont typeface="Arial" panose="020B0604020202020204" pitchFamily="34" charset="0"/>
              <a:buChar char="•"/>
            </a:pPr>
            <a:r>
              <a:rPr lang="fr-FR" dirty="0"/>
              <a:t>des variations de débit</a:t>
            </a:r>
          </a:p>
          <a:p>
            <a:pPr>
              <a:lnSpc>
                <a:spcPct val="150000"/>
              </a:lnSpc>
            </a:pPr>
            <a:r>
              <a:rPr lang="fr-FR" dirty="0"/>
              <a:t>ce qui aura pour effet de :</a:t>
            </a:r>
          </a:p>
          <a:p>
            <a:pPr marL="285750" indent="-285750">
              <a:lnSpc>
                <a:spcPct val="150000"/>
              </a:lnSpc>
              <a:buFont typeface="Arial" panose="020B0604020202020204" pitchFamily="34" charset="0"/>
              <a:buChar char="•"/>
            </a:pPr>
            <a:r>
              <a:rPr lang="fr-FR" dirty="0"/>
              <a:t>surexciter la génératrice aux faibles vitesses ou aux grands débits</a:t>
            </a:r>
          </a:p>
          <a:p>
            <a:pPr marL="285750" indent="-285750">
              <a:lnSpc>
                <a:spcPct val="150000"/>
              </a:lnSpc>
              <a:buFont typeface="Arial" panose="020B0604020202020204" pitchFamily="34" charset="0"/>
              <a:buChar char="•"/>
            </a:pPr>
            <a:r>
              <a:rPr lang="fr-FR" dirty="0"/>
              <a:t>sous exciter la génératrice aux grandes vitesses ou aux faibles débits</a:t>
            </a:r>
          </a:p>
          <a:p>
            <a:pPr marL="285750" indent="-285750">
              <a:lnSpc>
                <a:spcPct val="150000"/>
              </a:lnSpc>
              <a:buFont typeface="Arial" panose="020B0604020202020204" pitchFamily="34" charset="0"/>
              <a:buChar char="•"/>
            </a:pPr>
            <a:r>
              <a:rPr lang="fr-FR" dirty="0"/>
              <a:t>Assurer une </a:t>
            </a:r>
            <a:r>
              <a:rPr lang="fr-FR" dirty="0" err="1"/>
              <a:t>équirépartition</a:t>
            </a:r>
            <a:r>
              <a:rPr lang="fr-FR" dirty="0"/>
              <a:t> des charges des génératrices lors du couplage en parallèle.</a:t>
            </a:r>
          </a:p>
        </p:txBody>
      </p:sp>
      <p:sp>
        <p:nvSpPr>
          <p:cNvPr id="3" name="ZoneTexte 2">
            <a:extLst>
              <a:ext uri="{FF2B5EF4-FFF2-40B4-BE49-F238E27FC236}">
                <a16:creationId xmlns:a16="http://schemas.microsoft.com/office/drawing/2014/main" id="{F7B0CE74-0182-1786-46DB-1DBED8BCEAAE}"/>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
        <p:nvSpPr>
          <p:cNvPr id="2" name="ZoneTexte 1">
            <a:extLst>
              <a:ext uri="{FF2B5EF4-FFF2-40B4-BE49-F238E27FC236}">
                <a16:creationId xmlns:a16="http://schemas.microsoft.com/office/drawing/2014/main" id="{A0495261-7CA4-4CA1-AECB-8AF006395DFA}"/>
              </a:ext>
            </a:extLst>
          </p:cNvPr>
          <p:cNvSpPr txBox="1"/>
          <p:nvPr/>
        </p:nvSpPr>
        <p:spPr>
          <a:xfrm>
            <a:off x="4032174" y="720118"/>
            <a:ext cx="38862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REGULATEUR A PILE DE CARBONE</a:t>
            </a:r>
          </a:p>
        </p:txBody>
      </p:sp>
      <p:pic>
        <p:nvPicPr>
          <p:cNvPr id="6" name="Espace réservé du contenu 4">
            <a:extLst>
              <a:ext uri="{FF2B5EF4-FFF2-40B4-BE49-F238E27FC236}">
                <a16:creationId xmlns:a16="http://schemas.microsoft.com/office/drawing/2014/main" id="{FAF11750-289A-CF57-31C0-FB753C2E510E}"/>
              </a:ext>
            </a:extLst>
          </p:cNvPr>
          <p:cNvPicPr>
            <a:picLocks noGrp="1" noChangeAspect="1"/>
          </p:cNvPicPr>
          <p:nvPr>
            <p:ph idx="1"/>
          </p:nvPr>
        </p:nvPicPr>
        <p:blipFill>
          <a:blip r:embed="rId2"/>
          <a:stretch>
            <a:fillRect/>
          </a:stretch>
        </p:blipFill>
        <p:spPr>
          <a:xfrm>
            <a:off x="7918374" y="1952456"/>
            <a:ext cx="3807954" cy="2656408"/>
          </a:xfrm>
        </p:spPr>
        <p:style>
          <a:lnRef idx="2">
            <a:schemeClr val="accent2"/>
          </a:lnRef>
          <a:fillRef idx="1">
            <a:schemeClr val="lt1"/>
          </a:fillRef>
          <a:effectRef idx="0">
            <a:schemeClr val="accent2"/>
          </a:effectRef>
          <a:fontRef idx="minor">
            <a:schemeClr val="dk1"/>
          </a:fontRef>
        </p:style>
      </p:pic>
      <p:sp>
        <p:nvSpPr>
          <p:cNvPr id="7" name="ZoneTexte 6">
            <a:extLst>
              <a:ext uri="{FF2B5EF4-FFF2-40B4-BE49-F238E27FC236}">
                <a16:creationId xmlns:a16="http://schemas.microsoft.com/office/drawing/2014/main" id="{0CAA7518-6518-B036-9600-D1614DD7BBD8}"/>
              </a:ext>
            </a:extLst>
          </p:cNvPr>
          <p:cNvSpPr txBox="1"/>
          <p:nvPr/>
        </p:nvSpPr>
        <p:spPr>
          <a:xfrm>
            <a:off x="7918374" y="4711821"/>
            <a:ext cx="3572220" cy="307777"/>
          </a:xfrm>
          <a:prstGeom prst="rect">
            <a:avLst/>
          </a:prstGeom>
          <a:solidFill>
            <a:schemeClr val="lt1"/>
          </a:solidFill>
          <a:ln w="12700" cap="flat" cmpd="sng" algn="ctr">
            <a:no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buClr>
                <a:srgbClr val="000000"/>
              </a:buClr>
              <a:buSzPts val="1200"/>
              <a:tabLst>
                <a:tab pos="269875" algn="l"/>
              </a:tabLst>
            </a:pPr>
            <a:r>
              <a:rPr lang="fr-FR" sz="1400" u="none" strike="noStrike" spc="-50" dirty="0">
                <a:solidFill>
                  <a:srgbClr val="000000"/>
                </a:solidFill>
                <a:effectLst/>
                <a:ea typeface="Times New Roman" panose="02020603050405020304" pitchFamily="18" charset="0"/>
                <a:cs typeface="Times New Roman" panose="02020603050405020304" pitchFamily="18" charset="0"/>
              </a:rPr>
              <a:t>Régulateur éléments constitutifs</a:t>
            </a:r>
            <a:endParaRPr lang="fr-FR" sz="1400" u="none" strike="noStrike" spc="-5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21284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a:extLst>
              <a:ext uri="{FF2B5EF4-FFF2-40B4-BE49-F238E27FC236}">
                <a16:creationId xmlns:a16="http://schemas.microsoft.com/office/drawing/2014/main" id="{9F3E4B87-7062-73FE-5525-39382AE12A3E}"/>
              </a:ext>
            </a:extLst>
          </p:cNvPr>
          <p:cNvPicPr>
            <a:picLocks noGrp="1" noChangeAspect="1"/>
          </p:cNvPicPr>
          <p:nvPr>
            <p:ph idx="1"/>
          </p:nvPr>
        </p:nvPicPr>
        <p:blipFill>
          <a:blip r:embed="rId2"/>
          <a:stretch>
            <a:fillRect/>
          </a:stretch>
        </p:blipFill>
        <p:spPr>
          <a:xfrm>
            <a:off x="7572195" y="1253331"/>
            <a:ext cx="3949676" cy="4351338"/>
          </a:xfrm>
        </p:spPr>
      </p:pic>
      <p:sp>
        <p:nvSpPr>
          <p:cNvPr id="3" name="ZoneTexte 2">
            <a:extLst>
              <a:ext uri="{FF2B5EF4-FFF2-40B4-BE49-F238E27FC236}">
                <a16:creationId xmlns:a16="http://schemas.microsoft.com/office/drawing/2014/main" id="{6376A960-5B30-4758-FEE3-56E41954BC1E}"/>
              </a:ext>
            </a:extLst>
          </p:cNvPr>
          <p:cNvSpPr txBox="1"/>
          <p:nvPr/>
        </p:nvSpPr>
        <p:spPr>
          <a:xfrm>
            <a:off x="272900" y="1169109"/>
            <a:ext cx="6864196" cy="3416320"/>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marL="285750" indent="-285750">
              <a:buFont typeface="Arial" panose="020B0604020202020204" pitchFamily="34" charset="0"/>
              <a:buChar char="•"/>
            </a:pPr>
            <a:r>
              <a:rPr lang="fr-FR" dirty="0"/>
              <a:t>Disques de carbone alternés, épaisseur 1 mm environ.</a:t>
            </a:r>
          </a:p>
          <a:p>
            <a:pPr marL="285750" indent="-285750">
              <a:buFont typeface="Arial" panose="020B0604020202020204" pitchFamily="34" charset="0"/>
              <a:buChar char="•"/>
            </a:pPr>
            <a:r>
              <a:rPr lang="fr-FR" dirty="0"/>
              <a:t>Résistance de 1,5 à 40 </a:t>
            </a:r>
            <a:r>
              <a:rPr lang="el-GR" dirty="0"/>
              <a:t>Ω</a:t>
            </a:r>
            <a:r>
              <a:rPr lang="fr-FR" dirty="0"/>
              <a:t>.</a:t>
            </a:r>
          </a:p>
          <a:p>
            <a:pPr marL="285750" indent="-285750">
              <a:buFont typeface="Arial" panose="020B0604020202020204" pitchFamily="34" charset="0"/>
              <a:buChar char="•"/>
            </a:pPr>
            <a:r>
              <a:rPr lang="fr-FR" dirty="0"/>
              <a:t>Les rondelles de carbone ont un coefficient de température négatif ; </a:t>
            </a:r>
          </a:p>
          <a:p>
            <a:pPr marL="285750" indent="-285750">
              <a:buFont typeface="Arial" panose="020B0604020202020204" pitchFamily="34" charset="0"/>
              <a:buChar char="•"/>
            </a:pPr>
            <a:r>
              <a:rPr lang="fr-FR" dirty="0"/>
              <a:t>à chaque extrémité sont prévues deux vis de réglage :</a:t>
            </a:r>
          </a:p>
          <a:p>
            <a:pPr marL="742950" lvl="1" indent="-285750">
              <a:buFont typeface="Courier New" panose="02070309020205020404" pitchFamily="49" charset="0"/>
              <a:buChar char="o"/>
            </a:pPr>
            <a:r>
              <a:rPr lang="fr-FR" dirty="0"/>
              <a:t>L’une règle la compression des rondelles de carbone.</a:t>
            </a:r>
          </a:p>
          <a:p>
            <a:pPr marL="742950" lvl="1" indent="-285750">
              <a:buFont typeface="Courier New" panose="02070309020205020404" pitchFamily="49" charset="0"/>
              <a:buChar char="o"/>
            </a:pPr>
            <a:r>
              <a:rPr lang="fr-FR" dirty="0"/>
              <a:t>L’autre, la course du noyau magnétique de l’électro-aimant, donc l’entrefer, d’où la force d’attraction.</a:t>
            </a:r>
          </a:p>
          <a:p>
            <a:pPr marL="285750" indent="-285750">
              <a:buFont typeface="Arial" panose="020B0604020202020204" pitchFamily="34" charset="0"/>
              <a:buChar char="•"/>
            </a:pPr>
            <a:r>
              <a:rPr lang="fr-FR" dirty="0"/>
              <a:t>Le régulateur est pourvu d’ailettes permettant d’assurer le refroidissement ; </a:t>
            </a:r>
          </a:p>
          <a:p>
            <a:pPr marL="285750" indent="-285750">
              <a:buFont typeface="Arial" panose="020B0604020202020204" pitchFamily="34" charset="0"/>
              <a:buChar char="•"/>
            </a:pPr>
            <a:r>
              <a:rPr lang="fr-FR" dirty="0"/>
              <a:t>La température moyenne est comprise entre 75 et 120°. </a:t>
            </a:r>
          </a:p>
          <a:p>
            <a:pPr marL="285750" indent="-285750">
              <a:buFont typeface="Arial" panose="020B0604020202020204" pitchFamily="34" charset="0"/>
              <a:buChar char="•"/>
            </a:pPr>
            <a:r>
              <a:rPr lang="fr-FR" dirty="0"/>
              <a:t>La pile de carbone est comprimée, soit par un ressort, soit par un diaphragme selon les caractéristiques de leurs enroulements. </a:t>
            </a:r>
          </a:p>
        </p:txBody>
      </p:sp>
      <p:sp>
        <p:nvSpPr>
          <p:cNvPr id="4" name="ZoneTexte 3">
            <a:extLst>
              <a:ext uri="{FF2B5EF4-FFF2-40B4-BE49-F238E27FC236}">
                <a16:creationId xmlns:a16="http://schemas.microsoft.com/office/drawing/2014/main" id="{68AAD1FD-5F6E-95FE-70D7-B38624B89986}"/>
              </a:ext>
            </a:extLst>
          </p:cNvPr>
          <p:cNvSpPr txBox="1"/>
          <p:nvPr/>
        </p:nvSpPr>
        <p:spPr>
          <a:xfrm>
            <a:off x="2842352" y="148551"/>
            <a:ext cx="6704681"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0" algn="ctr">
              <a:spcBef>
                <a:spcPts val="1200"/>
              </a:spcBef>
              <a:buSzPts val="1600"/>
            </a:pPr>
            <a:r>
              <a:rPr lang="fr-FR" sz="1800" b="1" kern="0" dirty="0">
                <a:solidFill>
                  <a:srgbClr val="4472C4"/>
                </a:solidFill>
                <a:effectLst/>
                <a:latin typeface="Calibri Light" panose="020F0302020204030204" pitchFamily="34" charset="0"/>
                <a:ea typeface="Times New Roman" panose="02020603050405020304" pitchFamily="18" charset="0"/>
                <a:cs typeface="Times New Roman" panose="02020603050405020304" pitchFamily="18" charset="0"/>
              </a:rPr>
              <a:t>Chapitre 08 :GENERATION ET DISTRIBUTION DE COURANT CONTINU</a:t>
            </a:r>
          </a:p>
        </p:txBody>
      </p:sp>
      <p:sp>
        <p:nvSpPr>
          <p:cNvPr id="6" name="ZoneTexte 5">
            <a:extLst>
              <a:ext uri="{FF2B5EF4-FFF2-40B4-BE49-F238E27FC236}">
                <a16:creationId xmlns:a16="http://schemas.microsoft.com/office/drawing/2014/main" id="{D6522539-C9B3-23EB-0707-B39B5821BD8E}"/>
              </a:ext>
            </a:extLst>
          </p:cNvPr>
          <p:cNvSpPr txBox="1"/>
          <p:nvPr/>
        </p:nvSpPr>
        <p:spPr>
          <a:xfrm>
            <a:off x="4032174" y="606366"/>
            <a:ext cx="3886200" cy="369332"/>
          </a:xfrm>
          <a:prstGeom prst="rect">
            <a:avLst/>
          </a:prstGeom>
          <a:solidFill>
            <a:schemeClr val="lt1"/>
          </a:solidFill>
          <a:ln w="12700" cap="flat" cmpd="sng" algn="ctr">
            <a:solidFill>
              <a:schemeClr val="accent2"/>
            </a:solidFill>
            <a:prstDash val="solid"/>
            <a:miter lim="800000"/>
          </a:ln>
          <a:effectLst/>
        </p:spPr>
        <p:style>
          <a:lnRef idx="2">
            <a:schemeClr val="accent2"/>
          </a:lnRef>
          <a:fillRef idx="1">
            <a:schemeClr val="lt1"/>
          </a:fillRef>
          <a:effectRef idx="0">
            <a:schemeClr val="accent2"/>
          </a:effectRef>
          <a:fontRef idx="minor">
            <a:schemeClr val="dk1"/>
          </a:fontRef>
        </p:style>
        <p:txBody>
          <a:bodyPr wrap="square">
            <a:spAutoFit/>
          </a:bodyPr>
          <a:lstStyle/>
          <a:p>
            <a:pPr lvl="1">
              <a:spcBef>
                <a:spcPts val="200"/>
              </a:spcBef>
            </a:pPr>
            <a:r>
              <a:rPr lang="fr-FR"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REGULATEUR A PILE DE CARBONE</a:t>
            </a:r>
          </a:p>
        </p:txBody>
      </p:sp>
      <p:graphicFrame>
        <p:nvGraphicFramePr>
          <p:cNvPr id="8" name="Tableau 7">
            <a:extLst>
              <a:ext uri="{FF2B5EF4-FFF2-40B4-BE49-F238E27FC236}">
                <a16:creationId xmlns:a16="http://schemas.microsoft.com/office/drawing/2014/main" id="{35455602-62F4-1A57-C5E4-DE9241D86722}"/>
              </a:ext>
            </a:extLst>
          </p:cNvPr>
          <p:cNvGraphicFramePr>
            <a:graphicFrameLocks noGrp="1"/>
          </p:cNvGraphicFramePr>
          <p:nvPr>
            <p:extLst>
              <p:ext uri="{D42A27DB-BD31-4B8C-83A1-F6EECF244321}">
                <p14:modId xmlns:p14="http://schemas.microsoft.com/office/powerpoint/2010/main" val="3788962747"/>
              </p:ext>
            </p:extLst>
          </p:nvPr>
        </p:nvGraphicFramePr>
        <p:xfrm>
          <a:off x="776936" y="4975468"/>
          <a:ext cx="6360160" cy="1426845"/>
        </p:xfrm>
        <a:graphic>
          <a:graphicData uri="http://schemas.openxmlformats.org/drawingml/2006/table">
            <a:tbl>
              <a:tblPr>
                <a:tableStyleId>{5C22544A-7EE6-4342-B048-85BDC9FD1C3A}</a:tableStyleId>
              </a:tblPr>
              <a:tblGrid>
                <a:gridCol w="130175">
                  <a:extLst>
                    <a:ext uri="{9D8B030D-6E8A-4147-A177-3AD203B41FA5}">
                      <a16:colId xmlns:a16="http://schemas.microsoft.com/office/drawing/2014/main" val="3727563336"/>
                    </a:ext>
                  </a:extLst>
                </a:gridCol>
                <a:gridCol w="1961515">
                  <a:extLst>
                    <a:ext uri="{9D8B030D-6E8A-4147-A177-3AD203B41FA5}">
                      <a16:colId xmlns:a16="http://schemas.microsoft.com/office/drawing/2014/main" val="2243081825"/>
                    </a:ext>
                  </a:extLst>
                </a:gridCol>
                <a:gridCol w="2117090">
                  <a:extLst>
                    <a:ext uri="{9D8B030D-6E8A-4147-A177-3AD203B41FA5}">
                      <a16:colId xmlns:a16="http://schemas.microsoft.com/office/drawing/2014/main" val="498124583"/>
                    </a:ext>
                  </a:extLst>
                </a:gridCol>
                <a:gridCol w="308610">
                  <a:extLst>
                    <a:ext uri="{9D8B030D-6E8A-4147-A177-3AD203B41FA5}">
                      <a16:colId xmlns:a16="http://schemas.microsoft.com/office/drawing/2014/main" val="1953058725"/>
                    </a:ext>
                  </a:extLst>
                </a:gridCol>
                <a:gridCol w="1842770">
                  <a:extLst>
                    <a:ext uri="{9D8B030D-6E8A-4147-A177-3AD203B41FA5}">
                      <a16:colId xmlns:a16="http://schemas.microsoft.com/office/drawing/2014/main" val="1114877486"/>
                    </a:ext>
                  </a:extLst>
                </a:gridCol>
              </a:tblGrid>
              <a:tr h="162560">
                <a:tc>
                  <a:txBody>
                    <a:bodyPr/>
                    <a:lstStyle/>
                    <a:p>
                      <a:pPr indent="-1295400" algn="l">
                        <a:lnSpc>
                          <a:spcPts val="1100"/>
                        </a:lnSpc>
                        <a:spcAft>
                          <a:spcPts val="6000"/>
                        </a:spcAft>
                      </a:pPr>
                      <a:r>
                        <a:rPr lang="fr-FR" sz="1100" spc="0">
                          <a:effectLst/>
                        </a:rPr>
                        <a:t>1</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1295400" algn="l">
                        <a:lnSpc>
                          <a:spcPts val="1100"/>
                        </a:lnSpc>
                        <a:spcAft>
                          <a:spcPts val="6000"/>
                        </a:spcAft>
                      </a:pPr>
                      <a:r>
                        <a:rPr lang="fr-FR" sz="1100" spc="0">
                          <a:effectLst/>
                        </a:rPr>
                        <a:t>noyau de réglage</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39700" indent="-1295400" algn="l">
                        <a:lnSpc>
                          <a:spcPts val="1100"/>
                        </a:lnSpc>
                        <a:spcAft>
                          <a:spcPts val="6000"/>
                        </a:spcAft>
                      </a:pPr>
                      <a:r>
                        <a:rPr lang="fr-FR" sz="1100" spc="0">
                          <a:effectLst/>
                        </a:rPr>
                        <a:t>10 pastille de carbone</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27000" indent="-1295400" algn="l">
                        <a:lnSpc>
                          <a:spcPts val="1100"/>
                        </a:lnSpc>
                        <a:spcAft>
                          <a:spcPts val="6000"/>
                        </a:spcAft>
                      </a:pPr>
                      <a:r>
                        <a:rPr lang="fr-FR" sz="1100" spc="0">
                          <a:effectLst/>
                        </a:rPr>
                        <a:t>19</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indent="-1295400" algn="l">
                        <a:lnSpc>
                          <a:spcPts val="1100"/>
                        </a:lnSpc>
                        <a:spcAft>
                          <a:spcPts val="6000"/>
                        </a:spcAft>
                      </a:pPr>
                      <a:r>
                        <a:rPr lang="fr-FR" sz="1100" spc="0">
                          <a:effectLst/>
                        </a:rPr>
                        <a:t>résistance</a:t>
                      </a:r>
                      <a:endParaRPr lang="fr-FR" sz="1200" spc="-5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593526254"/>
                  </a:ext>
                </a:extLst>
              </a:tr>
              <a:tr h="151130">
                <a:tc>
                  <a:txBody>
                    <a:bodyPr/>
                    <a:lstStyle/>
                    <a:p>
                      <a:pPr indent="-1295400" algn="l">
                        <a:lnSpc>
                          <a:spcPts val="800"/>
                        </a:lnSpc>
                        <a:spcAft>
                          <a:spcPts val="6000"/>
                        </a:spcAft>
                      </a:pPr>
                      <a:r>
                        <a:rPr lang="fr-FR" sz="800" spc="0">
                          <a:effectLst/>
                        </a:rPr>
                        <a:t>2</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1295400" algn="l">
                        <a:lnSpc>
                          <a:spcPts val="1100"/>
                        </a:lnSpc>
                        <a:spcAft>
                          <a:spcPts val="6000"/>
                        </a:spcAft>
                      </a:pPr>
                      <a:r>
                        <a:rPr lang="fr-FR" sz="1100" spc="0" dirty="0">
                          <a:effectLst/>
                        </a:rPr>
                        <a:t>couvercle</a:t>
                      </a:r>
                      <a:endParaRPr lang="fr-FR" sz="1200" spc="-5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marL="139700" indent="-1295400" algn="l">
                        <a:lnSpc>
                          <a:spcPts val="1100"/>
                        </a:lnSpc>
                        <a:spcAft>
                          <a:spcPts val="6000"/>
                        </a:spcAft>
                      </a:pPr>
                      <a:r>
                        <a:rPr lang="fr-FR" sz="1100" spc="0">
                          <a:effectLst/>
                        </a:rPr>
                        <a:t>11 carter alliage, léger</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27000" indent="-1295400" algn="l">
                        <a:lnSpc>
                          <a:spcPts val="1100"/>
                        </a:lnSpc>
                        <a:spcAft>
                          <a:spcPts val="6000"/>
                        </a:spcAft>
                      </a:pPr>
                      <a:r>
                        <a:rPr lang="fr-FR" sz="1100" spc="0">
                          <a:effectLst/>
                        </a:rPr>
                        <a:t>20</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1295400" algn="l">
                        <a:lnSpc>
                          <a:spcPts val="1100"/>
                        </a:lnSpc>
                        <a:spcAft>
                          <a:spcPts val="6000"/>
                        </a:spcAft>
                      </a:pPr>
                      <a:r>
                        <a:rPr lang="fr-FR" sz="1100" spc="0">
                          <a:effectLst/>
                        </a:rPr>
                        <a:t>résistance</a:t>
                      </a:r>
                      <a:endParaRPr lang="fr-FR" sz="1200" spc="-5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86169216"/>
                  </a:ext>
                </a:extLst>
              </a:tr>
              <a:tr h="155575">
                <a:tc>
                  <a:txBody>
                    <a:bodyPr/>
                    <a:lstStyle/>
                    <a:p>
                      <a:pPr indent="-1295400" algn="l">
                        <a:lnSpc>
                          <a:spcPts val="1100"/>
                        </a:lnSpc>
                        <a:spcAft>
                          <a:spcPts val="6000"/>
                        </a:spcAft>
                      </a:pPr>
                      <a:r>
                        <a:rPr lang="fr-FR" sz="1100" spc="0">
                          <a:effectLst/>
                        </a:rPr>
                        <a:t>3</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1295400" algn="l">
                        <a:lnSpc>
                          <a:spcPts val="1100"/>
                        </a:lnSpc>
                        <a:spcAft>
                          <a:spcPts val="6000"/>
                        </a:spcAft>
                      </a:pPr>
                      <a:r>
                        <a:rPr lang="fr-FR" sz="1100" spc="0">
                          <a:effectLst/>
                        </a:rPr>
                        <a:t>bobine à 2 enroulements</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marL="139700" indent="-1295400" algn="l">
                        <a:lnSpc>
                          <a:spcPts val="1100"/>
                        </a:lnSpc>
                        <a:spcAft>
                          <a:spcPts val="6000"/>
                        </a:spcAft>
                      </a:pPr>
                      <a:r>
                        <a:rPr lang="fr-FR" sz="1100" spc="0">
                          <a:effectLst/>
                        </a:rPr>
                        <a:t>12 tube de pile</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marL="127000" indent="-1295400" algn="l">
                        <a:lnSpc>
                          <a:spcPts val="1100"/>
                        </a:lnSpc>
                        <a:spcAft>
                          <a:spcPts val="6000"/>
                        </a:spcAft>
                      </a:pPr>
                      <a:r>
                        <a:rPr lang="fr-FR" sz="1100" spc="0">
                          <a:effectLst/>
                        </a:rPr>
                        <a:t>21</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1295400" algn="l">
                        <a:lnSpc>
                          <a:spcPts val="1100"/>
                        </a:lnSpc>
                        <a:spcAft>
                          <a:spcPts val="6000"/>
                        </a:spcAft>
                      </a:pPr>
                      <a:r>
                        <a:rPr lang="fr-FR" sz="1100" spc="0">
                          <a:effectLst/>
                        </a:rPr>
                        <a:t>isolant de plots</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1712633181"/>
                  </a:ext>
                </a:extLst>
              </a:tr>
              <a:tr h="160020">
                <a:tc>
                  <a:txBody>
                    <a:bodyPr/>
                    <a:lstStyle/>
                    <a:p>
                      <a:pPr indent="-1295400" algn="l">
                        <a:lnSpc>
                          <a:spcPts val="1100"/>
                        </a:lnSpc>
                        <a:spcAft>
                          <a:spcPts val="6000"/>
                        </a:spcAft>
                      </a:pPr>
                      <a:r>
                        <a:rPr lang="fr-FR" sz="1100" spc="0">
                          <a:effectLst/>
                        </a:rPr>
                        <a:t>4</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indent="-1295400" algn="l">
                        <a:lnSpc>
                          <a:spcPts val="1100"/>
                        </a:lnSpc>
                        <a:spcAft>
                          <a:spcPts val="6000"/>
                        </a:spcAft>
                      </a:pPr>
                      <a:r>
                        <a:rPr lang="fr-FR" sz="1100" spc="0">
                          <a:effectLst/>
                        </a:rPr>
                        <a:t>ensemble membrane</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39700" indent="-1295400" algn="l">
                        <a:lnSpc>
                          <a:spcPts val="1100"/>
                        </a:lnSpc>
                        <a:spcAft>
                          <a:spcPts val="6000"/>
                        </a:spcAft>
                      </a:pPr>
                      <a:r>
                        <a:rPr lang="fr-FR" sz="1100" spc="0">
                          <a:effectLst/>
                        </a:rPr>
                        <a:t>13 pile de carbone</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27000" indent="-1295400" algn="l">
                        <a:lnSpc>
                          <a:spcPts val="1100"/>
                        </a:lnSpc>
                        <a:spcAft>
                          <a:spcPts val="6000"/>
                        </a:spcAft>
                      </a:pPr>
                      <a:r>
                        <a:rPr lang="fr-FR" sz="1100" spc="0">
                          <a:effectLst/>
                        </a:rPr>
                        <a:t>22</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1295400" algn="l">
                        <a:lnSpc>
                          <a:spcPts val="1100"/>
                        </a:lnSpc>
                        <a:spcAft>
                          <a:spcPts val="6000"/>
                        </a:spcAft>
                      </a:pPr>
                      <a:r>
                        <a:rPr lang="fr-FR" sz="1100" spc="0">
                          <a:effectLst/>
                        </a:rPr>
                        <a:t>potentiomètre</a:t>
                      </a:r>
                      <a:endParaRPr lang="fr-FR" sz="1200" spc="-5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1139359922"/>
                  </a:ext>
                </a:extLst>
              </a:tr>
              <a:tr h="153035">
                <a:tc>
                  <a:txBody>
                    <a:bodyPr/>
                    <a:lstStyle/>
                    <a:p>
                      <a:pPr indent="-1295400" algn="l">
                        <a:lnSpc>
                          <a:spcPts val="1100"/>
                        </a:lnSpc>
                        <a:spcAft>
                          <a:spcPts val="6000"/>
                        </a:spcAft>
                      </a:pPr>
                      <a:r>
                        <a:rPr lang="fr-FR" sz="1100" spc="0">
                          <a:effectLst/>
                        </a:rPr>
                        <a:t>5</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1295400" algn="l">
                        <a:lnSpc>
                          <a:spcPts val="1100"/>
                        </a:lnSpc>
                        <a:spcAft>
                          <a:spcPts val="6000"/>
                        </a:spcAft>
                      </a:pPr>
                      <a:r>
                        <a:rPr lang="fr-FR" sz="1100" spc="0">
                          <a:effectLst/>
                        </a:rPr>
                        <a:t>membrane en bronze</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marL="139700" indent="-1295400" algn="l">
                        <a:lnSpc>
                          <a:spcPts val="1100"/>
                        </a:lnSpc>
                        <a:spcAft>
                          <a:spcPts val="6000"/>
                        </a:spcAft>
                      </a:pPr>
                      <a:r>
                        <a:rPr lang="fr-FR" sz="1100" spc="0">
                          <a:effectLst/>
                        </a:rPr>
                        <a:t>14 frein</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gridSpan="2">
                  <a:txBody>
                    <a:bodyPr/>
                    <a:lstStyle/>
                    <a:p>
                      <a:pPr marL="127000" indent="-1295400" algn="l">
                        <a:lnSpc>
                          <a:spcPts val="1100"/>
                        </a:lnSpc>
                        <a:spcAft>
                          <a:spcPts val="6000"/>
                        </a:spcAft>
                      </a:pPr>
                      <a:r>
                        <a:rPr lang="fr-FR" sz="1100" spc="0">
                          <a:effectLst/>
                        </a:rPr>
                        <a:t>23 plots le contact</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hMerge="1">
                  <a:txBody>
                    <a:bodyPr/>
                    <a:lstStyle/>
                    <a:p>
                      <a:endParaRPr lang="fr-FR"/>
                    </a:p>
                  </a:txBody>
                  <a:tcPr/>
                </a:tc>
                <a:extLst>
                  <a:ext uri="{0D108BD9-81ED-4DB2-BD59-A6C34878D82A}">
                    <a16:rowId xmlns:a16="http://schemas.microsoft.com/office/drawing/2014/main" val="1876806912"/>
                  </a:ext>
                </a:extLst>
              </a:tr>
              <a:tr h="160020">
                <a:tc>
                  <a:txBody>
                    <a:bodyPr/>
                    <a:lstStyle/>
                    <a:p>
                      <a:pPr indent="-1295400" algn="l">
                        <a:lnSpc>
                          <a:spcPts val="1100"/>
                        </a:lnSpc>
                        <a:spcAft>
                          <a:spcPts val="6000"/>
                        </a:spcAft>
                      </a:pPr>
                      <a:r>
                        <a:rPr lang="fr-FR" sz="1100" spc="0">
                          <a:effectLst/>
                        </a:rPr>
                        <a:t>6</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1295400" algn="l">
                        <a:lnSpc>
                          <a:spcPts val="1100"/>
                        </a:lnSpc>
                        <a:spcAft>
                          <a:spcPts val="6000"/>
                        </a:spcAft>
                      </a:pPr>
                      <a:r>
                        <a:rPr lang="fr-FR" sz="1100" spc="0">
                          <a:effectLst/>
                        </a:rPr>
                        <a:t>rondelle alliage léger</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39700" indent="-1295400" algn="l">
                        <a:lnSpc>
                          <a:spcPts val="1100"/>
                        </a:lnSpc>
                        <a:spcAft>
                          <a:spcPts val="6000"/>
                        </a:spcAft>
                      </a:pPr>
                      <a:r>
                        <a:rPr lang="fr-FR" sz="1100" spc="0">
                          <a:effectLst/>
                        </a:rPr>
                        <a:t>15 vis de réglage</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39700" indent="-1295400" algn="l">
                        <a:lnSpc>
                          <a:spcPts val="1100"/>
                        </a:lnSpc>
                        <a:spcAft>
                          <a:spcPts val="6000"/>
                        </a:spcAft>
                      </a:pPr>
                      <a:r>
                        <a:rPr lang="fr-FR" sz="1100" spc="0">
                          <a:effectLst/>
                        </a:rPr>
                        <a:t>24</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indent="-1295400" algn="l">
                        <a:lnSpc>
                          <a:spcPts val="1100"/>
                        </a:lnSpc>
                        <a:spcAft>
                          <a:spcPts val="6000"/>
                        </a:spcAft>
                      </a:pPr>
                      <a:r>
                        <a:rPr lang="fr-FR" sz="1100" spc="0">
                          <a:effectLst/>
                        </a:rPr>
                        <a:t>fixation potentiomètre</a:t>
                      </a:r>
                      <a:endParaRPr lang="fr-FR" sz="1200" spc="-5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4271729729"/>
                  </a:ext>
                </a:extLst>
              </a:tr>
              <a:tr h="148590">
                <a:tc>
                  <a:txBody>
                    <a:bodyPr/>
                    <a:lstStyle/>
                    <a:p>
                      <a:pPr indent="-1295400" algn="l">
                        <a:lnSpc>
                          <a:spcPts val="1100"/>
                        </a:lnSpc>
                        <a:spcAft>
                          <a:spcPts val="6000"/>
                        </a:spcAft>
                      </a:pPr>
                      <a:r>
                        <a:rPr lang="fr-FR" sz="1100" spc="0">
                          <a:effectLst/>
                        </a:rPr>
                        <a:t>7</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indent="-1295400" algn="l">
                        <a:lnSpc>
                          <a:spcPts val="1100"/>
                        </a:lnSpc>
                        <a:spcAft>
                          <a:spcPts val="6000"/>
                        </a:spcAft>
                      </a:pPr>
                      <a:r>
                        <a:rPr lang="fr-FR" sz="1100" spc="0">
                          <a:effectLst/>
                        </a:rPr>
                        <a:t>armature de fer</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39700" indent="-1295400" algn="l">
                        <a:lnSpc>
                          <a:spcPts val="1100"/>
                        </a:lnSpc>
                        <a:spcAft>
                          <a:spcPts val="6000"/>
                        </a:spcAft>
                      </a:pPr>
                      <a:r>
                        <a:rPr lang="fr-FR" sz="1100" spc="0">
                          <a:effectLst/>
                        </a:rPr>
                        <a:t>16 pastille de carbone</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39700" indent="-1295400" algn="l">
                        <a:lnSpc>
                          <a:spcPts val="1100"/>
                        </a:lnSpc>
                        <a:spcAft>
                          <a:spcPts val="6000"/>
                        </a:spcAft>
                      </a:pPr>
                      <a:r>
                        <a:rPr lang="fr-FR" sz="1100" spc="0">
                          <a:effectLst/>
                        </a:rPr>
                        <a:t>15</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indent="-1295400" algn="l">
                        <a:lnSpc>
                          <a:spcPts val="1100"/>
                        </a:lnSpc>
                        <a:spcAft>
                          <a:spcPts val="6000"/>
                        </a:spcAft>
                      </a:pPr>
                      <a:r>
                        <a:rPr lang="fr-FR" sz="1100" spc="0">
                          <a:effectLst/>
                        </a:rPr>
                        <a:t>carcasse fer extra doux</a:t>
                      </a:r>
                      <a:endParaRPr lang="fr-FR" sz="1200" spc="-5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150537225"/>
                  </a:ext>
                </a:extLst>
              </a:tr>
              <a:tr h="155575">
                <a:tc>
                  <a:txBody>
                    <a:bodyPr/>
                    <a:lstStyle/>
                    <a:p>
                      <a:pPr indent="-1295400" algn="l">
                        <a:lnSpc>
                          <a:spcPts val="1100"/>
                        </a:lnSpc>
                        <a:spcAft>
                          <a:spcPts val="6000"/>
                        </a:spcAft>
                      </a:pPr>
                      <a:r>
                        <a:rPr lang="fr-FR" sz="1100" spc="0">
                          <a:effectLst/>
                        </a:rPr>
                        <a:t>8</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1295400" algn="l">
                        <a:lnSpc>
                          <a:spcPts val="1100"/>
                        </a:lnSpc>
                        <a:spcAft>
                          <a:spcPts val="6000"/>
                        </a:spcAft>
                      </a:pPr>
                      <a:r>
                        <a:rPr lang="fr-FR" sz="1100" spc="0">
                          <a:effectLst/>
                        </a:rPr>
                        <a:t>isolant</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marL="139700" indent="-1295400" algn="l">
                        <a:lnSpc>
                          <a:spcPts val="1100"/>
                        </a:lnSpc>
                        <a:spcAft>
                          <a:spcPts val="6000"/>
                        </a:spcAft>
                      </a:pPr>
                      <a:r>
                        <a:rPr lang="fr-FR" sz="1100" spc="0">
                          <a:effectLst/>
                        </a:rPr>
                        <a:t>17 couvercle</a:t>
                      </a:r>
                      <a:endParaRPr lang="fr-FR" sz="1200" spc="-50">
                        <a:effectLst/>
                        <a:latin typeface="Times New Roman" panose="02020603050405020304" pitchFamily="18" charset="0"/>
                        <a:ea typeface="Times New Roman" panose="02020603050405020304" pitchFamily="18" charset="0"/>
                      </a:endParaRPr>
                    </a:p>
                  </a:txBody>
                  <a:tcPr marL="6350" marR="6350" marT="0" marB="0" anchor="b"/>
                </a:tc>
                <a:tc>
                  <a:txBody>
                    <a:bodyPr/>
                    <a:lstStyle/>
                    <a:p>
                      <a:r>
                        <a:rPr lang="fr-FR" sz="500">
                          <a:effectLst/>
                        </a:rPr>
                        <a:t> </a:t>
                      </a:r>
                      <a:endParaRPr lang="fr-FR" sz="1200">
                        <a:solidFill>
                          <a:srgbClr val="000000"/>
                        </a:solidFill>
                        <a:effectLst/>
                        <a:latin typeface="DejaVu Sans" panose="020B0603030804020204" pitchFamily="34" charset="0"/>
                        <a:ea typeface="DejaVu Sans" panose="020B0603030804020204" pitchFamily="34" charset="0"/>
                      </a:endParaRPr>
                    </a:p>
                  </a:txBody>
                  <a:tcPr marL="6350" marR="6350" marT="0" marB="0"/>
                </a:tc>
                <a:tc>
                  <a:txBody>
                    <a:bodyPr/>
                    <a:lstStyle/>
                    <a:p>
                      <a:r>
                        <a:rPr lang="fr-FR" sz="500">
                          <a:effectLst/>
                        </a:rPr>
                        <a:t> </a:t>
                      </a:r>
                      <a:endParaRPr lang="fr-FR" sz="1200">
                        <a:solidFill>
                          <a:srgbClr val="000000"/>
                        </a:solidFill>
                        <a:effectLst/>
                        <a:latin typeface="DejaVu Sans" panose="020B0603030804020204" pitchFamily="34" charset="0"/>
                        <a:ea typeface="DejaVu Sans" panose="020B0603030804020204" pitchFamily="34" charset="0"/>
                      </a:endParaRPr>
                    </a:p>
                  </a:txBody>
                  <a:tcPr marL="6350" marR="6350" marT="0" marB="0"/>
                </a:tc>
                <a:extLst>
                  <a:ext uri="{0D108BD9-81ED-4DB2-BD59-A6C34878D82A}">
                    <a16:rowId xmlns:a16="http://schemas.microsoft.com/office/drawing/2014/main" val="4114893353"/>
                  </a:ext>
                </a:extLst>
              </a:tr>
              <a:tr h="180340">
                <a:tc>
                  <a:txBody>
                    <a:bodyPr/>
                    <a:lstStyle/>
                    <a:p>
                      <a:pPr indent="-1295400" algn="l">
                        <a:lnSpc>
                          <a:spcPts val="1100"/>
                        </a:lnSpc>
                        <a:spcAft>
                          <a:spcPts val="6000"/>
                        </a:spcAft>
                      </a:pPr>
                      <a:r>
                        <a:rPr lang="fr-FR" sz="1100" spc="0">
                          <a:effectLst/>
                        </a:rPr>
                        <a:t>9</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indent="-1295400" algn="l">
                        <a:lnSpc>
                          <a:spcPts val="1100"/>
                        </a:lnSpc>
                        <a:spcAft>
                          <a:spcPts val="6000"/>
                        </a:spcAft>
                      </a:pPr>
                      <a:r>
                        <a:rPr lang="fr-FR" sz="1100" spc="0">
                          <a:effectLst/>
                        </a:rPr>
                        <a:t>pose charbon</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pPr marL="139700" indent="-1295400" algn="l">
                        <a:lnSpc>
                          <a:spcPts val="1100"/>
                        </a:lnSpc>
                        <a:spcAft>
                          <a:spcPts val="6000"/>
                        </a:spcAft>
                      </a:pPr>
                      <a:r>
                        <a:rPr lang="fr-FR" sz="1100" spc="0">
                          <a:effectLst/>
                        </a:rPr>
                        <a:t>18 support alliage léger</a:t>
                      </a:r>
                      <a:endParaRPr lang="fr-FR" sz="1200" spc="-50">
                        <a:effectLst/>
                        <a:latin typeface="Times New Roman" panose="02020603050405020304" pitchFamily="18" charset="0"/>
                        <a:ea typeface="Times New Roman" panose="02020603050405020304" pitchFamily="18" charset="0"/>
                      </a:endParaRPr>
                    </a:p>
                  </a:txBody>
                  <a:tcPr marL="6350" marR="6350" marT="0" marB="0"/>
                </a:tc>
                <a:tc>
                  <a:txBody>
                    <a:bodyPr/>
                    <a:lstStyle/>
                    <a:p>
                      <a:r>
                        <a:rPr lang="fr-FR" sz="500">
                          <a:effectLst/>
                        </a:rPr>
                        <a:t> </a:t>
                      </a:r>
                      <a:endParaRPr lang="fr-FR" sz="1200">
                        <a:solidFill>
                          <a:srgbClr val="000000"/>
                        </a:solidFill>
                        <a:effectLst/>
                        <a:latin typeface="DejaVu Sans" panose="020B0603030804020204" pitchFamily="34" charset="0"/>
                        <a:ea typeface="DejaVu Sans" panose="020B0603030804020204" pitchFamily="34" charset="0"/>
                      </a:endParaRPr>
                    </a:p>
                  </a:txBody>
                  <a:tcPr marL="6350" marR="6350" marT="0" marB="0"/>
                </a:tc>
                <a:tc>
                  <a:txBody>
                    <a:bodyPr/>
                    <a:lstStyle/>
                    <a:p>
                      <a:r>
                        <a:rPr lang="fr-FR" sz="500" dirty="0">
                          <a:effectLst/>
                        </a:rPr>
                        <a:t> </a:t>
                      </a:r>
                      <a:endParaRPr lang="fr-FR" sz="1200" dirty="0">
                        <a:solidFill>
                          <a:srgbClr val="000000"/>
                        </a:solidFill>
                        <a:effectLst/>
                        <a:latin typeface="DejaVu Sans" panose="020B0603030804020204" pitchFamily="34" charset="0"/>
                        <a:ea typeface="DejaVu Sans" panose="020B0603030804020204" pitchFamily="34" charset="0"/>
                      </a:endParaRPr>
                    </a:p>
                  </a:txBody>
                  <a:tcPr marL="6350" marR="6350" marT="0" marB="0"/>
                </a:tc>
                <a:extLst>
                  <a:ext uri="{0D108BD9-81ED-4DB2-BD59-A6C34878D82A}">
                    <a16:rowId xmlns:a16="http://schemas.microsoft.com/office/drawing/2014/main" val="1468339604"/>
                  </a:ext>
                </a:extLst>
              </a:tr>
            </a:tbl>
          </a:graphicData>
        </a:graphic>
      </p:graphicFrame>
    </p:spTree>
    <p:extLst>
      <p:ext uri="{BB962C8B-B14F-4D97-AF65-F5344CB8AC3E}">
        <p14:creationId xmlns:p14="http://schemas.microsoft.com/office/powerpoint/2010/main" val="337828373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chemeClr val="lt1"/>
        </a:solidFill>
        <a:ln w="12700" cap="flat" cmpd="sng" algn="ctr">
          <a:solidFill>
            <a:schemeClr val="accent2"/>
          </a:solidFill>
          <a:prstDash val="solid"/>
          <a:miter lim="800000"/>
        </a:ln>
        <a:effectLst/>
      </a:spPr>
      <a:bodyPr wrap="square">
        <a:spAutoFit/>
      </a:bodyPr>
      <a:lstStyle>
        <a:defPPr algn="l">
          <a:defRPr dirty="0"/>
        </a:defPPr>
      </a:lstStyle>
      <a:style>
        <a:lnRef idx="2">
          <a:schemeClr val="accent2"/>
        </a:lnRef>
        <a:fillRef idx="1">
          <a:schemeClr val="lt1"/>
        </a:fillRef>
        <a:effectRef idx="0">
          <a:schemeClr val="accent2"/>
        </a:effectRef>
        <a:fontRef idx="minor">
          <a:schemeClr val="dk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4261</TotalTime>
  <Words>20758</Words>
  <Application>Microsoft Office PowerPoint</Application>
  <PresentationFormat>Grand écran</PresentationFormat>
  <Paragraphs>1833</Paragraphs>
  <Slides>222</Slides>
  <Notes>0</Notes>
  <HiddenSlides>0</HiddenSlides>
  <MMClips>0</MMClips>
  <ScaleCrop>false</ScaleCrop>
  <HeadingPairs>
    <vt:vector size="6" baseType="variant">
      <vt:variant>
        <vt:lpstr>Polices utilisées</vt:lpstr>
      </vt:variant>
      <vt:variant>
        <vt:i4>12</vt:i4>
      </vt:variant>
      <vt:variant>
        <vt:lpstr>Thème</vt:lpstr>
      </vt:variant>
      <vt:variant>
        <vt:i4>1</vt:i4>
      </vt:variant>
      <vt:variant>
        <vt:lpstr>Titres des diapositives</vt:lpstr>
      </vt:variant>
      <vt:variant>
        <vt:i4>222</vt:i4>
      </vt:variant>
    </vt:vector>
  </HeadingPairs>
  <TitlesOfParts>
    <vt:vector size="235" baseType="lpstr">
      <vt:lpstr>Arial</vt:lpstr>
      <vt:lpstr>Arial</vt:lpstr>
      <vt:lpstr>Calibri</vt:lpstr>
      <vt:lpstr>Calibri Light</vt:lpstr>
      <vt:lpstr>Cambria</vt:lpstr>
      <vt:lpstr>Cambria Math</vt:lpstr>
      <vt:lpstr>Courier New</vt:lpstr>
      <vt:lpstr>CourierNewPSMT</vt:lpstr>
      <vt:lpstr>DejaVu Sans</vt:lpstr>
      <vt:lpstr>Symbol</vt:lpstr>
      <vt:lpstr>Times New Roman</vt:lpstr>
      <vt:lpstr>Wingdings</vt:lpstr>
      <vt:lpstr>Thème Office</vt:lpstr>
      <vt:lpstr>Equipements et circuits électriques</vt:lpstr>
      <vt:lpstr>Présentation PowerPoint</vt:lpstr>
      <vt:lpstr> Généralités  et  principe de fonctionnement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CONCURRENCE COURANT CONTINU - COURANT ALTERNATIF</vt:lpstr>
      <vt:lpstr>CONCURRENCE COURANT CONTINU - COURANT ALTERNATIF</vt:lpstr>
      <vt:lpstr>CONCURRENCE COURANT CONTINU - COURANT ALTERNATIF</vt:lpstr>
      <vt:lpstr>CONCURRENCE COURANT CONTINU - COURANT ALTERNATIF</vt:lpstr>
      <vt:lpstr>CONCURRENCE COURANT CONTINU - COURANT ALTERNATIF</vt:lpstr>
      <vt:lpstr>Tensions et fréquences normalisées</vt:lpstr>
      <vt:lpstr>Tensions et fréquences normalisées</vt:lpstr>
      <vt:lpstr>Tensions et fréquences normalisées</vt:lpstr>
      <vt:lpstr>Tensions et fréquences normalisées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Equipements et circuits électriques</dc:title>
  <dc:creator>PC</dc:creator>
  <cp:lastModifiedBy>PC</cp:lastModifiedBy>
  <cp:revision>44</cp:revision>
  <dcterms:created xsi:type="dcterms:W3CDTF">2022-08-05T19:19:11Z</dcterms:created>
  <dcterms:modified xsi:type="dcterms:W3CDTF">2022-08-24T13:31:14Z</dcterms:modified>
</cp:coreProperties>
</file>