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67FF523B-BFB1-456E-B5CD-68044EEF9A78}"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ACDCC87-6100-4BB9-A2BD-6268DCED424C}" type="slidenum">
              <a:rPr lang="fr-FR" smtClean="0"/>
              <a:t>‹N°›</a:t>
            </a:fld>
            <a:endParaRPr lang="fr-FR"/>
          </a:p>
        </p:txBody>
      </p:sp>
    </p:spTree>
    <p:extLst>
      <p:ext uri="{BB962C8B-B14F-4D97-AF65-F5344CB8AC3E}">
        <p14:creationId xmlns:p14="http://schemas.microsoft.com/office/powerpoint/2010/main" val="180657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7FF523B-BFB1-456E-B5CD-68044EEF9A78}"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ACDCC87-6100-4BB9-A2BD-6268DCED424C}" type="slidenum">
              <a:rPr lang="fr-FR" smtClean="0"/>
              <a:t>‹N°›</a:t>
            </a:fld>
            <a:endParaRPr lang="fr-FR"/>
          </a:p>
        </p:txBody>
      </p:sp>
    </p:spTree>
    <p:extLst>
      <p:ext uri="{BB962C8B-B14F-4D97-AF65-F5344CB8AC3E}">
        <p14:creationId xmlns:p14="http://schemas.microsoft.com/office/powerpoint/2010/main" val="1458029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7FF523B-BFB1-456E-B5CD-68044EEF9A78}"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ACDCC87-6100-4BB9-A2BD-6268DCED424C}" type="slidenum">
              <a:rPr lang="fr-FR" smtClean="0"/>
              <a:t>‹N°›</a:t>
            </a:fld>
            <a:endParaRPr lang="fr-FR"/>
          </a:p>
        </p:txBody>
      </p:sp>
    </p:spTree>
    <p:extLst>
      <p:ext uri="{BB962C8B-B14F-4D97-AF65-F5344CB8AC3E}">
        <p14:creationId xmlns:p14="http://schemas.microsoft.com/office/powerpoint/2010/main" val="140841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7FF523B-BFB1-456E-B5CD-68044EEF9A78}"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ACDCC87-6100-4BB9-A2BD-6268DCED424C}" type="slidenum">
              <a:rPr lang="fr-FR" smtClean="0"/>
              <a:t>‹N°›</a:t>
            </a:fld>
            <a:endParaRPr lang="fr-FR"/>
          </a:p>
        </p:txBody>
      </p:sp>
    </p:spTree>
    <p:extLst>
      <p:ext uri="{BB962C8B-B14F-4D97-AF65-F5344CB8AC3E}">
        <p14:creationId xmlns:p14="http://schemas.microsoft.com/office/powerpoint/2010/main" val="1256733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67FF523B-BFB1-456E-B5CD-68044EEF9A78}"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ACDCC87-6100-4BB9-A2BD-6268DCED424C}" type="slidenum">
              <a:rPr lang="fr-FR" smtClean="0"/>
              <a:t>‹N°›</a:t>
            </a:fld>
            <a:endParaRPr lang="fr-FR"/>
          </a:p>
        </p:txBody>
      </p:sp>
    </p:spTree>
    <p:extLst>
      <p:ext uri="{BB962C8B-B14F-4D97-AF65-F5344CB8AC3E}">
        <p14:creationId xmlns:p14="http://schemas.microsoft.com/office/powerpoint/2010/main" val="1029129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7FF523B-BFB1-456E-B5CD-68044EEF9A78}" type="datetimeFigureOut">
              <a:rPr lang="fr-FR" smtClean="0"/>
              <a:t>09/12/2022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ACDCC87-6100-4BB9-A2BD-6268DCED424C}" type="slidenum">
              <a:rPr lang="fr-FR" smtClean="0"/>
              <a:t>‹N°›</a:t>
            </a:fld>
            <a:endParaRPr lang="fr-FR"/>
          </a:p>
        </p:txBody>
      </p:sp>
    </p:spTree>
    <p:extLst>
      <p:ext uri="{BB962C8B-B14F-4D97-AF65-F5344CB8AC3E}">
        <p14:creationId xmlns:p14="http://schemas.microsoft.com/office/powerpoint/2010/main" val="1611032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7FF523B-BFB1-456E-B5CD-68044EEF9A78}" type="datetimeFigureOut">
              <a:rPr lang="fr-FR" smtClean="0"/>
              <a:t>09/12/2022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ACDCC87-6100-4BB9-A2BD-6268DCED424C}" type="slidenum">
              <a:rPr lang="fr-FR" smtClean="0"/>
              <a:t>‹N°›</a:t>
            </a:fld>
            <a:endParaRPr lang="fr-FR"/>
          </a:p>
        </p:txBody>
      </p:sp>
    </p:spTree>
    <p:extLst>
      <p:ext uri="{BB962C8B-B14F-4D97-AF65-F5344CB8AC3E}">
        <p14:creationId xmlns:p14="http://schemas.microsoft.com/office/powerpoint/2010/main" val="4290252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7FF523B-BFB1-456E-B5CD-68044EEF9A78}" type="datetimeFigureOut">
              <a:rPr lang="fr-FR" smtClean="0"/>
              <a:t>09/12/2022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ACDCC87-6100-4BB9-A2BD-6268DCED424C}" type="slidenum">
              <a:rPr lang="fr-FR" smtClean="0"/>
              <a:t>‹N°›</a:t>
            </a:fld>
            <a:endParaRPr lang="fr-FR"/>
          </a:p>
        </p:txBody>
      </p:sp>
    </p:spTree>
    <p:extLst>
      <p:ext uri="{BB962C8B-B14F-4D97-AF65-F5344CB8AC3E}">
        <p14:creationId xmlns:p14="http://schemas.microsoft.com/office/powerpoint/2010/main" val="3650077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7FF523B-BFB1-456E-B5CD-68044EEF9A78}" type="datetimeFigureOut">
              <a:rPr lang="fr-FR" smtClean="0"/>
              <a:t>09/12/2022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ACDCC87-6100-4BB9-A2BD-6268DCED424C}" type="slidenum">
              <a:rPr lang="fr-FR" smtClean="0"/>
              <a:t>‹N°›</a:t>
            </a:fld>
            <a:endParaRPr lang="fr-FR"/>
          </a:p>
        </p:txBody>
      </p:sp>
    </p:spTree>
    <p:extLst>
      <p:ext uri="{BB962C8B-B14F-4D97-AF65-F5344CB8AC3E}">
        <p14:creationId xmlns:p14="http://schemas.microsoft.com/office/powerpoint/2010/main" val="171217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67FF523B-BFB1-456E-B5CD-68044EEF9A78}" type="datetimeFigureOut">
              <a:rPr lang="fr-FR" smtClean="0"/>
              <a:t>09/12/2022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ACDCC87-6100-4BB9-A2BD-6268DCED424C}" type="slidenum">
              <a:rPr lang="fr-FR" smtClean="0"/>
              <a:t>‹N°›</a:t>
            </a:fld>
            <a:endParaRPr lang="fr-FR"/>
          </a:p>
        </p:txBody>
      </p:sp>
    </p:spTree>
    <p:extLst>
      <p:ext uri="{BB962C8B-B14F-4D97-AF65-F5344CB8AC3E}">
        <p14:creationId xmlns:p14="http://schemas.microsoft.com/office/powerpoint/2010/main" val="3400284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67FF523B-BFB1-456E-B5CD-68044EEF9A78}" type="datetimeFigureOut">
              <a:rPr lang="fr-FR" smtClean="0"/>
              <a:t>09/12/2022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ACDCC87-6100-4BB9-A2BD-6268DCED424C}" type="slidenum">
              <a:rPr lang="fr-FR" smtClean="0"/>
              <a:t>‹N°›</a:t>
            </a:fld>
            <a:endParaRPr lang="fr-FR"/>
          </a:p>
        </p:txBody>
      </p:sp>
    </p:spTree>
    <p:extLst>
      <p:ext uri="{BB962C8B-B14F-4D97-AF65-F5344CB8AC3E}">
        <p14:creationId xmlns:p14="http://schemas.microsoft.com/office/powerpoint/2010/main" val="327924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FF523B-BFB1-456E-B5CD-68044EEF9A78}" type="datetimeFigureOut">
              <a:rPr lang="fr-FR" smtClean="0"/>
              <a:t>09/12/2022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CDCC87-6100-4BB9-A2BD-6268DCED424C}" type="slidenum">
              <a:rPr lang="fr-FR" smtClean="0"/>
              <a:t>‹N°›</a:t>
            </a:fld>
            <a:endParaRPr lang="fr-FR"/>
          </a:p>
        </p:txBody>
      </p:sp>
    </p:spTree>
    <p:extLst>
      <p:ext uri="{BB962C8B-B14F-4D97-AF65-F5344CB8AC3E}">
        <p14:creationId xmlns:p14="http://schemas.microsoft.com/office/powerpoint/2010/main" val="1640421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7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26241332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1086F79-B8DF-12B3-C0F1-E9C03E841565}"/>
              </a:ext>
            </a:extLst>
          </p:cNvPr>
          <p:cNvSpPr txBox="1"/>
          <p:nvPr/>
        </p:nvSpPr>
        <p:spPr>
          <a:xfrm>
            <a:off x="2343838" y="277254"/>
            <a:ext cx="761541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lgn="ctr">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TABLEAU RECAPITULATIF DES TENSIONS UTILISEES A BORD</a:t>
            </a:r>
          </a:p>
        </p:txBody>
      </p:sp>
      <p:graphicFrame>
        <p:nvGraphicFramePr>
          <p:cNvPr id="6" name="Tableau 5">
            <a:extLst>
              <a:ext uri="{FF2B5EF4-FFF2-40B4-BE49-F238E27FC236}">
                <a16:creationId xmlns:a16="http://schemas.microsoft.com/office/drawing/2014/main" id="{06BBE591-9A6E-7576-D192-4F1EB61D5F68}"/>
              </a:ext>
            </a:extLst>
          </p:cNvPr>
          <p:cNvGraphicFramePr>
            <a:graphicFrameLocks noGrp="1"/>
          </p:cNvGraphicFramePr>
          <p:nvPr>
            <p:extLst/>
          </p:nvPr>
        </p:nvGraphicFramePr>
        <p:xfrm>
          <a:off x="3032572" y="1967943"/>
          <a:ext cx="5950585" cy="3117818"/>
        </p:xfrm>
        <a:graphic>
          <a:graphicData uri="http://schemas.openxmlformats.org/drawingml/2006/table">
            <a:tbl>
              <a:tblPr>
                <a:tableStyleId>{18603FDC-E32A-4AB5-989C-0864C3EAD2B8}</a:tableStyleId>
              </a:tblPr>
              <a:tblGrid>
                <a:gridCol w="2978785">
                  <a:extLst>
                    <a:ext uri="{9D8B030D-6E8A-4147-A177-3AD203B41FA5}">
                      <a16:colId xmlns:a16="http://schemas.microsoft.com/office/drawing/2014/main" val="3688219757"/>
                    </a:ext>
                  </a:extLst>
                </a:gridCol>
                <a:gridCol w="2971800">
                  <a:extLst>
                    <a:ext uri="{9D8B030D-6E8A-4147-A177-3AD203B41FA5}">
                      <a16:colId xmlns:a16="http://schemas.microsoft.com/office/drawing/2014/main" val="1655377171"/>
                    </a:ext>
                  </a:extLst>
                </a:gridCol>
              </a:tblGrid>
              <a:tr h="361315">
                <a:tc>
                  <a:txBody>
                    <a:bodyPr/>
                    <a:lstStyle/>
                    <a:p>
                      <a:pPr indent="-1295400" algn="ctr">
                        <a:lnSpc>
                          <a:spcPct val="100000"/>
                        </a:lnSpc>
                        <a:spcAft>
                          <a:spcPts val="0"/>
                        </a:spcAft>
                      </a:pPr>
                      <a:r>
                        <a:rPr lang="fr-FR" sz="1800" spc="-50" dirty="0">
                          <a:solidFill>
                            <a:schemeClr val="tx1"/>
                          </a:solidFill>
                          <a:effectLst/>
                        </a:rPr>
                        <a:t>TENSIONS</a:t>
                      </a:r>
                      <a:endParaRPr lang="fr-FR" sz="1800" b="1" spc="-50" dirty="0">
                        <a:solidFill>
                          <a:schemeClr val="tx1"/>
                        </a:solidFill>
                        <a:effectLst/>
                        <a:latin typeface="Times New Roman" panose="02020603050405020304" pitchFamily="18" charset="0"/>
                        <a:ea typeface="Times New Roman" panose="02020603050405020304" pitchFamily="18" charset="0"/>
                      </a:endParaRPr>
                    </a:p>
                  </a:txBody>
                  <a:tcPr marL="6350" marR="6350" marT="0" marB="0" anchor="ctr"/>
                </a:tc>
                <a:tc>
                  <a:txBody>
                    <a:bodyPr/>
                    <a:lstStyle/>
                    <a:p>
                      <a:pPr indent="-1295400" algn="ctr">
                        <a:lnSpc>
                          <a:spcPct val="100000"/>
                        </a:lnSpc>
                        <a:spcAft>
                          <a:spcPts val="0"/>
                        </a:spcAft>
                      </a:pPr>
                      <a:r>
                        <a:rPr lang="fr-FR" sz="1800" spc="-50" dirty="0">
                          <a:solidFill>
                            <a:schemeClr val="tx1"/>
                          </a:solidFill>
                          <a:effectLst/>
                        </a:rPr>
                        <a:t>SOURCES D’ENERGIE</a:t>
                      </a:r>
                      <a:endParaRPr lang="fr-FR" sz="1800" b="1" spc="-50" dirty="0">
                        <a:solidFill>
                          <a:schemeClr val="tx1"/>
                        </a:solidFill>
                        <a:effectLst/>
                        <a:latin typeface="Times New Roman" panose="02020603050405020304" pitchFamily="18" charset="0"/>
                        <a:ea typeface="Times New Roman" panose="02020603050405020304" pitchFamily="18" charset="0"/>
                      </a:endParaRPr>
                    </a:p>
                  </a:txBody>
                  <a:tcPr marL="6350" marR="6350" marT="0" marB="0" anchor="ctr"/>
                </a:tc>
                <a:extLst>
                  <a:ext uri="{0D108BD9-81ED-4DB2-BD59-A6C34878D82A}">
                    <a16:rowId xmlns:a16="http://schemas.microsoft.com/office/drawing/2014/main" val="4070485123"/>
                  </a:ext>
                </a:extLst>
              </a:tr>
              <a:tr h="345440">
                <a:tc>
                  <a:txBody>
                    <a:bodyPr/>
                    <a:lstStyle/>
                    <a:p>
                      <a:pPr indent="-1295400" algn="ctr">
                        <a:lnSpc>
                          <a:spcPct val="100000"/>
                        </a:lnSpc>
                        <a:spcAft>
                          <a:spcPts val="0"/>
                        </a:spcAft>
                      </a:pPr>
                      <a:r>
                        <a:rPr lang="fr-FR" sz="1800" spc="-50" dirty="0">
                          <a:solidFill>
                            <a:schemeClr val="tx1"/>
                          </a:solidFill>
                          <a:effectLst/>
                        </a:rPr>
                        <a:t>200 V-115 V triphasé</a:t>
                      </a:r>
                      <a:endParaRPr lang="fr-FR" sz="1800" spc="-50" dirty="0">
                        <a:solidFill>
                          <a:schemeClr val="tx1"/>
                        </a:solidFill>
                        <a:effectLst/>
                        <a:latin typeface="Times New Roman" panose="02020603050405020304" pitchFamily="18" charset="0"/>
                        <a:ea typeface="Times New Roman" panose="02020603050405020304" pitchFamily="18" charset="0"/>
                      </a:endParaRPr>
                    </a:p>
                  </a:txBody>
                  <a:tcPr marL="6350" marR="6350" marT="0" marB="0" anchor="ctr"/>
                </a:tc>
                <a:tc>
                  <a:txBody>
                    <a:bodyPr/>
                    <a:lstStyle/>
                    <a:p>
                      <a:pPr indent="-1295400" algn="ctr">
                        <a:lnSpc>
                          <a:spcPct val="100000"/>
                        </a:lnSpc>
                        <a:spcAft>
                          <a:spcPts val="0"/>
                        </a:spcAft>
                      </a:pPr>
                      <a:r>
                        <a:rPr lang="fr-FR" sz="1800" spc="-50">
                          <a:solidFill>
                            <a:schemeClr val="tx1"/>
                          </a:solidFill>
                          <a:effectLst/>
                        </a:rPr>
                        <a:t>Alternateur de bord</a:t>
                      </a:r>
                      <a:endParaRPr lang="fr-FR" sz="1800" spc="-50">
                        <a:solidFill>
                          <a:schemeClr val="tx1"/>
                        </a:solidFill>
                        <a:effectLst/>
                        <a:latin typeface="Times New Roman" panose="02020603050405020304" pitchFamily="18" charset="0"/>
                        <a:ea typeface="Times New Roman" panose="02020603050405020304" pitchFamily="18" charset="0"/>
                      </a:endParaRPr>
                    </a:p>
                  </a:txBody>
                  <a:tcPr marL="6350" marR="6350" marT="0" marB="0" anchor="ctr"/>
                </a:tc>
                <a:extLst>
                  <a:ext uri="{0D108BD9-81ED-4DB2-BD59-A6C34878D82A}">
                    <a16:rowId xmlns:a16="http://schemas.microsoft.com/office/drawing/2014/main" val="1537804100"/>
                  </a:ext>
                </a:extLst>
              </a:tr>
              <a:tr h="335915">
                <a:tc>
                  <a:txBody>
                    <a:bodyPr/>
                    <a:lstStyle/>
                    <a:p>
                      <a:pPr indent="-1295400" algn="ctr">
                        <a:lnSpc>
                          <a:spcPct val="100000"/>
                        </a:lnSpc>
                        <a:spcAft>
                          <a:spcPts val="0"/>
                        </a:spcAft>
                      </a:pPr>
                      <a:r>
                        <a:rPr lang="fr-FR" sz="1800" spc="-50">
                          <a:solidFill>
                            <a:schemeClr val="tx1"/>
                          </a:solidFill>
                          <a:effectLst/>
                        </a:rPr>
                        <a:t>200 V - 115 V triphasé</a:t>
                      </a:r>
                      <a:endParaRPr lang="fr-FR" sz="1800" spc="-50">
                        <a:solidFill>
                          <a:schemeClr val="tx1"/>
                        </a:solidFill>
                        <a:effectLst/>
                        <a:latin typeface="Times New Roman" panose="02020603050405020304" pitchFamily="18" charset="0"/>
                        <a:ea typeface="Times New Roman" panose="02020603050405020304" pitchFamily="18" charset="0"/>
                      </a:endParaRPr>
                    </a:p>
                  </a:txBody>
                  <a:tcPr marL="6350" marR="6350" marT="0" marB="0" anchor="ctr"/>
                </a:tc>
                <a:tc>
                  <a:txBody>
                    <a:bodyPr/>
                    <a:lstStyle/>
                    <a:p>
                      <a:pPr indent="-1295400" algn="ctr">
                        <a:lnSpc>
                          <a:spcPct val="100000"/>
                        </a:lnSpc>
                        <a:spcAft>
                          <a:spcPts val="0"/>
                        </a:spcAft>
                      </a:pPr>
                      <a:r>
                        <a:rPr lang="fr-FR" sz="1800" spc="-50" dirty="0">
                          <a:solidFill>
                            <a:schemeClr val="tx1"/>
                          </a:solidFill>
                          <a:effectLst/>
                        </a:rPr>
                        <a:t>Alternateur APU</a:t>
                      </a:r>
                      <a:endParaRPr lang="fr-FR" sz="1800" spc="-50" dirty="0">
                        <a:solidFill>
                          <a:schemeClr val="tx1"/>
                        </a:solidFill>
                        <a:effectLst/>
                        <a:latin typeface="Times New Roman" panose="02020603050405020304" pitchFamily="18" charset="0"/>
                        <a:ea typeface="Times New Roman" panose="02020603050405020304" pitchFamily="18" charset="0"/>
                      </a:endParaRPr>
                    </a:p>
                  </a:txBody>
                  <a:tcPr marL="6350" marR="6350" marT="0" marB="0" anchor="ctr"/>
                </a:tc>
                <a:extLst>
                  <a:ext uri="{0D108BD9-81ED-4DB2-BD59-A6C34878D82A}">
                    <a16:rowId xmlns:a16="http://schemas.microsoft.com/office/drawing/2014/main" val="2586450549"/>
                  </a:ext>
                </a:extLst>
              </a:tr>
              <a:tr h="342900">
                <a:tc>
                  <a:txBody>
                    <a:bodyPr/>
                    <a:lstStyle/>
                    <a:p>
                      <a:pPr indent="-1295400" algn="ctr">
                        <a:lnSpc>
                          <a:spcPct val="100000"/>
                        </a:lnSpc>
                        <a:spcAft>
                          <a:spcPts val="0"/>
                        </a:spcAft>
                      </a:pPr>
                      <a:r>
                        <a:rPr lang="fr-FR" sz="1800" spc="-50">
                          <a:solidFill>
                            <a:schemeClr val="tx1"/>
                          </a:solidFill>
                          <a:effectLst/>
                        </a:rPr>
                        <a:t>200 V -115 V triphasé</a:t>
                      </a:r>
                      <a:endParaRPr lang="fr-FR" sz="1800" spc="-50">
                        <a:solidFill>
                          <a:schemeClr val="tx1"/>
                        </a:solidFill>
                        <a:effectLst/>
                        <a:latin typeface="Times New Roman" panose="02020603050405020304" pitchFamily="18" charset="0"/>
                        <a:ea typeface="Times New Roman" panose="02020603050405020304" pitchFamily="18" charset="0"/>
                      </a:endParaRPr>
                    </a:p>
                  </a:txBody>
                  <a:tcPr marL="6350" marR="6350" marT="0" marB="0" anchor="ctr"/>
                </a:tc>
                <a:tc>
                  <a:txBody>
                    <a:bodyPr/>
                    <a:lstStyle/>
                    <a:p>
                      <a:pPr indent="-1295400" algn="ctr">
                        <a:lnSpc>
                          <a:spcPct val="100000"/>
                        </a:lnSpc>
                        <a:spcAft>
                          <a:spcPts val="0"/>
                        </a:spcAft>
                      </a:pPr>
                      <a:r>
                        <a:rPr lang="fr-FR" sz="1800" spc="-50" dirty="0">
                          <a:solidFill>
                            <a:schemeClr val="tx1"/>
                          </a:solidFill>
                          <a:effectLst/>
                        </a:rPr>
                        <a:t>Groupe de parc</a:t>
                      </a:r>
                      <a:endParaRPr lang="fr-FR" sz="1800" spc="-50" dirty="0">
                        <a:solidFill>
                          <a:schemeClr val="tx1"/>
                        </a:solidFill>
                        <a:effectLst/>
                        <a:latin typeface="Times New Roman" panose="02020603050405020304" pitchFamily="18" charset="0"/>
                        <a:ea typeface="Times New Roman" panose="02020603050405020304" pitchFamily="18" charset="0"/>
                      </a:endParaRPr>
                    </a:p>
                  </a:txBody>
                  <a:tcPr marL="6350" marR="6350" marT="0" marB="0" anchor="ctr"/>
                </a:tc>
                <a:extLst>
                  <a:ext uri="{0D108BD9-81ED-4DB2-BD59-A6C34878D82A}">
                    <a16:rowId xmlns:a16="http://schemas.microsoft.com/office/drawing/2014/main" val="2220530202"/>
                  </a:ext>
                </a:extLst>
              </a:tr>
              <a:tr h="397510">
                <a:tc>
                  <a:txBody>
                    <a:bodyPr/>
                    <a:lstStyle/>
                    <a:p>
                      <a:pPr indent="-1295400" algn="ctr">
                        <a:lnSpc>
                          <a:spcPct val="100000"/>
                        </a:lnSpc>
                        <a:spcAft>
                          <a:spcPts val="0"/>
                        </a:spcAft>
                      </a:pPr>
                      <a:r>
                        <a:rPr lang="fr-FR" sz="1800" spc="-50" dirty="0">
                          <a:solidFill>
                            <a:schemeClr val="tx1"/>
                          </a:solidFill>
                          <a:effectLst/>
                        </a:rPr>
                        <a:t>28 V alternatif</a:t>
                      </a:r>
                      <a:endParaRPr lang="fr-FR" sz="1800" spc="-50" dirty="0">
                        <a:solidFill>
                          <a:schemeClr val="tx1"/>
                        </a:solidFill>
                        <a:effectLst/>
                        <a:latin typeface="Times New Roman" panose="02020603050405020304" pitchFamily="18" charset="0"/>
                        <a:ea typeface="Times New Roman" panose="02020603050405020304" pitchFamily="18" charset="0"/>
                      </a:endParaRPr>
                    </a:p>
                  </a:txBody>
                  <a:tcPr marL="6350" marR="6350" marT="0" marB="0" anchor="ctr"/>
                </a:tc>
                <a:tc>
                  <a:txBody>
                    <a:bodyPr/>
                    <a:lstStyle/>
                    <a:p>
                      <a:pPr indent="-1295400" algn="ctr">
                        <a:lnSpc>
                          <a:spcPct val="100000"/>
                        </a:lnSpc>
                        <a:spcAft>
                          <a:spcPts val="0"/>
                        </a:spcAft>
                      </a:pPr>
                      <a:r>
                        <a:rPr lang="fr-FR" sz="1800" kern="1200" spc="-50" dirty="0">
                          <a:solidFill>
                            <a:schemeClr val="tx1"/>
                          </a:solidFill>
                          <a:effectLst/>
                        </a:rPr>
                        <a:t>Transformateur abaisseur</a:t>
                      </a:r>
                      <a:endParaRPr lang="fr-FR" sz="1800" kern="1200" spc="-50" dirty="0">
                        <a:solidFill>
                          <a:schemeClr val="tx1"/>
                        </a:solidFill>
                        <a:effectLst/>
                        <a:latin typeface="+mn-lt"/>
                        <a:ea typeface="+mn-ea"/>
                        <a:cs typeface="+mn-cs"/>
                      </a:endParaRPr>
                    </a:p>
                  </a:txBody>
                  <a:tcPr marL="6350" marR="6350" marT="0" marB="0" anchor="b"/>
                </a:tc>
                <a:extLst>
                  <a:ext uri="{0D108BD9-81ED-4DB2-BD59-A6C34878D82A}">
                    <a16:rowId xmlns:a16="http://schemas.microsoft.com/office/drawing/2014/main" val="3569399628"/>
                  </a:ext>
                </a:extLst>
              </a:tr>
              <a:tr h="413353">
                <a:tc>
                  <a:txBody>
                    <a:bodyPr/>
                    <a:lstStyle/>
                    <a:p>
                      <a:pPr indent="-1295400" algn="ctr">
                        <a:lnSpc>
                          <a:spcPct val="100000"/>
                        </a:lnSpc>
                        <a:spcAft>
                          <a:spcPts val="0"/>
                        </a:spcAft>
                      </a:pPr>
                      <a:r>
                        <a:rPr lang="fr-FR" sz="1800" spc="-50" dirty="0">
                          <a:solidFill>
                            <a:schemeClr val="tx1"/>
                          </a:solidFill>
                          <a:effectLst/>
                        </a:rPr>
                        <a:t>26 V alternatif</a:t>
                      </a:r>
                      <a:endParaRPr lang="fr-FR" sz="1800" spc="-50" dirty="0">
                        <a:solidFill>
                          <a:schemeClr val="tx1"/>
                        </a:solidFill>
                        <a:effectLst/>
                        <a:latin typeface="Times New Roman" panose="02020603050405020304" pitchFamily="18" charset="0"/>
                        <a:ea typeface="Times New Roman" panose="02020603050405020304" pitchFamily="18" charset="0"/>
                      </a:endParaRPr>
                    </a:p>
                  </a:txBody>
                  <a:tcPr marL="6350" marR="6350" marT="0" marB="0"/>
                </a:tc>
                <a:tc>
                  <a:txBody>
                    <a:bodyPr/>
                    <a:lstStyle/>
                    <a:p>
                      <a:pPr indent="-1295400" algn="ctr">
                        <a:lnSpc>
                          <a:spcPct val="100000"/>
                        </a:lnSpc>
                        <a:spcAft>
                          <a:spcPts val="0"/>
                        </a:spcAft>
                      </a:pPr>
                      <a:r>
                        <a:rPr lang="fr-FR" sz="1800" spc="-50" dirty="0" err="1">
                          <a:solidFill>
                            <a:schemeClr val="tx1"/>
                          </a:solidFill>
                          <a:effectLst/>
                        </a:rPr>
                        <a:t>Auto-transformateur</a:t>
                      </a:r>
                      <a:endParaRPr lang="fr-FR" sz="1800" spc="-50" dirty="0">
                        <a:solidFill>
                          <a:schemeClr val="tx1"/>
                        </a:solidFill>
                        <a:effectLst/>
                        <a:latin typeface="Times New Roman" panose="02020603050405020304" pitchFamily="18" charset="0"/>
                        <a:ea typeface="Times New Roman" panose="02020603050405020304" pitchFamily="18" charset="0"/>
                      </a:endParaRPr>
                    </a:p>
                  </a:txBody>
                  <a:tcPr marL="6350" marR="6350" marT="0" marB="0" anchor="ctr"/>
                </a:tc>
                <a:extLst>
                  <a:ext uri="{0D108BD9-81ED-4DB2-BD59-A6C34878D82A}">
                    <a16:rowId xmlns:a16="http://schemas.microsoft.com/office/drawing/2014/main" val="2977776793"/>
                  </a:ext>
                </a:extLst>
              </a:tr>
              <a:tr h="498475">
                <a:tc>
                  <a:txBody>
                    <a:bodyPr/>
                    <a:lstStyle/>
                    <a:p>
                      <a:pPr indent="-1295400" algn="ctr">
                        <a:lnSpc>
                          <a:spcPct val="100000"/>
                        </a:lnSpc>
                        <a:spcAft>
                          <a:spcPts val="0"/>
                        </a:spcAft>
                      </a:pPr>
                      <a:r>
                        <a:rPr lang="fr-FR" sz="1800" spc="-50">
                          <a:solidFill>
                            <a:schemeClr val="tx1"/>
                          </a:solidFill>
                          <a:effectLst/>
                        </a:rPr>
                        <a:t>28 V continu</a:t>
                      </a:r>
                      <a:endParaRPr lang="fr-FR" sz="1800" spc="-50">
                        <a:solidFill>
                          <a:schemeClr val="tx1"/>
                        </a:solidFill>
                        <a:effectLst/>
                        <a:latin typeface="Times New Roman" panose="02020603050405020304" pitchFamily="18" charset="0"/>
                        <a:ea typeface="Times New Roman" panose="02020603050405020304" pitchFamily="18" charset="0"/>
                      </a:endParaRPr>
                    </a:p>
                  </a:txBody>
                  <a:tcPr marL="6350" marR="6350" marT="0" marB="0" anchor="ctr"/>
                </a:tc>
                <a:tc>
                  <a:txBody>
                    <a:bodyPr/>
                    <a:lstStyle/>
                    <a:p>
                      <a:pPr indent="-1295400" algn="ctr">
                        <a:lnSpc>
                          <a:spcPct val="100000"/>
                        </a:lnSpc>
                        <a:spcAft>
                          <a:spcPts val="0"/>
                        </a:spcAft>
                      </a:pPr>
                      <a:r>
                        <a:rPr lang="fr-FR" sz="1800" spc="-50" dirty="0">
                          <a:solidFill>
                            <a:schemeClr val="tx1"/>
                          </a:solidFill>
                          <a:effectLst/>
                        </a:rPr>
                        <a:t>Transformateur-redresseur</a:t>
                      </a:r>
                      <a:endParaRPr lang="fr-FR" sz="1800" spc="-50" dirty="0">
                        <a:solidFill>
                          <a:schemeClr val="tx1"/>
                        </a:solidFill>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136091389"/>
                  </a:ext>
                </a:extLst>
              </a:tr>
              <a:tr h="422910">
                <a:tc>
                  <a:txBody>
                    <a:bodyPr/>
                    <a:lstStyle/>
                    <a:p>
                      <a:pPr indent="-1295400" algn="ctr">
                        <a:lnSpc>
                          <a:spcPct val="100000"/>
                        </a:lnSpc>
                        <a:spcAft>
                          <a:spcPts val="0"/>
                        </a:spcAft>
                      </a:pPr>
                      <a:r>
                        <a:rPr lang="fr-FR" sz="1800" spc="-50">
                          <a:solidFill>
                            <a:schemeClr val="tx1"/>
                          </a:solidFill>
                          <a:effectLst/>
                        </a:rPr>
                        <a:t>24 V continu</a:t>
                      </a:r>
                      <a:endParaRPr lang="fr-FR" sz="1800" spc="-50">
                        <a:solidFill>
                          <a:schemeClr val="tx1"/>
                        </a:solidFill>
                        <a:effectLst/>
                        <a:latin typeface="Times New Roman" panose="02020603050405020304" pitchFamily="18" charset="0"/>
                        <a:ea typeface="Times New Roman" panose="02020603050405020304" pitchFamily="18" charset="0"/>
                      </a:endParaRPr>
                    </a:p>
                  </a:txBody>
                  <a:tcPr marL="6350" marR="6350" marT="0" marB="0"/>
                </a:tc>
                <a:tc>
                  <a:txBody>
                    <a:bodyPr/>
                    <a:lstStyle/>
                    <a:p>
                      <a:pPr indent="-1295400" algn="ctr">
                        <a:lnSpc>
                          <a:spcPct val="100000"/>
                        </a:lnSpc>
                        <a:spcAft>
                          <a:spcPts val="0"/>
                        </a:spcAft>
                      </a:pPr>
                      <a:r>
                        <a:rPr lang="fr-FR" sz="1800" spc="-50" dirty="0">
                          <a:solidFill>
                            <a:schemeClr val="tx1"/>
                          </a:solidFill>
                          <a:effectLst/>
                        </a:rPr>
                        <a:t>Batterie de bord</a:t>
                      </a:r>
                      <a:endParaRPr lang="fr-FR" sz="1800" spc="-50" dirty="0">
                        <a:solidFill>
                          <a:schemeClr val="tx1"/>
                        </a:solidFill>
                        <a:effectLst/>
                        <a:latin typeface="Times New Roman" panose="02020603050405020304" pitchFamily="18" charset="0"/>
                        <a:ea typeface="Times New Roman" panose="02020603050405020304" pitchFamily="18" charset="0"/>
                      </a:endParaRPr>
                    </a:p>
                  </a:txBody>
                  <a:tcPr marL="6350" marR="6350" marT="0" marB="0" anchor="ctr"/>
                </a:tc>
                <a:extLst>
                  <a:ext uri="{0D108BD9-81ED-4DB2-BD59-A6C34878D82A}">
                    <a16:rowId xmlns:a16="http://schemas.microsoft.com/office/drawing/2014/main" val="632032515"/>
                  </a:ext>
                </a:extLst>
              </a:tr>
            </a:tbl>
          </a:graphicData>
        </a:graphic>
      </p:graphicFrame>
    </p:spTree>
    <p:extLst>
      <p:ext uri="{BB962C8B-B14F-4D97-AF65-F5344CB8AC3E}">
        <p14:creationId xmlns:p14="http://schemas.microsoft.com/office/powerpoint/2010/main" val="286706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51866C4F-8CF5-4326-1BCD-3D6CF828758B}"/>
              </a:ext>
            </a:extLst>
          </p:cNvPr>
          <p:cNvSpPr txBox="1"/>
          <p:nvPr/>
        </p:nvSpPr>
        <p:spPr>
          <a:xfrm>
            <a:off x="705998" y="2102887"/>
            <a:ext cx="10515600" cy="295786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342900" indent="-342900">
              <a:lnSpc>
                <a:spcPct val="150000"/>
              </a:lnSpc>
              <a:buFont typeface="+mj-lt"/>
              <a:buAutoNum type="arabicPeriod"/>
            </a:pPr>
            <a:r>
              <a:rPr lang="fr-FR" dirty="0"/>
              <a:t>La distribution doit s’effectuer sous une tension constante, </a:t>
            </a:r>
          </a:p>
          <a:p>
            <a:pPr marL="742950" lvl="1" indent="-285750">
              <a:lnSpc>
                <a:spcPct val="150000"/>
              </a:lnSpc>
              <a:buFont typeface="Arial" panose="020B0604020202020204" pitchFamily="34" charset="0"/>
              <a:buChar char="•"/>
            </a:pPr>
            <a:r>
              <a:rPr lang="fr-FR" dirty="0"/>
              <a:t>d’où l’emploi d’un régulateur de tension (un par alternateur). </a:t>
            </a:r>
          </a:p>
          <a:p>
            <a:pPr marL="742950" lvl="1" indent="-285750">
              <a:lnSpc>
                <a:spcPct val="150000"/>
              </a:lnSpc>
              <a:buFont typeface="Arial" panose="020B0604020202020204" pitchFamily="34" charset="0"/>
              <a:buChar char="•"/>
            </a:pPr>
            <a:r>
              <a:rPr lang="fr-FR" dirty="0"/>
              <a:t>Son rôle est de limiter les écarts de tension développés en fonction des charges.</a:t>
            </a:r>
          </a:p>
          <a:p>
            <a:pPr marL="342900" indent="-342900">
              <a:lnSpc>
                <a:spcPct val="150000"/>
              </a:lnSpc>
              <a:buFont typeface="+mj-lt"/>
              <a:buAutoNum type="arabicPeriod"/>
            </a:pPr>
            <a:r>
              <a:rPr lang="fr-FR" dirty="0"/>
              <a:t>La fréquence développée doit être constante quel que soit le régime moteur, d’où la nécessité d’un régulateur de vitesse (CSD) </a:t>
            </a:r>
          </a:p>
          <a:p>
            <a:pPr marL="342900" indent="-342900">
              <a:lnSpc>
                <a:spcPct val="150000"/>
              </a:lnSpc>
              <a:buFont typeface="+mj-lt"/>
              <a:buAutoNum type="arabicPeriod"/>
            </a:pPr>
            <a:r>
              <a:rPr lang="fr-FR" dirty="0"/>
              <a:t>L’</a:t>
            </a:r>
            <a:r>
              <a:rPr lang="fr-FR" dirty="0" err="1"/>
              <a:t>équirépartition</a:t>
            </a:r>
            <a:r>
              <a:rPr lang="fr-FR" dirty="0"/>
              <a:t> des charges doit être assurée, afin d’optimiser le rendement lors du couplage en parallèle des alternateurs.</a:t>
            </a:r>
          </a:p>
        </p:txBody>
      </p:sp>
      <p:sp>
        <p:nvSpPr>
          <p:cNvPr id="7" name="ZoneTexte 6">
            <a:extLst>
              <a:ext uri="{FF2B5EF4-FFF2-40B4-BE49-F238E27FC236}">
                <a16:creationId xmlns:a16="http://schemas.microsoft.com/office/drawing/2014/main" id="{E84D11DC-DF5D-8A3E-8927-C9E37DDA96F3}"/>
              </a:ext>
            </a:extLst>
          </p:cNvPr>
          <p:cNvSpPr txBox="1"/>
          <p:nvPr/>
        </p:nvSpPr>
        <p:spPr>
          <a:xfrm>
            <a:off x="3875183" y="206433"/>
            <a:ext cx="467390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PRINCIPE D’UNE DISTRIBUTION ALTERNATIVE</a:t>
            </a:r>
          </a:p>
        </p:txBody>
      </p:sp>
    </p:spTree>
    <p:extLst>
      <p:ext uri="{BB962C8B-B14F-4D97-AF65-F5344CB8AC3E}">
        <p14:creationId xmlns:p14="http://schemas.microsoft.com/office/powerpoint/2010/main" val="3575144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4077949-7235-77F5-B779-F97D0A6D3CF6}"/>
              </a:ext>
            </a:extLst>
          </p:cNvPr>
          <p:cNvSpPr txBox="1"/>
          <p:nvPr/>
        </p:nvSpPr>
        <p:spPr>
          <a:xfrm>
            <a:off x="488826" y="355203"/>
            <a:ext cx="11282695" cy="33855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600" b="1" kern="0" dirty="0" smtClean="0">
                <a:solidFill>
                  <a:schemeClr val="tx1"/>
                </a:solidFill>
                <a:effectLst/>
                <a:ea typeface="Times New Roman" panose="02020603050405020304" pitchFamily="18" charset="0"/>
                <a:cs typeface="Times New Roman" panose="02020603050405020304" pitchFamily="18" charset="0"/>
              </a:rPr>
              <a:t>SYNOPTIQUE </a:t>
            </a:r>
            <a:r>
              <a:rPr lang="fr-FR" sz="1600" b="1" kern="0" dirty="0">
                <a:solidFill>
                  <a:schemeClr val="tx1"/>
                </a:solidFill>
                <a:effectLst/>
                <a:ea typeface="Times New Roman" panose="02020603050405020304" pitchFamily="18" charset="0"/>
                <a:cs typeface="Times New Roman" panose="02020603050405020304" pitchFamily="18" charset="0"/>
              </a:rPr>
              <a:t>D’UN CIRCUIT DE GENERATION ET DE DISTRIBUTION DE COURANT ALTERNATIF </a:t>
            </a:r>
            <a:r>
              <a:rPr lang="fr-FR" sz="1600" b="1" dirty="0">
                <a:solidFill>
                  <a:schemeClr val="tx1"/>
                </a:solidFill>
                <a:effectLst/>
                <a:ea typeface="DejaVu Sans" panose="020B0603030804020204" pitchFamily="34" charset="0"/>
              </a:rPr>
              <a:t>TYPE B-727</a:t>
            </a:r>
          </a:p>
        </p:txBody>
      </p:sp>
      <p:graphicFrame>
        <p:nvGraphicFramePr>
          <p:cNvPr id="6" name="Tableau 5">
            <a:extLst>
              <a:ext uri="{FF2B5EF4-FFF2-40B4-BE49-F238E27FC236}">
                <a16:creationId xmlns:a16="http://schemas.microsoft.com/office/drawing/2014/main" id="{6716F95F-4040-51CF-3882-D2EDF2F1F894}"/>
              </a:ext>
            </a:extLst>
          </p:cNvPr>
          <p:cNvGraphicFramePr>
            <a:graphicFrameLocks noGrp="1"/>
          </p:cNvGraphicFramePr>
          <p:nvPr>
            <p:extLst/>
          </p:nvPr>
        </p:nvGraphicFramePr>
        <p:xfrm>
          <a:off x="538403" y="1323324"/>
          <a:ext cx="11183543" cy="3443812"/>
        </p:xfrm>
        <a:graphic>
          <a:graphicData uri="http://schemas.openxmlformats.org/drawingml/2006/table">
            <a:tbl>
              <a:tblPr>
                <a:tableStyleId>{18603FDC-E32A-4AB5-989C-0864C3EAD2B8}</a:tableStyleId>
              </a:tblPr>
              <a:tblGrid>
                <a:gridCol w="2298267">
                  <a:extLst>
                    <a:ext uri="{9D8B030D-6E8A-4147-A177-3AD203B41FA5}">
                      <a16:colId xmlns:a16="http://schemas.microsoft.com/office/drawing/2014/main" val="3853250557"/>
                    </a:ext>
                  </a:extLst>
                </a:gridCol>
                <a:gridCol w="8885276">
                  <a:extLst>
                    <a:ext uri="{9D8B030D-6E8A-4147-A177-3AD203B41FA5}">
                      <a16:colId xmlns:a16="http://schemas.microsoft.com/office/drawing/2014/main" val="357532152"/>
                    </a:ext>
                  </a:extLst>
                </a:gridCol>
              </a:tblGrid>
              <a:tr h="258445">
                <a:tc>
                  <a:txBody>
                    <a:bodyPr/>
                    <a:lstStyle/>
                    <a:p>
                      <a:pPr marL="330200" indent="-1295400" algn="l">
                        <a:lnSpc>
                          <a:spcPct val="100000"/>
                        </a:lnSpc>
                        <a:spcAft>
                          <a:spcPts val="0"/>
                        </a:spcAft>
                      </a:pPr>
                      <a:r>
                        <a:rPr lang="fr-FR" sz="1800" spc="-50" dirty="0">
                          <a:solidFill>
                            <a:schemeClr val="tx1"/>
                          </a:solidFill>
                          <a:effectLst/>
                        </a:rPr>
                        <a:t>GTR</a:t>
                      </a:r>
                      <a:endParaRPr lang="fr-FR" sz="1800" spc="-50" dirty="0">
                        <a:solidFill>
                          <a:schemeClr val="tx1"/>
                        </a:solidFill>
                        <a:effectLst/>
                        <a:latin typeface="+mn-lt"/>
                        <a:ea typeface="Times New Roman" panose="02020603050405020304" pitchFamily="18" charset="0"/>
                      </a:endParaRPr>
                    </a:p>
                  </a:txBody>
                  <a:tcPr marL="6350" marR="6350" marT="0" marB="0"/>
                </a:tc>
                <a:tc>
                  <a:txBody>
                    <a:bodyPr/>
                    <a:lstStyle/>
                    <a:p>
                      <a:pPr indent="-1295400" algn="just">
                        <a:lnSpc>
                          <a:spcPct val="100000"/>
                        </a:lnSpc>
                        <a:spcAft>
                          <a:spcPts val="0"/>
                        </a:spcAft>
                      </a:pPr>
                      <a:r>
                        <a:rPr lang="fr-FR" sz="1800" spc="-50">
                          <a:solidFill>
                            <a:schemeClr val="tx1"/>
                          </a:solidFill>
                          <a:effectLst/>
                        </a:rPr>
                        <a:t>Fournit la poussée réacteur.</a:t>
                      </a:r>
                      <a:endParaRPr lang="fr-FR" sz="1800" spc="-50">
                        <a:solidFill>
                          <a:schemeClr val="tx1"/>
                        </a:solidFill>
                        <a:effectLst/>
                        <a:latin typeface="+mn-lt"/>
                        <a:ea typeface="Times New Roman" panose="02020603050405020304" pitchFamily="18" charset="0"/>
                      </a:endParaRPr>
                    </a:p>
                  </a:txBody>
                  <a:tcPr marL="6350" marR="6350" marT="0" marB="0"/>
                </a:tc>
                <a:extLst>
                  <a:ext uri="{0D108BD9-81ED-4DB2-BD59-A6C34878D82A}">
                    <a16:rowId xmlns:a16="http://schemas.microsoft.com/office/drawing/2014/main" val="325878846"/>
                  </a:ext>
                </a:extLst>
              </a:tr>
              <a:tr h="0">
                <a:tc>
                  <a:txBody>
                    <a:bodyPr/>
                    <a:lstStyle/>
                    <a:p>
                      <a:pPr marL="330200" indent="-1295400" algn="l">
                        <a:lnSpc>
                          <a:spcPct val="100000"/>
                        </a:lnSpc>
                        <a:spcAft>
                          <a:spcPts val="0"/>
                        </a:spcAft>
                      </a:pPr>
                      <a:r>
                        <a:rPr lang="fr-FR" sz="1800" spc="-50">
                          <a:solidFill>
                            <a:schemeClr val="tx1"/>
                          </a:solidFill>
                          <a:effectLst/>
                        </a:rPr>
                        <a:t>Boîtier N2</a:t>
                      </a:r>
                      <a:endParaRPr lang="fr-FR" sz="1800" spc="-50">
                        <a:solidFill>
                          <a:schemeClr val="tx1"/>
                        </a:solidFill>
                        <a:effectLst/>
                        <a:latin typeface="+mn-lt"/>
                        <a:ea typeface="Times New Roman" panose="02020603050405020304" pitchFamily="18" charset="0"/>
                      </a:endParaRPr>
                    </a:p>
                  </a:txBody>
                  <a:tcPr marL="6350" marR="6350" marT="0" marB="0" anchor="ctr"/>
                </a:tc>
                <a:tc>
                  <a:txBody>
                    <a:bodyPr/>
                    <a:lstStyle/>
                    <a:p>
                      <a:pPr indent="-1295400" algn="just">
                        <a:lnSpc>
                          <a:spcPct val="100000"/>
                        </a:lnSpc>
                        <a:spcAft>
                          <a:spcPts val="0"/>
                        </a:spcAft>
                      </a:pPr>
                      <a:r>
                        <a:rPr lang="fr-FR" sz="1800" spc="-50">
                          <a:solidFill>
                            <a:schemeClr val="tx1"/>
                          </a:solidFill>
                          <a:effectLst/>
                        </a:rPr>
                        <a:t>Relais d'accessoires où s’effectue la prise de mouvement.</a:t>
                      </a:r>
                      <a:endParaRPr lang="fr-FR" sz="1800" spc="-50">
                        <a:solidFill>
                          <a:schemeClr val="tx1"/>
                        </a:solidFill>
                        <a:effectLst/>
                        <a:latin typeface="+mn-lt"/>
                        <a:ea typeface="Times New Roman" panose="02020603050405020304" pitchFamily="18" charset="0"/>
                      </a:endParaRPr>
                    </a:p>
                  </a:txBody>
                  <a:tcPr marL="6350" marR="6350" marT="0" marB="0" anchor="ctr"/>
                </a:tc>
                <a:extLst>
                  <a:ext uri="{0D108BD9-81ED-4DB2-BD59-A6C34878D82A}">
                    <a16:rowId xmlns:a16="http://schemas.microsoft.com/office/drawing/2014/main" val="3054936696"/>
                  </a:ext>
                </a:extLst>
              </a:tr>
              <a:tr h="699770">
                <a:tc>
                  <a:txBody>
                    <a:bodyPr/>
                    <a:lstStyle/>
                    <a:p>
                      <a:pPr marL="330200" indent="-1295400" algn="l">
                        <a:lnSpc>
                          <a:spcPct val="100000"/>
                        </a:lnSpc>
                        <a:spcAft>
                          <a:spcPts val="0"/>
                        </a:spcAft>
                      </a:pPr>
                      <a:r>
                        <a:rPr lang="fr-FR" sz="1800" spc="-50" dirty="0">
                          <a:solidFill>
                            <a:schemeClr val="tx1"/>
                          </a:solidFill>
                          <a:effectLst/>
                        </a:rPr>
                        <a:t>CSD</a:t>
                      </a:r>
                      <a:endParaRPr lang="fr-FR" sz="1800" spc="-50" dirty="0">
                        <a:solidFill>
                          <a:schemeClr val="tx1"/>
                        </a:solidFill>
                        <a:effectLst/>
                        <a:latin typeface="+mn-lt"/>
                        <a:ea typeface="Times New Roman" panose="02020603050405020304" pitchFamily="18" charset="0"/>
                      </a:endParaRPr>
                    </a:p>
                  </a:txBody>
                  <a:tcPr marL="6350" marR="6350" marT="0" marB="0"/>
                </a:tc>
                <a:tc>
                  <a:txBody>
                    <a:bodyPr/>
                    <a:lstStyle/>
                    <a:p>
                      <a:pPr indent="-1295400" algn="just">
                        <a:lnSpc>
                          <a:spcPct val="100000"/>
                        </a:lnSpc>
                        <a:spcAft>
                          <a:spcPts val="0"/>
                        </a:spcAft>
                      </a:pPr>
                      <a:r>
                        <a:rPr lang="fr-FR" sz="1800" spc="-50" dirty="0">
                          <a:solidFill>
                            <a:schemeClr val="tx1"/>
                          </a:solidFill>
                          <a:effectLst/>
                        </a:rPr>
                        <a:t>Entraînement à vitesse constante 6 000 t/min ± 2 %. </a:t>
                      </a:r>
                    </a:p>
                    <a:p>
                      <a:pPr indent="-1295400" algn="just">
                        <a:lnSpc>
                          <a:spcPct val="100000"/>
                        </a:lnSpc>
                        <a:spcAft>
                          <a:spcPts val="0"/>
                        </a:spcAft>
                      </a:pPr>
                      <a:r>
                        <a:rPr lang="fr-FR" sz="1800" spc="-50" dirty="0">
                          <a:solidFill>
                            <a:schemeClr val="tx1"/>
                          </a:solidFill>
                          <a:effectLst/>
                        </a:rPr>
                        <a:t>Assure également l’équilibrage des charges actives lors du couplage en parallèle des alternateurs.</a:t>
                      </a:r>
                      <a:endParaRPr lang="fr-FR" sz="1800" spc="-50" dirty="0">
                        <a:solidFill>
                          <a:schemeClr val="tx1"/>
                        </a:solidFill>
                        <a:effectLst/>
                        <a:latin typeface="+mn-lt"/>
                        <a:ea typeface="Times New Roman" panose="02020603050405020304" pitchFamily="18" charset="0"/>
                      </a:endParaRPr>
                    </a:p>
                  </a:txBody>
                  <a:tcPr marL="6350" marR="6350" marT="0" marB="0" anchor="ctr"/>
                </a:tc>
                <a:extLst>
                  <a:ext uri="{0D108BD9-81ED-4DB2-BD59-A6C34878D82A}">
                    <a16:rowId xmlns:a16="http://schemas.microsoft.com/office/drawing/2014/main" val="536554434"/>
                  </a:ext>
                </a:extLst>
              </a:tr>
              <a:tr h="279569">
                <a:tc>
                  <a:txBody>
                    <a:bodyPr/>
                    <a:lstStyle/>
                    <a:p>
                      <a:pPr marL="330200" indent="-1295400" algn="l">
                        <a:lnSpc>
                          <a:spcPct val="100000"/>
                        </a:lnSpc>
                        <a:spcAft>
                          <a:spcPts val="0"/>
                        </a:spcAft>
                      </a:pPr>
                      <a:r>
                        <a:rPr lang="fr-FR" sz="1800" spc="-50">
                          <a:solidFill>
                            <a:schemeClr val="tx1"/>
                          </a:solidFill>
                          <a:effectLst/>
                        </a:rPr>
                        <a:t>Alternateur</a:t>
                      </a:r>
                      <a:endParaRPr lang="fr-FR" sz="1800" spc="-50">
                        <a:solidFill>
                          <a:schemeClr val="tx1"/>
                        </a:solidFill>
                        <a:effectLst/>
                        <a:latin typeface="+mn-lt"/>
                        <a:ea typeface="Times New Roman" panose="02020603050405020304" pitchFamily="18" charset="0"/>
                      </a:endParaRPr>
                    </a:p>
                  </a:txBody>
                  <a:tcPr marL="6350" marR="6350" marT="0" marB="0" anchor="ctr"/>
                </a:tc>
                <a:tc>
                  <a:txBody>
                    <a:bodyPr/>
                    <a:lstStyle/>
                    <a:p>
                      <a:pPr indent="-1295400" algn="just">
                        <a:lnSpc>
                          <a:spcPct val="100000"/>
                        </a:lnSpc>
                        <a:spcAft>
                          <a:spcPts val="0"/>
                        </a:spcAft>
                      </a:pPr>
                      <a:r>
                        <a:rPr lang="fr-FR" sz="1800" spc="-50" dirty="0">
                          <a:solidFill>
                            <a:schemeClr val="tx1"/>
                          </a:solidFill>
                          <a:effectLst/>
                        </a:rPr>
                        <a:t>Fournit la puissance électrique sur le réseau -sous les tensions 115/200 v.</a:t>
                      </a:r>
                      <a:endParaRPr lang="fr-FR" sz="1800" spc="-50" dirty="0">
                        <a:solidFill>
                          <a:schemeClr val="tx1"/>
                        </a:solidFill>
                        <a:effectLst/>
                        <a:latin typeface="+mn-lt"/>
                        <a:ea typeface="Times New Roman" panose="02020603050405020304" pitchFamily="18" charset="0"/>
                      </a:endParaRPr>
                    </a:p>
                  </a:txBody>
                  <a:tcPr marL="6350" marR="6350" marT="0" marB="0" anchor="ctr"/>
                </a:tc>
                <a:extLst>
                  <a:ext uri="{0D108BD9-81ED-4DB2-BD59-A6C34878D82A}">
                    <a16:rowId xmlns:a16="http://schemas.microsoft.com/office/drawing/2014/main" val="3327828054"/>
                  </a:ext>
                </a:extLst>
              </a:tr>
              <a:tr h="635635">
                <a:tc>
                  <a:txBody>
                    <a:bodyPr/>
                    <a:lstStyle/>
                    <a:p>
                      <a:pPr marL="330200" indent="-1295400" algn="l">
                        <a:lnSpc>
                          <a:spcPct val="100000"/>
                        </a:lnSpc>
                        <a:spcAft>
                          <a:spcPts val="0"/>
                        </a:spcAft>
                      </a:pPr>
                      <a:r>
                        <a:rPr lang="fr-FR" sz="1800" spc="-50">
                          <a:solidFill>
                            <a:schemeClr val="tx1"/>
                          </a:solidFill>
                          <a:effectLst/>
                        </a:rPr>
                        <a:t>Relais d’excitation</a:t>
                      </a:r>
                      <a:endParaRPr lang="fr-FR" sz="1800" spc="-50">
                        <a:solidFill>
                          <a:schemeClr val="tx1"/>
                        </a:solidFill>
                        <a:effectLst/>
                        <a:latin typeface="+mn-lt"/>
                        <a:ea typeface="Times New Roman" panose="02020603050405020304" pitchFamily="18" charset="0"/>
                      </a:endParaRPr>
                    </a:p>
                  </a:txBody>
                  <a:tcPr marL="6350" marR="6350" marT="0" marB="0"/>
                </a:tc>
                <a:tc>
                  <a:txBody>
                    <a:bodyPr/>
                    <a:lstStyle/>
                    <a:p>
                      <a:pPr indent="-1295400" algn="just">
                        <a:lnSpc>
                          <a:spcPct val="100000"/>
                        </a:lnSpc>
                        <a:spcAft>
                          <a:spcPts val="0"/>
                        </a:spcAft>
                      </a:pPr>
                      <a:r>
                        <a:rPr lang="fr-FR" sz="1800" spc="-50" dirty="0">
                          <a:solidFill>
                            <a:schemeClr val="tx1"/>
                          </a:solidFill>
                          <a:effectLst/>
                        </a:rPr>
                        <a:t>GCR (</a:t>
                      </a:r>
                      <a:r>
                        <a:rPr lang="fr-FR" sz="1800" spc="-50" dirty="0" err="1">
                          <a:solidFill>
                            <a:schemeClr val="tx1"/>
                          </a:solidFill>
                          <a:effectLst/>
                        </a:rPr>
                        <a:t>Generator</a:t>
                      </a:r>
                      <a:r>
                        <a:rPr lang="fr-FR" sz="1800" spc="-50" dirty="0">
                          <a:solidFill>
                            <a:schemeClr val="tx1"/>
                          </a:solidFill>
                          <a:effectLst/>
                        </a:rPr>
                        <a:t> </a:t>
                      </a:r>
                      <a:r>
                        <a:rPr lang="fr-FR" sz="1800" spc="-50" dirty="0" err="1">
                          <a:solidFill>
                            <a:schemeClr val="tx1"/>
                          </a:solidFill>
                          <a:effectLst/>
                        </a:rPr>
                        <a:t>fîeld</a:t>
                      </a:r>
                      <a:r>
                        <a:rPr lang="fr-FR" sz="1800" spc="-50" dirty="0">
                          <a:solidFill>
                            <a:schemeClr val="tx1"/>
                          </a:solidFill>
                          <a:effectLst/>
                        </a:rPr>
                        <a:t> Control Relay) assure l’amorçage de l’alternateur ou le désamorçage, en cas de défaut du circuit de génération.</a:t>
                      </a:r>
                      <a:endParaRPr lang="fr-FR" sz="1800" spc="-50" dirty="0">
                        <a:solidFill>
                          <a:schemeClr val="tx1"/>
                        </a:solidFill>
                        <a:effectLst/>
                        <a:latin typeface="+mn-lt"/>
                        <a:ea typeface="Times New Roman" panose="02020603050405020304" pitchFamily="18" charset="0"/>
                      </a:endParaRPr>
                    </a:p>
                  </a:txBody>
                  <a:tcPr marL="6350" marR="6350" marT="0" marB="0" anchor="b"/>
                </a:tc>
                <a:extLst>
                  <a:ext uri="{0D108BD9-81ED-4DB2-BD59-A6C34878D82A}">
                    <a16:rowId xmlns:a16="http://schemas.microsoft.com/office/drawing/2014/main" val="1621793414"/>
                  </a:ext>
                </a:extLst>
              </a:tr>
              <a:tr h="635635">
                <a:tc>
                  <a:txBody>
                    <a:bodyPr/>
                    <a:lstStyle/>
                    <a:p>
                      <a:pPr algn="l">
                        <a:lnSpc>
                          <a:spcPct val="100000"/>
                        </a:lnSpc>
                        <a:spcBef>
                          <a:spcPts val="0"/>
                        </a:spcBef>
                        <a:spcAft>
                          <a:spcPts val="0"/>
                        </a:spcAft>
                      </a:pPr>
                      <a:r>
                        <a:rPr lang="fr-FR" sz="1800" spc="-50" dirty="0">
                          <a:solidFill>
                            <a:schemeClr val="tx1"/>
                          </a:solidFill>
                          <a:effectLst/>
                        </a:rPr>
                        <a:t>Régulateur de tension</a:t>
                      </a:r>
                      <a:endParaRPr lang="fr-FR" sz="1800" spc="-50" dirty="0">
                        <a:solidFill>
                          <a:schemeClr val="tx1"/>
                        </a:solidFill>
                        <a:effectLst/>
                        <a:latin typeface="+mn-lt"/>
                        <a:ea typeface="Times New Roman" panose="02020603050405020304" pitchFamily="18" charset="0"/>
                      </a:endParaRPr>
                    </a:p>
                  </a:txBody>
                  <a:tcPr marL="0" marR="0" marT="0" marB="0"/>
                </a:tc>
                <a:tc>
                  <a:txBody>
                    <a:bodyPr/>
                    <a:lstStyle/>
                    <a:p>
                      <a:pPr algn="l">
                        <a:lnSpc>
                          <a:spcPct val="100000"/>
                        </a:lnSpc>
                        <a:spcBef>
                          <a:spcPts val="0"/>
                        </a:spcBef>
                        <a:spcAft>
                          <a:spcPts val="0"/>
                        </a:spcAft>
                      </a:pPr>
                      <a:r>
                        <a:rPr lang="fr-FR" sz="1800" spc="-50" dirty="0">
                          <a:solidFill>
                            <a:schemeClr val="tx1"/>
                          </a:solidFill>
                          <a:effectLst/>
                        </a:rPr>
                        <a:t>Limite les écarts de tension aux bornes de l’alternateur en fonction des variations de charges imposées. </a:t>
                      </a:r>
                    </a:p>
                    <a:p>
                      <a:pPr algn="l">
                        <a:lnSpc>
                          <a:spcPct val="100000"/>
                        </a:lnSpc>
                        <a:spcBef>
                          <a:spcPts val="0"/>
                        </a:spcBef>
                        <a:spcAft>
                          <a:spcPts val="0"/>
                        </a:spcAft>
                      </a:pPr>
                      <a:r>
                        <a:rPr lang="fr-FR" sz="1800" spc="-50" dirty="0">
                          <a:solidFill>
                            <a:schemeClr val="tx1"/>
                          </a:solidFill>
                          <a:effectLst/>
                        </a:rPr>
                        <a:t>Il assure également l'équilibrage des charges réactives lors du couplage des alternateurs.</a:t>
                      </a:r>
                      <a:endParaRPr lang="fr-FR" sz="1800" dirty="0">
                        <a:solidFill>
                          <a:schemeClr val="tx1"/>
                        </a:solidFill>
                        <a:latin typeface="+mn-lt"/>
                      </a:endParaRPr>
                    </a:p>
                  </a:txBody>
                  <a:tcPr/>
                </a:tc>
                <a:extLst>
                  <a:ext uri="{0D108BD9-81ED-4DB2-BD59-A6C34878D82A}">
                    <a16:rowId xmlns:a16="http://schemas.microsoft.com/office/drawing/2014/main" val="3751870944"/>
                  </a:ext>
                </a:extLst>
              </a:tr>
              <a:tr h="365798">
                <a:tc>
                  <a:txBody>
                    <a:bodyPr/>
                    <a:lstStyle/>
                    <a:p>
                      <a:pPr indent="-1295400" algn="l">
                        <a:lnSpc>
                          <a:spcPct val="100000"/>
                        </a:lnSpc>
                        <a:spcBef>
                          <a:spcPts val="0"/>
                        </a:spcBef>
                        <a:spcAft>
                          <a:spcPts val="0"/>
                        </a:spcAft>
                      </a:pPr>
                      <a:r>
                        <a:rPr lang="fr-FR" sz="1800" spc="-50" dirty="0">
                          <a:solidFill>
                            <a:schemeClr val="tx1"/>
                          </a:solidFill>
                          <a:effectLst/>
                        </a:rPr>
                        <a:t>Relais de ligne</a:t>
                      </a:r>
                      <a:endParaRPr lang="fr-FR" sz="1800" spc="-50" dirty="0">
                        <a:solidFill>
                          <a:schemeClr val="tx1"/>
                        </a:solidFill>
                        <a:effectLst/>
                        <a:latin typeface="+mn-lt"/>
                        <a:ea typeface="Times New Roman" panose="02020603050405020304" pitchFamily="18" charset="0"/>
                      </a:endParaRPr>
                    </a:p>
                  </a:txBody>
                  <a:tcPr marL="6350" marR="6350" marT="0" marB="0" anchor="ctr"/>
                </a:tc>
                <a:tc>
                  <a:txBody>
                    <a:bodyPr/>
                    <a:lstStyle/>
                    <a:p>
                      <a:pPr marL="139700" indent="-1295400" algn="l">
                        <a:lnSpc>
                          <a:spcPct val="100000"/>
                        </a:lnSpc>
                        <a:spcBef>
                          <a:spcPts val="0"/>
                        </a:spcBef>
                        <a:spcAft>
                          <a:spcPts val="0"/>
                        </a:spcAft>
                      </a:pPr>
                      <a:r>
                        <a:rPr lang="fr-FR" sz="1800" spc="-50" dirty="0">
                          <a:solidFill>
                            <a:schemeClr val="tx1"/>
                          </a:solidFill>
                          <a:effectLst/>
                        </a:rPr>
                        <a:t>GCB (</a:t>
                      </a:r>
                      <a:r>
                        <a:rPr lang="fr-FR" sz="1800" spc="-50" dirty="0" err="1">
                          <a:solidFill>
                            <a:schemeClr val="tx1"/>
                          </a:solidFill>
                          <a:effectLst/>
                        </a:rPr>
                        <a:t>Generator</a:t>
                      </a:r>
                      <a:r>
                        <a:rPr lang="fr-FR" sz="1800" spc="-50" dirty="0">
                          <a:solidFill>
                            <a:schemeClr val="tx1"/>
                          </a:solidFill>
                          <a:effectLst/>
                        </a:rPr>
                        <a:t> Circuit </a:t>
                      </a:r>
                      <a:r>
                        <a:rPr lang="fr-FR" sz="1800" spc="-50" dirty="0" err="1">
                          <a:solidFill>
                            <a:schemeClr val="tx1"/>
                          </a:solidFill>
                          <a:effectLst/>
                        </a:rPr>
                        <a:t>Breacker</a:t>
                      </a:r>
                      <a:r>
                        <a:rPr lang="fr-FR" sz="1800" spc="-50" dirty="0">
                          <a:solidFill>
                            <a:schemeClr val="tx1"/>
                          </a:solidFill>
                          <a:effectLst/>
                        </a:rPr>
                        <a:t>) connecte ou déconnecte l'alternateur de sa bus propre.</a:t>
                      </a:r>
                      <a:endParaRPr lang="fr-FR" sz="1800" spc="-50" dirty="0">
                        <a:solidFill>
                          <a:schemeClr val="tx1"/>
                        </a:solidFill>
                        <a:effectLst/>
                        <a:latin typeface="+mn-lt"/>
                        <a:ea typeface="Times New Roman" panose="02020603050405020304" pitchFamily="18" charset="0"/>
                      </a:endParaRPr>
                    </a:p>
                  </a:txBody>
                  <a:tcPr marL="6350" marR="6350" marT="0" marB="0"/>
                </a:tc>
                <a:extLst>
                  <a:ext uri="{0D108BD9-81ED-4DB2-BD59-A6C34878D82A}">
                    <a16:rowId xmlns:a16="http://schemas.microsoft.com/office/drawing/2014/main" val="761231554"/>
                  </a:ext>
                </a:extLst>
              </a:tr>
            </a:tbl>
          </a:graphicData>
        </a:graphic>
      </p:graphicFrame>
      <p:sp>
        <p:nvSpPr>
          <p:cNvPr id="3" name="ZoneTexte 2">
            <a:extLst>
              <a:ext uri="{FF2B5EF4-FFF2-40B4-BE49-F238E27FC236}">
                <a16:creationId xmlns:a16="http://schemas.microsoft.com/office/drawing/2014/main" id="{BD7F7EC9-6535-835A-BFF6-C28B48E000B4}"/>
              </a:ext>
            </a:extLst>
          </p:cNvPr>
          <p:cNvSpPr txBox="1"/>
          <p:nvPr/>
        </p:nvSpPr>
        <p:spPr>
          <a:xfrm>
            <a:off x="4078536" y="720060"/>
            <a:ext cx="403492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ROLE DES ELEMENTS DU CIRCUIT</a:t>
            </a:r>
          </a:p>
        </p:txBody>
      </p:sp>
    </p:spTree>
    <p:extLst>
      <p:ext uri="{BB962C8B-B14F-4D97-AF65-F5344CB8AC3E}">
        <p14:creationId xmlns:p14="http://schemas.microsoft.com/office/powerpoint/2010/main" val="2411326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Tableau 6">
                <a:extLst>
                  <a:ext uri="{FF2B5EF4-FFF2-40B4-BE49-F238E27FC236}">
                    <a16:creationId xmlns:a16="http://schemas.microsoft.com/office/drawing/2014/main" id="{AD11CBB9-0D55-DF4A-0086-281E2F4518F6}"/>
                  </a:ext>
                </a:extLst>
              </p:cNvPr>
              <p:cNvGraphicFramePr>
                <a:graphicFrameLocks noGrp="1"/>
              </p:cNvGraphicFramePr>
              <p:nvPr>
                <p:extLst/>
              </p:nvPr>
            </p:nvGraphicFramePr>
            <p:xfrm>
              <a:off x="504228" y="1440035"/>
              <a:ext cx="11183543" cy="4179669"/>
            </p:xfrm>
            <a:graphic>
              <a:graphicData uri="http://schemas.openxmlformats.org/drawingml/2006/table">
                <a:tbl>
                  <a:tblPr>
                    <a:tableStyleId>{284E427A-3D55-4303-BF80-6455036E1DE7}</a:tableStyleId>
                  </a:tblPr>
                  <a:tblGrid>
                    <a:gridCol w="2298267">
                      <a:extLst>
                        <a:ext uri="{9D8B030D-6E8A-4147-A177-3AD203B41FA5}">
                          <a16:colId xmlns:a16="http://schemas.microsoft.com/office/drawing/2014/main" val="3620148666"/>
                        </a:ext>
                      </a:extLst>
                    </a:gridCol>
                    <a:gridCol w="8885276">
                      <a:extLst>
                        <a:ext uri="{9D8B030D-6E8A-4147-A177-3AD203B41FA5}">
                          <a16:colId xmlns:a16="http://schemas.microsoft.com/office/drawing/2014/main" val="4217644943"/>
                        </a:ext>
                      </a:extLst>
                    </a:gridCol>
                  </a:tblGrid>
                  <a:tr h="635635">
                    <a:tc>
                      <a:txBody>
                        <a:bodyPr/>
                        <a:lstStyle/>
                        <a:p>
                          <a:pPr marR="165100" indent="-1295400" algn="l">
                            <a:lnSpc>
                              <a:spcPct val="100000"/>
                            </a:lnSpc>
                            <a:spcBef>
                              <a:spcPts val="0"/>
                            </a:spcBef>
                            <a:spcAft>
                              <a:spcPts val="0"/>
                            </a:spcAft>
                          </a:pPr>
                          <a:r>
                            <a:rPr lang="fr-FR" sz="1800" spc="-50" dirty="0">
                              <a:effectLst/>
                            </a:rPr>
                            <a:t>Relais de couplage</a:t>
                          </a:r>
                          <a:endParaRPr lang="fr-FR" sz="1800" spc="-50" dirty="0">
                            <a:effectLst/>
                            <a:latin typeface="+mn-lt"/>
                            <a:ea typeface="Times New Roman" panose="02020603050405020304" pitchFamily="18" charset="0"/>
                          </a:endParaRPr>
                        </a:p>
                      </a:txBody>
                      <a:tcPr marL="6350" marR="6350" marT="0" marB="0"/>
                    </a:tc>
                    <a:tc>
                      <a:txBody>
                        <a:bodyPr/>
                        <a:lstStyle/>
                        <a:p>
                          <a:pPr marL="139700" indent="-1295400" algn="l">
                            <a:lnSpc>
                              <a:spcPct val="100000"/>
                            </a:lnSpc>
                            <a:spcBef>
                              <a:spcPts val="0"/>
                            </a:spcBef>
                            <a:spcAft>
                              <a:spcPts val="0"/>
                            </a:spcAft>
                          </a:pPr>
                          <a:r>
                            <a:rPr lang="fr-FR" sz="1800" spc="-50" dirty="0">
                              <a:effectLst/>
                            </a:rPr>
                            <a:t>BTB (Bus Tie Breaker) assure la liaison des bus propre 1 - 2 - 3 ou les isole par l'intermédiaire d’une bus de couplage.</a:t>
                          </a:r>
                          <a:endParaRPr lang="fr-FR" sz="1800" spc="-50" dirty="0">
                            <a:effectLst/>
                            <a:latin typeface="+mn-lt"/>
                            <a:ea typeface="Times New Roman" panose="02020603050405020304" pitchFamily="18" charset="0"/>
                          </a:endParaRPr>
                        </a:p>
                      </a:txBody>
                      <a:tcPr marL="6350" marR="6350" marT="0" marB="0" anchor="ctr"/>
                    </a:tc>
                    <a:extLst>
                      <a:ext uri="{0D108BD9-81ED-4DB2-BD59-A6C34878D82A}">
                        <a16:rowId xmlns:a16="http://schemas.microsoft.com/office/drawing/2014/main" val="2078481381"/>
                      </a:ext>
                    </a:extLst>
                  </a:tr>
                  <a:tr h="351055">
                    <a:tc>
                      <a:txBody>
                        <a:bodyPr/>
                        <a:lstStyle/>
                        <a:p>
                          <a:pPr indent="-1295400" algn="l">
                            <a:lnSpc>
                              <a:spcPct val="100000"/>
                            </a:lnSpc>
                            <a:spcBef>
                              <a:spcPts val="0"/>
                            </a:spcBef>
                            <a:spcAft>
                              <a:spcPts val="0"/>
                            </a:spcAft>
                          </a:pPr>
                          <a:r>
                            <a:rPr lang="fr-FR" sz="1800" spc="-50" dirty="0">
                              <a:effectLst/>
                            </a:rPr>
                            <a:t>Transfo 115/28 v</a:t>
                          </a:r>
                          <a:endParaRPr lang="fr-FR" sz="1800" spc="-50" dirty="0">
                            <a:effectLst/>
                            <a:latin typeface="+mn-lt"/>
                            <a:ea typeface="Times New Roman" panose="02020603050405020304" pitchFamily="18" charset="0"/>
                          </a:endParaRPr>
                        </a:p>
                      </a:txBody>
                      <a:tcPr marL="6350" marR="6350" marT="0" marB="0" anchor="ctr"/>
                    </a:tc>
                    <a:tc>
                      <a:txBody>
                        <a:bodyPr/>
                        <a:lstStyle/>
                        <a:p>
                          <a:pPr marL="139700" indent="-1295400" algn="l">
                            <a:lnSpc>
                              <a:spcPct val="100000"/>
                            </a:lnSpc>
                            <a:spcBef>
                              <a:spcPts val="0"/>
                            </a:spcBef>
                            <a:spcAft>
                              <a:spcPts val="0"/>
                            </a:spcAft>
                          </a:pPr>
                          <a:r>
                            <a:rPr lang="fr-FR" sz="1800" spc="-50" dirty="0">
                              <a:effectLst/>
                            </a:rPr>
                            <a:t>Il abaisse la tension de 115 à 28 v</a:t>
                          </a:r>
                          <a14:m>
                            <m:oMath xmlns:m="http://schemas.openxmlformats.org/officeDocument/2006/math">
                              <m:r>
                                <a:rPr lang="fr-FR" sz="1800" spc="-50" smtClean="0">
                                  <a:effectLst/>
                                  <a:latin typeface="Cambria Math" panose="02040503050406030204" pitchFamily="18" charset="0"/>
                                </a:rPr>
                                <m:t>~</m:t>
                              </m:r>
                            </m:oMath>
                          </a14:m>
                          <a:r>
                            <a:rPr lang="fr-FR" sz="1800" spc="-50" dirty="0">
                              <a:effectLst/>
                            </a:rPr>
                            <a:t> (ou 26 v</a:t>
                          </a:r>
                          <a14:m>
                            <m:oMath xmlns:m="http://schemas.openxmlformats.org/officeDocument/2006/math">
                              <m:r>
                                <a:rPr lang="fr-FR" sz="1800" spc="-50" smtClean="0">
                                  <a:effectLst/>
                                  <a:latin typeface="Cambria Math" panose="02040503050406030204" pitchFamily="18" charset="0"/>
                                </a:rPr>
                                <m:t>~</m:t>
                              </m:r>
                            </m:oMath>
                          </a14:m>
                          <a:r>
                            <a:rPr lang="fr-FR" sz="1800" spc="-50" dirty="0">
                              <a:effectLst/>
                            </a:rPr>
                            <a:t>  selon les avions).</a:t>
                          </a:r>
                          <a:endParaRPr lang="fr-FR" sz="1800" spc="-50" dirty="0">
                            <a:effectLst/>
                            <a:latin typeface="+mn-lt"/>
                            <a:ea typeface="Times New Roman" panose="02020603050405020304" pitchFamily="18" charset="0"/>
                          </a:endParaRPr>
                        </a:p>
                      </a:txBody>
                      <a:tcPr marL="6350" marR="6350" marT="0" marB="0" anchor="ctr"/>
                    </a:tc>
                    <a:extLst>
                      <a:ext uri="{0D108BD9-81ED-4DB2-BD59-A6C34878D82A}">
                        <a16:rowId xmlns:a16="http://schemas.microsoft.com/office/drawing/2014/main" val="2760747375"/>
                      </a:ext>
                    </a:extLst>
                  </a:tr>
                  <a:tr h="330506">
                    <a:tc>
                      <a:txBody>
                        <a:bodyPr/>
                        <a:lstStyle/>
                        <a:p>
                          <a:pPr marR="165100" indent="-1295400" algn="l">
                            <a:lnSpc>
                              <a:spcPct val="100000"/>
                            </a:lnSpc>
                            <a:spcBef>
                              <a:spcPts val="0"/>
                            </a:spcBef>
                            <a:spcAft>
                              <a:spcPts val="0"/>
                            </a:spcAft>
                          </a:pPr>
                          <a:r>
                            <a:rPr lang="fr-FR" sz="1800" spc="-50" dirty="0">
                              <a:effectLst/>
                            </a:rPr>
                            <a:t>Transfo-redresseur</a:t>
                          </a:r>
                          <a:endParaRPr lang="fr-FR" sz="1800" spc="-50" dirty="0">
                            <a:effectLst/>
                            <a:latin typeface="+mn-lt"/>
                            <a:ea typeface="Times New Roman" panose="02020603050405020304" pitchFamily="18" charset="0"/>
                          </a:endParaRPr>
                        </a:p>
                      </a:txBody>
                      <a:tcPr marL="6350" marR="6350" marT="0" marB="0" anchor="ctr"/>
                    </a:tc>
                    <a:tc>
                      <a:txBody>
                        <a:bodyPr/>
                        <a:lstStyle/>
                        <a:p>
                          <a:pPr marL="139700" indent="-1295400" algn="l">
                            <a:lnSpc>
                              <a:spcPct val="100000"/>
                            </a:lnSpc>
                            <a:spcBef>
                              <a:spcPts val="0"/>
                            </a:spcBef>
                            <a:spcAft>
                              <a:spcPts val="0"/>
                            </a:spcAft>
                          </a:pPr>
                          <a:r>
                            <a:rPr lang="fr-FR" sz="1800" spc="-50" dirty="0">
                              <a:effectLst/>
                            </a:rPr>
                            <a:t>Il permet d’obtenir du 28 v continu à partir du 115 v </a:t>
                          </a:r>
                          <a14:m>
                            <m:oMath xmlns:m="http://schemas.openxmlformats.org/officeDocument/2006/math">
                              <m:r>
                                <a:rPr lang="fr-FR" sz="1800" spc="-50" smtClean="0">
                                  <a:effectLst/>
                                  <a:latin typeface="Cambria Math" panose="02040503050406030204" pitchFamily="18" charset="0"/>
                                </a:rPr>
                                <m:t>~</m:t>
                              </m:r>
                            </m:oMath>
                          </a14:m>
                          <a:r>
                            <a:rPr lang="fr-FR" sz="1800" spc="-50" dirty="0">
                              <a:effectLst/>
                            </a:rPr>
                            <a:t> appliqué.</a:t>
                          </a:r>
                          <a:endParaRPr lang="fr-FR" sz="1800" spc="-50" dirty="0">
                            <a:effectLst/>
                            <a:latin typeface="+mn-lt"/>
                            <a:ea typeface="Times New Roman" panose="02020603050405020304" pitchFamily="18" charset="0"/>
                          </a:endParaRPr>
                        </a:p>
                      </a:txBody>
                      <a:tcPr marL="6350" marR="6350" marT="0" marB="0" anchor="ctr"/>
                    </a:tc>
                    <a:extLst>
                      <a:ext uri="{0D108BD9-81ED-4DB2-BD59-A6C34878D82A}">
                        <a16:rowId xmlns:a16="http://schemas.microsoft.com/office/drawing/2014/main" val="2282748959"/>
                      </a:ext>
                    </a:extLst>
                  </a:tr>
                  <a:tr h="393593">
                    <a:tc>
                      <a:txBody>
                        <a:bodyPr/>
                        <a:lstStyle/>
                        <a:p>
                          <a:pPr indent="-1295400" algn="l">
                            <a:lnSpc>
                              <a:spcPct val="100000"/>
                            </a:lnSpc>
                            <a:spcBef>
                              <a:spcPts val="0"/>
                            </a:spcBef>
                            <a:spcAft>
                              <a:spcPts val="0"/>
                            </a:spcAft>
                          </a:pPr>
                          <a:r>
                            <a:rPr lang="fr-FR" sz="1800" spc="-50">
                              <a:effectLst/>
                            </a:rPr>
                            <a:t>Batterie de bord</a:t>
                          </a:r>
                          <a:endParaRPr lang="fr-FR" sz="1800" spc="-50">
                            <a:effectLst/>
                            <a:latin typeface="+mn-lt"/>
                            <a:ea typeface="Times New Roman" panose="02020603050405020304" pitchFamily="18" charset="0"/>
                          </a:endParaRPr>
                        </a:p>
                      </a:txBody>
                      <a:tcPr marL="6350" marR="6350" marT="0" marB="0" anchor="ctr"/>
                    </a:tc>
                    <a:tc>
                      <a:txBody>
                        <a:bodyPr/>
                        <a:lstStyle/>
                        <a:p>
                          <a:pPr marL="139700" indent="-1295400" algn="l">
                            <a:lnSpc>
                              <a:spcPct val="100000"/>
                            </a:lnSpc>
                            <a:spcBef>
                              <a:spcPts val="0"/>
                            </a:spcBef>
                            <a:spcAft>
                              <a:spcPts val="0"/>
                            </a:spcAft>
                          </a:pPr>
                          <a:r>
                            <a:rPr lang="fr-FR" sz="1800" spc="-50" dirty="0">
                              <a:effectLst/>
                            </a:rPr>
                            <a:t>Source d’énergie de secours développant une tension minimale de 24 v continu.</a:t>
                          </a:r>
                          <a:endParaRPr lang="fr-FR" sz="1800" spc="-50" dirty="0">
                            <a:effectLst/>
                            <a:latin typeface="+mn-lt"/>
                            <a:ea typeface="Times New Roman" panose="02020603050405020304" pitchFamily="18" charset="0"/>
                          </a:endParaRPr>
                        </a:p>
                      </a:txBody>
                      <a:tcPr marL="6350" marR="6350" marT="0" marB="0" anchor="b"/>
                    </a:tc>
                    <a:extLst>
                      <a:ext uri="{0D108BD9-81ED-4DB2-BD59-A6C34878D82A}">
                        <a16:rowId xmlns:a16="http://schemas.microsoft.com/office/drawing/2014/main" val="1094999031"/>
                      </a:ext>
                    </a:extLst>
                  </a:tr>
                  <a:tr h="635635">
                    <a:tc>
                      <a:txBody>
                        <a:bodyPr/>
                        <a:lstStyle/>
                        <a:p>
                          <a:pPr marR="165100" indent="-1295400" algn="l">
                            <a:lnSpc>
                              <a:spcPct val="100000"/>
                            </a:lnSpc>
                            <a:spcBef>
                              <a:spcPts val="0"/>
                            </a:spcBef>
                            <a:spcAft>
                              <a:spcPts val="0"/>
                            </a:spcAft>
                          </a:pPr>
                          <a:r>
                            <a:rPr lang="fr-FR" dirty="0"/>
                            <a:t>APU	</a:t>
                          </a:r>
                          <a:endParaRPr lang="fr-FR" sz="1800" spc="-50" dirty="0">
                            <a:effectLst/>
                            <a:latin typeface="+mn-lt"/>
                            <a:ea typeface="Times New Roman" panose="02020603050405020304" pitchFamily="18" charset="0"/>
                          </a:endParaRPr>
                        </a:p>
                      </a:txBody>
                      <a:tcPr marL="6350" marR="6350" marT="0" marB="0" anchor="ctr"/>
                    </a:tc>
                    <a:tc>
                      <a:txBody>
                        <a:bodyPr/>
                        <a:lstStyle/>
                        <a:p>
                          <a:pPr marL="176213" marR="0" lvl="0" indent="-1762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a:t>Source auxiliaire d’énergie embarquée, elle fournit:</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fr-FR" dirty="0"/>
                            <a:t>l’air sous pression pour le conditionnement d’air, et le démarrage de l’avion, </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fr-FR" dirty="0"/>
                            <a:t>l’énergie électrique à partir d’un alternateur de puissance identique à celle d’un alternateur de bord. </a:t>
                          </a:r>
                        </a:p>
                        <a:p>
                          <a:pPr marL="176213" marR="0" lvl="0" indent="-1762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a:t>La connexion sur la bus de couplage se fait par le relais de ligne APU.</a:t>
                          </a:r>
                          <a:endParaRPr lang="fr-FR" sz="1800" spc="-50" dirty="0">
                            <a:effectLst/>
                            <a:latin typeface="+mn-lt"/>
                            <a:ea typeface="Times New Roman" panose="02020603050405020304" pitchFamily="18" charset="0"/>
                          </a:endParaRPr>
                        </a:p>
                      </a:txBody>
                      <a:tcPr marL="6350" marR="6350" marT="0" marB="0" anchor="b"/>
                    </a:tc>
                    <a:extLst>
                      <a:ext uri="{0D108BD9-81ED-4DB2-BD59-A6C34878D82A}">
                        <a16:rowId xmlns:a16="http://schemas.microsoft.com/office/drawing/2014/main" val="180634638"/>
                      </a:ext>
                    </a:extLst>
                  </a:tr>
                  <a:tr h="635635">
                    <a:tc>
                      <a:txBody>
                        <a:bodyPr/>
                        <a:lstStyle/>
                        <a:p>
                          <a:pPr indent="-1295400" algn="l">
                            <a:lnSpc>
                              <a:spcPct val="100000"/>
                            </a:lnSpc>
                            <a:spcBef>
                              <a:spcPts val="0"/>
                            </a:spcBef>
                            <a:spcAft>
                              <a:spcPts val="0"/>
                            </a:spcAft>
                          </a:pPr>
                          <a:r>
                            <a:rPr lang="fr-FR" dirty="0"/>
                            <a:t>Groupe de parc</a:t>
                          </a:r>
                        </a:p>
                        <a:p>
                          <a:pPr indent="-1295400" algn="l">
                            <a:lnSpc>
                              <a:spcPct val="100000"/>
                            </a:lnSpc>
                            <a:spcBef>
                              <a:spcPts val="0"/>
                            </a:spcBef>
                            <a:spcAft>
                              <a:spcPts val="0"/>
                            </a:spcAft>
                          </a:pPr>
                          <a:r>
                            <a:rPr lang="fr-FR" dirty="0"/>
                            <a:t>115/200 v</a:t>
                          </a:r>
                          <a:endParaRPr lang="fr-FR" sz="1800" spc="-50" dirty="0">
                            <a:effectLst/>
                            <a:latin typeface="+mn-lt"/>
                            <a:ea typeface="Times New Roman" panose="02020603050405020304" pitchFamily="18" charset="0"/>
                          </a:endParaRPr>
                        </a:p>
                      </a:txBody>
                      <a:tcPr marL="6350" marR="6350" marT="0" marB="0" anchor="ctr"/>
                    </a:tc>
                    <a:tc>
                      <a:txBody>
                        <a:bodyPr/>
                        <a:lstStyle/>
                        <a:p>
                          <a:pPr marL="139700" marR="0" lvl="0" indent="-1295400" algn="l" defTabSz="914400" rtl="0" eaLnBrk="1" fontAlgn="auto" latinLnBrk="0" hangingPunct="1">
                            <a:lnSpc>
                              <a:spcPct val="100000"/>
                            </a:lnSpc>
                            <a:spcBef>
                              <a:spcPts val="0"/>
                            </a:spcBef>
                            <a:spcAft>
                              <a:spcPts val="0"/>
                            </a:spcAft>
                            <a:buClrTx/>
                            <a:buSzTx/>
                            <a:buFontTx/>
                            <a:buNone/>
                            <a:tabLst/>
                            <a:defRPr/>
                          </a:pPr>
                          <a:r>
                            <a:rPr lang="fr-FR" dirty="0"/>
                            <a:t>C’est une source d’énergie utilisée au sol, qui assure l’alimentation du réseau de bord, dès la fermeture du relais de groupe de parc, ce qui a pour effet de connecter le GP sur la bus de couplage.</a:t>
                          </a:r>
                        </a:p>
                        <a:p>
                          <a:pPr marL="139700" indent="-1295400" algn="l">
                            <a:lnSpc>
                              <a:spcPct val="100000"/>
                            </a:lnSpc>
                            <a:spcBef>
                              <a:spcPts val="0"/>
                            </a:spcBef>
                            <a:spcAft>
                              <a:spcPts val="0"/>
                            </a:spcAft>
                          </a:pPr>
                          <a:endParaRPr lang="fr-FR" sz="1800" spc="-50" dirty="0">
                            <a:effectLst/>
                            <a:latin typeface="+mn-lt"/>
                            <a:ea typeface="Times New Roman" panose="02020603050405020304" pitchFamily="18" charset="0"/>
                          </a:endParaRPr>
                        </a:p>
                      </a:txBody>
                      <a:tcPr marL="6350" marR="6350" marT="0" marB="0" anchor="b"/>
                    </a:tc>
                    <a:extLst>
                      <a:ext uri="{0D108BD9-81ED-4DB2-BD59-A6C34878D82A}">
                        <a16:rowId xmlns:a16="http://schemas.microsoft.com/office/drawing/2014/main" val="3994850775"/>
                      </a:ext>
                    </a:extLst>
                  </a:tr>
                </a:tbl>
              </a:graphicData>
            </a:graphic>
          </p:graphicFrame>
        </mc:Choice>
        <mc:Fallback xmlns="">
          <p:graphicFrame>
            <p:nvGraphicFramePr>
              <p:cNvPr id="7" name="Tableau 6">
                <a:extLst>
                  <a:ext uri="{FF2B5EF4-FFF2-40B4-BE49-F238E27FC236}">
                    <a16:creationId xmlns:a16="http://schemas.microsoft.com/office/drawing/2014/main" id="{AD11CBB9-0D55-DF4A-0086-281E2F4518F6}"/>
                  </a:ext>
                </a:extLst>
              </p:cNvPr>
              <p:cNvGraphicFramePr>
                <a:graphicFrameLocks noGrp="1"/>
              </p:cNvGraphicFramePr>
              <p:nvPr>
                <p:extLst>
                  <p:ext uri="{D42A27DB-BD31-4B8C-83A1-F6EECF244321}">
                    <p14:modId xmlns:p14="http://schemas.microsoft.com/office/powerpoint/2010/main" val="2623873837"/>
                  </p:ext>
                </p:extLst>
              </p:nvPr>
            </p:nvGraphicFramePr>
            <p:xfrm>
              <a:off x="504228" y="1440035"/>
              <a:ext cx="11183543" cy="4179669"/>
            </p:xfrm>
            <a:graphic>
              <a:graphicData uri="http://schemas.openxmlformats.org/drawingml/2006/table">
                <a:tbl>
                  <a:tblPr>
                    <a:tableStyleId>{284E427A-3D55-4303-BF80-6455036E1DE7}</a:tableStyleId>
                  </a:tblPr>
                  <a:tblGrid>
                    <a:gridCol w="2298267">
                      <a:extLst>
                        <a:ext uri="{9D8B030D-6E8A-4147-A177-3AD203B41FA5}">
                          <a16:colId xmlns:a16="http://schemas.microsoft.com/office/drawing/2014/main" val="3620148666"/>
                        </a:ext>
                      </a:extLst>
                    </a:gridCol>
                    <a:gridCol w="8885276">
                      <a:extLst>
                        <a:ext uri="{9D8B030D-6E8A-4147-A177-3AD203B41FA5}">
                          <a16:colId xmlns:a16="http://schemas.microsoft.com/office/drawing/2014/main" val="4217644943"/>
                        </a:ext>
                      </a:extLst>
                    </a:gridCol>
                  </a:tblGrid>
                  <a:tr h="635635">
                    <a:tc>
                      <a:txBody>
                        <a:bodyPr/>
                        <a:lstStyle/>
                        <a:p>
                          <a:pPr marR="165100" indent="-1295400" algn="l">
                            <a:lnSpc>
                              <a:spcPct val="100000"/>
                            </a:lnSpc>
                            <a:spcBef>
                              <a:spcPts val="0"/>
                            </a:spcBef>
                            <a:spcAft>
                              <a:spcPts val="0"/>
                            </a:spcAft>
                          </a:pPr>
                          <a:r>
                            <a:rPr lang="fr-FR" sz="1800" spc="-50" dirty="0">
                              <a:effectLst/>
                            </a:rPr>
                            <a:t>Relais de couplage</a:t>
                          </a:r>
                          <a:endParaRPr lang="fr-FR" sz="1800" spc="-50" dirty="0">
                            <a:effectLst/>
                            <a:latin typeface="+mn-lt"/>
                            <a:ea typeface="Times New Roman" panose="02020603050405020304" pitchFamily="18" charset="0"/>
                          </a:endParaRPr>
                        </a:p>
                      </a:txBody>
                      <a:tcPr marL="6350" marR="6350" marT="0" marB="0"/>
                    </a:tc>
                    <a:tc>
                      <a:txBody>
                        <a:bodyPr/>
                        <a:lstStyle/>
                        <a:p>
                          <a:pPr marL="139700" indent="-1295400" algn="l">
                            <a:lnSpc>
                              <a:spcPct val="100000"/>
                            </a:lnSpc>
                            <a:spcBef>
                              <a:spcPts val="0"/>
                            </a:spcBef>
                            <a:spcAft>
                              <a:spcPts val="0"/>
                            </a:spcAft>
                          </a:pPr>
                          <a:r>
                            <a:rPr lang="fr-FR" sz="1800" spc="-50" dirty="0">
                              <a:effectLst/>
                            </a:rPr>
                            <a:t>BTB (Bus Tie Breaker) assure la liaison des bus propre 1 - 2 - 3 ou les isole par l'intermédiaire d’une bus de couplage.</a:t>
                          </a:r>
                          <a:endParaRPr lang="fr-FR" sz="1800" spc="-50" dirty="0">
                            <a:effectLst/>
                            <a:latin typeface="+mn-lt"/>
                            <a:ea typeface="Times New Roman" panose="02020603050405020304" pitchFamily="18" charset="0"/>
                          </a:endParaRPr>
                        </a:p>
                      </a:txBody>
                      <a:tcPr marL="6350" marR="6350" marT="0" marB="0" anchor="ctr"/>
                    </a:tc>
                    <a:extLst>
                      <a:ext uri="{0D108BD9-81ED-4DB2-BD59-A6C34878D82A}">
                        <a16:rowId xmlns:a16="http://schemas.microsoft.com/office/drawing/2014/main" val="2078481381"/>
                      </a:ext>
                    </a:extLst>
                  </a:tr>
                  <a:tr h="351055">
                    <a:tc>
                      <a:txBody>
                        <a:bodyPr/>
                        <a:lstStyle/>
                        <a:p>
                          <a:pPr indent="-1295400" algn="l">
                            <a:lnSpc>
                              <a:spcPct val="100000"/>
                            </a:lnSpc>
                            <a:spcBef>
                              <a:spcPts val="0"/>
                            </a:spcBef>
                            <a:spcAft>
                              <a:spcPts val="0"/>
                            </a:spcAft>
                          </a:pPr>
                          <a:r>
                            <a:rPr lang="fr-FR" sz="1800" spc="-50" dirty="0">
                              <a:effectLst/>
                            </a:rPr>
                            <a:t>Transfo 115/28 v</a:t>
                          </a:r>
                          <a:endParaRPr lang="fr-FR" sz="1800" spc="-50" dirty="0">
                            <a:effectLst/>
                            <a:latin typeface="+mn-lt"/>
                            <a:ea typeface="Times New Roman" panose="02020603050405020304" pitchFamily="18" charset="0"/>
                          </a:endParaRPr>
                        </a:p>
                      </a:txBody>
                      <a:tcPr marL="6350" marR="6350" marT="0" marB="0" anchor="ctr"/>
                    </a:tc>
                    <a:tc>
                      <a:txBody>
                        <a:bodyPr/>
                        <a:lstStyle/>
                        <a:p>
                          <a:endParaRPr lang="fr-FR"/>
                        </a:p>
                      </a:txBody>
                      <a:tcPr marL="6350" marR="6350" marT="0" marB="0" anchor="ctr">
                        <a:blipFill>
                          <a:blip r:embed="rId2"/>
                          <a:stretch>
                            <a:fillRect l="-25840" t="-201724" r="-69" b="-905172"/>
                          </a:stretch>
                        </a:blipFill>
                      </a:tcPr>
                    </a:tc>
                    <a:extLst>
                      <a:ext uri="{0D108BD9-81ED-4DB2-BD59-A6C34878D82A}">
                        <a16:rowId xmlns:a16="http://schemas.microsoft.com/office/drawing/2014/main" val="2760747375"/>
                      </a:ext>
                    </a:extLst>
                  </a:tr>
                  <a:tr h="330506">
                    <a:tc>
                      <a:txBody>
                        <a:bodyPr/>
                        <a:lstStyle/>
                        <a:p>
                          <a:pPr marR="165100" indent="-1295400" algn="l">
                            <a:lnSpc>
                              <a:spcPct val="100000"/>
                            </a:lnSpc>
                            <a:spcBef>
                              <a:spcPts val="0"/>
                            </a:spcBef>
                            <a:spcAft>
                              <a:spcPts val="0"/>
                            </a:spcAft>
                          </a:pPr>
                          <a:r>
                            <a:rPr lang="fr-FR" sz="1800" spc="-50" dirty="0">
                              <a:effectLst/>
                            </a:rPr>
                            <a:t>Transfo-redresseur</a:t>
                          </a:r>
                          <a:endParaRPr lang="fr-FR" sz="1800" spc="-50" dirty="0">
                            <a:effectLst/>
                            <a:latin typeface="+mn-lt"/>
                            <a:ea typeface="Times New Roman" panose="02020603050405020304" pitchFamily="18" charset="0"/>
                          </a:endParaRPr>
                        </a:p>
                      </a:txBody>
                      <a:tcPr marL="6350" marR="6350" marT="0" marB="0" anchor="ctr"/>
                    </a:tc>
                    <a:tc>
                      <a:txBody>
                        <a:bodyPr/>
                        <a:lstStyle/>
                        <a:p>
                          <a:endParaRPr lang="fr-FR"/>
                        </a:p>
                      </a:txBody>
                      <a:tcPr marL="6350" marR="6350" marT="0" marB="0" anchor="ctr">
                        <a:blipFill>
                          <a:blip r:embed="rId2"/>
                          <a:stretch>
                            <a:fillRect l="-25840" t="-324074" r="-69" b="-872222"/>
                          </a:stretch>
                        </a:blipFill>
                      </a:tcPr>
                    </a:tc>
                    <a:extLst>
                      <a:ext uri="{0D108BD9-81ED-4DB2-BD59-A6C34878D82A}">
                        <a16:rowId xmlns:a16="http://schemas.microsoft.com/office/drawing/2014/main" val="2282748959"/>
                      </a:ext>
                    </a:extLst>
                  </a:tr>
                  <a:tr h="393593">
                    <a:tc>
                      <a:txBody>
                        <a:bodyPr/>
                        <a:lstStyle/>
                        <a:p>
                          <a:pPr indent="-1295400" algn="l">
                            <a:lnSpc>
                              <a:spcPct val="100000"/>
                            </a:lnSpc>
                            <a:spcBef>
                              <a:spcPts val="0"/>
                            </a:spcBef>
                            <a:spcAft>
                              <a:spcPts val="0"/>
                            </a:spcAft>
                          </a:pPr>
                          <a:r>
                            <a:rPr lang="fr-FR" sz="1800" spc="-50">
                              <a:effectLst/>
                            </a:rPr>
                            <a:t>Batterie de bord</a:t>
                          </a:r>
                          <a:endParaRPr lang="fr-FR" sz="1800" spc="-50">
                            <a:effectLst/>
                            <a:latin typeface="+mn-lt"/>
                            <a:ea typeface="Times New Roman" panose="02020603050405020304" pitchFamily="18" charset="0"/>
                          </a:endParaRPr>
                        </a:p>
                      </a:txBody>
                      <a:tcPr marL="6350" marR="6350" marT="0" marB="0" anchor="ctr"/>
                    </a:tc>
                    <a:tc>
                      <a:txBody>
                        <a:bodyPr/>
                        <a:lstStyle/>
                        <a:p>
                          <a:pPr marL="139700" indent="-1295400" algn="l">
                            <a:lnSpc>
                              <a:spcPct val="100000"/>
                            </a:lnSpc>
                            <a:spcBef>
                              <a:spcPts val="0"/>
                            </a:spcBef>
                            <a:spcAft>
                              <a:spcPts val="0"/>
                            </a:spcAft>
                          </a:pPr>
                          <a:r>
                            <a:rPr lang="fr-FR" sz="1800" spc="-50" dirty="0">
                              <a:effectLst/>
                            </a:rPr>
                            <a:t>Source d’énergie de secours développant une tension minimale de 24 v continu.</a:t>
                          </a:r>
                          <a:endParaRPr lang="fr-FR" sz="1800" spc="-50" dirty="0">
                            <a:effectLst/>
                            <a:latin typeface="+mn-lt"/>
                            <a:ea typeface="Times New Roman" panose="02020603050405020304" pitchFamily="18" charset="0"/>
                          </a:endParaRPr>
                        </a:p>
                      </a:txBody>
                      <a:tcPr marL="6350" marR="6350" marT="0" marB="0" anchor="b"/>
                    </a:tc>
                    <a:extLst>
                      <a:ext uri="{0D108BD9-81ED-4DB2-BD59-A6C34878D82A}">
                        <a16:rowId xmlns:a16="http://schemas.microsoft.com/office/drawing/2014/main" val="1094999031"/>
                      </a:ext>
                    </a:extLst>
                  </a:tr>
                  <a:tr h="1371600">
                    <a:tc>
                      <a:txBody>
                        <a:bodyPr/>
                        <a:lstStyle/>
                        <a:p>
                          <a:pPr marR="165100" indent="-1295400" algn="l">
                            <a:lnSpc>
                              <a:spcPct val="100000"/>
                            </a:lnSpc>
                            <a:spcBef>
                              <a:spcPts val="0"/>
                            </a:spcBef>
                            <a:spcAft>
                              <a:spcPts val="0"/>
                            </a:spcAft>
                          </a:pPr>
                          <a:r>
                            <a:rPr lang="fr-FR" dirty="0"/>
                            <a:t>APU	</a:t>
                          </a:r>
                          <a:endParaRPr lang="fr-FR" sz="1800" spc="-50" dirty="0">
                            <a:effectLst/>
                            <a:latin typeface="+mn-lt"/>
                            <a:ea typeface="Times New Roman" panose="02020603050405020304" pitchFamily="18" charset="0"/>
                          </a:endParaRPr>
                        </a:p>
                      </a:txBody>
                      <a:tcPr marL="6350" marR="6350" marT="0" marB="0" anchor="ctr"/>
                    </a:tc>
                    <a:tc>
                      <a:txBody>
                        <a:bodyPr/>
                        <a:lstStyle/>
                        <a:p>
                          <a:pPr marL="176213" marR="0" lvl="0" indent="-1762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a:t>Source auxiliaire d’énergie embarquée, elle fournit:</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fr-FR" dirty="0"/>
                            <a:t>l’air sous pression pour le conditionnement d’air, et le démarrage de l’avion, </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fr-FR" dirty="0"/>
                            <a:t>l’énergie électrique à partir d’un alternateur de puissance identique à celle d’un alternateur de bord. </a:t>
                          </a:r>
                        </a:p>
                        <a:p>
                          <a:pPr marL="176213" marR="0" lvl="0" indent="-1762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a:t>La connexion sur la bus de couplage se fait par le relais de ligne APU.</a:t>
                          </a:r>
                          <a:endParaRPr lang="fr-FR" sz="1800" spc="-50" dirty="0">
                            <a:effectLst/>
                            <a:latin typeface="+mn-lt"/>
                            <a:ea typeface="Times New Roman" panose="02020603050405020304" pitchFamily="18" charset="0"/>
                          </a:endParaRPr>
                        </a:p>
                      </a:txBody>
                      <a:tcPr marL="6350" marR="6350" marT="0" marB="0" anchor="b"/>
                    </a:tc>
                    <a:extLst>
                      <a:ext uri="{0D108BD9-81ED-4DB2-BD59-A6C34878D82A}">
                        <a16:rowId xmlns:a16="http://schemas.microsoft.com/office/drawing/2014/main" val="180634638"/>
                      </a:ext>
                    </a:extLst>
                  </a:tr>
                  <a:tr h="1097280">
                    <a:tc>
                      <a:txBody>
                        <a:bodyPr/>
                        <a:lstStyle/>
                        <a:p>
                          <a:pPr indent="-1295400" algn="l">
                            <a:lnSpc>
                              <a:spcPct val="100000"/>
                            </a:lnSpc>
                            <a:spcBef>
                              <a:spcPts val="0"/>
                            </a:spcBef>
                            <a:spcAft>
                              <a:spcPts val="0"/>
                            </a:spcAft>
                          </a:pPr>
                          <a:r>
                            <a:rPr lang="fr-FR" dirty="0"/>
                            <a:t>Groupe de parc</a:t>
                          </a:r>
                        </a:p>
                        <a:p>
                          <a:pPr indent="-1295400" algn="l">
                            <a:lnSpc>
                              <a:spcPct val="100000"/>
                            </a:lnSpc>
                            <a:spcBef>
                              <a:spcPts val="0"/>
                            </a:spcBef>
                            <a:spcAft>
                              <a:spcPts val="0"/>
                            </a:spcAft>
                          </a:pPr>
                          <a:r>
                            <a:rPr lang="fr-FR" dirty="0"/>
                            <a:t>115/200 v</a:t>
                          </a:r>
                          <a:endParaRPr lang="fr-FR" sz="1800" spc="-50" dirty="0">
                            <a:effectLst/>
                            <a:latin typeface="+mn-lt"/>
                            <a:ea typeface="Times New Roman" panose="02020603050405020304" pitchFamily="18" charset="0"/>
                          </a:endParaRPr>
                        </a:p>
                      </a:txBody>
                      <a:tcPr marL="6350" marR="6350" marT="0" marB="0" anchor="ctr"/>
                    </a:tc>
                    <a:tc>
                      <a:txBody>
                        <a:bodyPr/>
                        <a:lstStyle/>
                        <a:p>
                          <a:pPr marL="139700" marR="0" lvl="0" indent="-1295400" algn="l" defTabSz="914400" rtl="0" eaLnBrk="1" fontAlgn="auto" latinLnBrk="0" hangingPunct="1">
                            <a:lnSpc>
                              <a:spcPct val="100000"/>
                            </a:lnSpc>
                            <a:spcBef>
                              <a:spcPts val="0"/>
                            </a:spcBef>
                            <a:spcAft>
                              <a:spcPts val="0"/>
                            </a:spcAft>
                            <a:buClrTx/>
                            <a:buSzTx/>
                            <a:buFontTx/>
                            <a:buNone/>
                            <a:tabLst/>
                            <a:defRPr/>
                          </a:pPr>
                          <a:r>
                            <a:rPr lang="fr-FR" dirty="0"/>
                            <a:t>C’est une source d’énergie utilisée au sol, qui assure l’alimentation du réseau de bord, dès la fermeture du relais de groupe de parc, ce qui a pour effet de connecter le GP sur la bus de couplage.</a:t>
                          </a:r>
                        </a:p>
                        <a:p>
                          <a:pPr marL="139700" indent="-1295400" algn="l">
                            <a:lnSpc>
                              <a:spcPct val="100000"/>
                            </a:lnSpc>
                            <a:spcBef>
                              <a:spcPts val="0"/>
                            </a:spcBef>
                            <a:spcAft>
                              <a:spcPts val="0"/>
                            </a:spcAft>
                          </a:pPr>
                          <a:endParaRPr lang="fr-FR" sz="1800" spc="-50" dirty="0">
                            <a:effectLst/>
                            <a:latin typeface="+mn-lt"/>
                            <a:ea typeface="Times New Roman" panose="02020603050405020304" pitchFamily="18" charset="0"/>
                          </a:endParaRPr>
                        </a:p>
                      </a:txBody>
                      <a:tcPr marL="6350" marR="6350" marT="0" marB="0" anchor="b"/>
                    </a:tc>
                    <a:extLst>
                      <a:ext uri="{0D108BD9-81ED-4DB2-BD59-A6C34878D82A}">
                        <a16:rowId xmlns:a16="http://schemas.microsoft.com/office/drawing/2014/main" val="3994850775"/>
                      </a:ext>
                    </a:extLst>
                  </a:tr>
                </a:tbl>
              </a:graphicData>
            </a:graphic>
          </p:graphicFrame>
        </mc:Fallback>
      </mc:AlternateContent>
      <p:sp>
        <p:nvSpPr>
          <p:cNvPr id="9" name="ZoneTexte 8">
            <a:extLst>
              <a:ext uri="{FF2B5EF4-FFF2-40B4-BE49-F238E27FC236}">
                <a16:creationId xmlns:a16="http://schemas.microsoft.com/office/drawing/2014/main" id="{96F0DB57-976E-0541-7B54-6BFF31367688}"/>
              </a:ext>
            </a:extLst>
          </p:cNvPr>
          <p:cNvSpPr txBox="1"/>
          <p:nvPr/>
        </p:nvSpPr>
        <p:spPr>
          <a:xfrm>
            <a:off x="4078536" y="720060"/>
            <a:ext cx="403492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ROLE DES ELEMENTS DU CIRCUIT</a:t>
            </a:r>
          </a:p>
        </p:txBody>
      </p:sp>
      <p:sp>
        <p:nvSpPr>
          <p:cNvPr id="5" name="ZoneTexte 4">
            <a:extLst>
              <a:ext uri="{FF2B5EF4-FFF2-40B4-BE49-F238E27FC236}">
                <a16:creationId xmlns:a16="http://schemas.microsoft.com/office/drawing/2014/main" id="{34077949-7235-77F5-B779-F97D0A6D3CF6}"/>
              </a:ext>
            </a:extLst>
          </p:cNvPr>
          <p:cNvSpPr txBox="1"/>
          <p:nvPr/>
        </p:nvSpPr>
        <p:spPr>
          <a:xfrm>
            <a:off x="504228" y="200140"/>
            <a:ext cx="11282695" cy="33855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600" b="1" kern="0" dirty="0" smtClean="0">
                <a:solidFill>
                  <a:schemeClr val="tx1"/>
                </a:solidFill>
                <a:effectLst/>
                <a:ea typeface="Times New Roman" panose="02020603050405020304" pitchFamily="18" charset="0"/>
                <a:cs typeface="Times New Roman" panose="02020603050405020304" pitchFamily="18" charset="0"/>
              </a:rPr>
              <a:t>SYNOPTIQUE </a:t>
            </a:r>
            <a:r>
              <a:rPr lang="fr-FR" sz="1600" b="1" kern="0" dirty="0">
                <a:solidFill>
                  <a:schemeClr val="tx1"/>
                </a:solidFill>
                <a:effectLst/>
                <a:ea typeface="Times New Roman" panose="02020603050405020304" pitchFamily="18" charset="0"/>
                <a:cs typeface="Times New Roman" panose="02020603050405020304" pitchFamily="18" charset="0"/>
              </a:rPr>
              <a:t>D’UN CIRCUIT DE GENERATION ET DE DISTRIBUTION DE COURANT ALTERNATIF </a:t>
            </a:r>
            <a:r>
              <a:rPr lang="fr-FR" sz="1600" b="1" dirty="0">
                <a:solidFill>
                  <a:schemeClr val="tx1"/>
                </a:solidFill>
                <a:effectLst/>
                <a:ea typeface="DejaVu Sans" panose="020B0603030804020204" pitchFamily="34" charset="0"/>
              </a:rPr>
              <a:t>TYPE B-727</a:t>
            </a:r>
          </a:p>
        </p:txBody>
      </p:sp>
    </p:spTree>
    <p:extLst>
      <p:ext uri="{BB962C8B-B14F-4D97-AF65-F5344CB8AC3E}">
        <p14:creationId xmlns:p14="http://schemas.microsoft.com/office/powerpoint/2010/main" val="1801741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2F23C5E5-AD68-34E3-DF93-69C4AC52C429}"/>
              </a:ext>
            </a:extLst>
          </p:cNvPr>
          <p:cNvPicPr>
            <a:picLocks noChangeAspect="1"/>
          </p:cNvPicPr>
          <p:nvPr/>
        </p:nvPicPr>
        <p:blipFill>
          <a:blip r:embed="rId2"/>
          <a:stretch>
            <a:fillRect/>
          </a:stretch>
        </p:blipFill>
        <p:spPr>
          <a:xfrm rot="5400000">
            <a:off x="3016965" y="-1297237"/>
            <a:ext cx="6569365" cy="9452473"/>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1729798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DF949CB1-9710-CC38-A4D1-8955E69105A1}"/>
                  </a:ext>
                </a:extLst>
              </p:cNvPr>
              <p:cNvSpPr txBox="1"/>
              <p:nvPr/>
            </p:nvSpPr>
            <p:spPr>
              <a:xfrm>
                <a:off x="822338" y="1582340"/>
                <a:ext cx="10615670" cy="369331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En règle générale, on dispose de deux réseaux de distribution.</a:t>
                </a:r>
              </a:p>
              <a:p>
                <a:pPr marL="285750" indent="-285750">
                  <a:buFont typeface="Wingdings" panose="05000000000000000000" pitchFamily="2" charset="2"/>
                  <a:buChar char="q"/>
                </a:pPr>
                <a:r>
                  <a:rPr lang="fr-FR" dirty="0"/>
                  <a:t>Un réseau principal qui comprend:</a:t>
                </a:r>
              </a:p>
              <a:p>
                <a:pPr marL="742950" lvl="1" indent="-285750">
                  <a:buFont typeface="Arial" panose="020B0604020202020204" pitchFamily="34" charset="0"/>
                  <a:buChar char="•"/>
                </a:pPr>
                <a:r>
                  <a:rPr lang="fr-FR" dirty="0" smtClean="0"/>
                  <a:t>Les </a:t>
                </a:r>
                <a:r>
                  <a:rPr lang="fr-FR" dirty="0"/>
                  <a:t>bus principales 1, 2, 3 alimentées par chaque alternateur.</a:t>
                </a:r>
              </a:p>
              <a:p>
                <a:pPr marL="742950" lvl="1" indent="-285750">
                  <a:buFont typeface="Arial" panose="020B0604020202020204" pitchFamily="34" charset="0"/>
                  <a:buChar char="•"/>
                </a:pPr>
                <a:r>
                  <a:rPr lang="fr-FR" dirty="0"/>
                  <a:t>un réseau de bus auxiliaires. </a:t>
                </a:r>
              </a:p>
              <a:p>
                <a:pPr marL="742950" lvl="1" indent="-285750">
                  <a:buFont typeface="Arial" panose="020B0604020202020204" pitchFamily="34" charset="0"/>
                  <a:buChar char="•"/>
                </a:pPr>
                <a:r>
                  <a:rPr lang="fr-FR" dirty="0"/>
                  <a:t>Les tensions disponibles sont:</a:t>
                </a:r>
              </a:p>
              <a:p>
                <a:pPr marL="1200150" lvl="2" indent="-285750">
                  <a:buFont typeface="Wingdings" panose="05000000000000000000" pitchFamily="2" charset="2"/>
                  <a:buChar char="ü"/>
                </a:pPr>
                <a:r>
                  <a:rPr lang="fr-FR" dirty="0"/>
                  <a:t>115/200 v, le 28 v </a:t>
                </a:r>
                <a14:m>
                  <m:oMath xmlns:m="http://schemas.openxmlformats.org/officeDocument/2006/math">
                    <m:r>
                      <a:rPr lang="fr-FR" i="1" spc="-50" smtClean="0">
                        <a:effectLst/>
                        <a:latin typeface="Cambria Math" panose="02040503050406030204" pitchFamily="18" charset="0"/>
                        <a:ea typeface="Cambria Math" panose="02040503050406030204" pitchFamily="18" charset="0"/>
                      </a:rPr>
                      <m:t>~</m:t>
                    </m:r>
                  </m:oMath>
                </a14:m>
                <a:r>
                  <a:rPr lang="fr-FR" dirty="0"/>
                  <a:t> étant obtenu par transfo-abaisseurs </a:t>
                </a:r>
              </a:p>
              <a:p>
                <a:pPr marL="1200150" lvl="2" indent="-285750">
                  <a:buFont typeface="Wingdings" panose="05000000000000000000" pitchFamily="2" charset="2"/>
                  <a:buChar char="ü"/>
                </a:pPr>
                <a:r>
                  <a:rPr lang="fr-FR" dirty="0"/>
                  <a:t>28 v continu par TR (transfo-redresseur).</a:t>
                </a:r>
              </a:p>
              <a:p>
                <a:pPr marL="285750" indent="-285750">
                  <a:buFont typeface="Wingdings" panose="05000000000000000000" pitchFamily="2" charset="2"/>
                  <a:buChar char="q"/>
                </a:pPr>
                <a:r>
                  <a:rPr lang="fr-FR" dirty="0"/>
                  <a:t>Un réseau essentiel avec priorité d’alimentation qui comprend une bus essentielle alimentée à partir d’un sélecteur, par n’importe quelle source d’énergie alternative :</a:t>
                </a:r>
              </a:p>
              <a:p>
                <a:pPr marL="742950" lvl="1" indent="-285750">
                  <a:buFont typeface="Courier New" panose="02070309020205020404" pitchFamily="49" charset="0"/>
                  <a:buChar char="o"/>
                </a:pPr>
                <a:r>
                  <a:rPr lang="fr-FR" dirty="0"/>
                  <a:t>Alternateurs 1,2,3 - APU - Groupe de parc</a:t>
                </a:r>
              </a:p>
              <a:p>
                <a:pPr marL="742950" lvl="1" indent="-285750">
                  <a:buFont typeface="Courier New" panose="02070309020205020404" pitchFamily="49" charset="0"/>
                  <a:buChar char="o"/>
                </a:pPr>
                <a:r>
                  <a:rPr lang="fr-FR" dirty="0"/>
                  <a:t>La tension disponible est de 115 v triphasés.</a:t>
                </a:r>
              </a:p>
              <a:p>
                <a:pPr marL="742950" lvl="1" indent="-285750">
                  <a:buFont typeface="Courier New" panose="02070309020205020404" pitchFamily="49" charset="0"/>
                  <a:buChar char="o"/>
                </a:pPr>
                <a:r>
                  <a:rPr lang="fr-FR" dirty="0"/>
                  <a:t>Des transfo-abaisseurs, ainsi que des TR permettent d’obtenir des tensions de 28 v </a:t>
                </a:r>
                <a14:m>
                  <m:oMath xmlns:m="http://schemas.openxmlformats.org/officeDocument/2006/math">
                    <m:r>
                      <a:rPr lang="fr-FR" i="1" spc="-50" smtClean="0">
                        <a:effectLst/>
                        <a:latin typeface="Cambria Math" panose="02040503050406030204" pitchFamily="18" charset="0"/>
                        <a:ea typeface="Cambria Math" panose="02040503050406030204" pitchFamily="18" charset="0"/>
                      </a:rPr>
                      <m:t>~</m:t>
                    </m:r>
                  </m:oMath>
                </a14:m>
                <a:r>
                  <a:rPr lang="fr-FR" dirty="0"/>
                  <a:t> et 28 continu sur le réseau essentiel auxiliaire.</a:t>
                </a:r>
              </a:p>
            </p:txBody>
          </p:sp>
        </mc:Choice>
        <mc:Fallback xmlns="">
          <p:sp>
            <p:nvSpPr>
              <p:cNvPr id="7" name="ZoneTexte 6">
                <a:extLst>
                  <a:ext uri="{FF2B5EF4-FFF2-40B4-BE49-F238E27FC236}">
                    <a16:creationId xmlns:a16="http://schemas.microsoft.com/office/drawing/2014/main" id="{DF949CB1-9710-CC38-A4D1-8955E69105A1}"/>
                  </a:ext>
                </a:extLst>
              </p:cNvPr>
              <p:cNvSpPr txBox="1">
                <a:spLocks noRot="1" noChangeAspect="1" noMove="1" noResize="1" noEditPoints="1" noAdjustHandles="1" noChangeArrowheads="1" noChangeShapeType="1" noTextEdit="1"/>
              </p:cNvSpPr>
              <p:nvPr/>
            </p:nvSpPr>
            <p:spPr>
              <a:xfrm>
                <a:off x="822338" y="1582340"/>
                <a:ext cx="10615670" cy="3693319"/>
              </a:xfrm>
              <a:prstGeom prst="rect">
                <a:avLst/>
              </a:prstGeom>
              <a:blipFill>
                <a:blip r:embed="rId2"/>
                <a:stretch>
                  <a:fillRect l="-459" t="-824" b="-1647"/>
                </a:stretch>
              </a:blipFill>
              <a:ln w="12700" cap="flat" cmpd="sng" algn="ctr">
                <a:solidFill>
                  <a:schemeClr val="accent2"/>
                </a:solidFill>
                <a:prstDash val="solid"/>
                <a:miter lim="800000"/>
              </a:ln>
              <a:effectLst/>
            </p:spPr>
            <p:txBody>
              <a:bodyPr/>
              <a:lstStyle/>
              <a:p>
                <a:r>
                  <a:rPr lang="fr-FR">
                    <a:noFill/>
                  </a:rPr>
                  <a:t> </a:t>
                </a:r>
              </a:p>
            </p:txBody>
          </p:sp>
        </mc:Fallback>
      </mc:AlternateContent>
      <p:sp>
        <p:nvSpPr>
          <p:cNvPr id="5" name="ZoneTexte 4">
            <a:extLst>
              <a:ext uri="{FF2B5EF4-FFF2-40B4-BE49-F238E27FC236}">
                <a16:creationId xmlns:a16="http://schemas.microsoft.com/office/drawing/2014/main" id="{ACFF59AE-0931-F26D-A265-166C7D3E5F30}"/>
              </a:ext>
            </a:extLst>
          </p:cNvPr>
          <p:cNvSpPr txBox="1"/>
          <p:nvPr/>
        </p:nvSpPr>
        <p:spPr>
          <a:xfrm>
            <a:off x="4474685" y="830973"/>
            <a:ext cx="2922224"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RESEAUX DE DISTRTOUTION</a:t>
            </a:r>
          </a:p>
        </p:txBody>
      </p:sp>
      <p:sp>
        <p:nvSpPr>
          <p:cNvPr id="6" name="ZoneTexte 5">
            <a:extLst>
              <a:ext uri="{FF2B5EF4-FFF2-40B4-BE49-F238E27FC236}">
                <a16:creationId xmlns:a16="http://schemas.microsoft.com/office/drawing/2014/main" id="{34077949-7235-77F5-B779-F97D0A6D3CF6}"/>
              </a:ext>
            </a:extLst>
          </p:cNvPr>
          <p:cNvSpPr txBox="1"/>
          <p:nvPr/>
        </p:nvSpPr>
        <p:spPr>
          <a:xfrm>
            <a:off x="504228" y="200140"/>
            <a:ext cx="11282695" cy="33855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600" b="1" kern="0" dirty="0" smtClean="0">
                <a:solidFill>
                  <a:schemeClr val="tx1"/>
                </a:solidFill>
                <a:effectLst/>
                <a:ea typeface="Times New Roman" panose="02020603050405020304" pitchFamily="18" charset="0"/>
                <a:cs typeface="Times New Roman" panose="02020603050405020304" pitchFamily="18" charset="0"/>
              </a:rPr>
              <a:t>SYNOPTIQUE </a:t>
            </a:r>
            <a:r>
              <a:rPr lang="fr-FR" sz="1600" b="1" kern="0" dirty="0">
                <a:solidFill>
                  <a:schemeClr val="tx1"/>
                </a:solidFill>
                <a:effectLst/>
                <a:ea typeface="Times New Roman" panose="02020603050405020304" pitchFamily="18" charset="0"/>
                <a:cs typeface="Times New Roman" panose="02020603050405020304" pitchFamily="18" charset="0"/>
              </a:rPr>
              <a:t>D’UN CIRCUIT DE GENERATION ET DE DISTRIBUTION DE COURANT ALTERNATIF </a:t>
            </a:r>
            <a:r>
              <a:rPr lang="fr-FR" sz="1600" b="1" dirty="0">
                <a:solidFill>
                  <a:schemeClr val="tx1"/>
                </a:solidFill>
                <a:effectLst/>
                <a:ea typeface="DejaVu Sans" panose="020B0603030804020204" pitchFamily="34" charset="0"/>
              </a:rPr>
              <a:t>TYPE B-727</a:t>
            </a:r>
          </a:p>
        </p:txBody>
      </p:sp>
    </p:spTree>
    <p:extLst>
      <p:ext uri="{BB962C8B-B14F-4D97-AF65-F5344CB8AC3E}">
        <p14:creationId xmlns:p14="http://schemas.microsoft.com/office/powerpoint/2010/main" val="3700499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44248F9B-9FB5-049C-291C-25FD8B4FF6D6}"/>
              </a:ext>
            </a:extLst>
          </p:cNvPr>
          <p:cNvPicPr>
            <a:picLocks noGrp="1" noChangeAspect="1"/>
          </p:cNvPicPr>
          <p:nvPr>
            <p:ph idx="1"/>
          </p:nvPr>
        </p:nvPicPr>
        <p:blipFill>
          <a:blip r:embed="rId2"/>
          <a:stretch>
            <a:fillRect/>
          </a:stretch>
        </p:blipFill>
        <p:spPr>
          <a:xfrm rot="5400000">
            <a:off x="3009978" y="-1485822"/>
            <a:ext cx="6172043" cy="10515601"/>
          </a:xfrm>
        </p:spPr>
        <p:style>
          <a:lnRef idx="2">
            <a:schemeClr val="accent2"/>
          </a:lnRef>
          <a:fillRef idx="1">
            <a:schemeClr val="lt1"/>
          </a:fillRef>
          <a:effectRef idx="0">
            <a:schemeClr val="accent2"/>
          </a:effectRef>
          <a:fontRef idx="minor">
            <a:schemeClr val="dk1"/>
          </a:fontRef>
        </p:style>
      </p:pic>
      <p:sp>
        <p:nvSpPr>
          <p:cNvPr id="3" name="ZoneTexte 2">
            <a:extLst>
              <a:ext uri="{FF2B5EF4-FFF2-40B4-BE49-F238E27FC236}">
                <a16:creationId xmlns:a16="http://schemas.microsoft.com/office/drawing/2014/main" id="{34077949-7235-77F5-B779-F97D0A6D3CF6}"/>
              </a:ext>
            </a:extLst>
          </p:cNvPr>
          <p:cNvSpPr txBox="1"/>
          <p:nvPr/>
        </p:nvSpPr>
        <p:spPr>
          <a:xfrm>
            <a:off x="504228" y="200140"/>
            <a:ext cx="11282695" cy="33855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600" b="1" kern="0" dirty="0" smtClean="0">
                <a:solidFill>
                  <a:schemeClr val="tx1"/>
                </a:solidFill>
                <a:effectLst/>
                <a:ea typeface="Times New Roman" panose="02020603050405020304" pitchFamily="18" charset="0"/>
                <a:cs typeface="Times New Roman" panose="02020603050405020304" pitchFamily="18" charset="0"/>
              </a:rPr>
              <a:t>SYNOPTIQUE </a:t>
            </a:r>
            <a:r>
              <a:rPr lang="fr-FR" sz="1600" b="1" kern="0" dirty="0">
                <a:solidFill>
                  <a:schemeClr val="tx1"/>
                </a:solidFill>
                <a:effectLst/>
                <a:ea typeface="Times New Roman" panose="02020603050405020304" pitchFamily="18" charset="0"/>
                <a:cs typeface="Times New Roman" panose="02020603050405020304" pitchFamily="18" charset="0"/>
              </a:rPr>
              <a:t>D’UN CIRCUIT DE GENERATION ET DE DISTRIBUTION DE COURANT ALTERNATIF </a:t>
            </a:r>
            <a:r>
              <a:rPr lang="fr-FR" sz="1600" b="1" dirty="0">
                <a:solidFill>
                  <a:schemeClr val="tx1"/>
                </a:solidFill>
                <a:effectLst/>
                <a:ea typeface="DejaVu Sans" panose="020B0603030804020204" pitchFamily="34" charset="0"/>
              </a:rPr>
              <a:t>TYPE B-727</a:t>
            </a:r>
          </a:p>
        </p:txBody>
      </p:sp>
    </p:spTree>
    <p:extLst>
      <p:ext uri="{BB962C8B-B14F-4D97-AF65-F5344CB8AC3E}">
        <p14:creationId xmlns:p14="http://schemas.microsoft.com/office/powerpoint/2010/main" val="1200020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B99162AB-BFFB-A16A-F9D5-D6F14417C471}"/>
              </a:ext>
            </a:extLst>
          </p:cNvPr>
          <p:cNvSpPr txBox="1"/>
          <p:nvPr/>
        </p:nvSpPr>
        <p:spPr>
          <a:xfrm>
            <a:off x="1057619" y="2554591"/>
            <a:ext cx="9926198" cy="2542363"/>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50000"/>
              </a:lnSpc>
              <a:buFont typeface="Arial" panose="020B0604020202020204" pitchFamily="34" charset="0"/>
              <a:buChar char="•"/>
            </a:pPr>
            <a:r>
              <a:rPr lang="fr-FR" dirty="0"/>
              <a:t>Elle est de type cadmium nickel, </a:t>
            </a:r>
          </a:p>
          <a:p>
            <a:pPr marL="285750" indent="-285750" algn="just">
              <a:lnSpc>
                <a:spcPct val="150000"/>
              </a:lnSpc>
              <a:buFont typeface="Arial" panose="020B0604020202020204" pitchFamily="34" charset="0"/>
              <a:buChar char="•"/>
            </a:pPr>
            <a:r>
              <a:rPr lang="fr-FR" dirty="0"/>
              <a:t>capacité 22 Ah, </a:t>
            </a:r>
          </a:p>
          <a:p>
            <a:pPr marL="285750" indent="-285750" algn="just">
              <a:lnSpc>
                <a:spcPct val="150000"/>
              </a:lnSpc>
              <a:buFont typeface="Arial" panose="020B0604020202020204" pitchFamily="34" charset="0"/>
              <a:buChar char="•"/>
            </a:pPr>
            <a:r>
              <a:rPr lang="fr-FR" dirty="0"/>
              <a:t>tension 24 v en utilisation. </a:t>
            </a:r>
          </a:p>
          <a:p>
            <a:pPr marL="285750" indent="-285750" algn="just">
              <a:lnSpc>
                <a:spcPct val="150000"/>
              </a:lnSpc>
              <a:buFont typeface="Arial" panose="020B0604020202020204" pitchFamily="34" charset="0"/>
              <a:buChar char="•"/>
            </a:pPr>
            <a:r>
              <a:rPr lang="fr-FR" dirty="0"/>
              <a:t>Elle est normalement rechargée en vol à partir d’un TR ; </a:t>
            </a:r>
          </a:p>
          <a:p>
            <a:pPr marL="285750" indent="-285750" algn="just">
              <a:lnSpc>
                <a:spcPct val="150000"/>
              </a:lnSpc>
              <a:buFont typeface="Arial" panose="020B0604020202020204" pitchFamily="34" charset="0"/>
              <a:buChar char="•"/>
            </a:pPr>
            <a:r>
              <a:rPr lang="fr-FR" dirty="0"/>
              <a:t>éventuellement à partir du réseau alternatif, via un chargeur qui assure une alimentation continue adaptée.</a:t>
            </a:r>
          </a:p>
        </p:txBody>
      </p:sp>
      <p:sp>
        <p:nvSpPr>
          <p:cNvPr id="6" name="ZoneTexte 5">
            <a:extLst>
              <a:ext uri="{FF2B5EF4-FFF2-40B4-BE49-F238E27FC236}">
                <a16:creationId xmlns:a16="http://schemas.microsoft.com/office/drawing/2014/main" id="{7762E2C0-BE34-3FCB-1A0C-5F36532FE702}"/>
              </a:ext>
            </a:extLst>
          </p:cNvPr>
          <p:cNvSpPr txBox="1"/>
          <p:nvPr/>
        </p:nvSpPr>
        <p:spPr>
          <a:xfrm>
            <a:off x="4690431" y="899682"/>
            <a:ext cx="203353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BATTERIE DE BORD</a:t>
            </a:r>
          </a:p>
        </p:txBody>
      </p:sp>
      <p:sp>
        <p:nvSpPr>
          <p:cNvPr id="7" name="ZoneTexte 6">
            <a:extLst>
              <a:ext uri="{FF2B5EF4-FFF2-40B4-BE49-F238E27FC236}">
                <a16:creationId xmlns:a16="http://schemas.microsoft.com/office/drawing/2014/main" id="{34077949-7235-77F5-B779-F97D0A6D3CF6}"/>
              </a:ext>
            </a:extLst>
          </p:cNvPr>
          <p:cNvSpPr txBox="1"/>
          <p:nvPr/>
        </p:nvSpPr>
        <p:spPr>
          <a:xfrm>
            <a:off x="504228" y="200140"/>
            <a:ext cx="11282695" cy="33855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600" b="1" kern="0" dirty="0" smtClean="0">
                <a:solidFill>
                  <a:schemeClr val="tx1"/>
                </a:solidFill>
                <a:effectLst/>
                <a:ea typeface="Times New Roman" panose="02020603050405020304" pitchFamily="18" charset="0"/>
                <a:cs typeface="Times New Roman" panose="02020603050405020304" pitchFamily="18" charset="0"/>
              </a:rPr>
              <a:t>SYNOPTIQUE </a:t>
            </a:r>
            <a:r>
              <a:rPr lang="fr-FR" sz="1600" b="1" kern="0" dirty="0">
                <a:solidFill>
                  <a:schemeClr val="tx1"/>
                </a:solidFill>
                <a:effectLst/>
                <a:ea typeface="Times New Roman" panose="02020603050405020304" pitchFamily="18" charset="0"/>
                <a:cs typeface="Times New Roman" panose="02020603050405020304" pitchFamily="18" charset="0"/>
              </a:rPr>
              <a:t>D’UN CIRCUIT DE GENERATION ET DE DISTRIBUTION DE COURANT ALTERNATIF </a:t>
            </a:r>
            <a:r>
              <a:rPr lang="fr-FR" sz="1600" b="1" dirty="0">
                <a:solidFill>
                  <a:schemeClr val="tx1"/>
                </a:solidFill>
                <a:effectLst/>
                <a:ea typeface="DejaVu Sans" panose="020B0603030804020204" pitchFamily="34" charset="0"/>
              </a:rPr>
              <a:t>TYPE B-727</a:t>
            </a:r>
          </a:p>
        </p:txBody>
      </p:sp>
    </p:spTree>
    <p:extLst>
      <p:ext uri="{BB962C8B-B14F-4D97-AF65-F5344CB8AC3E}">
        <p14:creationId xmlns:p14="http://schemas.microsoft.com/office/powerpoint/2010/main" val="4212160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75AE820-BDCB-6FE3-5E7C-B7083F02C70B}"/>
              </a:ext>
            </a:extLst>
          </p:cNvPr>
          <p:cNvSpPr txBox="1"/>
          <p:nvPr/>
        </p:nvSpPr>
        <p:spPr>
          <a:xfrm>
            <a:off x="752818" y="1276624"/>
            <a:ext cx="10906699" cy="2585323"/>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fr-FR" b="1" dirty="0"/>
              <a:t>ALIMENTATION SECOURS</a:t>
            </a:r>
          </a:p>
          <a:p>
            <a:pPr marL="285750" indent="-285750">
              <a:lnSpc>
                <a:spcPct val="150000"/>
              </a:lnSpc>
              <a:buFont typeface="Arial" panose="020B0604020202020204" pitchFamily="34" charset="0"/>
              <a:buChar char="•"/>
            </a:pPr>
            <a:r>
              <a:rPr lang="fr-FR" dirty="0"/>
              <a:t>En cas de panne totale des générateurs principaux, le sélecteur de bus essentielle comporte une position secours, qui permet d’alimenter un relais de bus de secours à partir de la batterie.</a:t>
            </a:r>
          </a:p>
          <a:p>
            <a:pPr marL="285750" indent="-285750">
              <a:lnSpc>
                <a:spcPct val="150000"/>
              </a:lnSpc>
              <a:buFont typeface="Arial" panose="020B0604020202020204" pitchFamily="34" charset="0"/>
              <a:buChar char="•"/>
            </a:pPr>
            <a:r>
              <a:rPr lang="fr-FR" dirty="0"/>
              <a:t>La fermeture des contacts de ce relais assure :</a:t>
            </a:r>
          </a:p>
          <a:p>
            <a:pPr marL="742950" lvl="1" indent="-285750">
              <a:lnSpc>
                <a:spcPct val="150000"/>
              </a:lnSpc>
              <a:buFont typeface="Courier New" panose="02070309020205020404" pitchFamily="49" charset="0"/>
              <a:buChar char="o"/>
            </a:pPr>
            <a:r>
              <a:rPr lang="fr-FR" dirty="0"/>
              <a:t>le démarrage du convertisseur statique, lui-même alimenté par la batterie de bord,</a:t>
            </a:r>
          </a:p>
          <a:p>
            <a:pPr marL="742950" lvl="1" indent="-285750">
              <a:lnSpc>
                <a:spcPct val="150000"/>
              </a:lnSpc>
              <a:buFont typeface="Courier New" panose="02070309020205020404" pitchFamily="49" charset="0"/>
              <a:buChar char="o"/>
            </a:pPr>
            <a:r>
              <a:rPr lang="fr-FR" dirty="0"/>
              <a:t>l’alimentation en 115 v ~ monophasés d’une bus de secours ~ par le convertisseur</a:t>
            </a:r>
            <a:r>
              <a:rPr lang="fr-FR" dirty="0" smtClean="0"/>
              <a:t>.</a:t>
            </a:r>
            <a:endParaRPr lang="fr-FR" dirty="0"/>
          </a:p>
        </p:txBody>
      </p:sp>
      <p:sp>
        <p:nvSpPr>
          <p:cNvPr id="6" name="ZoneTexte 5">
            <a:extLst>
              <a:ext uri="{FF2B5EF4-FFF2-40B4-BE49-F238E27FC236}">
                <a16:creationId xmlns:a16="http://schemas.microsoft.com/office/drawing/2014/main" id="{34077949-7235-77F5-B779-F97D0A6D3CF6}"/>
              </a:ext>
            </a:extLst>
          </p:cNvPr>
          <p:cNvSpPr txBox="1"/>
          <p:nvPr/>
        </p:nvSpPr>
        <p:spPr>
          <a:xfrm>
            <a:off x="504228" y="200140"/>
            <a:ext cx="11282695" cy="33855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600" b="1" kern="0" dirty="0" smtClean="0">
                <a:solidFill>
                  <a:schemeClr val="tx1"/>
                </a:solidFill>
                <a:effectLst/>
                <a:ea typeface="Times New Roman" panose="02020603050405020304" pitchFamily="18" charset="0"/>
                <a:cs typeface="Times New Roman" panose="02020603050405020304" pitchFamily="18" charset="0"/>
              </a:rPr>
              <a:t>SYNOPTIQUE </a:t>
            </a:r>
            <a:r>
              <a:rPr lang="fr-FR" sz="1600" b="1" kern="0" dirty="0">
                <a:solidFill>
                  <a:schemeClr val="tx1"/>
                </a:solidFill>
                <a:effectLst/>
                <a:ea typeface="Times New Roman" panose="02020603050405020304" pitchFamily="18" charset="0"/>
                <a:cs typeface="Times New Roman" panose="02020603050405020304" pitchFamily="18" charset="0"/>
              </a:rPr>
              <a:t>D’UN CIRCUIT DE GENERATION ET DE DISTRIBUTION DE COURANT ALTERNATIF </a:t>
            </a:r>
            <a:r>
              <a:rPr lang="fr-FR" sz="1600" b="1" dirty="0">
                <a:solidFill>
                  <a:schemeClr val="tx1"/>
                </a:solidFill>
                <a:effectLst/>
                <a:ea typeface="DejaVu Sans" panose="020B0603030804020204" pitchFamily="34" charset="0"/>
              </a:rPr>
              <a:t>TYPE B-727</a:t>
            </a:r>
          </a:p>
        </p:txBody>
      </p:sp>
    </p:spTree>
    <p:extLst>
      <p:ext uri="{BB962C8B-B14F-4D97-AF65-F5344CB8AC3E}">
        <p14:creationId xmlns:p14="http://schemas.microsoft.com/office/powerpoint/2010/main" val="2331622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4BBC75DF-8F12-7A0F-45CB-EFEBB9BE695F}"/>
              </a:ext>
            </a:extLst>
          </p:cNvPr>
          <p:cNvSpPr txBox="1"/>
          <p:nvPr/>
        </p:nvSpPr>
        <p:spPr>
          <a:xfrm>
            <a:off x="642650" y="1139581"/>
            <a:ext cx="10648720" cy="369331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b="1" dirty="0"/>
              <a:t>BUS DE DEMARRAGE</a:t>
            </a:r>
          </a:p>
          <a:p>
            <a:pPr algn="just"/>
            <a:r>
              <a:rPr lang="fr-FR" dirty="0"/>
              <a:t>Elle est utilisée pour les moteurs de propulsion à démarrage électrique. Elle peut être alimentée par le groupe de parc ou par les batteries.</a:t>
            </a:r>
          </a:p>
          <a:p>
            <a:pPr algn="just"/>
            <a:endParaRPr lang="fr-FR" dirty="0"/>
          </a:p>
          <a:p>
            <a:pPr algn="just"/>
            <a:r>
              <a:rPr lang="fr-FR" b="1" dirty="0"/>
              <a:t>BUS DE TRANSFERT</a:t>
            </a:r>
          </a:p>
          <a:p>
            <a:pPr algn="just"/>
            <a:r>
              <a:rPr lang="fr-FR" dirty="0"/>
              <a:t>On la rencontre sur les </a:t>
            </a:r>
            <a:r>
              <a:rPr lang="fr-FR" dirty="0" err="1"/>
              <a:t>bi-réacteurs</a:t>
            </a:r>
            <a:r>
              <a:rPr lang="fr-FR" dirty="0"/>
              <a:t> moyens et gros porteurs actuels, elle ne relie jamais deux machines entre elles. Son rôle est de réalimenter une partie du réseau de bord lorsqu’une machine est défaillante.</a:t>
            </a:r>
          </a:p>
          <a:p>
            <a:pPr algn="just"/>
            <a:endParaRPr lang="fr-FR" dirty="0"/>
          </a:p>
          <a:p>
            <a:pPr algn="just"/>
            <a:r>
              <a:rPr lang="fr-FR" b="1" dirty="0"/>
              <a:t>BUS DE SECOURS (Emergency) Hot bus batterie</a:t>
            </a:r>
          </a:p>
          <a:p>
            <a:pPr algn="just"/>
            <a:r>
              <a:rPr lang="fr-FR" dirty="0"/>
              <a:t>Les bus derniers secours sont exclusivement alimentées par les batteries, ce qui permet </a:t>
            </a:r>
            <a:r>
              <a:rPr lang="fr-FR" dirty="0" smtClean="0"/>
              <a:t>l’alimentation </a:t>
            </a:r>
            <a:r>
              <a:rPr lang="fr-FR" dirty="0"/>
              <a:t>des percuteurs des bouteilles d’extinction et l’éclairage secours. </a:t>
            </a:r>
            <a:endParaRPr lang="fr-FR" dirty="0" smtClean="0"/>
          </a:p>
          <a:p>
            <a:pPr algn="just"/>
            <a:r>
              <a:rPr lang="fr-FR" dirty="0" smtClean="0"/>
              <a:t>Dans </a:t>
            </a:r>
            <a:r>
              <a:rPr lang="fr-FR" dirty="0"/>
              <a:t>ce cas les circuits normaux et essentiels sont mis hors service pour éviter les risques d’incendie en cas de crash.</a:t>
            </a:r>
          </a:p>
        </p:txBody>
      </p:sp>
    </p:spTree>
    <p:extLst>
      <p:ext uri="{BB962C8B-B14F-4D97-AF65-F5344CB8AC3E}">
        <p14:creationId xmlns:p14="http://schemas.microsoft.com/office/powerpoint/2010/main" val="1352505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3CBAB37-3C8A-D61A-A47C-A91981252494}"/>
              </a:ext>
            </a:extLst>
          </p:cNvPr>
          <p:cNvSpPr txBox="1"/>
          <p:nvPr/>
        </p:nvSpPr>
        <p:spPr>
          <a:xfrm>
            <a:off x="793214" y="1161165"/>
            <a:ext cx="11215172" cy="2585323"/>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L’équipement et </a:t>
            </a:r>
            <a:r>
              <a:rPr lang="fr-FR" dirty="0" smtClean="0"/>
              <a:t>l’</a:t>
            </a:r>
            <a:r>
              <a:rPr lang="fr-FR" dirty="0" err="1" smtClean="0"/>
              <a:t>instrurmentation</a:t>
            </a:r>
            <a:r>
              <a:rPr lang="fr-FR" dirty="0" smtClean="0"/>
              <a:t> </a:t>
            </a:r>
            <a:r>
              <a:rPr lang="fr-FR" dirty="0"/>
              <a:t>d’un avion nécessitent non seulement des alimentations en courant continu, mais également encourant alternatif à tension et à fréquence régulées.</a:t>
            </a:r>
          </a:p>
          <a:p>
            <a:r>
              <a:rPr lang="fr-FR" dirty="0"/>
              <a:t>quelques servitudes dont les alimentations sont assurées à partir du réseau alternatif.</a:t>
            </a:r>
          </a:p>
          <a:p>
            <a:r>
              <a:rPr lang="fr-FR" dirty="0"/>
              <a:t>- Les instruments de navigation.</a:t>
            </a:r>
          </a:p>
          <a:p>
            <a:r>
              <a:rPr lang="fr-FR" dirty="0"/>
              <a:t>- Les équipements radio.</a:t>
            </a:r>
          </a:p>
          <a:p>
            <a:r>
              <a:rPr lang="fr-FR" dirty="0"/>
              <a:t>- Le pilote automatique.</a:t>
            </a:r>
          </a:p>
          <a:p>
            <a:r>
              <a:rPr lang="fr-FR" dirty="0"/>
              <a:t>- Les jaugeurs.</a:t>
            </a:r>
          </a:p>
          <a:p>
            <a:r>
              <a:rPr lang="fr-FR" dirty="0"/>
              <a:t>- Certains dispositifs de détection incendie.</a:t>
            </a:r>
          </a:p>
          <a:p>
            <a:r>
              <a:rPr lang="fr-FR" dirty="0"/>
              <a:t>- Le radar.</a:t>
            </a:r>
          </a:p>
        </p:txBody>
      </p:sp>
      <p:sp>
        <p:nvSpPr>
          <p:cNvPr id="7" name="ZoneTexte 6">
            <a:extLst>
              <a:ext uri="{FF2B5EF4-FFF2-40B4-BE49-F238E27FC236}">
                <a16:creationId xmlns:a16="http://schemas.microsoft.com/office/drawing/2014/main" id="{E6226F9D-0FCB-CB2C-E427-5C30A16354EB}"/>
              </a:ext>
            </a:extLst>
          </p:cNvPr>
          <p:cNvSpPr txBox="1"/>
          <p:nvPr/>
        </p:nvSpPr>
        <p:spPr>
          <a:xfrm>
            <a:off x="3700130" y="164287"/>
            <a:ext cx="487919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smtClean="0"/>
              <a:t>GENERATION </a:t>
            </a:r>
            <a:r>
              <a:rPr lang="fr-FR" dirty="0"/>
              <a:t>DE COURANT ALTERNATIF</a:t>
            </a:r>
          </a:p>
        </p:txBody>
      </p:sp>
      <p:sp>
        <p:nvSpPr>
          <p:cNvPr id="3" name="ZoneTexte 2">
            <a:extLst>
              <a:ext uri="{FF2B5EF4-FFF2-40B4-BE49-F238E27FC236}">
                <a16:creationId xmlns:a16="http://schemas.microsoft.com/office/drawing/2014/main" id="{FFFC3CFA-ADF4-EF99-7C59-961497559AEB}"/>
              </a:ext>
            </a:extLst>
          </p:cNvPr>
          <p:cNvSpPr txBox="1"/>
          <p:nvPr/>
        </p:nvSpPr>
        <p:spPr>
          <a:xfrm>
            <a:off x="793213" y="4219507"/>
            <a:ext cx="11215171"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La génération de courant alternatif peut être obtenue :</a:t>
            </a:r>
          </a:p>
          <a:p>
            <a:r>
              <a:rPr lang="fr-FR" dirty="0"/>
              <a:t>- soit à partir d’alternateurs de bord directement entraînés par les réacteurs à travers un régulateur de vitesse (CSD),</a:t>
            </a:r>
          </a:p>
          <a:p>
            <a:r>
              <a:rPr lang="fr-FR" dirty="0"/>
              <a:t>- soit par l’APU dans certaines configurations,</a:t>
            </a:r>
          </a:p>
          <a:p>
            <a:r>
              <a:rPr lang="fr-FR" dirty="0"/>
              <a:t>- soit par le groupe de parc au sol.</a:t>
            </a:r>
          </a:p>
        </p:txBody>
      </p:sp>
    </p:spTree>
    <p:extLst>
      <p:ext uri="{BB962C8B-B14F-4D97-AF65-F5344CB8AC3E}">
        <p14:creationId xmlns:p14="http://schemas.microsoft.com/office/powerpoint/2010/main" val="973504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12771FFE-4003-7B1A-982A-BB52F3B2B365}"/>
              </a:ext>
            </a:extLst>
          </p:cNvPr>
          <p:cNvSpPr txBox="1"/>
          <p:nvPr/>
        </p:nvSpPr>
        <p:spPr>
          <a:xfrm>
            <a:off x="838200" y="1335029"/>
            <a:ext cx="10836349"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APPAREILS DE MESURES EQUIPANT LE CIRCUIT</a:t>
            </a:r>
          </a:p>
          <a:p>
            <a:pPr marL="285750" indent="-285750">
              <a:buFont typeface="Arial" panose="020B0604020202020204" pitchFamily="34" charset="0"/>
              <a:buChar char="•"/>
            </a:pPr>
            <a:r>
              <a:rPr lang="fr-FR" dirty="0"/>
              <a:t>Un voltmètre courant continu avec sélecteur.</a:t>
            </a:r>
          </a:p>
          <a:p>
            <a:pPr marL="285750" indent="-285750">
              <a:buFont typeface="Arial" panose="020B0604020202020204" pitchFamily="34" charset="0"/>
              <a:buChar char="•"/>
            </a:pPr>
            <a:r>
              <a:rPr lang="fr-FR" dirty="0"/>
              <a:t>Un ampèremètre continu pour la mesure des courants de charge et de décharge batterie.</a:t>
            </a:r>
          </a:p>
          <a:p>
            <a:pPr marL="285750" indent="-285750">
              <a:buFont typeface="Arial" panose="020B0604020202020204" pitchFamily="34" charset="0"/>
              <a:buChar char="•"/>
            </a:pPr>
            <a:r>
              <a:rPr lang="fr-FR" dirty="0"/>
              <a:t>Un voltmètre courant alternatif avec sélecteur.</a:t>
            </a:r>
          </a:p>
          <a:p>
            <a:pPr marL="285750" indent="-285750">
              <a:buFont typeface="Arial" panose="020B0604020202020204" pitchFamily="34" charset="0"/>
              <a:buChar char="•"/>
            </a:pPr>
            <a:r>
              <a:rPr lang="fr-FR" dirty="0"/>
              <a:t>Un fréquencemètre avec sélecteur.</a:t>
            </a:r>
          </a:p>
          <a:p>
            <a:pPr marL="285750" indent="-285750">
              <a:buFont typeface="Arial" panose="020B0604020202020204" pitchFamily="34" charset="0"/>
              <a:buChar char="•"/>
            </a:pPr>
            <a:r>
              <a:rPr lang="fr-FR" dirty="0"/>
              <a:t>Un wattmètre par alternateur, pour le contrôle des puissances actives et </a:t>
            </a:r>
            <a:r>
              <a:rPr lang="fr-FR" dirty="0" err="1"/>
              <a:t>équirépartition</a:t>
            </a:r>
            <a:r>
              <a:rPr lang="fr-FR" dirty="0"/>
              <a:t> de celles-ci.</a:t>
            </a:r>
          </a:p>
          <a:p>
            <a:pPr marL="285750" indent="-285750">
              <a:buFont typeface="Arial" panose="020B0604020202020204" pitchFamily="34" charset="0"/>
              <a:buChar char="•"/>
            </a:pPr>
            <a:r>
              <a:rPr lang="fr-FR" dirty="0"/>
              <a:t>Un varmètre par alternateur, pour le contrôle des puissances réactives et </a:t>
            </a:r>
            <a:r>
              <a:rPr lang="fr-FR" dirty="0" err="1"/>
              <a:t>équirépartition</a:t>
            </a:r>
            <a:r>
              <a:rPr lang="fr-FR" dirty="0"/>
              <a:t> de celles-ci.</a:t>
            </a:r>
          </a:p>
          <a:p>
            <a:pPr marL="285750" indent="-285750">
              <a:buFont typeface="Arial" panose="020B0604020202020204" pitchFamily="34" charset="0"/>
              <a:buChar char="•"/>
            </a:pPr>
            <a:r>
              <a:rPr lang="fr-FR" dirty="0"/>
              <a:t>Des lampes de synchronisation assurant le contrôle du couplage en parallèle des alternateurs</a:t>
            </a:r>
          </a:p>
        </p:txBody>
      </p:sp>
    </p:spTree>
    <p:extLst>
      <p:ext uri="{BB962C8B-B14F-4D97-AF65-F5344CB8AC3E}">
        <p14:creationId xmlns:p14="http://schemas.microsoft.com/office/powerpoint/2010/main" val="3889183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D0F36F1A-32CE-2FC1-18AF-A93A7CC39FC8}"/>
              </a:ext>
            </a:extLst>
          </p:cNvPr>
          <p:cNvSpPr txBox="1"/>
          <p:nvPr/>
        </p:nvSpPr>
        <p:spPr>
          <a:xfrm>
            <a:off x="372737" y="4777220"/>
            <a:ext cx="11138053"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Il comprend :</a:t>
            </a:r>
          </a:p>
          <a:p>
            <a:pPr marL="285750" indent="-285750">
              <a:buFont typeface="Arial" panose="020B0604020202020204" pitchFamily="34" charset="0"/>
              <a:buChar char="•"/>
            </a:pPr>
            <a:r>
              <a:rPr lang="fr-FR" dirty="0"/>
              <a:t>un alternateur principal à induit fixe,</a:t>
            </a:r>
          </a:p>
          <a:p>
            <a:pPr marL="285750" indent="-285750">
              <a:buFont typeface="Arial" panose="020B0604020202020204" pitchFamily="34" charset="0"/>
              <a:buChar char="•"/>
            </a:pPr>
            <a:r>
              <a:rPr lang="fr-FR" dirty="0"/>
              <a:t>un alternateur d’excitation ou auxiliaire à induit tournant.</a:t>
            </a:r>
          </a:p>
          <a:p>
            <a:r>
              <a:rPr lang="fr-FR" dirty="0"/>
              <a:t>Les rotors de ces deux machines sont sur un même arbre, l’ensemble est monobloc, entraîné par le GTR à travers le régulateur de vitesse (CSD).</a:t>
            </a:r>
          </a:p>
        </p:txBody>
      </p:sp>
      <p:sp>
        <p:nvSpPr>
          <p:cNvPr id="7" name="ZoneTexte 6">
            <a:extLst>
              <a:ext uri="{FF2B5EF4-FFF2-40B4-BE49-F238E27FC236}">
                <a16:creationId xmlns:a16="http://schemas.microsoft.com/office/drawing/2014/main" id="{AE68D464-A3D2-AAAC-1B5C-A237898EDF95}"/>
              </a:ext>
            </a:extLst>
          </p:cNvPr>
          <p:cNvSpPr txBox="1"/>
          <p:nvPr/>
        </p:nvSpPr>
        <p:spPr>
          <a:xfrm>
            <a:off x="3412474" y="140331"/>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smtClean="0"/>
              <a:t>ALTERNATEUR </a:t>
            </a:r>
            <a:r>
              <a:rPr lang="fr-FR" dirty="0"/>
              <a:t>DE BORD</a:t>
            </a:r>
          </a:p>
        </p:txBody>
      </p:sp>
      <p:sp>
        <p:nvSpPr>
          <p:cNvPr id="9" name="ZoneTexte 8">
            <a:extLst>
              <a:ext uri="{FF2B5EF4-FFF2-40B4-BE49-F238E27FC236}">
                <a16:creationId xmlns:a16="http://schemas.microsoft.com/office/drawing/2014/main" id="{6CA7AEAA-69BA-99F3-68C2-D578AB72CFD2}"/>
              </a:ext>
            </a:extLst>
          </p:cNvPr>
          <p:cNvSpPr txBox="1"/>
          <p:nvPr/>
        </p:nvSpPr>
        <p:spPr>
          <a:xfrm>
            <a:off x="372737" y="1031097"/>
            <a:ext cx="11138053" cy="341632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Ces alternateurs équipent tous les avions de ligne actuels moyens et gros porteurs.</a:t>
            </a:r>
          </a:p>
          <a:p>
            <a:r>
              <a:rPr lang="fr-FR" dirty="0"/>
              <a:t>Ce sont des machines très évoluées et soigneusement étudiées, en particulier vis à vis de la fiabilité, et du rendement massique (rapport puissance / poids).</a:t>
            </a:r>
          </a:p>
          <a:p>
            <a:r>
              <a:rPr lang="fr-FR" dirty="0"/>
              <a:t>L’alternateur est constitué de deux machines distinctes, ce qui permet d’éviter tous contacts </a:t>
            </a:r>
            <a:r>
              <a:rPr lang="fr-FR" dirty="0" err="1"/>
              <a:t>frottants</a:t>
            </a:r>
            <a:r>
              <a:rPr lang="fr-FR" dirty="0"/>
              <a:t> d’où :</a:t>
            </a:r>
          </a:p>
          <a:p>
            <a:pPr marL="285750" indent="-285750">
              <a:buFont typeface="Arial" panose="020B0604020202020204" pitchFamily="34" charset="0"/>
              <a:buChar char="•"/>
            </a:pPr>
            <a:r>
              <a:rPr lang="fr-FR" dirty="0"/>
              <a:t>pas de bagues collectrices,</a:t>
            </a:r>
          </a:p>
          <a:p>
            <a:pPr marL="285750" indent="-285750">
              <a:buFont typeface="Arial" panose="020B0604020202020204" pitchFamily="34" charset="0"/>
              <a:buChar char="•"/>
            </a:pPr>
            <a:r>
              <a:rPr lang="fr-FR" dirty="0"/>
              <a:t>pas de balais,</a:t>
            </a:r>
          </a:p>
          <a:p>
            <a:pPr marL="285750" indent="-285750">
              <a:buFont typeface="Arial" panose="020B0604020202020204" pitchFamily="34" charset="0"/>
              <a:buChar char="•"/>
            </a:pPr>
            <a:r>
              <a:rPr lang="fr-FR" dirty="0"/>
              <a:t>pas d’usure,</a:t>
            </a:r>
          </a:p>
          <a:p>
            <a:pPr marL="285750" indent="-285750">
              <a:buFont typeface="Arial" panose="020B0604020202020204" pitchFamily="34" charset="0"/>
              <a:buChar char="•"/>
            </a:pPr>
            <a:r>
              <a:rPr lang="fr-FR" dirty="0"/>
              <a:t>pas d’entretien,</a:t>
            </a:r>
          </a:p>
          <a:p>
            <a:pPr marL="285750" indent="-285750">
              <a:buFont typeface="Arial" panose="020B0604020202020204" pitchFamily="34" charset="0"/>
              <a:buChar char="•"/>
            </a:pPr>
            <a:r>
              <a:rPr lang="fr-FR" dirty="0"/>
              <a:t>absence de parasites susceptibles d’affecter le fonctionnement des récepteurs radio et équipements électroniques,</a:t>
            </a:r>
          </a:p>
          <a:p>
            <a:pPr marL="285750" indent="-285750">
              <a:buFont typeface="Arial" panose="020B0604020202020204" pitchFamily="34" charset="0"/>
              <a:buChar char="•"/>
            </a:pPr>
            <a:r>
              <a:rPr lang="fr-FR" dirty="0"/>
              <a:t>pas de dispositifs de filtrage lourds et encombrants.</a:t>
            </a:r>
          </a:p>
          <a:p>
            <a:pPr marL="285750" indent="-285750">
              <a:buFont typeface="Arial" panose="020B0604020202020204" pitchFamily="34" charset="0"/>
              <a:buChar char="•"/>
            </a:pPr>
            <a:r>
              <a:rPr lang="fr-FR" dirty="0"/>
              <a:t>l’amorçage de l’alternateur est autonome, et ne requiert aucune alimentation extérieure.</a:t>
            </a:r>
          </a:p>
        </p:txBody>
      </p:sp>
    </p:spTree>
    <p:extLst>
      <p:ext uri="{BB962C8B-B14F-4D97-AF65-F5344CB8AC3E}">
        <p14:creationId xmlns:p14="http://schemas.microsoft.com/office/powerpoint/2010/main" val="2823846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369999FE-6162-5E0D-D8A7-746FB108EE5C}"/>
              </a:ext>
            </a:extLst>
          </p:cNvPr>
          <p:cNvPicPr>
            <a:picLocks noGrp="1" noChangeAspect="1"/>
          </p:cNvPicPr>
          <p:nvPr>
            <p:ph idx="1"/>
          </p:nvPr>
        </p:nvPicPr>
        <p:blipFill>
          <a:blip r:embed="rId2"/>
          <a:stretch>
            <a:fillRect/>
          </a:stretch>
        </p:blipFill>
        <p:spPr>
          <a:xfrm>
            <a:off x="3004886" y="1825625"/>
            <a:ext cx="6182228" cy="4351338"/>
          </a:xfrm>
        </p:spPr>
      </p:pic>
      <p:sp>
        <p:nvSpPr>
          <p:cNvPr id="4" name="ZoneTexte 3">
            <a:extLst>
              <a:ext uri="{FF2B5EF4-FFF2-40B4-BE49-F238E27FC236}">
                <a16:creationId xmlns:a16="http://schemas.microsoft.com/office/drawing/2014/main" id="{AE68D464-A3D2-AAAC-1B5C-A237898EDF95}"/>
              </a:ext>
            </a:extLst>
          </p:cNvPr>
          <p:cNvSpPr txBox="1"/>
          <p:nvPr/>
        </p:nvSpPr>
        <p:spPr>
          <a:xfrm>
            <a:off x="3412474" y="140331"/>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smtClean="0"/>
              <a:t>ALTERNATEUR </a:t>
            </a:r>
            <a:r>
              <a:rPr lang="fr-FR" dirty="0"/>
              <a:t>DE BORD</a:t>
            </a:r>
          </a:p>
        </p:txBody>
      </p:sp>
    </p:spTree>
    <p:extLst>
      <p:ext uri="{BB962C8B-B14F-4D97-AF65-F5344CB8AC3E}">
        <p14:creationId xmlns:p14="http://schemas.microsoft.com/office/powerpoint/2010/main" val="72767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8F5E4DAB-3A9C-E4C2-BC86-14102832617E}"/>
                  </a:ext>
                </a:extLst>
              </p:cNvPr>
              <p:cNvSpPr txBox="1"/>
              <p:nvPr/>
            </p:nvSpPr>
            <p:spPr>
              <a:xfrm>
                <a:off x="629797" y="1570529"/>
                <a:ext cx="10515599" cy="2057423"/>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b="1" dirty="0" smtClean="0"/>
                  <a:t>Caractéristiques </a:t>
                </a:r>
                <a:r>
                  <a:rPr lang="fr-FR" b="1" dirty="0"/>
                  <a:t>électriques</a:t>
                </a:r>
              </a:p>
              <a:p>
                <a:pPr algn="just"/>
                <a:r>
                  <a:rPr lang="fr-FR" dirty="0"/>
                  <a:t>Puissance développée 	S = </a:t>
                </a:r>
                <a14:m>
                  <m:oMath xmlns:m="http://schemas.openxmlformats.org/officeDocument/2006/math">
                    <m:r>
                      <a:rPr lang="fr-FR" i="1" dirty="0" smtClean="0">
                        <a:latin typeface="Cambria Math" panose="02040503050406030204" pitchFamily="18" charset="0"/>
                      </a:rPr>
                      <m:t>𝑈</m:t>
                    </m:r>
                    <m:r>
                      <a:rPr lang="de-DE" b="0" i="1" dirty="0" smtClean="0">
                        <a:latin typeface="Cambria Math" panose="02040503050406030204" pitchFamily="18" charset="0"/>
                      </a:rPr>
                      <m:t>𝐼</m:t>
                    </m:r>
                    <m:rad>
                      <m:radPr>
                        <m:degHide m:val="on"/>
                        <m:ctrlPr>
                          <a:rPr lang="de-DE" b="0" i="1" dirty="0" smtClean="0">
                            <a:latin typeface="Cambria Math" panose="02040503050406030204" pitchFamily="18" charset="0"/>
                          </a:rPr>
                        </m:ctrlPr>
                      </m:radPr>
                      <m:deg/>
                      <m:e>
                        <m:r>
                          <a:rPr lang="de-DE" b="0" i="1" dirty="0" smtClean="0">
                            <a:latin typeface="Cambria Math" panose="02040503050406030204" pitchFamily="18" charset="0"/>
                          </a:rPr>
                          <m:t>3</m:t>
                        </m:r>
                      </m:e>
                    </m:rad>
                    <m:r>
                      <a:rPr lang="fr-FR" i="1" dirty="0" smtClean="0">
                        <a:latin typeface="Cambria Math" panose="02040503050406030204" pitchFamily="18" charset="0"/>
                      </a:rPr>
                      <m:t> </m:t>
                    </m:r>
                  </m:oMath>
                </a14:m>
                <a:r>
                  <a:rPr lang="fr-FR" dirty="0"/>
                  <a:t>	40 KVA sur B-727</a:t>
                </a:r>
              </a:p>
              <a:p>
                <a:pPr algn="just"/>
                <a:r>
                  <a:rPr lang="fr-FR" spc="-50" dirty="0">
                    <a:latin typeface="Times New Roman" panose="02020603050405020304" pitchFamily="18" charset="0"/>
                    <a:ea typeface="Times New Roman" panose="02020603050405020304" pitchFamily="18" charset="0"/>
                    <a:cs typeface="Times New Roman" panose="02020603050405020304" pitchFamily="18" charset="0"/>
                  </a:rPr>
                  <a:t>Tensions développées	</a:t>
                </a:r>
                <a:r>
                  <a:rPr lang="fr-FR" dirty="0"/>
                  <a:t>U = 200 v entre phases</a:t>
                </a:r>
              </a:p>
              <a:p>
                <a:pPr algn="just"/>
                <a:r>
                  <a:rPr lang="fr-FR" spc="-50" dirty="0">
                    <a:latin typeface="Times New Roman" panose="02020603050405020304" pitchFamily="18" charset="0"/>
                    <a:ea typeface="Times New Roman" panose="02020603050405020304" pitchFamily="18" charset="0"/>
                  </a:rPr>
                  <a:t>			</a:t>
                </a:r>
                <a:r>
                  <a:rPr lang="fr-FR" dirty="0"/>
                  <a:t>V =115 v entre phases et neutre</a:t>
                </a:r>
              </a:p>
              <a:p>
                <a:pPr algn="just"/>
                <a:r>
                  <a:rPr lang="fr-FR" spc="-50" dirty="0">
                    <a:latin typeface="Times New Roman" panose="02020603050405020304" pitchFamily="18" charset="0"/>
                    <a:ea typeface="Times New Roman" panose="02020603050405020304" pitchFamily="18" charset="0"/>
                  </a:rPr>
                  <a:t>Vitesse de rotation		</a:t>
                </a:r>
                <a:r>
                  <a:rPr lang="fr-FR" dirty="0"/>
                  <a:t>n = 6 000 t/min</a:t>
                </a:r>
              </a:p>
              <a:p>
                <a:pPr algn="just"/>
                <a:r>
                  <a:rPr lang="fr-FR" sz="1800" b="0" i="0" u="none" strike="noStrike" spc="-50" dirty="0">
                    <a:effectLst/>
                    <a:latin typeface="Times New Roman" panose="02020603050405020304" pitchFamily="18" charset="0"/>
                    <a:ea typeface="Times New Roman" panose="02020603050405020304" pitchFamily="18" charset="0"/>
                    <a:cs typeface="Times New Roman" panose="02020603050405020304" pitchFamily="18" charset="0"/>
                  </a:rPr>
                  <a:t>Fréquence fournie		</a:t>
                </a:r>
                <a:r>
                  <a:rPr lang="fr-FR" dirty="0"/>
                  <a:t>f=400 Hz</a:t>
                </a:r>
              </a:p>
              <a:p>
                <a:pPr algn="just"/>
                <a:r>
                  <a:rPr lang="fr-FR" dirty="0"/>
                  <a:t>cos</a:t>
                </a:r>
                <a14:m>
                  <m:oMath xmlns:m="http://schemas.openxmlformats.org/officeDocument/2006/math">
                    <m:r>
                      <a:rPr lang="fr-FR" i="1" smtClean="0">
                        <a:latin typeface="Cambria Math" panose="02040503050406030204" pitchFamily="18" charset="0"/>
                        <a:ea typeface="Cambria Math" panose="02040503050406030204" pitchFamily="18" charset="0"/>
                      </a:rPr>
                      <m:t>𝜑</m:t>
                    </m:r>
                  </m:oMath>
                </a14:m>
                <a:r>
                  <a:rPr lang="fr-FR" dirty="0"/>
                  <a:t> propre		0,9 </a:t>
                </a:r>
              </a:p>
            </p:txBody>
          </p:sp>
        </mc:Choice>
        <mc:Fallback xmlns="">
          <p:sp>
            <p:nvSpPr>
              <p:cNvPr id="7" name="ZoneTexte 6">
                <a:extLst>
                  <a:ext uri="{FF2B5EF4-FFF2-40B4-BE49-F238E27FC236}">
                    <a16:creationId xmlns:a16="http://schemas.microsoft.com/office/drawing/2014/main" id="{8F5E4DAB-3A9C-E4C2-BC86-14102832617E}"/>
                  </a:ext>
                </a:extLst>
              </p:cNvPr>
              <p:cNvSpPr txBox="1">
                <a:spLocks noRot="1" noChangeAspect="1" noMove="1" noResize="1" noEditPoints="1" noAdjustHandles="1" noChangeArrowheads="1" noChangeShapeType="1" noTextEdit="1"/>
              </p:cNvSpPr>
              <p:nvPr/>
            </p:nvSpPr>
            <p:spPr>
              <a:xfrm>
                <a:off x="629797" y="1570529"/>
                <a:ext cx="10515599" cy="2057423"/>
              </a:xfrm>
              <a:prstGeom prst="rect">
                <a:avLst/>
              </a:prstGeom>
              <a:blipFill>
                <a:blip r:embed="rId2"/>
                <a:stretch>
                  <a:fillRect l="-405" t="-1475" b="-3540"/>
                </a:stretch>
              </a:blipFill>
              <a:ln w="12700" cap="flat" cmpd="sng" algn="ctr">
                <a:solidFill>
                  <a:schemeClr val="accent2"/>
                </a:solidFill>
                <a:prstDash val="solid"/>
                <a:miter lim="800000"/>
              </a:ln>
              <a:effectLst/>
            </p:spPr>
            <p:txBody>
              <a:bodyPr/>
              <a:lstStyle/>
              <a:p>
                <a:r>
                  <a:rPr lang="fr-FR">
                    <a:noFill/>
                  </a:rPr>
                  <a:t> </a:t>
                </a:r>
              </a:p>
            </p:txBody>
          </p:sp>
        </mc:Fallback>
      </mc:AlternateContent>
      <p:sp>
        <p:nvSpPr>
          <p:cNvPr id="4" name="ZoneTexte 3">
            <a:extLst>
              <a:ext uri="{FF2B5EF4-FFF2-40B4-BE49-F238E27FC236}">
                <a16:creationId xmlns:a16="http://schemas.microsoft.com/office/drawing/2014/main" id="{AE68D464-A3D2-AAAC-1B5C-A237898EDF95}"/>
              </a:ext>
            </a:extLst>
          </p:cNvPr>
          <p:cNvSpPr txBox="1"/>
          <p:nvPr/>
        </p:nvSpPr>
        <p:spPr>
          <a:xfrm>
            <a:off x="3412474" y="194760"/>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smtClean="0"/>
              <a:t>ALTERNATEUR </a:t>
            </a:r>
            <a:r>
              <a:rPr lang="fr-FR" dirty="0"/>
              <a:t>DE BORD</a:t>
            </a:r>
          </a:p>
        </p:txBody>
      </p:sp>
    </p:spTree>
    <p:extLst>
      <p:ext uri="{BB962C8B-B14F-4D97-AF65-F5344CB8AC3E}">
        <p14:creationId xmlns:p14="http://schemas.microsoft.com/office/powerpoint/2010/main" val="1403864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6AA9AFAE-E2B5-A97B-D1E8-B41DA99EE4DC}"/>
              </a:ext>
            </a:extLst>
          </p:cNvPr>
          <p:cNvSpPr txBox="1"/>
          <p:nvPr/>
        </p:nvSpPr>
        <p:spPr>
          <a:xfrm>
            <a:off x="638979" y="1128659"/>
            <a:ext cx="11226188" cy="4247317"/>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Il comprend :</a:t>
            </a:r>
          </a:p>
          <a:p>
            <a:pPr marL="285750" indent="-285750">
              <a:buFont typeface="Arial" panose="020B0604020202020204" pitchFamily="34" charset="0"/>
              <a:buChar char="•"/>
            </a:pPr>
            <a:r>
              <a:rPr lang="fr-FR" dirty="0"/>
              <a:t>des circuits électroniques de commande des relais d'excitation, de ligne, de couplage,</a:t>
            </a:r>
          </a:p>
          <a:p>
            <a:pPr marL="285750" indent="-285750">
              <a:buFont typeface="Arial" panose="020B0604020202020204" pitchFamily="34" charset="0"/>
              <a:buChar char="•"/>
            </a:pPr>
            <a:r>
              <a:rPr lang="fr-FR" dirty="0"/>
              <a:t>des circuits électroniques de protection qui contrôlent le fonctionnement de l'alternateur ainsi que de la ligne de distribution.</a:t>
            </a:r>
          </a:p>
          <a:p>
            <a:r>
              <a:rPr lang="fr-FR" dirty="0"/>
              <a:t>Ses fonctions sont :</a:t>
            </a:r>
          </a:p>
          <a:p>
            <a:r>
              <a:rPr lang="fr-FR" dirty="0"/>
              <a:t>d’autoriser la fermeture du relais de ligne si pour le premier alternateur :</a:t>
            </a:r>
          </a:p>
          <a:p>
            <a:pPr marL="285750" indent="-285750">
              <a:buFont typeface="Arial" panose="020B0604020202020204" pitchFamily="34" charset="0"/>
              <a:buChar char="•"/>
            </a:pPr>
            <a:r>
              <a:rPr lang="fr-FR" dirty="0"/>
              <a:t>le relais d'excitation est fermé,</a:t>
            </a:r>
          </a:p>
          <a:p>
            <a:pPr marL="285750" indent="-285750">
              <a:buFont typeface="Arial" panose="020B0604020202020204" pitchFamily="34" charset="0"/>
              <a:buChar char="•"/>
            </a:pPr>
            <a:r>
              <a:rPr lang="fr-FR" dirty="0"/>
              <a:t>la fréquence correcte,</a:t>
            </a:r>
          </a:p>
          <a:p>
            <a:pPr marL="285750" indent="-285750">
              <a:buFont typeface="Arial" panose="020B0604020202020204" pitchFamily="34" charset="0"/>
              <a:buChar char="•"/>
            </a:pPr>
            <a:r>
              <a:rPr lang="fr-FR" dirty="0"/>
              <a:t>la tension correcte, et la bus correspondante non alimentée.</a:t>
            </a:r>
          </a:p>
          <a:p>
            <a:r>
              <a:rPr lang="fr-FR" dirty="0"/>
              <a:t>Pour les alternateurs suivants : il faut que les conditions de couplage soient réunies, (mêmes tensions, mêmes fréquences, mêmes phases, même ordre de phases).</a:t>
            </a:r>
          </a:p>
          <a:p>
            <a:r>
              <a:rPr lang="fr-FR" dirty="0"/>
              <a:t>En cas de défaut: provoque l'ouverture du ou des relais alternateur (excitation, ligne, couplage) selon la nature</a:t>
            </a:r>
          </a:p>
          <a:p>
            <a:r>
              <a:rPr lang="fr-FR" dirty="0"/>
              <a:t>du défaut.</a:t>
            </a:r>
          </a:p>
          <a:p>
            <a:r>
              <a:rPr lang="fr-FR" dirty="0"/>
              <a:t>Le panneau de contrôle assure également l'alimentation du panneau de signalisation des défauts ce qui se traduit par l'allumage d'étiquettes lumineuses, indiquant les causes du déclenchement de l'alternateur</a:t>
            </a:r>
          </a:p>
        </p:txBody>
      </p:sp>
      <p:sp>
        <p:nvSpPr>
          <p:cNvPr id="7" name="ZoneTexte 6">
            <a:extLst>
              <a:ext uri="{FF2B5EF4-FFF2-40B4-BE49-F238E27FC236}">
                <a16:creationId xmlns:a16="http://schemas.microsoft.com/office/drawing/2014/main" id="{1F4146BA-3349-C238-9B7D-E915918AF9BC}"/>
              </a:ext>
            </a:extLst>
          </p:cNvPr>
          <p:cNvSpPr txBox="1"/>
          <p:nvPr/>
        </p:nvSpPr>
        <p:spPr>
          <a:xfrm>
            <a:off x="4425567" y="91789"/>
            <a:ext cx="3340865"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PANNEAU DE CONTROLE</a:t>
            </a:r>
          </a:p>
        </p:txBody>
      </p:sp>
    </p:spTree>
    <p:extLst>
      <p:ext uri="{BB962C8B-B14F-4D97-AF65-F5344CB8AC3E}">
        <p14:creationId xmlns:p14="http://schemas.microsoft.com/office/powerpoint/2010/main" val="3894356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2E5758C2-9138-CA2B-0556-E6BBD960A7F0}"/>
              </a:ext>
            </a:extLst>
          </p:cNvPr>
          <p:cNvPicPr>
            <a:picLocks noGrp="1" noChangeAspect="1"/>
          </p:cNvPicPr>
          <p:nvPr>
            <p:ph idx="1"/>
          </p:nvPr>
        </p:nvPicPr>
        <p:blipFill>
          <a:blip r:embed="rId2"/>
          <a:stretch>
            <a:fillRect/>
          </a:stretch>
        </p:blipFill>
        <p:spPr>
          <a:xfrm rot="5400000">
            <a:off x="3771609" y="-11763"/>
            <a:ext cx="5539313" cy="7425368"/>
          </a:xfrm>
        </p:spPr>
        <p:style>
          <a:lnRef idx="2">
            <a:schemeClr val="accent2"/>
          </a:lnRef>
          <a:fillRef idx="1">
            <a:schemeClr val="lt1"/>
          </a:fillRef>
          <a:effectRef idx="0">
            <a:schemeClr val="accent2"/>
          </a:effectRef>
          <a:fontRef idx="minor">
            <a:schemeClr val="dk1"/>
          </a:fontRef>
        </p:style>
      </p:pic>
      <p:sp>
        <p:nvSpPr>
          <p:cNvPr id="7" name="ZoneTexte 6">
            <a:extLst>
              <a:ext uri="{FF2B5EF4-FFF2-40B4-BE49-F238E27FC236}">
                <a16:creationId xmlns:a16="http://schemas.microsoft.com/office/drawing/2014/main" id="{E6E381A5-41E4-7F60-E064-601598C566A0}"/>
              </a:ext>
            </a:extLst>
          </p:cNvPr>
          <p:cNvSpPr txBox="1"/>
          <p:nvPr/>
        </p:nvSpPr>
        <p:spPr>
          <a:xfrm>
            <a:off x="2828581" y="387423"/>
            <a:ext cx="716371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SYNOPTIQUE D'UNE GENERATION DE COURANT ALTERNATIF </a:t>
            </a:r>
          </a:p>
        </p:txBody>
      </p:sp>
    </p:spTree>
    <p:extLst>
      <p:ext uri="{BB962C8B-B14F-4D97-AF65-F5344CB8AC3E}">
        <p14:creationId xmlns:p14="http://schemas.microsoft.com/office/powerpoint/2010/main" val="692067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4A59EEAA-9E45-361E-5870-55F8EBC59198}"/>
              </a:ext>
            </a:extLst>
          </p:cNvPr>
          <p:cNvSpPr txBox="1"/>
          <p:nvPr/>
        </p:nvSpPr>
        <p:spPr>
          <a:xfrm>
            <a:off x="394771" y="1536296"/>
            <a:ext cx="11402458"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On dispose d'un régulateur de tension par alternateur,</a:t>
            </a:r>
          </a:p>
          <a:p>
            <a:r>
              <a:rPr lang="fr-FR" dirty="0"/>
              <a:t>Son rôle est de :</a:t>
            </a:r>
          </a:p>
          <a:p>
            <a:pPr marL="285750" indent="-285750">
              <a:buFont typeface="Arial" panose="020B0604020202020204" pitchFamily="34" charset="0"/>
              <a:buChar char="•"/>
            </a:pPr>
            <a:r>
              <a:rPr lang="fr-FR" dirty="0"/>
              <a:t>limiter les écarts de tension développée à 115/200 V ± 2 V en fonction des charges imposées (alternateur seul),</a:t>
            </a:r>
          </a:p>
          <a:p>
            <a:pPr marL="285750" indent="-285750">
              <a:buFont typeface="Arial" panose="020B0604020202020204" pitchFamily="34" charset="0"/>
              <a:buChar char="•"/>
            </a:pPr>
            <a:r>
              <a:rPr lang="fr-FR" dirty="0"/>
              <a:t>assurer une </a:t>
            </a:r>
            <a:r>
              <a:rPr lang="fr-FR" dirty="0" err="1"/>
              <a:t>équirépartition</a:t>
            </a:r>
            <a:r>
              <a:rPr lang="fr-FR" dirty="0"/>
              <a:t> des charges réactives entre les alternateurs, lorsque ceux-ci fonctionnent en parallèle, grâce à l'action d'une boucle d'équilibrage prévue à cet effet.</a:t>
            </a:r>
          </a:p>
        </p:txBody>
      </p:sp>
      <p:sp>
        <p:nvSpPr>
          <p:cNvPr id="3" name="ZoneTexte 2">
            <a:extLst>
              <a:ext uri="{FF2B5EF4-FFF2-40B4-BE49-F238E27FC236}">
                <a16:creationId xmlns:a16="http://schemas.microsoft.com/office/drawing/2014/main" id="{CC46BC2B-4FBD-B2D8-E0CD-E0AB8EE9E348}"/>
              </a:ext>
            </a:extLst>
          </p:cNvPr>
          <p:cNvSpPr txBox="1"/>
          <p:nvPr/>
        </p:nvSpPr>
        <p:spPr>
          <a:xfrm>
            <a:off x="4547212" y="151347"/>
            <a:ext cx="2602735"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Régulateur de tension </a:t>
            </a:r>
          </a:p>
        </p:txBody>
      </p:sp>
    </p:spTree>
    <p:extLst>
      <p:ext uri="{BB962C8B-B14F-4D97-AF65-F5344CB8AC3E}">
        <p14:creationId xmlns:p14="http://schemas.microsoft.com/office/powerpoint/2010/main" val="3504668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44B75A42-EEFF-756F-3141-6B51DED2D819}"/>
                  </a:ext>
                </a:extLst>
              </p:cNvPr>
              <p:cNvSpPr txBox="1"/>
              <p:nvPr/>
            </p:nvSpPr>
            <p:spPr>
              <a:xfrm>
                <a:off x="493923" y="862070"/>
                <a:ext cx="11402458" cy="20649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Cas de fonctionnement d'un alternateur seul sur le réseau</a:t>
                </a:r>
              </a:p>
              <a:p>
                <a:r>
                  <a:rPr lang="fr-FR" dirty="0"/>
                  <a:t>On sait qu'à excitation constante et à vitesse constant, si l'on augmente la charge aux bornes de l'alternateur, il en résulte une baisse de sa tension </a:t>
                </a:r>
                <a14:m>
                  <m:oMath xmlns:m="http://schemas.openxmlformats.org/officeDocument/2006/math">
                    <m:acc>
                      <m:accPr>
                        <m:chr m:val="⃗"/>
                        <m:ctrlPr>
                          <a:rPr lang="fr-FR" i="1" dirty="0" smtClean="0">
                            <a:latin typeface="Cambria Math" panose="02040503050406030204" pitchFamily="18" charset="0"/>
                          </a:rPr>
                        </m:ctrlPr>
                      </m:accPr>
                      <m:e>
                        <m:r>
                          <a:rPr lang="de-DE" b="0" i="1" dirty="0" smtClean="0">
                            <a:latin typeface="Cambria Math" panose="02040503050406030204" pitchFamily="18" charset="0"/>
                          </a:rPr>
                          <m:t>𝑈</m:t>
                        </m:r>
                      </m:e>
                    </m:acc>
                    <m:r>
                      <a:rPr lang="fr-FR" i="1" dirty="0" smtClean="0">
                        <a:latin typeface="Cambria Math" panose="02040503050406030204" pitchFamily="18" charset="0"/>
                      </a:rPr>
                      <m:t>=</m:t>
                    </m:r>
                    <m:acc>
                      <m:accPr>
                        <m:chr m:val="⃗"/>
                        <m:ctrlPr>
                          <a:rPr lang="fr-FR" i="1" dirty="0">
                            <a:latin typeface="Cambria Math" panose="02040503050406030204" pitchFamily="18" charset="0"/>
                          </a:rPr>
                        </m:ctrlPr>
                      </m:accPr>
                      <m:e>
                        <m:r>
                          <a:rPr lang="de-DE" b="0" i="1" dirty="0" smtClean="0">
                            <a:latin typeface="Cambria Math" panose="02040503050406030204" pitchFamily="18" charset="0"/>
                          </a:rPr>
                          <m:t>𝐸</m:t>
                        </m:r>
                      </m:e>
                    </m:acc>
                    <m:r>
                      <a:rPr lang="fr-FR" i="1" dirty="0" smtClean="0">
                        <a:latin typeface="Cambria Math" panose="02040503050406030204" pitchFamily="18" charset="0"/>
                      </a:rPr>
                      <m:t>−</m:t>
                    </m:r>
                    <m:acc>
                      <m:accPr>
                        <m:chr m:val="⃗"/>
                        <m:ctrlPr>
                          <a:rPr lang="fr-FR" i="1" dirty="0">
                            <a:latin typeface="Cambria Math" panose="02040503050406030204" pitchFamily="18" charset="0"/>
                          </a:rPr>
                        </m:ctrlPr>
                      </m:accPr>
                      <m:e>
                        <m:r>
                          <a:rPr lang="de-DE" b="0" i="1" dirty="0" smtClean="0">
                            <a:latin typeface="Cambria Math" panose="02040503050406030204" pitchFamily="18" charset="0"/>
                          </a:rPr>
                          <m:t>𝑍𝐼</m:t>
                        </m:r>
                      </m:e>
                    </m:acc>
                  </m:oMath>
                </a14:m>
                <a:r>
                  <a:rPr lang="fr-FR" dirty="0"/>
                  <a:t>.</a:t>
                </a:r>
              </a:p>
              <a:p>
                <a:r>
                  <a:rPr lang="fr-FR" dirty="0"/>
                  <a:t>C'est la caractéristique en charge </a:t>
                </a:r>
                <a14:m>
                  <m:oMath xmlns:m="http://schemas.openxmlformats.org/officeDocument/2006/math">
                    <m:r>
                      <a:rPr lang="fr-FR" i="1" dirty="0" smtClean="0">
                        <a:latin typeface="Cambria Math" panose="02040503050406030204" pitchFamily="18" charset="0"/>
                      </a:rPr>
                      <m:t>𝑈</m:t>
                    </m:r>
                    <m:r>
                      <a:rPr lang="fr-FR" i="1" dirty="0" smtClean="0">
                        <a:latin typeface="Cambria Math" panose="02040503050406030204" pitchFamily="18" charset="0"/>
                      </a:rPr>
                      <m:t> = </m:t>
                    </m:r>
                    <m:r>
                      <a:rPr lang="fr-FR" i="1" dirty="0" smtClean="0">
                        <a:latin typeface="Cambria Math" panose="02040503050406030204" pitchFamily="18" charset="0"/>
                      </a:rPr>
                      <m:t>𝑓</m:t>
                    </m:r>
                    <m:r>
                      <a:rPr lang="fr-FR" i="1" dirty="0" smtClean="0">
                        <a:latin typeface="Cambria Math" panose="02040503050406030204" pitchFamily="18" charset="0"/>
                      </a:rPr>
                      <m:t>(</m:t>
                    </m:r>
                    <m:r>
                      <a:rPr lang="fr-FR" i="1" dirty="0" smtClean="0">
                        <a:latin typeface="Cambria Math" panose="02040503050406030204" pitchFamily="18" charset="0"/>
                      </a:rPr>
                      <m:t>𝐼</m:t>
                    </m:r>
                    <m:r>
                      <a:rPr lang="fr-FR" i="1" dirty="0" smtClean="0">
                        <a:latin typeface="Cambria Math" panose="02040503050406030204" pitchFamily="18" charset="0"/>
                      </a:rPr>
                      <m:t>),  </m:t>
                    </m:r>
                    <m:r>
                      <a:rPr lang="fr-FR" i="1" dirty="0" smtClean="0">
                        <a:latin typeface="Cambria Math" panose="02040503050406030204" pitchFamily="18" charset="0"/>
                      </a:rPr>
                      <m:t>𝑛</m:t>
                    </m:r>
                    <m:r>
                      <a:rPr lang="fr-FR" i="1" dirty="0" smtClean="0">
                        <a:latin typeface="Cambria Math" panose="02040503050406030204" pitchFamily="18" charset="0"/>
                      </a:rPr>
                      <m:t> = </m:t>
                    </m:r>
                    <m:r>
                      <a:rPr lang="fr-FR" i="1" dirty="0" err="1">
                        <a:latin typeface="Cambria Math" panose="02040503050406030204" pitchFamily="18" charset="0"/>
                      </a:rPr>
                      <m:t>𝑐𝑡𝑒</m:t>
                    </m:r>
                  </m:oMath>
                </a14:m>
                <a:endParaRPr lang="fr-FR" dirty="0"/>
              </a:p>
              <a:p>
                <a:r>
                  <a:rPr lang="fr-FR" dirty="0"/>
                  <a:t>On doit compenser les variations de tension provoquées par les variations en charge, en réglant convenablement le courant d’excitation (i). </a:t>
                </a:r>
              </a:p>
              <a:p>
                <a:r>
                  <a:rPr lang="fr-FR" dirty="0"/>
                  <a:t>C'est le rôle du régulateur. (Rappelons que: </a:t>
                </a:r>
                <a14:m>
                  <m:oMath xmlns:m="http://schemas.openxmlformats.org/officeDocument/2006/math">
                    <m:r>
                      <a:rPr lang="fr-FR" i="1" dirty="0" smtClean="0">
                        <a:latin typeface="Cambria Math" panose="02040503050406030204" pitchFamily="18" charset="0"/>
                      </a:rPr>
                      <m:t>𝐸</m:t>
                    </m:r>
                    <m:r>
                      <a:rPr lang="fr-FR" i="1" dirty="0" smtClean="0">
                        <a:latin typeface="Cambria Math" panose="02040503050406030204" pitchFamily="18" charset="0"/>
                      </a:rPr>
                      <m:t> = </m:t>
                    </m:r>
                    <m:r>
                      <a:rPr lang="fr-FR" i="1" dirty="0" err="1">
                        <a:latin typeface="Cambria Math" panose="02040503050406030204" pitchFamily="18" charset="0"/>
                      </a:rPr>
                      <m:t>𝐾</m:t>
                    </m:r>
                    <m:r>
                      <a:rPr lang="fr-FR" i="1" dirty="0" err="1">
                        <a:latin typeface="Cambria Math" panose="02040503050406030204" pitchFamily="18" charset="0"/>
                      </a:rPr>
                      <m:t>.</m:t>
                    </m:r>
                    <m:r>
                      <a:rPr lang="fr-FR" i="1" dirty="0" err="1">
                        <a:latin typeface="Cambria Math" panose="02040503050406030204" pitchFamily="18" charset="0"/>
                      </a:rPr>
                      <m:t>𝑝</m:t>
                    </m:r>
                    <m:r>
                      <a:rPr lang="fr-FR" i="1" dirty="0" err="1">
                        <a:latin typeface="Cambria Math" panose="02040503050406030204" pitchFamily="18" charset="0"/>
                      </a:rPr>
                      <m:t>.</m:t>
                    </m:r>
                    <m:r>
                      <a:rPr lang="fr-FR" i="1" dirty="0" err="1">
                        <a:latin typeface="Cambria Math" panose="02040503050406030204" pitchFamily="18" charset="0"/>
                      </a:rPr>
                      <m:t>𝑛</m:t>
                    </m:r>
                    <m:r>
                      <a:rPr lang="fr-FR" i="1" dirty="0">
                        <a:latin typeface="Cambria Math" panose="02040503050406030204" pitchFamily="18" charset="0"/>
                      </a:rPr>
                      <m:t> </m:t>
                    </m:r>
                    <m:r>
                      <a:rPr lang="fr-FR" i="1" dirty="0">
                        <a:latin typeface="Cambria Math" panose="02040503050406030204" pitchFamily="18" charset="0"/>
                      </a:rPr>
                      <m:t>𝑁</m:t>
                    </m:r>
                    <m:r>
                      <m:rPr>
                        <m:sty m:val="p"/>
                      </m:rPr>
                      <a:rPr lang="el-GR" i="1" dirty="0" smtClean="0">
                        <a:latin typeface="Cambria Math" panose="02040503050406030204" pitchFamily="18" charset="0"/>
                        <a:ea typeface="Cambria Math" panose="02040503050406030204" pitchFamily="18" charset="0"/>
                      </a:rPr>
                      <m:t>Φ</m:t>
                    </m:r>
                  </m:oMath>
                </a14:m>
                <a:r>
                  <a:rPr lang="fr-FR" dirty="0"/>
                  <a:t>). </a:t>
                </a:r>
              </a:p>
            </p:txBody>
          </p:sp>
        </mc:Choice>
        <mc:Fallback xmlns="">
          <p:sp>
            <p:nvSpPr>
              <p:cNvPr id="7" name="ZoneTexte 6">
                <a:extLst>
                  <a:ext uri="{FF2B5EF4-FFF2-40B4-BE49-F238E27FC236}">
                    <a16:creationId xmlns:a16="http://schemas.microsoft.com/office/drawing/2014/main" id="{44B75A42-EEFF-756F-3141-6B51DED2D819}"/>
                  </a:ext>
                </a:extLst>
              </p:cNvPr>
              <p:cNvSpPr txBox="1">
                <a:spLocks noRot="1" noChangeAspect="1" noMove="1" noResize="1" noEditPoints="1" noAdjustHandles="1" noChangeArrowheads="1" noChangeShapeType="1" noTextEdit="1"/>
              </p:cNvSpPr>
              <p:nvPr/>
            </p:nvSpPr>
            <p:spPr>
              <a:xfrm>
                <a:off x="493923" y="862070"/>
                <a:ext cx="11402458" cy="2064924"/>
              </a:xfrm>
              <a:prstGeom prst="rect">
                <a:avLst/>
              </a:prstGeom>
              <a:blipFill>
                <a:blip r:embed="rId2"/>
                <a:stretch>
                  <a:fillRect l="-374" t="-1173" b="-3519"/>
                </a:stretch>
              </a:blipFill>
              <a:ln w="12700" cap="flat" cmpd="sng" algn="ctr">
                <a:solidFill>
                  <a:schemeClr val="accent2"/>
                </a:solidFill>
                <a:prstDash val="solid"/>
                <a:miter lim="800000"/>
              </a:ln>
              <a:effectLst/>
            </p:spPr>
            <p:txBody>
              <a:bodyPr/>
              <a:lstStyle/>
              <a:p>
                <a:r>
                  <a:rPr lang="fr-FR">
                    <a:noFill/>
                  </a:rPr>
                  <a:t> </a:t>
                </a:r>
              </a:p>
            </p:txBody>
          </p:sp>
        </mc:Fallback>
      </mc:AlternateContent>
      <p:sp>
        <p:nvSpPr>
          <p:cNvPr id="3" name="ZoneTexte 2">
            <a:extLst>
              <a:ext uri="{FF2B5EF4-FFF2-40B4-BE49-F238E27FC236}">
                <a16:creationId xmlns:a16="http://schemas.microsoft.com/office/drawing/2014/main" id="{CC46BC2B-4FBD-B2D8-E0CD-E0AB8EE9E348}"/>
              </a:ext>
            </a:extLst>
          </p:cNvPr>
          <p:cNvSpPr txBox="1"/>
          <p:nvPr/>
        </p:nvSpPr>
        <p:spPr>
          <a:xfrm>
            <a:off x="4547212" y="151347"/>
            <a:ext cx="2602735"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Régulateur de tension </a:t>
            </a:r>
          </a:p>
        </p:txBody>
      </p:sp>
      <p:pic>
        <p:nvPicPr>
          <p:cNvPr id="2" name="Espace réservé du contenu 4">
            <a:extLst>
              <a:ext uri="{FF2B5EF4-FFF2-40B4-BE49-F238E27FC236}">
                <a16:creationId xmlns:a16="http://schemas.microsoft.com/office/drawing/2014/main" id="{08DF94EE-C1B0-1DF3-2D04-A653E2608321}"/>
              </a:ext>
            </a:extLst>
          </p:cNvPr>
          <p:cNvPicPr>
            <a:picLocks noGrp="1" noChangeAspect="1"/>
          </p:cNvPicPr>
          <p:nvPr>
            <p:ph idx="1"/>
          </p:nvPr>
        </p:nvPicPr>
        <p:blipFill>
          <a:blip r:embed="rId3"/>
          <a:stretch>
            <a:fillRect/>
          </a:stretch>
        </p:blipFill>
        <p:spPr>
          <a:xfrm>
            <a:off x="3051985" y="3268385"/>
            <a:ext cx="5408970" cy="2856765"/>
          </a:xfr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680574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36C48F7E-F815-B355-95D6-37B54508B34B}"/>
              </a:ext>
            </a:extLst>
          </p:cNvPr>
          <p:cNvPicPr>
            <a:picLocks noGrp="1" noChangeAspect="1"/>
          </p:cNvPicPr>
          <p:nvPr>
            <p:ph idx="1"/>
          </p:nvPr>
        </p:nvPicPr>
        <p:blipFill rotWithShape="1">
          <a:blip r:embed="rId2"/>
          <a:srcRect t="5136"/>
          <a:stretch/>
        </p:blipFill>
        <p:spPr>
          <a:xfrm>
            <a:off x="2677099" y="845329"/>
            <a:ext cx="6444867" cy="5475246"/>
          </a:xfrm>
        </p:spPr>
        <p:style>
          <a:lnRef idx="2">
            <a:schemeClr val="accent2"/>
          </a:lnRef>
          <a:fillRef idx="1">
            <a:schemeClr val="lt1"/>
          </a:fillRef>
          <a:effectRef idx="0">
            <a:schemeClr val="accent2"/>
          </a:effectRef>
          <a:fontRef idx="minor">
            <a:schemeClr val="dk1"/>
          </a:fontRef>
        </p:style>
      </p:pic>
      <p:sp>
        <p:nvSpPr>
          <p:cNvPr id="9" name="ZoneTexte 8">
            <a:extLst>
              <a:ext uri="{FF2B5EF4-FFF2-40B4-BE49-F238E27FC236}">
                <a16:creationId xmlns:a16="http://schemas.microsoft.com/office/drawing/2014/main" id="{38DD2657-D4C8-F19B-128D-3C9A9AFDF982}"/>
              </a:ext>
            </a:extLst>
          </p:cNvPr>
          <p:cNvSpPr txBox="1"/>
          <p:nvPr/>
        </p:nvSpPr>
        <p:spPr>
          <a:xfrm>
            <a:off x="3666585" y="311705"/>
            <a:ext cx="520271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REGULATEUR DE TENSION SCHEMA DE PRINCIPE</a:t>
            </a:r>
          </a:p>
        </p:txBody>
      </p:sp>
    </p:spTree>
    <p:extLst>
      <p:ext uri="{BB962C8B-B14F-4D97-AF65-F5344CB8AC3E}">
        <p14:creationId xmlns:p14="http://schemas.microsoft.com/office/powerpoint/2010/main" val="2963404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3A44419B-3357-274E-C5DE-A26D17764F28}"/>
                  </a:ext>
                </a:extLst>
              </p:cNvPr>
              <p:cNvSpPr txBox="1"/>
              <p:nvPr/>
            </p:nvSpPr>
            <p:spPr>
              <a:xfrm>
                <a:off x="348867" y="1129483"/>
                <a:ext cx="7847682" cy="4037837"/>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Un transformateur de tension est essentiellement constitué d'un circuit </a:t>
                </a:r>
                <a:r>
                  <a:rPr lang="fr-FR" dirty="0" err="1"/>
                  <a:t>ferro-magnétique</a:t>
                </a:r>
                <a:r>
                  <a:rPr lang="fr-FR" dirty="0"/>
                  <a:t> feuilleté, entouré de deux bobinages de NI et N2 spires appelés respectivement primaire et  secondaire.</a:t>
                </a:r>
              </a:p>
              <a:p>
                <a:r>
                  <a:rPr lang="fr-FR" dirty="0"/>
                  <a:t>Le primaire est relié au réseau alternatif lequel développe une tension U1 ~</a:t>
                </a:r>
              </a:p>
              <a:p>
                <a:r>
                  <a:rPr lang="fr-FR" dirty="0"/>
                  <a:t>Au secondaire apparaît une tension : </a:t>
                </a:r>
                <a14:m>
                  <m:oMath xmlns:m="http://schemas.openxmlformats.org/officeDocument/2006/math">
                    <m:r>
                      <a:rPr lang="de-DE" b="0" i="1" smtClean="0">
                        <a:latin typeface="Cambria Math" panose="02040503050406030204" pitchFamily="18" charset="0"/>
                      </a:rPr>
                      <m:t>𝑈</m:t>
                    </m:r>
                    <m:r>
                      <a:rPr lang="de-DE" b="0" i="1" smtClean="0">
                        <a:latin typeface="Cambria Math" panose="02040503050406030204" pitchFamily="18" charset="0"/>
                      </a:rPr>
                      <m:t>2=</m:t>
                    </m:r>
                    <m:f>
                      <m:fPr>
                        <m:ctrlPr>
                          <a:rPr lang="de-DE" i="1" smtClean="0">
                            <a:latin typeface="Cambria Math" panose="02040503050406030204" pitchFamily="18" charset="0"/>
                          </a:rPr>
                        </m:ctrlPr>
                      </m:fPr>
                      <m:num>
                        <m:r>
                          <a:rPr lang="de-DE" b="0" i="1" smtClean="0">
                            <a:latin typeface="Cambria Math" panose="02040503050406030204" pitchFamily="18" charset="0"/>
                          </a:rPr>
                          <m:t>𝑁</m:t>
                        </m:r>
                        <m:r>
                          <a:rPr lang="de-DE" b="0" i="1" smtClean="0">
                            <a:latin typeface="Cambria Math" panose="02040503050406030204" pitchFamily="18" charset="0"/>
                          </a:rPr>
                          <m:t>2</m:t>
                        </m:r>
                      </m:num>
                      <m:den>
                        <m:r>
                          <a:rPr lang="de-DE" b="0" i="1" smtClean="0">
                            <a:latin typeface="Cambria Math" panose="02040503050406030204" pitchFamily="18" charset="0"/>
                          </a:rPr>
                          <m:t>𝑁</m:t>
                        </m:r>
                        <m:r>
                          <a:rPr lang="de-DE" b="0" i="1" smtClean="0">
                            <a:latin typeface="Cambria Math" panose="02040503050406030204" pitchFamily="18" charset="0"/>
                          </a:rPr>
                          <m:t>1</m:t>
                        </m:r>
                      </m:den>
                    </m:f>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𝑈</m:t>
                    </m:r>
                    <m:r>
                      <a:rPr lang="de-DE" b="0" i="1" smtClean="0">
                        <a:latin typeface="Cambria Math" panose="02040503050406030204" pitchFamily="18" charset="0"/>
                        <a:ea typeface="Cambria Math" panose="02040503050406030204" pitchFamily="18" charset="0"/>
                      </a:rPr>
                      <m:t>1</m:t>
                    </m:r>
                  </m:oMath>
                </a14:m>
                <a:endParaRPr lang="fr-FR" dirty="0"/>
              </a:p>
              <a:p>
                <a:r>
                  <a:rPr lang="fr-FR" dirty="0"/>
                  <a:t>La tension du réseau est transformée</a:t>
                </a:r>
              </a:p>
              <a:p>
                <a:r>
                  <a:rPr lang="fr-FR" dirty="0"/>
                  <a:t>Le rapport </a:t>
                </a:r>
                <a14:m>
                  <m:oMath xmlns:m="http://schemas.openxmlformats.org/officeDocument/2006/math">
                    <m:r>
                      <a:rPr lang="de-DE" b="0" i="1" smtClean="0">
                        <a:latin typeface="Cambria Math" panose="02040503050406030204" pitchFamily="18" charset="0"/>
                      </a:rPr>
                      <m:t>𝐾</m:t>
                    </m:r>
                    <m:r>
                      <a:rPr lang="de-DE" b="0" i="1" smtClean="0">
                        <a:latin typeface="Cambria Math" panose="02040503050406030204" pitchFamily="18" charset="0"/>
                      </a:rPr>
                      <m:t>=</m:t>
                    </m:r>
                    <m:f>
                      <m:fPr>
                        <m:ctrlPr>
                          <a:rPr lang="de-DE" i="1" smtClean="0">
                            <a:latin typeface="Cambria Math" panose="02040503050406030204" pitchFamily="18" charset="0"/>
                          </a:rPr>
                        </m:ctrlPr>
                      </m:fPr>
                      <m:num>
                        <m:r>
                          <a:rPr lang="de-DE" b="0" i="1" smtClean="0">
                            <a:latin typeface="Cambria Math" panose="02040503050406030204" pitchFamily="18" charset="0"/>
                          </a:rPr>
                          <m:t>𝑁</m:t>
                        </m:r>
                        <m:r>
                          <a:rPr lang="de-DE" b="0" i="1" smtClean="0">
                            <a:latin typeface="Cambria Math" panose="02040503050406030204" pitchFamily="18" charset="0"/>
                          </a:rPr>
                          <m:t>2</m:t>
                        </m:r>
                      </m:num>
                      <m:den>
                        <m:r>
                          <a:rPr lang="de-DE" b="0" i="1" smtClean="0">
                            <a:latin typeface="Cambria Math" panose="02040503050406030204" pitchFamily="18" charset="0"/>
                          </a:rPr>
                          <m:t>𝑁</m:t>
                        </m:r>
                        <m:r>
                          <a:rPr lang="de-DE" b="0" i="1" smtClean="0">
                            <a:latin typeface="Cambria Math" panose="02040503050406030204" pitchFamily="18" charset="0"/>
                          </a:rPr>
                          <m:t>1</m:t>
                        </m:r>
                      </m:den>
                    </m:f>
                  </m:oMath>
                </a14:m>
                <a:r>
                  <a:rPr lang="fr-FR" dirty="0"/>
                  <a:t>  s’appele rapport de transformation</a:t>
                </a:r>
              </a:p>
              <a:p>
                <a:pPr marL="285750" indent="-285750">
                  <a:buFont typeface="Arial" panose="020B0604020202020204" pitchFamily="34" charset="0"/>
                  <a:buChar char="•"/>
                </a:pPr>
                <a:r>
                  <a:rPr lang="fr-FR" dirty="0"/>
                  <a:t>Si K &gt; 1 U2 &gt; U1 le transfo est dit élévateur de tension.</a:t>
                </a:r>
              </a:p>
              <a:p>
                <a:pPr marL="285750" indent="-285750">
                  <a:buFont typeface="Arial" panose="020B0604020202020204" pitchFamily="34" charset="0"/>
                  <a:buChar char="•"/>
                </a:pPr>
                <a:r>
                  <a:rPr lang="fr-FR" dirty="0"/>
                  <a:t>Si K &lt; 1 U2 &lt; 1 le transfo est dit abaisseur de tension</a:t>
                </a:r>
              </a:p>
              <a:p>
                <a:endParaRPr lang="fr-FR" dirty="0"/>
              </a:p>
              <a:p>
                <a:r>
                  <a:rPr lang="fr-FR" dirty="0"/>
                  <a:t>Il est facile de montrer que si I1 et 12 désignent respectivement les courants primaires et secondaires, on a </a:t>
                </a:r>
                <a14:m>
                  <m:oMath xmlns:m="http://schemas.openxmlformats.org/officeDocument/2006/math">
                    <m:f>
                      <m:fPr>
                        <m:ctrlPr>
                          <a:rPr lang="fr-FR" i="1" smtClean="0">
                            <a:latin typeface="Cambria Math" panose="02040503050406030204" pitchFamily="18" charset="0"/>
                          </a:rPr>
                        </m:ctrlPr>
                      </m:fPr>
                      <m:num>
                        <m:r>
                          <a:rPr lang="de-DE" b="0" i="1" smtClean="0">
                            <a:latin typeface="Cambria Math" panose="02040503050406030204" pitchFamily="18" charset="0"/>
                          </a:rPr>
                          <m:t>𝐼</m:t>
                        </m:r>
                        <m:r>
                          <a:rPr lang="de-DE" b="0" i="1" smtClean="0">
                            <a:latin typeface="Cambria Math" panose="02040503050406030204" pitchFamily="18" charset="0"/>
                          </a:rPr>
                          <m:t>1</m:t>
                        </m:r>
                      </m:num>
                      <m:den>
                        <m:r>
                          <a:rPr lang="de-DE" b="0" i="1" smtClean="0">
                            <a:latin typeface="Cambria Math" panose="02040503050406030204" pitchFamily="18" charset="0"/>
                          </a:rPr>
                          <m:t>𝐼</m:t>
                        </m:r>
                        <m:r>
                          <a:rPr lang="de-DE" b="0" i="1" smtClean="0">
                            <a:latin typeface="Cambria Math" panose="02040503050406030204" pitchFamily="18" charset="0"/>
                          </a:rPr>
                          <m:t>2</m:t>
                        </m:r>
                      </m:den>
                    </m:f>
                    <m:r>
                      <a:rPr lang="de-DE" b="0" i="1" smtClean="0">
                        <a:latin typeface="Cambria Math" panose="02040503050406030204" pitchFamily="18" charset="0"/>
                      </a:rPr>
                      <m:t>=</m:t>
                    </m:r>
                    <m:r>
                      <a:rPr lang="de-DE" b="0" i="1" smtClean="0">
                        <a:latin typeface="Cambria Math" panose="02040503050406030204" pitchFamily="18" charset="0"/>
                      </a:rPr>
                      <m:t>𝐾</m:t>
                    </m:r>
                  </m:oMath>
                </a14:m>
                <a:endParaRPr lang="fr-FR" dirty="0"/>
              </a:p>
              <a:p>
                <a:endParaRPr lang="fr-FR" dirty="0"/>
              </a:p>
            </p:txBody>
          </p:sp>
        </mc:Choice>
        <mc:Fallback xmlns="">
          <p:sp>
            <p:nvSpPr>
              <p:cNvPr id="7" name="ZoneTexte 6">
                <a:extLst>
                  <a:ext uri="{FF2B5EF4-FFF2-40B4-BE49-F238E27FC236}">
                    <a16:creationId xmlns:a16="http://schemas.microsoft.com/office/drawing/2014/main" id="{3A44419B-3357-274E-C5DE-A26D17764F28}"/>
                  </a:ext>
                </a:extLst>
              </p:cNvPr>
              <p:cNvSpPr txBox="1">
                <a:spLocks noRot="1" noChangeAspect="1" noMove="1" noResize="1" noEditPoints="1" noAdjustHandles="1" noChangeArrowheads="1" noChangeShapeType="1" noTextEdit="1"/>
              </p:cNvSpPr>
              <p:nvPr/>
            </p:nvSpPr>
            <p:spPr>
              <a:xfrm>
                <a:off x="348867" y="1129483"/>
                <a:ext cx="7847682" cy="4037837"/>
              </a:xfrm>
              <a:prstGeom prst="rect">
                <a:avLst/>
              </a:prstGeom>
              <a:blipFill>
                <a:blip r:embed="rId2"/>
                <a:stretch>
                  <a:fillRect l="-543" t="-602"/>
                </a:stretch>
              </a:blipFill>
              <a:ln w="12700" cap="flat" cmpd="sng" algn="ctr">
                <a:solidFill>
                  <a:schemeClr val="accent2"/>
                </a:solidFill>
                <a:prstDash val="solid"/>
                <a:miter lim="800000"/>
              </a:ln>
              <a:effectLst/>
            </p:spPr>
            <p:txBody>
              <a:bodyPr/>
              <a:lstStyle/>
              <a:p>
                <a:r>
                  <a:rPr lang="fr-FR">
                    <a:noFill/>
                  </a:rPr>
                  <a:t> </a:t>
                </a:r>
              </a:p>
            </p:txBody>
          </p:sp>
        </mc:Fallback>
      </mc:AlternateContent>
      <p:pic>
        <p:nvPicPr>
          <p:cNvPr id="17" name="Image 16">
            <a:extLst>
              <a:ext uri="{FF2B5EF4-FFF2-40B4-BE49-F238E27FC236}">
                <a16:creationId xmlns:a16="http://schemas.microsoft.com/office/drawing/2014/main" id="{83BEFFCC-826F-5756-A1EA-0E4D11EEE785}"/>
              </a:ext>
            </a:extLst>
          </p:cNvPr>
          <p:cNvPicPr>
            <a:picLocks noChangeAspect="1"/>
          </p:cNvPicPr>
          <p:nvPr/>
        </p:nvPicPr>
        <p:blipFill>
          <a:blip r:embed="rId3"/>
          <a:stretch>
            <a:fillRect/>
          </a:stretch>
        </p:blipFill>
        <p:spPr>
          <a:xfrm>
            <a:off x="8354521" y="2288637"/>
            <a:ext cx="3389460" cy="2586693"/>
          </a:xfrm>
          <a:prstGeom prst="rect">
            <a:avLst/>
          </a:prstGeom>
        </p:spPr>
      </p:pic>
      <p:sp>
        <p:nvSpPr>
          <p:cNvPr id="19" name="ZoneTexte 18">
            <a:extLst>
              <a:ext uri="{FF2B5EF4-FFF2-40B4-BE49-F238E27FC236}">
                <a16:creationId xmlns:a16="http://schemas.microsoft.com/office/drawing/2014/main" id="{08CEEA88-24CE-9145-309E-511B38314580}"/>
              </a:ext>
            </a:extLst>
          </p:cNvPr>
          <p:cNvSpPr txBox="1"/>
          <p:nvPr/>
        </p:nvSpPr>
        <p:spPr>
          <a:xfrm>
            <a:off x="3647960" y="173636"/>
            <a:ext cx="489607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i="0" u="none" strike="noStrike" spc="-5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TRANSFORMATEURS DE TENSION</a:t>
            </a:r>
            <a:endPar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08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249C2D33-6661-E64B-23BF-90E884D60F9A}"/>
              </a:ext>
            </a:extLst>
          </p:cNvPr>
          <p:cNvSpPr txBox="1"/>
          <p:nvPr/>
        </p:nvSpPr>
        <p:spPr>
          <a:xfrm>
            <a:off x="424791" y="2039214"/>
            <a:ext cx="11226188" cy="378885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50000"/>
              </a:lnSpc>
              <a:buFont typeface="Arial" panose="020B0604020202020204" pitchFamily="34" charset="0"/>
              <a:buChar char="•"/>
            </a:pPr>
            <a:r>
              <a:rPr lang="fr-FR" dirty="0"/>
              <a:t>Sur les avions dont la génération primaire est assurée par des dynamos</a:t>
            </a:r>
          </a:p>
          <a:p>
            <a:pPr marL="285750" indent="-285750" algn="just">
              <a:lnSpc>
                <a:spcPct val="150000"/>
              </a:lnSpc>
              <a:buFont typeface="Arial" panose="020B0604020202020204" pitchFamily="34" charset="0"/>
              <a:buChar char="•"/>
            </a:pPr>
            <a:r>
              <a:rPr lang="fr-FR" dirty="0"/>
              <a:t>le courant alternatif est obtenu à partir de convertisseurs rotatifs de puissance élevée, régulés en tension et en fréquence </a:t>
            </a:r>
          </a:p>
          <a:p>
            <a:pPr marL="285750" indent="-285750" algn="just">
              <a:lnSpc>
                <a:spcPct val="150000"/>
              </a:lnSpc>
              <a:buFont typeface="Arial" panose="020B0604020202020204" pitchFamily="34" charset="0"/>
              <a:buChar char="•"/>
            </a:pPr>
            <a:r>
              <a:rPr lang="fr-FR" dirty="0"/>
              <a:t>mais de rendement faible, de </a:t>
            </a:r>
            <a:r>
              <a:rPr lang="fr-FR" dirty="0" smtClean="0"/>
              <a:t>l’ordre </a:t>
            </a:r>
            <a:r>
              <a:rPr lang="fr-FR" dirty="0"/>
              <a:t>de 55 %. </a:t>
            </a:r>
            <a:endParaRPr lang="fr-FR" dirty="0" smtClean="0"/>
          </a:p>
          <a:p>
            <a:pPr marL="285750" indent="-285750" algn="just">
              <a:lnSpc>
                <a:spcPct val="150000"/>
              </a:lnSpc>
              <a:buFont typeface="Arial" panose="020B0604020202020204" pitchFamily="34" charset="0"/>
              <a:buChar char="•"/>
            </a:pPr>
            <a:r>
              <a:rPr lang="fr-FR" dirty="0"/>
              <a:t>La tendance est de leur substituer des machines statiques ou onduleurs, constitués pratiquement d’éléments électroniques ; </a:t>
            </a:r>
          </a:p>
          <a:p>
            <a:pPr marL="285750" indent="-285750" algn="just">
              <a:lnSpc>
                <a:spcPct val="150000"/>
              </a:lnSpc>
              <a:buFont typeface="Arial" panose="020B0604020202020204" pitchFamily="34" charset="0"/>
              <a:buChar char="•"/>
            </a:pPr>
            <a:r>
              <a:rPr lang="fr-FR" dirty="0"/>
              <a:t>ils sont actuellement fréquemment employés en raison notamment du gain de poids et de l’absence d’éléments mobiles, qui améliore considérablement leur rendement. </a:t>
            </a:r>
          </a:p>
          <a:p>
            <a:pPr marL="285750" indent="-285750" algn="just">
              <a:lnSpc>
                <a:spcPct val="150000"/>
              </a:lnSpc>
              <a:buFont typeface="Arial" panose="020B0604020202020204" pitchFamily="34" charset="0"/>
              <a:buChar char="•"/>
            </a:pPr>
            <a:endParaRPr lang="fr-FR" dirty="0"/>
          </a:p>
        </p:txBody>
      </p:sp>
      <p:sp>
        <p:nvSpPr>
          <p:cNvPr id="3" name="ZoneTexte 2">
            <a:extLst>
              <a:ext uri="{FF2B5EF4-FFF2-40B4-BE49-F238E27FC236}">
                <a16:creationId xmlns:a16="http://schemas.microsoft.com/office/drawing/2014/main" id="{9B975653-CADF-6E1F-2CE9-E1985BEC301A}"/>
              </a:ext>
            </a:extLst>
          </p:cNvPr>
          <p:cNvSpPr txBox="1"/>
          <p:nvPr/>
        </p:nvSpPr>
        <p:spPr>
          <a:xfrm>
            <a:off x="2277737" y="217450"/>
            <a:ext cx="6833212"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smtClean="0"/>
              <a:t>GENERATION </a:t>
            </a:r>
            <a:r>
              <a:rPr lang="fr-FR" dirty="0"/>
              <a:t>DE COURANT ALTERNATIF</a:t>
            </a:r>
          </a:p>
        </p:txBody>
      </p:sp>
      <p:sp>
        <p:nvSpPr>
          <p:cNvPr id="6" name="ZoneTexte 5">
            <a:extLst>
              <a:ext uri="{FF2B5EF4-FFF2-40B4-BE49-F238E27FC236}">
                <a16:creationId xmlns:a16="http://schemas.microsoft.com/office/drawing/2014/main" id="{E7C14F7C-025A-2130-E45A-DEDC09128F8C}"/>
              </a:ext>
            </a:extLst>
          </p:cNvPr>
          <p:cNvSpPr txBox="1"/>
          <p:nvPr/>
        </p:nvSpPr>
        <p:spPr>
          <a:xfrm>
            <a:off x="4117553" y="680891"/>
            <a:ext cx="3627304"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CONVERTISSEURS (INVERTER)</a:t>
            </a:r>
          </a:p>
        </p:txBody>
      </p:sp>
    </p:spTree>
    <p:extLst>
      <p:ext uri="{BB962C8B-B14F-4D97-AF65-F5344CB8AC3E}">
        <p14:creationId xmlns:p14="http://schemas.microsoft.com/office/powerpoint/2010/main" val="4279565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193EC27-DE5D-565A-BD75-0EF773EC20F3}"/>
              </a:ext>
            </a:extLst>
          </p:cNvPr>
          <p:cNvSpPr txBox="1"/>
          <p:nvPr/>
        </p:nvSpPr>
        <p:spPr>
          <a:xfrm>
            <a:off x="898793" y="4565957"/>
            <a:ext cx="10746035"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Les réseaux triphasés utilisent des transformateurs triphasé : </a:t>
            </a:r>
          </a:p>
          <a:p>
            <a:r>
              <a:rPr lang="fr-FR" dirty="0"/>
              <a:t>3 bobines au primaire, 3 bobines au secondaire </a:t>
            </a:r>
          </a:p>
          <a:p>
            <a:r>
              <a:rPr lang="fr-FR" dirty="0"/>
              <a:t>1 primaire et 1 secondaire par phase.</a:t>
            </a:r>
          </a:p>
          <a:p>
            <a:r>
              <a:rPr lang="fr-FR" dirty="0"/>
              <a:t>Les couplages des enroulements peuvent être relises soit en étoile, soit en triangle</a:t>
            </a:r>
          </a:p>
        </p:txBody>
      </p:sp>
      <p:pic>
        <p:nvPicPr>
          <p:cNvPr id="5" name="Image 4">
            <a:extLst>
              <a:ext uri="{FF2B5EF4-FFF2-40B4-BE49-F238E27FC236}">
                <a16:creationId xmlns:a16="http://schemas.microsoft.com/office/drawing/2014/main" id="{0D684238-5B1E-DFF3-281B-72259205241F}"/>
              </a:ext>
            </a:extLst>
          </p:cNvPr>
          <p:cNvPicPr>
            <a:picLocks noChangeAspect="1"/>
          </p:cNvPicPr>
          <p:nvPr/>
        </p:nvPicPr>
        <p:blipFill>
          <a:blip r:embed="rId2"/>
          <a:stretch>
            <a:fillRect/>
          </a:stretch>
        </p:blipFill>
        <p:spPr>
          <a:xfrm>
            <a:off x="3849119" y="1656663"/>
            <a:ext cx="4339525" cy="2688956"/>
          </a:xfrm>
          <a:prstGeom prst="rect">
            <a:avLst/>
          </a:prstGeom>
        </p:spPr>
      </p:pic>
    </p:spTree>
    <p:extLst>
      <p:ext uri="{BB962C8B-B14F-4D97-AF65-F5344CB8AC3E}">
        <p14:creationId xmlns:p14="http://schemas.microsoft.com/office/powerpoint/2010/main" val="913858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95EBCDF3-75C9-DF3A-62A2-38F6445518A6}"/>
              </a:ext>
            </a:extLst>
          </p:cNvPr>
          <p:cNvSpPr txBox="1"/>
          <p:nvPr/>
        </p:nvSpPr>
        <p:spPr>
          <a:xfrm>
            <a:off x="1046603" y="1511132"/>
            <a:ext cx="10366872"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Le rôle des redresseurs est de fournir à une charge du courant continu à partir d’une</a:t>
            </a:r>
          </a:p>
          <a:p>
            <a:r>
              <a:rPr lang="fr-FR" dirty="0"/>
              <a:t>source alternative. </a:t>
            </a:r>
          </a:p>
          <a:p>
            <a:r>
              <a:rPr lang="fr-FR" dirty="0"/>
              <a:t>Ce mode de production de courant continu tend à se généraliser sur les avions modernes par l'utilisation de transfo-redresseurs. </a:t>
            </a:r>
          </a:p>
          <a:p>
            <a:r>
              <a:rPr lang="fr-FR" dirty="0"/>
              <a:t>Le montage le plus répandu est le montage en pont</a:t>
            </a:r>
          </a:p>
        </p:txBody>
      </p:sp>
      <p:sp>
        <p:nvSpPr>
          <p:cNvPr id="7" name="ZoneTexte 6">
            <a:extLst>
              <a:ext uri="{FF2B5EF4-FFF2-40B4-BE49-F238E27FC236}">
                <a16:creationId xmlns:a16="http://schemas.microsoft.com/office/drawing/2014/main" id="{BE04D4C0-7367-97BD-C924-3A7C553E2327}"/>
              </a:ext>
            </a:extLst>
          </p:cNvPr>
          <p:cNvSpPr txBox="1"/>
          <p:nvPr/>
        </p:nvSpPr>
        <p:spPr>
          <a:xfrm>
            <a:off x="3952301" y="272534"/>
            <a:ext cx="3968827"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TRANSFORMATEURS REDRESSEURS (TR)</a:t>
            </a:r>
          </a:p>
        </p:txBody>
      </p:sp>
    </p:spTree>
    <p:extLst>
      <p:ext uri="{BB962C8B-B14F-4D97-AF65-F5344CB8AC3E}">
        <p14:creationId xmlns:p14="http://schemas.microsoft.com/office/powerpoint/2010/main" val="2519823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8AAB8DB9-9F17-DF71-8AC0-73B7BC0967E2}"/>
              </a:ext>
            </a:extLst>
          </p:cNvPr>
          <p:cNvSpPr txBox="1"/>
          <p:nvPr/>
        </p:nvSpPr>
        <p:spPr>
          <a:xfrm>
            <a:off x="838200" y="1674674"/>
            <a:ext cx="10927814"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Il comprend un transformateur monophasé abaisseur de tension, pourvu d’un pont de</a:t>
            </a:r>
          </a:p>
          <a:p>
            <a:pPr algn="just"/>
            <a:r>
              <a:rPr lang="fr-FR" dirty="0"/>
              <a:t>diodes, ce qui permet d’obtenir un redressement double alternance. L’allure du courant obtenu conduit à une bonne utilisation des éléments redresseurs.</a:t>
            </a:r>
          </a:p>
          <a:p>
            <a:pPr algn="just"/>
            <a:r>
              <a:rPr lang="fr-FR" dirty="0"/>
              <a:t>SCHEMA DE PRINCIPE</a:t>
            </a:r>
          </a:p>
          <a:p>
            <a:pPr algn="just"/>
            <a:r>
              <a:rPr lang="fr-FR" dirty="0"/>
              <a:t>Le courant débité par un redresseur monophasé double alternance est encore très</a:t>
            </a:r>
          </a:p>
        </p:txBody>
      </p:sp>
      <p:pic>
        <p:nvPicPr>
          <p:cNvPr id="6" name="Image 5">
            <a:extLst>
              <a:ext uri="{FF2B5EF4-FFF2-40B4-BE49-F238E27FC236}">
                <a16:creationId xmlns:a16="http://schemas.microsoft.com/office/drawing/2014/main" id="{45481FD9-CB0E-8276-F006-AE34AE3AF912}"/>
              </a:ext>
            </a:extLst>
          </p:cNvPr>
          <p:cNvPicPr>
            <a:picLocks noChangeAspect="1"/>
          </p:cNvPicPr>
          <p:nvPr/>
        </p:nvPicPr>
        <p:blipFill>
          <a:blip r:embed="rId2"/>
          <a:stretch>
            <a:fillRect/>
          </a:stretch>
        </p:blipFill>
        <p:spPr>
          <a:xfrm>
            <a:off x="2009115" y="3531606"/>
            <a:ext cx="7545263" cy="2718897"/>
          </a:xfrm>
          <a:prstGeom prst="rect">
            <a:avLst/>
          </a:prstGeom>
        </p:spPr>
        <p:style>
          <a:lnRef idx="2">
            <a:schemeClr val="accent2"/>
          </a:lnRef>
          <a:fillRef idx="1">
            <a:schemeClr val="lt1"/>
          </a:fillRef>
          <a:effectRef idx="0">
            <a:schemeClr val="accent2"/>
          </a:effectRef>
          <a:fontRef idx="minor">
            <a:schemeClr val="dk1"/>
          </a:fontRef>
        </p:style>
      </p:pic>
      <p:sp>
        <p:nvSpPr>
          <p:cNvPr id="8" name="ZoneTexte 7">
            <a:extLst>
              <a:ext uri="{FF2B5EF4-FFF2-40B4-BE49-F238E27FC236}">
                <a16:creationId xmlns:a16="http://schemas.microsoft.com/office/drawing/2014/main" id="{2368F4E3-9076-865B-7C91-3D06E26FC5C6}"/>
              </a:ext>
            </a:extLst>
          </p:cNvPr>
          <p:cNvSpPr txBox="1"/>
          <p:nvPr/>
        </p:nvSpPr>
        <p:spPr>
          <a:xfrm>
            <a:off x="4954377" y="180459"/>
            <a:ext cx="228324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MONTAGE EN PONT</a:t>
            </a:r>
          </a:p>
        </p:txBody>
      </p:sp>
    </p:spTree>
    <p:extLst>
      <p:ext uri="{BB962C8B-B14F-4D97-AF65-F5344CB8AC3E}">
        <p14:creationId xmlns:p14="http://schemas.microsoft.com/office/powerpoint/2010/main" val="3616819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04F8CBB-A8D6-C69A-AA77-8BFCBA6A6E04}"/>
              </a:ext>
            </a:extLst>
          </p:cNvPr>
          <p:cNvSpPr txBox="1"/>
          <p:nvPr/>
        </p:nvSpPr>
        <p:spPr>
          <a:xfrm>
            <a:off x="488411" y="1457624"/>
            <a:ext cx="10865386"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Le courant débité par un redresseur monophasé double alternance est encore très pulsatoire. </a:t>
            </a:r>
          </a:p>
          <a:p>
            <a:r>
              <a:rPr lang="fr-FR" dirty="0"/>
              <a:t>Or, nous disposons à bord des avions de générateurs triphasés. </a:t>
            </a:r>
          </a:p>
          <a:p>
            <a:r>
              <a:rPr lang="fr-FR" dirty="0"/>
              <a:t>On cherche à l'aide de montages plus complexes, à obtenir une meilleure utilisation des diodes et une ondulation résiduelle moins importante.</a:t>
            </a:r>
          </a:p>
        </p:txBody>
      </p:sp>
      <p:sp>
        <p:nvSpPr>
          <p:cNvPr id="9" name="ZoneTexte 8">
            <a:extLst>
              <a:ext uri="{FF2B5EF4-FFF2-40B4-BE49-F238E27FC236}">
                <a16:creationId xmlns:a16="http://schemas.microsoft.com/office/drawing/2014/main" id="{BEFF992B-B10D-199E-EDB6-4A0B0356AFD3}"/>
              </a:ext>
            </a:extLst>
          </p:cNvPr>
          <p:cNvSpPr txBox="1"/>
          <p:nvPr/>
        </p:nvSpPr>
        <p:spPr>
          <a:xfrm>
            <a:off x="3047079" y="878461"/>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REDRESSEMENT TRIPHASE SIMPLE ALTERNANCE</a:t>
            </a:r>
          </a:p>
        </p:txBody>
      </p:sp>
      <p:pic>
        <p:nvPicPr>
          <p:cNvPr id="11" name="Image 10">
            <a:extLst>
              <a:ext uri="{FF2B5EF4-FFF2-40B4-BE49-F238E27FC236}">
                <a16:creationId xmlns:a16="http://schemas.microsoft.com/office/drawing/2014/main" id="{25BD6B1B-96B6-5A83-D799-A3C72D0548AD}"/>
              </a:ext>
            </a:extLst>
          </p:cNvPr>
          <p:cNvPicPr>
            <a:picLocks noChangeAspect="1"/>
          </p:cNvPicPr>
          <p:nvPr/>
        </p:nvPicPr>
        <p:blipFill>
          <a:blip r:embed="rId2"/>
          <a:stretch>
            <a:fillRect/>
          </a:stretch>
        </p:blipFill>
        <p:spPr>
          <a:xfrm>
            <a:off x="2026764" y="2772686"/>
            <a:ext cx="8138463" cy="2854723"/>
          </a:xfrm>
          <a:prstGeom prst="rect">
            <a:avLst/>
          </a:prstGeom>
        </p:spPr>
        <p:style>
          <a:lnRef idx="2">
            <a:schemeClr val="accent2"/>
          </a:lnRef>
          <a:fillRef idx="1">
            <a:schemeClr val="lt1"/>
          </a:fillRef>
          <a:effectRef idx="0">
            <a:schemeClr val="accent2"/>
          </a:effectRef>
          <a:fontRef idx="minor">
            <a:schemeClr val="dk1"/>
          </a:fontRef>
        </p:style>
      </p:pic>
      <p:sp>
        <p:nvSpPr>
          <p:cNvPr id="15" name="ZoneTexte 14">
            <a:extLst>
              <a:ext uri="{FF2B5EF4-FFF2-40B4-BE49-F238E27FC236}">
                <a16:creationId xmlns:a16="http://schemas.microsoft.com/office/drawing/2014/main" id="{1301C390-EB1F-64DF-2177-7A1C6EAC925B}"/>
              </a:ext>
            </a:extLst>
          </p:cNvPr>
          <p:cNvSpPr txBox="1"/>
          <p:nvPr/>
        </p:nvSpPr>
        <p:spPr>
          <a:xfrm>
            <a:off x="488411" y="5715643"/>
            <a:ext cx="10865386"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La tension obtenue aux bornes de la charge est nettement moins pulsatoire que dans le cas précédent. La fréquence de modulation est de 1200 Hz.</a:t>
            </a:r>
          </a:p>
        </p:txBody>
      </p:sp>
    </p:spTree>
    <p:extLst>
      <p:ext uri="{BB962C8B-B14F-4D97-AF65-F5344CB8AC3E}">
        <p14:creationId xmlns:p14="http://schemas.microsoft.com/office/powerpoint/2010/main" val="106631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DA3DC7CC-D194-26CE-8170-C077E0EFDCF7}"/>
              </a:ext>
            </a:extLst>
          </p:cNvPr>
          <p:cNvPicPr>
            <a:picLocks noChangeAspect="1"/>
          </p:cNvPicPr>
          <p:nvPr/>
        </p:nvPicPr>
        <p:blipFill>
          <a:blip r:embed="rId2"/>
          <a:stretch>
            <a:fillRect/>
          </a:stretch>
        </p:blipFill>
        <p:spPr>
          <a:xfrm>
            <a:off x="2401677" y="1366987"/>
            <a:ext cx="7845254" cy="3671176"/>
          </a:xfrm>
          <a:prstGeom prst="rect">
            <a:avLst/>
          </a:prstGeom>
        </p:spPr>
        <p:style>
          <a:lnRef idx="2">
            <a:schemeClr val="accent2"/>
          </a:lnRef>
          <a:fillRef idx="1">
            <a:schemeClr val="lt1"/>
          </a:fillRef>
          <a:effectRef idx="0">
            <a:schemeClr val="accent2"/>
          </a:effectRef>
          <a:fontRef idx="minor">
            <a:schemeClr val="dk1"/>
          </a:fontRef>
        </p:style>
      </p:pic>
      <p:sp>
        <p:nvSpPr>
          <p:cNvPr id="7" name="ZoneTexte 6">
            <a:extLst>
              <a:ext uri="{FF2B5EF4-FFF2-40B4-BE49-F238E27FC236}">
                <a16:creationId xmlns:a16="http://schemas.microsoft.com/office/drawing/2014/main" id="{D4D52FFB-74B6-D5D4-A6E1-98A23C2E7E56}"/>
              </a:ext>
            </a:extLst>
          </p:cNvPr>
          <p:cNvSpPr txBox="1"/>
          <p:nvPr/>
        </p:nvSpPr>
        <p:spPr>
          <a:xfrm>
            <a:off x="2009823" y="833561"/>
            <a:ext cx="8628962"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MONTAGE EN PONT DE GREÀTZ (REDRESSEMENT TRIPHASE DOUBLE ALTERNANCE</a:t>
            </a:r>
          </a:p>
        </p:txBody>
      </p:sp>
      <p:sp>
        <p:nvSpPr>
          <p:cNvPr id="11" name="ZoneTexte 10">
            <a:extLst>
              <a:ext uri="{FF2B5EF4-FFF2-40B4-BE49-F238E27FC236}">
                <a16:creationId xmlns:a16="http://schemas.microsoft.com/office/drawing/2014/main" id="{B77E699C-AC05-06EF-EC11-A1A898EB1789}"/>
              </a:ext>
            </a:extLst>
          </p:cNvPr>
          <p:cNvSpPr txBox="1"/>
          <p:nvPr/>
        </p:nvSpPr>
        <p:spPr>
          <a:xfrm>
            <a:off x="867577" y="5202257"/>
            <a:ext cx="10931487"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Ce type de montage permet encore de réduire cette partie pulsatoire. La fréquence de modulation est de 2 400 Hz, pratiquement assimilable à une tension de type continu.</a:t>
            </a:r>
          </a:p>
        </p:txBody>
      </p:sp>
    </p:spTree>
    <p:extLst>
      <p:ext uri="{BB962C8B-B14F-4D97-AF65-F5344CB8AC3E}">
        <p14:creationId xmlns:p14="http://schemas.microsoft.com/office/powerpoint/2010/main" val="28822696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C20187F-4DA7-1F76-B437-81CE30F2BA5E}"/>
              </a:ext>
            </a:extLst>
          </p:cNvPr>
          <p:cNvSpPr txBox="1"/>
          <p:nvPr/>
        </p:nvSpPr>
        <p:spPr>
          <a:xfrm>
            <a:off x="416805" y="2551837"/>
            <a:ext cx="11358390"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GENERALITES</a:t>
            </a:r>
          </a:p>
          <a:p>
            <a:r>
              <a:rPr lang="fr-FR" dirty="0"/>
              <a:t>Sur les avions équipés de générateurs de courant continu (dynamos) ex. SE 210 - F 27 -MYST 20 - ATR 42, </a:t>
            </a:r>
          </a:p>
          <a:p>
            <a:r>
              <a:rPr lang="fr-FR" dirty="0"/>
              <a:t>le courant alternatif nécessaire au fonctionnement de certaines servitudes électriques, radio, IB est obtenu à partir de groupes convertisseurs dynamiques ou statiques ;</a:t>
            </a:r>
          </a:p>
          <a:p>
            <a:r>
              <a:rPr lang="fr-FR" dirty="0"/>
              <a:t>la tendance actuelle est de remplacer les convertisseurs dynamiques par des dispositifs de type statique transistorisé, de meilleur rendement, moins bruyants, plus fiables et d’encombrement réduit.</a:t>
            </a:r>
          </a:p>
        </p:txBody>
      </p:sp>
      <p:sp>
        <p:nvSpPr>
          <p:cNvPr id="7" name="ZoneTexte 6">
            <a:extLst>
              <a:ext uri="{FF2B5EF4-FFF2-40B4-BE49-F238E27FC236}">
                <a16:creationId xmlns:a16="http://schemas.microsoft.com/office/drawing/2014/main" id="{62CD3D9B-C7CD-B8D2-39F7-0DF31FD18283}"/>
              </a:ext>
            </a:extLst>
          </p:cNvPr>
          <p:cNvSpPr txBox="1"/>
          <p:nvPr/>
        </p:nvSpPr>
        <p:spPr>
          <a:xfrm>
            <a:off x="3302306" y="175320"/>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Chapitre 36 :GENERATION DE COURANT ALTERNATIF INVERTERS</a:t>
            </a:r>
          </a:p>
        </p:txBody>
      </p:sp>
    </p:spTree>
    <p:extLst>
      <p:ext uri="{BB962C8B-B14F-4D97-AF65-F5344CB8AC3E}">
        <p14:creationId xmlns:p14="http://schemas.microsoft.com/office/powerpoint/2010/main" val="1614924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BCB3849-187F-C204-ADC9-1B4EF65E69E0}"/>
              </a:ext>
            </a:extLst>
          </p:cNvPr>
          <p:cNvSpPr txBox="1"/>
          <p:nvPr/>
        </p:nvSpPr>
        <p:spPr>
          <a:xfrm>
            <a:off x="416805" y="3156158"/>
            <a:ext cx="11358390" cy="341632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Il se présente sous la forme d’un ensemble monobloc qui comprend l’association d’un moteur à courant continu, entraînant directement un alternateur triphasé.</a:t>
            </a:r>
          </a:p>
          <a:p>
            <a:pPr algn="just"/>
            <a:r>
              <a:rPr lang="fr-FR" dirty="0"/>
              <a:t>En règle générale, il existe 2 convertisseurs à bord de puissances identiques :</a:t>
            </a:r>
          </a:p>
          <a:p>
            <a:pPr marL="285750" indent="-285750" algn="just">
              <a:buFont typeface="Arial" panose="020B0604020202020204" pitchFamily="34" charset="0"/>
              <a:buChar char="•"/>
            </a:pPr>
            <a:r>
              <a:rPr lang="fr-FR" dirty="0"/>
              <a:t>un convertisseur normal,</a:t>
            </a:r>
          </a:p>
          <a:p>
            <a:pPr marL="285750" indent="-285750" algn="just">
              <a:buFont typeface="Arial" panose="020B0604020202020204" pitchFamily="34" charset="0"/>
              <a:buChar char="•"/>
            </a:pPr>
            <a:r>
              <a:rPr lang="fr-FR" dirty="0"/>
              <a:t>un convertisseur de secours.</a:t>
            </a:r>
          </a:p>
          <a:p>
            <a:pPr algn="just"/>
            <a:r>
              <a:rPr lang="fr-FR" dirty="0"/>
              <a:t>La puissance développée par le convertisseur normal est généralement suffisante pour assurer le fonctionnement de l’ensemble des servitudes, mais en cas de défaillance du convertisseur normal, il est prévu une mise en route du convertisseur de secours.</a:t>
            </a:r>
          </a:p>
          <a:p>
            <a:pPr algn="just"/>
            <a:r>
              <a:rPr lang="fr-FR" dirty="0"/>
              <a:t>Celle-ci peut être obtenue selon les avions :</a:t>
            </a:r>
          </a:p>
          <a:p>
            <a:pPr marL="285750" indent="-285750" algn="just">
              <a:buFont typeface="Arial" panose="020B0604020202020204" pitchFamily="34" charset="0"/>
              <a:buChar char="•"/>
            </a:pPr>
            <a:r>
              <a:rPr lang="fr-FR" dirty="0"/>
              <a:t>soit manuellement dès la manifestation de la panne du convertisseur normal ;</a:t>
            </a:r>
          </a:p>
          <a:p>
            <a:pPr marL="285750" indent="-285750" algn="just">
              <a:buFont typeface="Arial" panose="020B0604020202020204" pitchFamily="34" charset="0"/>
              <a:buChar char="•"/>
            </a:pPr>
            <a:r>
              <a:rPr lang="fr-FR" dirty="0"/>
              <a:t>soit automatiquement grâce à un dispositif de transfert automatique, accompagné d’une signalisation alertant l’équipage.</a:t>
            </a:r>
          </a:p>
        </p:txBody>
      </p:sp>
      <p:pic>
        <p:nvPicPr>
          <p:cNvPr id="5" name="Espace réservé du contenu 4">
            <a:extLst>
              <a:ext uri="{FF2B5EF4-FFF2-40B4-BE49-F238E27FC236}">
                <a16:creationId xmlns:a16="http://schemas.microsoft.com/office/drawing/2014/main" id="{36712C9C-9A80-C771-86D3-3A735A0AC1CE}"/>
              </a:ext>
            </a:extLst>
          </p:cNvPr>
          <p:cNvPicPr>
            <a:picLocks noGrp="1" noChangeAspect="1"/>
          </p:cNvPicPr>
          <p:nvPr>
            <p:ph idx="1"/>
          </p:nvPr>
        </p:nvPicPr>
        <p:blipFill>
          <a:blip r:embed="rId2"/>
          <a:stretch>
            <a:fillRect/>
          </a:stretch>
        </p:blipFill>
        <p:spPr>
          <a:xfrm>
            <a:off x="3507035" y="1028604"/>
            <a:ext cx="5177930" cy="2655982"/>
          </a:xfrm>
        </p:spPr>
      </p:pic>
      <p:sp>
        <p:nvSpPr>
          <p:cNvPr id="6" name="ZoneTexte 5">
            <a:extLst>
              <a:ext uri="{FF2B5EF4-FFF2-40B4-BE49-F238E27FC236}">
                <a16:creationId xmlns:a16="http://schemas.microsoft.com/office/drawing/2014/main" id="{D0440064-679E-7757-3A16-DD9811A72415}"/>
              </a:ext>
            </a:extLst>
          </p:cNvPr>
          <p:cNvSpPr txBox="1"/>
          <p:nvPr/>
        </p:nvSpPr>
        <p:spPr>
          <a:xfrm>
            <a:off x="3302306" y="175320"/>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Chapitre 36 :GENERATION DE COURANT ALTERNATIF INVERTERS</a:t>
            </a:r>
          </a:p>
        </p:txBody>
      </p:sp>
      <p:sp>
        <p:nvSpPr>
          <p:cNvPr id="8" name="ZoneTexte 7">
            <a:extLst>
              <a:ext uri="{FF2B5EF4-FFF2-40B4-BE49-F238E27FC236}">
                <a16:creationId xmlns:a16="http://schemas.microsoft.com/office/drawing/2014/main" id="{9124EC54-8A6E-D9A7-ED54-C2FF92D55DC3}"/>
              </a:ext>
            </a:extLst>
          </p:cNvPr>
          <p:cNvSpPr txBox="1"/>
          <p:nvPr/>
        </p:nvSpPr>
        <p:spPr>
          <a:xfrm>
            <a:off x="4150604" y="673015"/>
            <a:ext cx="318663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CONVERTISSEUR DYNAMIQUE</a:t>
            </a:r>
          </a:p>
        </p:txBody>
      </p:sp>
    </p:spTree>
    <p:extLst>
      <p:ext uri="{BB962C8B-B14F-4D97-AF65-F5344CB8AC3E}">
        <p14:creationId xmlns:p14="http://schemas.microsoft.com/office/powerpoint/2010/main" val="42092028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FC06ABD-EDA3-7F3C-44FB-04AEBCA7C2C4}"/>
              </a:ext>
            </a:extLst>
          </p:cNvPr>
          <p:cNvSpPr txBox="1"/>
          <p:nvPr/>
        </p:nvSpPr>
        <p:spPr>
          <a:xfrm>
            <a:off x="381918" y="5283774"/>
            <a:ext cx="11681551"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PARTIE COURANT CONTINU</a:t>
            </a:r>
          </a:p>
          <a:p>
            <a:r>
              <a:rPr lang="fr-FR" dirty="0"/>
              <a:t>Elle comprend un moteur à courant continu (tétrapolaire) de type compound, alimenté à partir du réseau de bord 28 V cc.</a:t>
            </a:r>
          </a:p>
          <a:p>
            <a:r>
              <a:rPr lang="fr-FR" dirty="0"/>
              <a:t>Son rôle est d’entraîner mécaniquement le rotor de l’alternateur.</a:t>
            </a:r>
          </a:p>
        </p:txBody>
      </p:sp>
      <p:pic>
        <p:nvPicPr>
          <p:cNvPr id="8" name="Espace réservé du contenu 4">
            <a:extLst>
              <a:ext uri="{FF2B5EF4-FFF2-40B4-BE49-F238E27FC236}">
                <a16:creationId xmlns:a16="http://schemas.microsoft.com/office/drawing/2014/main" id="{E3A39501-620C-F745-0F59-B4566461D21A}"/>
              </a:ext>
            </a:extLst>
          </p:cNvPr>
          <p:cNvPicPr>
            <a:picLocks noGrp="1" noChangeAspect="1"/>
          </p:cNvPicPr>
          <p:nvPr>
            <p:ph idx="1"/>
          </p:nvPr>
        </p:nvPicPr>
        <p:blipFill>
          <a:blip r:embed="rId2"/>
          <a:stretch>
            <a:fillRect/>
          </a:stretch>
        </p:blipFill>
        <p:spPr>
          <a:xfrm>
            <a:off x="2588962" y="1235380"/>
            <a:ext cx="7447409" cy="3820095"/>
          </a:xfrm>
        </p:spPr>
      </p:pic>
      <p:sp>
        <p:nvSpPr>
          <p:cNvPr id="9" name="ZoneTexte 8">
            <a:extLst>
              <a:ext uri="{FF2B5EF4-FFF2-40B4-BE49-F238E27FC236}">
                <a16:creationId xmlns:a16="http://schemas.microsoft.com/office/drawing/2014/main" id="{A3DA905E-A2FB-9235-8956-D15F635E5B7C}"/>
              </a:ext>
            </a:extLst>
          </p:cNvPr>
          <p:cNvSpPr txBox="1"/>
          <p:nvPr/>
        </p:nvSpPr>
        <p:spPr>
          <a:xfrm>
            <a:off x="3302306" y="175320"/>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Chapitre 36 :GENERATION DE COURANT ALTERNATIF INVERTERS</a:t>
            </a:r>
          </a:p>
        </p:txBody>
      </p:sp>
      <p:sp>
        <p:nvSpPr>
          <p:cNvPr id="12" name="ZoneTexte 11">
            <a:extLst>
              <a:ext uri="{FF2B5EF4-FFF2-40B4-BE49-F238E27FC236}">
                <a16:creationId xmlns:a16="http://schemas.microsoft.com/office/drawing/2014/main" id="{8DA91EA6-897F-85D5-6464-E4B1512C555F}"/>
              </a:ext>
            </a:extLst>
          </p:cNvPr>
          <p:cNvSpPr txBox="1"/>
          <p:nvPr/>
        </p:nvSpPr>
        <p:spPr>
          <a:xfrm>
            <a:off x="4150604" y="673015"/>
            <a:ext cx="318663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CONVERTISSEUR DYNAMIQUE</a:t>
            </a:r>
          </a:p>
        </p:txBody>
      </p:sp>
    </p:spTree>
    <p:extLst>
      <p:ext uri="{BB962C8B-B14F-4D97-AF65-F5344CB8AC3E}">
        <p14:creationId xmlns:p14="http://schemas.microsoft.com/office/powerpoint/2010/main" val="434133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4EE58AD7-A67C-BB38-D784-4010385D804B}"/>
              </a:ext>
            </a:extLst>
          </p:cNvPr>
          <p:cNvSpPr txBox="1"/>
          <p:nvPr/>
        </p:nvSpPr>
        <p:spPr>
          <a:xfrm>
            <a:off x="433329" y="4889016"/>
            <a:ext cx="11619124"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PARTIE COURANT ALTERNATIF</a:t>
            </a:r>
          </a:p>
          <a:p>
            <a:r>
              <a:rPr lang="fr-FR" dirty="0"/>
              <a:t>Elle comprend :</a:t>
            </a:r>
          </a:p>
          <a:p>
            <a:r>
              <a:rPr lang="fr-FR" dirty="0"/>
              <a:t>un rotor (inducteur tétrapolaire) alimenté en 28 V cc par 2 bagues collectrices isolées entre elles ainsi que de l’arbre sur lequel elles sont montées ; son rôle est de développer le flux d’induction ;</a:t>
            </a:r>
          </a:p>
          <a:p>
            <a:r>
              <a:rPr lang="fr-FR" dirty="0"/>
              <a:t>un stator (induit fixe triphasé) de type étoile, point neutre non accessible ; son rôle est de développer les FEM alternatives triphasées.</a:t>
            </a:r>
          </a:p>
        </p:txBody>
      </p:sp>
      <p:pic>
        <p:nvPicPr>
          <p:cNvPr id="8" name="Espace réservé du contenu 4">
            <a:extLst>
              <a:ext uri="{FF2B5EF4-FFF2-40B4-BE49-F238E27FC236}">
                <a16:creationId xmlns:a16="http://schemas.microsoft.com/office/drawing/2014/main" id="{E3A39501-620C-F745-0F59-B4566461D21A}"/>
              </a:ext>
            </a:extLst>
          </p:cNvPr>
          <p:cNvPicPr>
            <a:picLocks noGrp="1" noChangeAspect="1"/>
          </p:cNvPicPr>
          <p:nvPr>
            <p:ph idx="1"/>
          </p:nvPr>
        </p:nvPicPr>
        <p:blipFill>
          <a:blip r:embed="rId2"/>
          <a:stretch>
            <a:fillRect/>
          </a:stretch>
        </p:blipFill>
        <p:spPr>
          <a:xfrm>
            <a:off x="2974554" y="1027906"/>
            <a:ext cx="7083845" cy="3633607"/>
          </a:xfrm>
        </p:spPr>
      </p:pic>
      <p:sp>
        <p:nvSpPr>
          <p:cNvPr id="3" name="ZoneTexte 2">
            <a:extLst>
              <a:ext uri="{FF2B5EF4-FFF2-40B4-BE49-F238E27FC236}">
                <a16:creationId xmlns:a16="http://schemas.microsoft.com/office/drawing/2014/main" id="{8CA0A71C-5584-EF54-5FA8-36C128DAC7EB}"/>
              </a:ext>
            </a:extLst>
          </p:cNvPr>
          <p:cNvSpPr txBox="1"/>
          <p:nvPr/>
        </p:nvSpPr>
        <p:spPr>
          <a:xfrm>
            <a:off x="4150604" y="673015"/>
            <a:ext cx="318663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CONVERTISSEUR DYNAMIQUE</a:t>
            </a:r>
          </a:p>
        </p:txBody>
      </p:sp>
      <p:sp>
        <p:nvSpPr>
          <p:cNvPr id="4" name="ZoneTexte 3">
            <a:extLst>
              <a:ext uri="{FF2B5EF4-FFF2-40B4-BE49-F238E27FC236}">
                <a16:creationId xmlns:a16="http://schemas.microsoft.com/office/drawing/2014/main" id="{EC4BEE05-7EC8-9A55-7666-039D2396E6B4}"/>
              </a:ext>
            </a:extLst>
          </p:cNvPr>
          <p:cNvSpPr txBox="1"/>
          <p:nvPr/>
        </p:nvSpPr>
        <p:spPr>
          <a:xfrm>
            <a:off x="3302306" y="175320"/>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Chapitre 36 :GENERATION DE COURANT ALTERNATIF INVERTERS</a:t>
            </a:r>
          </a:p>
        </p:txBody>
      </p:sp>
    </p:spTree>
    <p:extLst>
      <p:ext uri="{BB962C8B-B14F-4D97-AF65-F5344CB8AC3E}">
        <p14:creationId xmlns:p14="http://schemas.microsoft.com/office/powerpoint/2010/main" val="144626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du contenu 7">
            <a:extLst>
              <a:ext uri="{FF2B5EF4-FFF2-40B4-BE49-F238E27FC236}">
                <a16:creationId xmlns:a16="http://schemas.microsoft.com/office/drawing/2014/main" id="{32ED2B1D-3CA6-8991-0708-904A082676F3}"/>
              </a:ext>
            </a:extLst>
          </p:cNvPr>
          <p:cNvPicPr>
            <a:picLocks noGrp="1" noChangeAspect="1"/>
          </p:cNvPicPr>
          <p:nvPr>
            <p:ph idx="1"/>
          </p:nvPr>
        </p:nvPicPr>
        <p:blipFill>
          <a:blip r:embed="rId2"/>
          <a:stretch>
            <a:fillRect/>
          </a:stretch>
        </p:blipFill>
        <p:spPr>
          <a:xfrm>
            <a:off x="6717536" y="1186754"/>
            <a:ext cx="4954694" cy="5200423"/>
          </a:xfrm>
        </p:spPr>
      </p:pic>
      <p:sp>
        <p:nvSpPr>
          <p:cNvPr id="5" name="ZoneTexte 4">
            <a:extLst>
              <a:ext uri="{FF2B5EF4-FFF2-40B4-BE49-F238E27FC236}">
                <a16:creationId xmlns:a16="http://schemas.microsoft.com/office/drawing/2014/main" id="{CA5912E3-5091-B2A6-A0D3-E779ED58A910}"/>
              </a:ext>
            </a:extLst>
          </p:cNvPr>
          <p:cNvSpPr txBox="1"/>
          <p:nvPr/>
        </p:nvSpPr>
        <p:spPr>
          <a:xfrm>
            <a:off x="4392976" y="681037"/>
            <a:ext cx="3175612"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0" lvl="1" algn="ctr">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CONVERTISSEUR STATIQUE</a:t>
            </a:r>
          </a:p>
        </p:txBody>
      </p:sp>
      <p:sp>
        <p:nvSpPr>
          <p:cNvPr id="6" name="ZoneTexte 5">
            <a:extLst>
              <a:ext uri="{FF2B5EF4-FFF2-40B4-BE49-F238E27FC236}">
                <a16:creationId xmlns:a16="http://schemas.microsoft.com/office/drawing/2014/main" id="{0F58178B-EFF3-D6AB-2DC6-DCB1F185BCFD}"/>
              </a:ext>
            </a:extLst>
          </p:cNvPr>
          <p:cNvSpPr txBox="1"/>
          <p:nvPr/>
        </p:nvSpPr>
        <p:spPr>
          <a:xfrm>
            <a:off x="3302306" y="175320"/>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Chapitre 36 :GENERATION DE COURANT ALTERNATIF INVERTERS</a:t>
            </a:r>
          </a:p>
        </p:txBody>
      </p:sp>
      <p:sp>
        <p:nvSpPr>
          <p:cNvPr id="9" name="ZoneTexte 8">
            <a:extLst>
              <a:ext uri="{FF2B5EF4-FFF2-40B4-BE49-F238E27FC236}">
                <a16:creationId xmlns:a16="http://schemas.microsoft.com/office/drawing/2014/main" id="{1DA489E1-347E-7917-E6A3-F39AF61D934E}"/>
              </a:ext>
            </a:extLst>
          </p:cNvPr>
          <p:cNvSpPr txBox="1"/>
          <p:nvPr/>
        </p:nvSpPr>
        <p:spPr>
          <a:xfrm>
            <a:off x="519770" y="2375014"/>
            <a:ext cx="5589224"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BUT</a:t>
            </a:r>
          </a:p>
          <a:p>
            <a:pPr marL="285750" indent="-285750" algn="just">
              <a:buFont typeface="Arial" panose="020B0604020202020204" pitchFamily="34" charset="0"/>
              <a:buChar char="•"/>
            </a:pPr>
            <a:r>
              <a:rPr lang="fr-FR" dirty="0"/>
              <a:t>Il transforme le 28 v DC en 115 v- monophasé f = 400 Hz</a:t>
            </a:r>
          </a:p>
          <a:p>
            <a:pPr algn="just"/>
            <a:r>
              <a:rPr lang="fr-FR" dirty="0"/>
              <a:t>Composants de base</a:t>
            </a:r>
          </a:p>
          <a:p>
            <a:pPr marL="285750" indent="-285750" algn="just">
              <a:buFont typeface="Arial" panose="020B0604020202020204" pitchFamily="34" charset="0"/>
              <a:buChar char="•"/>
            </a:pPr>
            <a:r>
              <a:rPr lang="fr-FR" dirty="0"/>
              <a:t>Les transistors de commande Q1, Q2, Q3, Q4 fonctionnent comme des interrupteurs: 2 sont bloqués, lorsque les 2 autres sont passants</a:t>
            </a:r>
          </a:p>
          <a:p>
            <a:pPr marL="285750" indent="-285750" algn="just">
              <a:buFont typeface="Arial" panose="020B0604020202020204" pitchFamily="34" charset="0"/>
              <a:buChar char="•"/>
            </a:pPr>
            <a:r>
              <a:rPr lang="fr-FR" dirty="0"/>
              <a:t>soit </a:t>
            </a:r>
            <a:r>
              <a:rPr lang="fr-FR" dirty="0" err="1"/>
              <a:t>Ql</a:t>
            </a:r>
            <a:r>
              <a:rPr lang="fr-FR" dirty="0"/>
              <a:t> et Q2 passants Q3 et Q4 bloqués.</a:t>
            </a:r>
          </a:p>
        </p:txBody>
      </p:sp>
    </p:spTree>
    <p:extLst>
      <p:ext uri="{BB962C8B-B14F-4D97-AF65-F5344CB8AC3E}">
        <p14:creationId xmlns:p14="http://schemas.microsoft.com/office/powerpoint/2010/main" val="2447122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8C9F66A0-F55C-F15B-F88E-A1DDF13DBD5E}"/>
              </a:ext>
            </a:extLst>
          </p:cNvPr>
          <p:cNvSpPr txBox="1"/>
          <p:nvPr/>
        </p:nvSpPr>
        <p:spPr>
          <a:xfrm>
            <a:off x="362178" y="1862738"/>
            <a:ext cx="11138054"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fr-FR" dirty="0"/>
              <a:t>Certains avions disposent de générateurs triphasés, à fréquence variable mais à tension régulée 115 V ± 2 V</a:t>
            </a:r>
            <a:r>
              <a:rPr lang="fr-FR" dirty="0" smtClean="0"/>
              <a:t>,</a:t>
            </a:r>
          </a:p>
          <a:p>
            <a:pPr marL="285750" indent="-285750">
              <a:lnSpc>
                <a:spcPct val="150000"/>
              </a:lnSpc>
              <a:buFont typeface="Arial" panose="020B0604020202020204" pitchFamily="34" charset="0"/>
              <a:buChar char="•"/>
            </a:pPr>
            <a:r>
              <a:rPr lang="fr-FR" dirty="0" smtClean="0"/>
              <a:t>Ils sont </a:t>
            </a:r>
            <a:r>
              <a:rPr lang="fr-FR" dirty="0"/>
              <a:t>destinés exclusivement à l’alimentation de charges résistives (effet Joule), telles que dégivrage, antigivrage. </a:t>
            </a:r>
          </a:p>
          <a:p>
            <a:pPr marL="285750" indent="-285750">
              <a:lnSpc>
                <a:spcPct val="150000"/>
              </a:lnSpc>
              <a:buFont typeface="Arial" panose="020B0604020202020204" pitchFamily="34" charset="0"/>
              <a:buChar char="•"/>
            </a:pPr>
            <a:r>
              <a:rPr lang="fr-FR" dirty="0"/>
              <a:t>Ces avions sont pourvus d’un réseau primaire continu 28 V, le réseau à fréquence variable venant en complément, ex : F27, ATR42, etc..</a:t>
            </a:r>
          </a:p>
        </p:txBody>
      </p:sp>
      <p:sp>
        <p:nvSpPr>
          <p:cNvPr id="3" name="ZoneTexte 2">
            <a:extLst>
              <a:ext uri="{FF2B5EF4-FFF2-40B4-BE49-F238E27FC236}">
                <a16:creationId xmlns:a16="http://schemas.microsoft.com/office/drawing/2014/main" id="{9B975653-CADF-6E1F-2CE9-E1985BEC301A}"/>
              </a:ext>
            </a:extLst>
          </p:cNvPr>
          <p:cNvSpPr txBox="1"/>
          <p:nvPr/>
        </p:nvSpPr>
        <p:spPr>
          <a:xfrm>
            <a:off x="2277737" y="217450"/>
            <a:ext cx="6833212"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Chapitre 16 :GENERATION DE COURANT ALTERNATIF</a:t>
            </a:r>
          </a:p>
        </p:txBody>
      </p:sp>
      <p:sp>
        <p:nvSpPr>
          <p:cNvPr id="6" name="ZoneTexte 5">
            <a:extLst>
              <a:ext uri="{FF2B5EF4-FFF2-40B4-BE49-F238E27FC236}">
                <a16:creationId xmlns:a16="http://schemas.microsoft.com/office/drawing/2014/main" id="{E7C14F7C-025A-2130-E45A-DEDC09128F8C}"/>
              </a:ext>
            </a:extLst>
          </p:cNvPr>
          <p:cNvSpPr txBox="1"/>
          <p:nvPr/>
        </p:nvSpPr>
        <p:spPr>
          <a:xfrm>
            <a:off x="4613312" y="718450"/>
            <a:ext cx="234934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PARTICULARITÉS</a:t>
            </a:r>
          </a:p>
        </p:txBody>
      </p:sp>
    </p:spTree>
    <p:extLst>
      <p:ext uri="{BB962C8B-B14F-4D97-AF65-F5344CB8AC3E}">
        <p14:creationId xmlns:p14="http://schemas.microsoft.com/office/powerpoint/2010/main" val="41178991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F4258879-F814-A467-DB8C-6F1BD1F1E6F0}"/>
              </a:ext>
            </a:extLst>
          </p:cNvPr>
          <p:cNvPicPr>
            <a:picLocks noGrp="1" noChangeAspect="1"/>
          </p:cNvPicPr>
          <p:nvPr>
            <p:ph idx="1"/>
          </p:nvPr>
        </p:nvPicPr>
        <p:blipFill>
          <a:blip r:embed="rId2"/>
          <a:stretch>
            <a:fillRect/>
          </a:stretch>
        </p:blipFill>
        <p:spPr>
          <a:xfrm>
            <a:off x="6108356" y="1690688"/>
            <a:ext cx="5545864" cy="3608425"/>
          </a:xfrm>
        </p:spPr>
      </p:pic>
      <p:sp>
        <p:nvSpPr>
          <p:cNvPr id="7" name="ZoneTexte 6">
            <a:extLst>
              <a:ext uri="{FF2B5EF4-FFF2-40B4-BE49-F238E27FC236}">
                <a16:creationId xmlns:a16="http://schemas.microsoft.com/office/drawing/2014/main" id="{471FF6EE-32EB-56D0-8214-A1987CA3AE14}"/>
              </a:ext>
            </a:extLst>
          </p:cNvPr>
          <p:cNvSpPr txBox="1"/>
          <p:nvPr/>
        </p:nvSpPr>
        <p:spPr>
          <a:xfrm>
            <a:off x="321323" y="2416086"/>
            <a:ext cx="5176094"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buFont typeface="Arial" panose="020B0604020202020204" pitchFamily="34" charset="0"/>
              <a:buChar char="•"/>
            </a:pPr>
            <a:r>
              <a:rPr lang="fr-FR" dirty="0"/>
              <a:t>L’alimentation du SFENA (horizon artificiel) est permanente.</a:t>
            </a:r>
          </a:p>
          <a:p>
            <a:pPr marL="285750" indent="-285750" algn="just">
              <a:buFont typeface="Arial" panose="020B0604020202020204" pitchFamily="34" charset="0"/>
              <a:buChar char="•"/>
            </a:pPr>
            <a:r>
              <a:rPr lang="fr-FR" dirty="0"/>
              <a:t>En cas de perte de la bus essentielle, l’alimentation du relais secours -connecte la bus de secours sur le convertisseur statique</a:t>
            </a:r>
          </a:p>
        </p:txBody>
      </p:sp>
      <p:sp>
        <p:nvSpPr>
          <p:cNvPr id="8" name="ZoneTexte 7">
            <a:extLst>
              <a:ext uri="{FF2B5EF4-FFF2-40B4-BE49-F238E27FC236}">
                <a16:creationId xmlns:a16="http://schemas.microsoft.com/office/drawing/2014/main" id="{86B7239F-4845-45F9-3A42-A99E227F95BC}"/>
              </a:ext>
            </a:extLst>
          </p:cNvPr>
          <p:cNvSpPr txBox="1"/>
          <p:nvPr/>
        </p:nvSpPr>
        <p:spPr>
          <a:xfrm>
            <a:off x="4392976" y="681037"/>
            <a:ext cx="3175612"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0" lvl="1" algn="ctr">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CONVERTISSEUR STATIQUE</a:t>
            </a:r>
          </a:p>
        </p:txBody>
      </p:sp>
      <p:sp>
        <p:nvSpPr>
          <p:cNvPr id="9" name="ZoneTexte 8">
            <a:extLst>
              <a:ext uri="{FF2B5EF4-FFF2-40B4-BE49-F238E27FC236}">
                <a16:creationId xmlns:a16="http://schemas.microsoft.com/office/drawing/2014/main" id="{FFD5FB6E-BE1F-9ECA-E6BC-3457B65A1B82}"/>
              </a:ext>
            </a:extLst>
          </p:cNvPr>
          <p:cNvSpPr txBox="1"/>
          <p:nvPr/>
        </p:nvSpPr>
        <p:spPr>
          <a:xfrm>
            <a:off x="3302306" y="175320"/>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Chapitre 36 :GENERATION DE COURANT ALTERNATIF INVERTERS</a:t>
            </a:r>
          </a:p>
        </p:txBody>
      </p:sp>
    </p:spTree>
    <p:extLst>
      <p:ext uri="{BB962C8B-B14F-4D97-AF65-F5344CB8AC3E}">
        <p14:creationId xmlns:p14="http://schemas.microsoft.com/office/powerpoint/2010/main" val="4060887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09F7CFC1-94E2-31F3-B87D-CBB782F3F88C}"/>
              </a:ext>
            </a:extLst>
          </p:cNvPr>
          <p:cNvSpPr txBox="1"/>
          <p:nvPr/>
        </p:nvSpPr>
        <p:spPr>
          <a:xfrm>
            <a:off x="705996" y="1582340"/>
            <a:ext cx="10515599" cy="369331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L’ensemble comporte 3 parties principales :</a:t>
            </a:r>
          </a:p>
          <a:p>
            <a:r>
              <a:rPr lang="fr-FR" b="1" dirty="0"/>
              <a:t>Un boîtier de décrabotage</a:t>
            </a:r>
          </a:p>
          <a:p>
            <a:r>
              <a:rPr lang="fr-FR" dirty="0"/>
              <a:t>Placé à l’entrée, il permet en cas d’avarie mécanique du CSD ou de l’alternateur d’être séparé du boîtier N2</a:t>
            </a:r>
          </a:p>
          <a:p>
            <a:pPr algn="just"/>
            <a:r>
              <a:rPr lang="fr-FR" b="1" dirty="0"/>
              <a:t>Une transmission hydraulique</a:t>
            </a:r>
          </a:p>
          <a:p>
            <a:pPr algn="just"/>
            <a:r>
              <a:rPr lang="fr-FR" dirty="0"/>
              <a:t>Elle comprend un système moteur pompe et un différentiel, plus deux pompes, l’une de mise en pression, l’autre de récupération aspirant l’huile dans un puisard. Cette huile est ainsi refroidie dans un radiateur (extérieur à la transmission) et stockée dans un réservoir.</a:t>
            </a:r>
          </a:p>
          <a:p>
            <a:pPr algn="just"/>
            <a:r>
              <a:rPr lang="fr-FR" b="1" dirty="0"/>
              <a:t>Des éléments de contrôle et de commande (panneau mécanicien)</a:t>
            </a:r>
          </a:p>
          <a:p>
            <a:pPr marL="742950" lvl="1" indent="-285750" algn="just">
              <a:buFont typeface="Courier New" panose="02070309020205020404" pitchFamily="49" charset="0"/>
              <a:buChar char="o"/>
            </a:pPr>
            <a:r>
              <a:rPr lang="fr-FR" dirty="0"/>
              <a:t>un voyant de baisse de pression d’huile (en série avec le manostat) ;</a:t>
            </a:r>
          </a:p>
          <a:p>
            <a:pPr marL="742950" lvl="1" indent="-285750" algn="just">
              <a:buFont typeface="Courier New" panose="02070309020205020404" pitchFamily="49" charset="0"/>
              <a:buChar char="o"/>
            </a:pPr>
            <a:r>
              <a:rPr lang="fr-FR" dirty="0"/>
              <a:t>un indicateur de température d’huile (en relation avec deux sondes de température) ;</a:t>
            </a:r>
          </a:p>
          <a:p>
            <a:pPr marL="742950" lvl="1" indent="-285750" algn="just">
              <a:buFont typeface="Courier New" panose="02070309020205020404" pitchFamily="49" charset="0"/>
              <a:buChar char="o"/>
            </a:pPr>
            <a:r>
              <a:rPr lang="fr-FR" dirty="0"/>
              <a:t>une commande électrique de décrabotage (solénoïde) ;</a:t>
            </a:r>
          </a:p>
          <a:p>
            <a:pPr marL="742950" lvl="1" indent="-285750" algn="just">
              <a:buFont typeface="Courier New" panose="02070309020205020404" pitchFamily="49" charset="0"/>
              <a:buChar char="o"/>
            </a:pPr>
            <a:r>
              <a:rPr lang="fr-FR" dirty="0"/>
              <a:t>un potentiomètre permettant d’ajuster la fréquence, ceci est réalisé par action magnétique sur les masselottes du régulateur de vitesse.</a:t>
            </a:r>
          </a:p>
        </p:txBody>
      </p:sp>
      <p:sp>
        <p:nvSpPr>
          <p:cNvPr id="11" name="ZoneTexte 10">
            <a:extLst>
              <a:ext uri="{FF2B5EF4-FFF2-40B4-BE49-F238E27FC236}">
                <a16:creationId xmlns:a16="http://schemas.microsoft.com/office/drawing/2014/main" id="{81CDCE76-267E-57C6-9641-4D0556CA1581}"/>
              </a:ext>
            </a:extLst>
          </p:cNvPr>
          <p:cNvSpPr txBox="1"/>
          <p:nvPr/>
        </p:nvSpPr>
        <p:spPr>
          <a:xfrm>
            <a:off x="4778566" y="753295"/>
            <a:ext cx="1688335"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CONSTITUTION</a:t>
            </a:r>
          </a:p>
        </p:txBody>
      </p:sp>
    </p:spTree>
    <p:extLst>
      <p:ext uri="{BB962C8B-B14F-4D97-AF65-F5344CB8AC3E}">
        <p14:creationId xmlns:p14="http://schemas.microsoft.com/office/powerpoint/2010/main" val="664185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9912CC51-9A8A-BFF9-FC2D-E603949E89B4}"/>
              </a:ext>
            </a:extLst>
          </p:cNvPr>
          <p:cNvSpPr txBox="1"/>
          <p:nvPr/>
        </p:nvSpPr>
        <p:spPr>
          <a:xfrm>
            <a:off x="151290" y="2421208"/>
            <a:ext cx="11457542" cy="216982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50000"/>
              </a:lnSpc>
              <a:buFont typeface="Arial" panose="020B0604020202020204" pitchFamily="34" charset="0"/>
              <a:buChar char="•"/>
            </a:pPr>
            <a:r>
              <a:rPr lang="fr-FR" dirty="0"/>
              <a:t>Sur les avions modernes, le courant alternatif tend à remplacer le courant </a:t>
            </a:r>
            <a:r>
              <a:rPr lang="fr-FR" dirty="0" smtClean="0"/>
              <a:t>continu</a:t>
            </a:r>
          </a:p>
          <a:p>
            <a:pPr marL="285750" indent="-285750" algn="just">
              <a:lnSpc>
                <a:spcPct val="150000"/>
              </a:lnSpc>
              <a:buFont typeface="Arial" panose="020B0604020202020204" pitchFamily="34" charset="0"/>
              <a:buChar char="•"/>
            </a:pPr>
            <a:r>
              <a:rPr lang="fr-FR" dirty="0" smtClean="0"/>
              <a:t>les </a:t>
            </a:r>
            <a:r>
              <a:rPr lang="fr-FR" dirty="0"/>
              <a:t>fortes puissances </a:t>
            </a:r>
            <a:r>
              <a:rPr lang="fr-FR" dirty="0" smtClean="0"/>
              <a:t>peuvent </a:t>
            </a:r>
            <a:r>
              <a:rPr lang="fr-FR" dirty="0"/>
              <a:t>être transmises plus facilement et plus économiquement, </a:t>
            </a:r>
            <a:endParaRPr lang="fr-FR" dirty="0" smtClean="0"/>
          </a:p>
          <a:p>
            <a:pPr marL="285750" indent="-285750" algn="just">
              <a:lnSpc>
                <a:spcPct val="150000"/>
              </a:lnSpc>
              <a:buFont typeface="Arial" panose="020B0604020202020204" pitchFamily="34" charset="0"/>
              <a:buChar char="•"/>
            </a:pPr>
            <a:r>
              <a:rPr lang="fr-FR" dirty="0" smtClean="0"/>
              <a:t>Les </a:t>
            </a:r>
            <a:r>
              <a:rPr lang="fr-FR" dirty="0"/>
              <a:t>tensions alternatives sont plus facilement transformables donc adaptables à des besoins précis, grâce à l’emploi de transformateurs, appareils statiques à rendement élevé.</a:t>
            </a:r>
          </a:p>
          <a:p>
            <a:pPr marL="285750" indent="-285750" algn="just">
              <a:lnSpc>
                <a:spcPct val="150000"/>
              </a:lnSpc>
              <a:buFont typeface="Arial" panose="020B0604020202020204" pitchFamily="34" charset="0"/>
              <a:buChar char="•"/>
            </a:pPr>
            <a:r>
              <a:rPr lang="fr-FR" dirty="0" smtClean="0"/>
              <a:t>remarquable </a:t>
            </a:r>
            <a:r>
              <a:rPr lang="fr-FR" dirty="0"/>
              <a:t>simplicité et la robustesse du moteur polyphasé </a:t>
            </a:r>
            <a:endParaRPr lang="fr-FR" dirty="0" smtClean="0"/>
          </a:p>
        </p:txBody>
      </p:sp>
      <p:sp>
        <p:nvSpPr>
          <p:cNvPr id="3" name="ZoneTexte 2">
            <a:extLst>
              <a:ext uri="{FF2B5EF4-FFF2-40B4-BE49-F238E27FC236}">
                <a16:creationId xmlns:a16="http://schemas.microsoft.com/office/drawing/2014/main" id="{19358CA5-FF26-D2D3-3D38-B8818082A100}"/>
              </a:ext>
            </a:extLst>
          </p:cNvPr>
          <p:cNvSpPr txBox="1"/>
          <p:nvPr/>
        </p:nvSpPr>
        <p:spPr>
          <a:xfrm>
            <a:off x="3264185" y="659042"/>
            <a:ext cx="3668243"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CONVERTISSEURS (INVERTER)</a:t>
            </a:r>
          </a:p>
        </p:txBody>
      </p:sp>
      <p:sp>
        <p:nvSpPr>
          <p:cNvPr id="4" name="ZoneTexte 3">
            <a:extLst>
              <a:ext uri="{FF2B5EF4-FFF2-40B4-BE49-F238E27FC236}">
                <a16:creationId xmlns:a16="http://schemas.microsoft.com/office/drawing/2014/main" id="{8B93D765-B8AD-C7F0-407C-E019A80651A3}"/>
              </a:ext>
            </a:extLst>
          </p:cNvPr>
          <p:cNvSpPr txBox="1"/>
          <p:nvPr/>
        </p:nvSpPr>
        <p:spPr>
          <a:xfrm>
            <a:off x="2679394" y="140885"/>
            <a:ext cx="511427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smtClean="0"/>
              <a:t>GENERATION </a:t>
            </a:r>
            <a:r>
              <a:rPr lang="fr-FR" dirty="0"/>
              <a:t>DE COURANT ALTERNATIF</a:t>
            </a:r>
          </a:p>
        </p:txBody>
      </p:sp>
    </p:spTree>
    <p:extLst>
      <p:ext uri="{BB962C8B-B14F-4D97-AF65-F5344CB8AC3E}">
        <p14:creationId xmlns:p14="http://schemas.microsoft.com/office/powerpoint/2010/main" val="3484821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57C5AFEC-3EB5-5350-6F63-3378C97686F3}"/>
              </a:ext>
            </a:extLst>
          </p:cNvPr>
          <p:cNvSpPr txBox="1"/>
          <p:nvPr/>
        </p:nvSpPr>
        <p:spPr>
          <a:xfrm>
            <a:off x="2650860" y="81256"/>
            <a:ext cx="6386815"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spcBef>
                <a:spcPts val="1200"/>
              </a:spcBef>
              <a:buSzPts val="1600"/>
            </a:pPr>
            <a:r>
              <a:rPr lang="fr-FR" sz="1800" b="1" kern="0" dirty="0" smtClean="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AVANTAGES </a:t>
            </a: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ET INCONVENIENTS D’GENERATION ALTERNATIVE</a:t>
            </a: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95041F90-AA5E-8D79-5AEF-0108A387D2A2}"/>
                  </a:ext>
                </a:extLst>
              </p:cNvPr>
              <p:cNvSpPr txBox="1"/>
              <p:nvPr/>
            </p:nvSpPr>
            <p:spPr>
              <a:xfrm>
                <a:off x="648159" y="882554"/>
                <a:ext cx="10895682" cy="510441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AVANTAGES</a:t>
                </a:r>
              </a:p>
              <a:p>
                <a:r>
                  <a:rPr lang="fr-FR" b="1" dirty="0"/>
                  <a:t>An niveau du générateur</a:t>
                </a:r>
              </a:p>
              <a:p>
                <a:r>
                  <a:rPr lang="fr-FR" dirty="0"/>
                  <a:t>C’est un alternateur triphasé dont le rapport puissance/poids est plus élevé que celui d’une dynamo,</a:t>
                </a:r>
              </a:p>
              <a:p>
                <a:pPr marL="285750" indent="-285750">
                  <a:buFont typeface="Arial" panose="020B0604020202020204" pitchFamily="34" charset="0"/>
                  <a:buChar char="•"/>
                </a:pPr>
                <a:r>
                  <a:rPr lang="fr-FR" dirty="0"/>
                  <a:t>Dynamo 400 w/kg</a:t>
                </a:r>
              </a:p>
              <a:p>
                <a:pPr marL="285750" indent="-285750">
                  <a:buFont typeface="Arial" panose="020B0604020202020204" pitchFamily="34" charset="0"/>
                  <a:buChar char="•"/>
                </a:pPr>
                <a:r>
                  <a:rPr lang="fr-FR" dirty="0"/>
                  <a:t>Alternateur 1400 w/kg</a:t>
                </a:r>
              </a:p>
              <a:p>
                <a:r>
                  <a:rPr lang="fr-FR" dirty="0"/>
                  <a:t>machine plus simple dans sa réalisation et aucun contact frottant:</a:t>
                </a:r>
              </a:p>
              <a:p>
                <a:pPr marL="285750" indent="-285750">
                  <a:buFont typeface="Arial" panose="020B0604020202020204" pitchFamily="34" charset="0"/>
                  <a:buChar char="•"/>
                </a:pPr>
                <a:r>
                  <a:rPr lang="fr-FR" dirty="0" smtClean="0"/>
                  <a:t>pas </a:t>
                </a:r>
                <a:r>
                  <a:rPr lang="fr-FR" dirty="0"/>
                  <a:t>de collecteur</a:t>
                </a:r>
              </a:p>
              <a:p>
                <a:pPr marL="285750" indent="-285750">
                  <a:buFont typeface="Arial" panose="020B0604020202020204" pitchFamily="34" charset="0"/>
                  <a:buChar char="•"/>
                </a:pPr>
                <a:r>
                  <a:rPr lang="fr-FR" dirty="0" smtClean="0"/>
                  <a:t>pas </a:t>
                </a:r>
                <a:r>
                  <a:rPr lang="fr-FR" dirty="0"/>
                  <a:t>de bague	</a:t>
                </a:r>
              </a:p>
              <a:p>
                <a:pPr marL="285750" indent="-285750">
                  <a:buFont typeface="Arial" panose="020B0604020202020204" pitchFamily="34" charset="0"/>
                  <a:buChar char="•"/>
                </a:pPr>
                <a:r>
                  <a:rPr lang="fr-FR" dirty="0" smtClean="0"/>
                  <a:t>pas </a:t>
                </a:r>
                <a:r>
                  <a:rPr lang="fr-FR" dirty="0"/>
                  <a:t>de balais</a:t>
                </a:r>
              </a:p>
              <a:p>
                <a:pPr marL="285750" indent="-285750">
                  <a:buFont typeface="Arial" panose="020B0604020202020204" pitchFamily="34" charset="0"/>
                  <a:buChar char="•"/>
                </a:pPr>
                <a:r>
                  <a:rPr lang="fr-FR" dirty="0"/>
                  <a:t>pas d’usure, </a:t>
                </a:r>
                <a:endParaRPr lang="fr-FR" dirty="0" smtClean="0"/>
              </a:p>
              <a:p>
                <a:pPr marL="285750" indent="-285750">
                  <a:buFont typeface="Arial" panose="020B0604020202020204" pitchFamily="34" charset="0"/>
                  <a:buChar char="•"/>
                </a:pPr>
                <a:r>
                  <a:rPr lang="fr-FR" dirty="0" smtClean="0"/>
                  <a:t>pas </a:t>
                </a:r>
                <a:r>
                  <a:rPr lang="fr-FR" dirty="0"/>
                  <a:t>d’entretien, </a:t>
                </a:r>
                <a:endParaRPr lang="fr-FR" dirty="0" smtClean="0"/>
              </a:p>
              <a:p>
                <a:pPr marL="285750" indent="-285750">
                  <a:buFont typeface="Arial" panose="020B0604020202020204" pitchFamily="34" charset="0"/>
                  <a:buChar char="•"/>
                </a:pPr>
                <a:r>
                  <a:rPr lang="fr-FR" dirty="0" smtClean="0"/>
                  <a:t>pas </a:t>
                </a:r>
                <a:r>
                  <a:rPr lang="fr-FR" dirty="0"/>
                  <a:t>de filtrage, </a:t>
                </a:r>
                <a:endParaRPr lang="fr-FR" dirty="0" smtClean="0"/>
              </a:p>
              <a:p>
                <a:pPr marL="285750" indent="-285750">
                  <a:buFont typeface="Arial" panose="020B0604020202020204" pitchFamily="34" charset="0"/>
                  <a:buChar char="•"/>
                </a:pPr>
                <a:r>
                  <a:rPr lang="fr-FR" dirty="0" smtClean="0"/>
                  <a:t>parasites </a:t>
                </a:r>
                <a:r>
                  <a:rPr lang="fr-FR" dirty="0"/>
                  <a:t>absents.</a:t>
                </a:r>
              </a:p>
              <a:p>
                <a:r>
                  <a:rPr lang="fr-FR" dirty="0"/>
                  <a:t>Puissance développée accrue : </a:t>
                </a:r>
                <a14:m>
                  <m:oMath xmlns:m="http://schemas.openxmlformats.org/officeDocument/2006/math">
                    <m:r>
                      <a:rPr lang="fr-FR" i="1" dirty="0" smtClean="0">
                        <a:latin typeface="Cambria Math" panose="02040503050406030204" pitchFamily="18" charset="0"/>
                      </a:rPr>
                      <m:t>𝑆</m:t>
                    </m:r>
                    <m:r>
                      <a:rPr lang="fr-FR" i="1" baseline="-25000" dirty="0">
                        <a:latin typeface="Cambria Math" panose="02040503050406030204" pitchFamily="18" charset="0"/>
                      </a:rPr>
                      <m:t>𝑉𝐴</m:t>
                    </m:r>
                    <m:r>
                      <a:rPr lang="fr-FR" i="1" dirty="0">
                        <a:latin typeface="Cambria Math" panose="02040503050406030204" pitchFamily="18" charset="0"/>
                      </a:rPr>
                      <m:t>=</m:t>
                    </m:r>
                    <m:r>
                      <a:rPr lang="fr-FR" i="1" dirty="0" smtClean="0">
                        <a:latin typeface="Cambria Math" panose="02040503050406030204" pitchFamily="18" charset="0"/>
                      </a:rPr>
                      <m:t>𝑈𝐼</m:t>
                    </m:r>
                    <m:rad>
                      <m:radPr>
                        <m:degHide m:val="on"/>
                        <m:ctrlPr>
                          <a:rPr lang="fr-FR" i="1" dirty="0" smtClean="0">
                            <a:latin typeface="Cambria Math" panose="02040503050406030204" pitchFamily="18" charset="0"/>
                          </a:rPr>
                        </m:ctrlPr>
                      </m:radPr>
                      <m:deg/>
                      <m:e>
                        <m:r>
                          <a:rPr lang="de-DE" b="0" i="1" dirty="0" smtClean="0">
                            <a:latin typeface="Cambria Math" panose="02040503050406030204" pitchFamily="18" charset="0"/>
                          </a:rPr>
                          <m:t>3</m:t>
                        </m:r>
                      </m:e>
                    </m:rad>
                  </m:oMath>
                </a14:m>
                <a:endParaRPr lang="fr-FR" dirty="0"/>
              </a:p>
              <a:p>
                <a:r>
                  <a:rPr lang="fr-FR" dirty="0" smtClean="0"/>
                  <a:t>L’amorçage </a:t>
                </a:r>
                <a:r>
                  <a:rPr lang="fr-FR" dirty="0"/>
                  <a:t>de l’alternateur est autonome (aucune alimentation extérieure).</a:t>
                </a:r>
              </a:p>
              <a:p>
                <a:r>
                  <a:rPr lang="fr-FR" b="1" dirty="0"/>
                  <a:t>Distribution</a:t>
                </a:r>
              </a:p>
              <a:p>
                <a:r>
                  <a:rPr lang="fr-FR" dirty="0"/>
                  <a:t>Les tensions développées 115/200 v sont plus élevées qu’en courant continu (28 v) d’où l’intensité en ligne est réduite. </a:t>
                </a:r>
                <a:endParaRPr lang="fr-FR" dirty="0" smtClean="0"/>
              </a:p>
            </p:txBody>
          </p:sp>
        </mc:Choice>
        <mc:Fallback xmlns="">
          <p:sp>
            <p:nvSpPr>
              <p:cNvPr id="7" name="ZoneTexte 6">
                <a:extLst>
                  <a:ext uri="{FF2B5EF4-FFF2-40B4-BE49-F238E27FC236}">
                    <a16:creationId xmlns:a16="http://schemas.microsoft.com/office/drawing/2014/main" id="{95041F90-AA5E-8D79-5AEF-0108A387D2A2}"/>
                  </a:ext>
                </a:extLst>
              </p:cNvPr>
              <p:cNvSpPr txBox="1">
                <a:spLocks noRot="1" noChangeAspect="1" noMove="1" noResize="1" noEditPoints="1" noAdjustHandles="1" noChangeArrowheads="1" noChangeShapeType="1" noTextEdit="1"/>
              </p:cNvSpPr>
              <p:nvPr/>
            </p:nvSpPr>
            <p:spPr>
              <a:xfrm>
                <a:off x="648159" y="882554"/>
                <a:ext cx="10895682" cy="5104411"/>
              </a:xfrm>
              <a:prstGeom prst="rect">
                <a:avLst/>
              </a:prstGeom>
              <a:blipFill>
                <a:blip r:embed="rId2"/>
                <a:stretch>
                  <a:fillRect l="-391" t="-596" b="-834"/>
                </a:stretch>
              </a:blipFill>
              <a:ln w="12700" cap="flat" cmpd="sng" algn="ctr">
                <a:solidFill>
                  <a:schemeClr val="accent2"/>
                </a:solidFill>
                <a:prstDash val="solid"/>
                <a:miter lim="800000"/>
              </a:ln>
              <a:effectLst/>
            </p:spPr>
            <p:txBody>
              <a:bodyPr/>
              <a:lstStyle/>
              <a:p>
                <a:r>
                  <a:rPr lang="fr-FR">
                    <a:noFill/>
                  </a:rPr>
                  <a:t> </a:t>
                </a:r>
              </a:p>
            </p:txBody>
          </p:sp>
        </mc:Fallback>
      </mc:AlternateContent>
    </p:spTree>
    <p:extLst>
      <p:ext uri="{BB962C8B-B14F-4D97-AF65-F5344CB8AC3E}">
        <p14:creationId xmlns:p14="http://schemas.microsoft.com/office/powerpoint/2010/main" val="2654258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BB30B8C0-08A1-7433-02A7-4704184F219B}"/>
              </a:ext>
            </a:extLst>
          </p:cNvPr>
          <p:cNvSpPr txBox="1"/>
          <p:nvPr/>
        </p:nvSpPr>
        <p:spPr>
          <a:xfrm>
            <a:off x="502506" y="1539134"/>
            <a:ext cx="11016868" cy="2585323"/>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50000"/>
              </a:lnSpc>
              <a:buFont typeface="Arial" panose="020B0604020202020204" pitchFamily="34" charset="0"/>
              <a:buChar char="•"/>
            </a:pPr>
            <a:r>
              <a:rPr lang="fr-FR" dirty="0"/>
              <a:t>La section des conducteurs est plus faible d’où gain de poids sur les câblages, </a:t>
            </a:r>
          </a:p>
          <a:p>
            <a:pPr marL="285750" indent="-285750" algn="just">
              <a:lnSpc>
                <a:spcPct val="150000"/>
              </a:lnSpc>
              <a:buFont typeface="Arial" panose="020B0604020202020204" pitchFamily="34" charset="0"/>
              <a:buChar char="•"/>
            </a:pPr>
            <a:r>
              <a:rPr lang="fr-FR" dirty="0" smtClean="0"/>
              <a:t>Obtention </a:t>
            </a:r>
            <a:r>
              <a:rPr lang="fr-FR" dirty="0"/>
              <a:t>facile de hautes et basses tensions par l’emploi de transformateurs statiques à haut rendement &gt; 90 %.</a:t>
            </a:r>
          </a:p>
          <a:p>
            <a:pPr marL="285750" indent="-285750" algn="just">
              <a:lnSpc>
                <a:spcPct val="150000"/>
              </a:lnSpc>
              <a:buFont typeface="Arial" panose="020B0604020202020204" pitchFamily="34" charset="0"/>
              <a:buChar char="•"/>
            </a:pPr>
            <a:r>
              <a:rPr lang="fr-FR" dirty="0"/>
              <a:t>Possibilité d’obtenir des tensions continues par l’emploi de TR (transfo-redresseurs).</a:t>
            </a:r>
          </a:p>
          <a:p>
            <a:pPr marL="285750" indent="-285750" algn="just">
              <a:lnSpc>
                <a:spcPct val="150000"/>
              </a:lnSpc>
              <a:buFont typeface="Arial" panose="020B0604020202020204" pitchFamily="34" charset="0"/>
              <a:buChar char="•"/>
            </a:pPr>
            <a:r>
              <a:rPr lang="fr-FR" dirty="0" smtClean="0"/>
              <a:t>Possibilité </a:t>
            </a:r>
            <a:r>
              <a:rPr lang="fr-FR" dirty="0"/>
              <a:t>de création de champs tournants à l’aide de bobinages statiques, alimentés en courants triphasés.</a:t>
            </a:r>
          </a:p>
          <a:p>
            <a:pPr marL="285750" indent="-285750" algn="just">
              <a:lnSpc>
                <a:spcPct val="150000"/>
              </a:lnSpc>
              <a:buFont typeface="Arial" panose="020B0604020202020204" pitchFamily="34" charset="0"/>
              <a:buChar char="•"/>
            </a:pPr>
            <a:r>
              <a:rPr lang="fr-FR" dirty="0"/>
              <a:t>Moteurs à courant alternatif de type asynchrone robustes, alimentation facile, peu de variations de vitesse avec la charge, encombrement réduit, gain de poids à la f = 400 Hz.</a:t>
            </a:r>
          </a:p>
        </p:txBody>
      </p:sp>
      <p:sp>
        <p:nvSpPr>
          <p:cNvPr id="3" name="ZoneTexte 2">
            <a:extLst>
              <a:ext uri="{FF2B5EF4-FFF2-40B4-BE49-F238E27FC236}">
                <a16:creationId xmlns:a16="http://schemas.microsoft.com/office/drawing/2014/main" id="{113AD780-D1E8-8944-D0C7-11DF4C3F8B55}"/>
              </a:ext>
            </a:extLst>
          </p:cNvPr>
          <p:cNvSpPr txBox="1"/>
          <p:nvPr/>
        </p:nvSpPr>
        <p:spPr>
          <a:xfrm>
            <a:off x="3082759" y="145052"/>
            <a:ext cx="6174164"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spcBef>
                <a:spcPts val="1200"/>
              </a:spcBef>
              <a:buSzPts val="1600"/>
            </a:pPr>
            <a:r>
              <a:rPr lang="fr-FR" sz="1800" b="1" kern="0" dirty="0" smtClean="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AVANTAGES </a:t>
            </a: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ET INCONVENIENTS D’GENERATION ALTERNATIVE</a:t>
            </a:r>
          </a:p>
        </p:txBody>
      </p:sp>
      <p:sp>
        <p:nvSpPr>
          <p:cNvPr id="6" name="ZoneTexte 5">
            <a:extLst>
              <a:ext uri="{FF2B5EF4-FFF2-40B4-BE49-F238E27FC236}">
                <a16:creationId xmlns:a16="http://schemas.microsoft.com/office/drawing/2014/main" id="{FFD8B080-98E2-E5E5-2B2C-0969BBF0FC91}"/>
              </a:ext>
            </a:extLst>
          </p:cNvPr>
          <p:cNvSpPr txBox="1"/>
          <p:nvPr/>
        </p:nvSpPr>
        <p:spPr>
          <a:xfrm>
            <a:off x="3159087" y="656023"/>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AVANTAGES</a:t>
            </a:r>
          </a:p>
        </p:txBody>
      </p:sp>
    </p:spTree>
    <p:extLst>
      <p:ext uri="{BB962C8B-B14F-4D97-AF65-F5344CB8AC3E}">
        <p14:creationId xmlns:p14="http://schemas.microsoft.com/office/powerpoint/2010/main" val="1440379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BF926C42-3A2A-BF02-8190-A0572C903197}"/>
              </a:ext>
            </a:extLst>
          </p:cNvPr>
          <p:cNvSpPr txBox="1"/>
          <p:nvPr/>
        </p:nvSpPr>
        <p:spPr>
          <a:xfrm>
            <a:off x="577732" y="1329374"/>
            <a:ext cx="11261075" cy="4247317"/>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50000"/>
              </a:lnSpc>
              <a:buFont typeface="Arial" panose="020B0604020202020204" pitchFamily="34" charset="0"/>
              <a:buChar char="•"/>
            </a:pPr>
            <a:r>
              <a:rPr lang="fr-FR" dirty="0" smtClean="0"/>
              <a:t>La </a:t>
            </a:r>
            <a:r>
              <a:rPr lang="fr-FR" dirty="0"/>
              <a:t>fréquence de l’alternateur dépend de sa vitesse de rotation</a:t>
            </a:r>
          </a:p>
          <a:p>
            <a:pPr marL="285750" indent="-285750" algn="just">
              <a:lnSpc>
                <a:spcPct val="150000"/>
              </a:lnSpc>
              <a:buFont typeface="Arial" panose="020B0604020202020204" pitchFamily="34" charset="0"/>
              <a:buChar char="•"/>
            </a:pPr>
            <a:r>
              <a:rPr lang="fr-FR" dirty="0"/>
              <a:t>Il y a lieu de prévoir un dispositif d’entraînement à vitesse constante, placé entre le réacteur et l’alternateur, disposant d’organes de commande et de contrôle.</a:t>
            </a:r>
          </a:p>
          <a:p>
            <a:pPr marL="285750" indent="-285750" algn="just">
              <a:lnSpc>
                <a:spcPct val="150000"/>
              </a:lnSpc>
              <a:buFont typeface="Arial" panose="020B0604020202020204" pitchFamily="34" charset="0"/>
              <a:buChar char="•"/>
            </a:pPr>
            <a:r>
              <a:rPr lang="fr-FR" dirty="0"/>
              <a:t>Le couplage en parallèle des alternateurs est une opération délicate qui requiert des conditions strictes telles que:</a:t>
            </a:r>
          </a:p>
          <a:p>
            <a:pPr marL="742950" lvl="1" indent="-285750" algn="just">
              <a:lnSpc>
                <a:spcPct val="150000"/>
              </a:lnSpc>
              <a:buFont typeface="Courier New" panose="02070309020205020404" pitchFamily="49" charset="0"/>
              <a:buChar char="o"/>
            </a:pPr>
            <a:r>
              <a:rPr lang="fr-FR" dirty="0"/>
              <a:t>égalité de tension,</a:t>
            </a:r>
          </a:p>
          <a:p>
            <a:pPr marL="742950" lvl="1" indent="-285750" algn="just">
              <a:lnSpc>
                <a:spcPct val="150000"/>
              </a:lnSpc>
              <a:buFont typeface="Courier New" panose="02070309020205020404" pitchFamily="49" charset="0"/>
              <a:buChar char="o"/>
            </a:pPr>
            <a:r>
              <a:rPr lang="fr-FR" dirty="0"/>
              <a:t>égalité de fréquence,</a:t>
            </a:r>
          </a:p>
          <a:p>
            <a:pPr marL="742950" lvl="1" indent="-285750" algn="just">
              <a:lnSpc>
                <a:spcPct val="150000"/>
              </a:lnSpc>
              <a:buFont typeface="Courier New" panose="02070309020205020404" pitchFamily="49" charset="0"/>
              <a:buChar char="o"/>
            </a:pPr>
            <a:r>
              <a:rPr lang="fr-FR" dirty="0"/>
              <a:t>ordre de phases (en courant triphasé),</a:t>
            </a:r>
          </a:p>
          <a:p>
            <a:pPr marL="742950" lvl="1" indent="-285750" algn="just">
              <a:lnSpc>
                <a:spcPct val="150000"/>
              </a:lnSpc>
              <a:buFont typeface="Courier New" panose="02070309020205020404" pitchFamily="49" charset="0"/>
              <a:buChar char="o"/>
            </a:pPr>
            <a:r>
              <a:rPr lang="fr-FR" dirty="0"/>
              <a:t>concordance de phases des tensions.</a:t>
            </a:r>
          </a:p>
          <a:p>
            <a:pPr marL="285750" indent="-285750" algn="just">
              <a:lnSpc>
                <a:spcPct val="150000"/>
              </a:lnSpc>
              <a:buFont typeface="Arial" panose="020B0604020202020204" pitchFamily="34" charset="0"/>
              <a:buChar char="•"/>
            </a:pPr>
            <a:r>
              <a:rPr lang="fr-FR" dirty="0"/>
              <a:t>Il faut dans ce type de couplage assurer une </a:t>
            </a:r>
            <a:r>
              <a:rPr lang="fr-FR" dirty="0" err="1"/>
              <a:t>équirépartition</a:t>
            </a:r>
            <a:r>
              <a:rPr lang="fr-FR" dirty="0"/>
              <a:t> des charges </a:t>
            </a:r>
            <a:endParaRPr lang="fr-FR" dirty="0" smtClean="0"/>
          </a:p>
          <a:p>
            <a:pPr marL="285750" indent="-285750" algn="just">
              <a:lnSpc>
                <a:spcPct val="150000"/>
              </a:lnSpc>
              <a:buFont typeface="Arial" panose="020B0604020202020204" pitchFamily="34" charset="0"/>
              <a:buChar char="•"/>
            </a:pPr>
            <a:r>
              <a:rPr lang="fr-FR" dirty="0" smtClean="0"/>
              <a:t>Le </a:t>
            </a:r>
            <a:r>
              <a:rPr lang="fr-FR" dirty="0"/>
              <a:t>couple des moteurs à courant alternatif est faible, peu utilisé en traction</a:t>
            </a:r>
            <a:r>
              <a:rPr lang="fr-FR" dirty="0" smtClean="0"/>
              <a:t>.</a:t>
            </a:r>
            <a:endParaRPr lang="fr-FR" dirty="0"/>
          </a:p>
        </p:txBody>
      </p:sp>
      <p:sp>
        <p:nvSpPr>
          <p:cNvPr id="2" name="ZoneTexte 1">
            <a:extLst>
              <a:ext uri="{FF2B5EF4-FFF2-40B4-BE49-F238E27FC236}">
                <a16:creationId xmlns:a16="http://schemas.microsoft.com/office/drawing/2014/main" id="{E54FF85D-9799-C823-A818-40265026199F}"/>
              </a:ext>
            </a:extLst>
          </p:cNvPr>
          <p:cNvSpPr txBox="1"/>
          <p:nvPr/>
        </p:nvSpPr>
        <p:spPr>
          <a:xfrm>
            <a:off x="2661492" y="145052"/>
            <a:ext cx="736385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spcBef>
                <a:spcPts val="1200"/>
              </a:spcBef>
              <a:buSzPts val="1600"/>
            </a:pPr>
            <a:r>
              <a:rPr lang="fr-FR" sz="1800" b="1" kern="0" dirty="0" smtClean="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AVANTAGES </a:t>
            </a: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ET INCONVENIENTS D’GENERATION ALTERNATIVE</a:t>
            </a:r>
          </a:p>
        </p:txBody>
      </p:sp>
      <p:sp>
        <p:nvSpPr>
          <p:cNvPr id="3" name="Rectangle 2"/>
          <p:cNvSpPr/>
          <p:nvPr/>
        </p:nvSpPr>
        <p:spPr>
          <a:xfrm>
            <a:off x="5321457" y="514384"/>
            <a:ext cx="1773626" cy="369332"/>
          </a:xfrm>
          <a:prstGeom prst="rect">
            <a:avLst/>
          </a:prstGeom>
        </p:spPr>
        <p:txBody>
          <a:bodyPr wrap="none">
            <a:spAutoFit/>
          </a:bodyPr>
          <a:lstStyle/>
          <a:p>
            <a:pPr algn="ctr"/>
            <a:r>
              <a:rPr lang="fr-FR" b="1" dirty="0"/>
              <a:t>INCONVENIENTS</a:t>
            </a:r>
          </a:p>
        </p:txBody>
      </p:sp>
    </p:spTree>
    <p:extLst>
      <p:ext uri="{BB962C8B-B14F-4D97-AF65-F5344CB8AC3E}">
        <p14:creationId xmlns:p14="http://schemas.microsoft.com/office/powerpoint/2010/main" val="709049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B62C76C-473F-6E5A-F2C9-E72BBE6D1F1E}"/>
              </a:ext>
            </a:extLst>
          </p:cNvPr>
          <p:cNvSpPr txBox="1"/>
          <p:nvPr/>
        </p:nvSpPr>
        <p:spPr>
          <a:xfrm>
            <a:off x="749147" y="793820"/>
            <a:ext cx="11226188"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FREQUENCE 400 Hz</a:t>
            </a:r>
          </a:p>
          <a:p>
            <a:r>
              <a:rPr lang="fr-FR" dirty="0"/>
              <a:t>Elle est déterminée par la vitesse de rotation de l’alternateur, c’est-à-dire l’entraînement à</a:t>
            </a:r>
          </a:p>
        </p:txBody>
      </p:sp>
      <p:sp>
        <p:nvSpPr>
          <p:cNvPr id="7" name="ZoneTexte 6">
            <a:extLst>
              <a:ext uri="{FF2B5EF4-FFF2-40B4-BE49-F238E27FC236}">
                <a16:creationId xmlns:a16="http://schemas.microsoft.com/office/drawing/2014/main" id="{A367299F-D368-EF8A-751C-112829E197AA}"/>
              </a:ext>
            </a:extLst>
          </p:cNvPr>
          <p:cNvSpPr txBox="1"/>
          <p:nvPr/>
        </p:nvSpPr>
        <p:spPr>
          <a:xfrm>
            <a:off x="4111586" y="134823"/>
            <a:ext cx="3968827"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smtClean="0"/>
              <a:t>PARAMETRES </a:t>
            </a:r>
            <a:r>
              <a:rPr lang="fr-FR" dirty="0"/>
              <a:t>UTILISES</a:t>
            </a:r>
          </a:p>
        </p:txBody>
      </p:sp>
      <p:sp>
        <p:nvSpPr>
          <p:cNvPr id="9" name="ZoneTexte 8">
            <a:extLst>
              <a:ext uri="{FF2B5EF4-FFF2-40B4-BE49-F238E27FC236}">
                <a16:creationId xmlns:a16="http://schemas.microsoft.com/office/drawing/2014/main" id="{338B6832-B8F2-DE70-92A6-0F0D6063321A}"/>
              </a:ext>
            </a:extLst>
          </p:cNvPr>
          <p:cNvSpPr txBox="1"/>
          <p:nvPr/>
        </p:nvSpPr>
        <p:spPr>
          <a:xfrm>
            <a:off x="749147" y="1623412"/>
            <a:ext cx="11226188"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TENSIONS ALTERNATIVES</a:t>
            </a:r>
          </a:p>
          <a:p>
            <a:r>
              <a:rPr lang="fr-FR" b="1" dirty="0"/>
              <a:t>Hautes tensions</a:t>
            </a:r>
          </a:p>
          <a:p>
            <a:r>
              <a:rPr lang="fr-FR" dirty="0"/>
              <a:t>Elles sont obtenues directement au niveau du stator de l’alternateur triphasé.</a:t>
            </a:r>
          </a:p>
          <a:p>
            <a:r>
              <a:rPr lang="fr-FR" dirty="0"/>
              <a:t>115 V entre phases et neutre.</a:t>
            </a:r>
          </a:p>
          <a:p>
            <a:r>
              <a:rPr lang="fr-FR" dirty="0"/>
              <a:t>200 V entré phases.</a:t>
            </a:r>
          </a:p>
          <a:p>
            <a:r>
              <a:rPr lang="fr-FR" b="1" dirty="0"/>
              <a:t>Basses tensions</a:t>
            </a:r>
          </a:p>
          <a:p>
            <a:r>
              <a:rPr lang="fr-FR" dirty="0"/>
              <a:t>Elles sont obtenues à partir de transformateurs abaisseurs ou d’auto-transfos :</a:t>
            </a:r>
          </a:p>
          <a:p>
            <a:r>
              <a:rPr lang="fr-FR" dirty="0"/>
              <a:t>26 V ~ ou 28 V ~ selon le type d’avion.</a:t>
            </a:r>
          </a:p>
        </p:txBody>
      </p:sp>
      <p:sp>
        <p:nvSpPr>
          <p:cNvPr id="11" name="ZoneTexte 10">
            <a:extLst>
              <a:ext uri="{FF2B5EF4-FFF2-40B4-BE49-F238E27FC236}">
                <a16:creationId xmlns:a16="http://schemas.microsoft.com/office/drawing/2014/main" id="{951EC0AA-E109-F3AE-8EBD-F7889C42D362}"/>
              </a:ext>
            </a:extLst>
          </p:cNvPr>
          <p:cNvSpPr txBox="1"/>
          <p:nvPr/>
        </p:nvSpPr>
        <p:spPr>
          <a:xfrm>
            <a:off x="749147" y="4231171"/>
            <a:ext cx="11226188"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TENSIONS REDRESSEES</a:t>
            </a:r>
          </a:p>
          <a:p>
            <a:r>
              <a:rPr lang="fr-FR" dirty="0"/>
              <a:t>Elles sont obtenues à partir de TR qui transforment le 115 V / 200 V en 28 V redressé.</a:t>
            </a:r>
          </a:p>
        </p:txBody>
      </p:sp>
      <p:sp>
        <p:nvSpPr>
          <p:cNvPr id="13" name="ZoneTexte 12">
            <a:extLst>
              <a:ext uri="{FF2B5EF4-FFF2-40B4-BE49-F238E27FC236}">
                <a16:creationId xmlns:a16="http://schemas.microsoft.com/office/drawing/2014/main" id="{720F7167-86A6-2A37-9194-A0449DF728A2}"/>
              </a:ext>
            </a:extLst>
          </p:cNvPr>
          <p:cNvSpPr txBox="1"/>
          <p:nvPr/>
        </p:nvSpPr>
        <p:spPr>
          <a:xfrm>
            <a:off x="749147" y="5176937"/>
            <a:ext cx="11226188"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BATTERIE 24 V</a:t>
            </a:r>
          </a:p>
          <a:p>
            <a:r>
              <a:rPr lang="fr-FR" dirty="0"/>
              <a:t>En cas de perte totale des générateurs de courant alternatif, une batterie de bord permet</a:t>
            </a:r>
          </a:p>
          <a:p>
            <a:r>
              <a:rPr lang="fr-FR" dirty="0"/>
              <a:t>l’alimentation d’un nombre restreint de servitudes </a:t>
            </a:r>
          </a:p>
        </p:txBody>
      </p:sp>
    </p:spTree>
    <p:extLst>
      <p:ext uri="{BB962C8B-B14F-4D97-AF65-F5344CB8AC3E}">
        <p14:creationId xmlns:p14="http://schemas.microsoft.com/office/powerpoint/2010/main" val="91495914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3123</Words>
  <Application>Microsoft Office PowerPoint</Application>
  <PresentationFormat>Grand écran</PresentationFormat>
  <Paragraphs>315</Paragraphs>
  <Slides>41</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41</vt:i4>
      </vt:variant>
    </vt:vector>
  </HeadingPairs>
  <TitlesOfParts>
    <vt:vector size="50" baseType="lpstr">
      <vt:lpstr>Arial</vt:lpstr>
      <vt:lpstr>Calibri</vt:lpstr>
      <vt:lpstr>Calibri Light</vt:lpstr>
      <vt:lpstr>Cambria Math</vt:lpstr>
      <vt:lpstr>Courier New</vt:lpstr>
      <vt:lpstr>DejaVu Sans</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Ahmed Youssef</dc:creator>
  <cp:lastModifiedBy>Ahmed Youssef</cp:lastModifiedBy>
  <cp:revision>2</cp:revision>
  <dcterms:created xsi:type="dcterms:W3CDTF">2022-12-09T10:04:24Z</dcterms:created>
  <dcterms:modified xsi:type="dcterms:W3CDTF">2022-12-09T10:06:54Z</dcterms:modified>
</cp:coreProperties>
</file>